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8" r:id="rId3"/>
    <p:sldId id="320" r:id="rId4"/>
    <p:sldId id="322" r:id="rId5"/>
    <p:sldId id="327" r:id="rId6"/>
    <p:sldId id="339" r:id="rId7"/>
    <p:sldId id="326" r:id="rId8"/>
    <p:sldId id="330" r:id="rId9"/>
    <p:sldId id="332" r:id="rId10"/>
    <p:sldId id="335" r:id="rId11"/>
    <p:sldId id="333" r:id="rId12"/>
    <p:sldId id="336" r:id="rId13"/>
    <p:sldId id="334" r:id="rId14"/>
    <p:sldId id="33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47E18-CEC9-47DC-8DEB-C7AE6A9756CA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1F7F9-8C1C-4804-BA31-0D482FF5D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7F9-8C1C-4804-BA31-0D482FF5DA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7F9-8C1C-4804-BA31-0D482FF5DA8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7F9-8C1C-4804-BA31-0D482FF5DA8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/>
            </a:lvl1pPr>
            <a:lvl2pPr>
              <a:defRPr sz="2000" b="1" i="1">
                <a:solidFill>
                  <a:srgbClr val="002060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AAC2CCB-14B2-4F3A-8235-A36A08D701A3}" type="datetime1">
              <a:rPr lang="en-US" smtClean="0"/>
              <a:pPr/>
              <a:t>3/26/2014</a:t>
            </a:fld>
            <a:fld id="{482DBE6A-8D0D-44BC-903F-84874A3DFFDC}" type="datetimeFigureOut">
              <a:rPr lang="en-US" smtClean="0"/>
              <a:pPr/>
              <a:t>3/26/2014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2013 GSICS Annual Meeting Mar 4-8,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6067-18E2-40A7-8734-CF3397F95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82DBE6A-8D0D-44BC-903F-84874A3DFFDC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2013 GSICS Annual Meeting, Williamsburg, VA, Mar 4-8,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D896067-18E2-40A7-8734-CF3397F95C7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oaalogo1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76200"/>
            <a:ext cx="999688" cy="990600"/>
          </a:xfrm>
          <a:prstGeom prst="rect">
            <a:avLst/>
          </a:prstGeom>
        </p:spPr>
      </p:pic>
      <p:pic>
        <p:nvPicPr>
          <p:cNvPr id="8" name="Picture 7" descr="GSICS_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543800" y="249428"/>
            <a:ext cx="1600200" cy="66497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828800"/>
            <a:ext cx="67818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 Integrated Vicarious Calibration Method to Improve the GOES Imager Radiometric Calibration Accuracy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8077200" cy="14478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</a:rPr>
              <a:t>Fangfang</a:t>
            </a:r>
            <a:r>
              <a:rPr lang="en-US" sz="2000" b="1" dirty="0" smtClean="0">
                <a:solidFill>
                  <a:srgbClr val="002060"/>
                </a:solidFill>
              </a:rPr>
              <a:t> Yu</a:t>
            </a:r>
            <a:r>
              <a:rPr lang="en-US" sz="2000" b="1" baseline="30000" dirty="0" smtClean="0">
                <a:solidFill>
                  <a:srgbClr val="002060"/>
                </a:solidFill>
              </a:rPr>
              <a:t>1</a:t>
            </a:r>
            <a:r>
              <a:rPr lang="en-US" sz="2000" b="1" dirty="0" smtClean="0">
                <a:solidFill>
                  <a:srgbClr val="002060"/>
                </a:solidFill>
              </a:rPr>
              <a:t>  and </a:t>
            </a:r>
            <a:r>
              <a:rPr lang="en-US" sz="2000" b="1" dirty="0" err="1" smtClean="0">
                <a:solidFill>
                  <a:srgbClr val="002060"/>
                </a:solidFill>
              </a:rPr>
              <a:t>Xiangqian</a:t>
            </a:r>
            <a:r>
              <a:rPr lang="en-US" sz="2000" b="1" dirty="0" smtClean="0">
                <a:solidFill>
                  <a:srgbClr val="002060"/>
                </a:solidFill>
              </a:rPr>
              <a:t> Wu</a:t>
            </a:r>
            <a:r>
              <a:rPr lang="en-US" sz="2000" b="1" baseline="30000" dirty="0" smtClean="0">
                <a:solidFill>
                  <a:srgbClr val="002060"/>
                </a:solidFill>
              </a:rPr>
              <a:t>2</a:t>
            </a:r>
          </a:p>
          <a:p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en-US" sz="1500" dirty="0" smtClean="0">
                <a:solidFill>
                  <a:srgbClr val="002060"/>
                </a:solidFill>
              </a:rPr>
              <a:t>1: ERT, </a:t>
            </a:r>
            <a:r>
              <a:rPr lang="en-US" sz="1500" dirty="0" err="1" smtClean="0">
                <a:solidFill>
                  <a:srgbClr val="002060"/>
                </a:solidFill>
              </a:rPr>
              <a:t>Inc@NOAA</a:t>
            </a:r>
            <a:r>
              <a:rPr lang="en-US" sz="1500" dirty="0" smtClean="0">
                <a:solidFill>
                  <a:srgbClr val="002060"/>
                </a:solidFill>
              </a:rPr>
              <a:t>/NESDIS/STAR</a:t>
            </a:r>
          </a:p>
          <a:p>
            <a:r>
              <a:rPr lang="en-US" sz="1500" dirty="0" smtClean="0">
                <a:solidFill>
                  <a:srgbClr val="002060"/>
                </a:solidFill>
              </a:rPr>
              <a:t>2: NOAA/NESDIS/STAR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1880" y="5791200"/>
            <a:ext cx="4340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2014 GSICS Annual Meeting, Darmstadt, Germany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Vicarious Calibrations</a:t>
            </a:r>
            <a:endParaRPr lang="en-US" dirty="0"/>
          </a:p>
        </p:txBody>
      </p:sp>
      <p:pic>
        <p:nvPicPr>
          <p:cNvPr id="8" name="Picture 7" descr="g10.desert.dcc.raymatch.moon.star.normalized.degrad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38600"/>
            <a:ext cx="4343400" cy="2481943"/>
          </a:xfrm>
          <a:prstGeom prst="rect">
            <a:avLst/>
          </a:prstGeom>
        </p:spPr>
      </p:pic>
      <p:pic>
        <p:nvPicPr>
          <p:cNvPr id="6" name="Content Placeholder 5" descr="g12.desert.raymatch.dcc.corrected_refl.normalize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219200"/>
            <a:ext cx="4438650" cy="2536371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876800" y="4343400"/>
            <a:ext cx="38862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Comparable relative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calibration accuracy</a:t>
            </a: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Similar degradation patterns over different reference targets indicate that the impact of spectral response function variation, if any, is small and possibly negligible on the pre-launch calibration reflectance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goes.modis.srf.ref.spectr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58266" y="1143001"/>
            <a:ext cx="4385734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Vicarious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686800" cy="190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Where is the truth of sensor degradation?</a:t>
            </a:r>
          </a:p>
          <a:p>
            <a:pPr marL="400050" lvl="1" indent="0"/>
            <a:r>
              <a:rPr lang="en-US" sz="2400" dirty="0" smtClean="0"/>
              <a:t>The truth should have higher possibility of observations where results of most methods converge</a:t>
            </a:r>
          </a:p>
          <a:p>
            <a:pPr marL="0" indent="0">
              <a:buNone/>
            </a:pPr>
            <a:r>
              <a:rPr lang="en-US" sz="2400" dirty="0" smtClean="0"/>
              <a:t>Recursive filtering to remove the observations away from the “truth” - the fitting curve</a:t>
            </a:r>
            <a:endParaRPr lang="en-US" sz="2400" dirty="0"/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4764" y="3744034"/>
            <a:ext cx="468923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44033"/>
            <a:ext cx="4648200" cy="265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Relative to Absolute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1"/>
            <a:ext cx="8458200" cy="2590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of desert and DCC methods as example to calculate the absolute calibration correction coefficients</a:t>
            </a:r>
          </a:p>
          <a:p>
            <a:r>
              <a:rPr lang="en-US" sz="2400" dirty="0" smtClean="0"/>
              <a:t>Re-construct the pre-launch reflectance from the integrated calibration result.</a:t>
            </a:r>
            <a:endParaRPr lang="en-US" sz="2400" dirty="0"/>
          </a:p>
        </p:txBody>
      </p:sp>
      <p:pic>
        <p:nvPicPr>
          <p:cNvPr id="4" name="Picture 3" descr="g10.retrieved_refl.combined.dcc_dese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419599"/>
            <a:ext cx="4191000" cy="2394857"/>
          </a:xfrm>
          <a:prstGeom prst="rect">
            <a:avLst/>
          </a:prstGeom>
        </p:spPr>
      </p:pic>
      <p:pic>
        <p:nvPicPr>
          <p:cNvPr id="5" name="Picture 4" descr="g12.desert.raymatch.dcc.combined_refl.dcc_deser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542" y="4345538"/>
            <a:ext cx="4396808" cy="2512462"/>
          </a:xfrm>
          <a:prstGeom prst="rect">
            <a:avLst/>
          </a:prstGeom>
        </p:spPr>
      </p:pic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1981200" y="3124200"/>
          <a:ext cx="3810000" cy="762000"/>
        </p:xfrm>
        <a:graphic>
          <a:graphicData uri="http://schemas.openxmlformats.org/presentationml/2006/ole">
            <p:oleObj spid="_x0000_s114691" name="Equation" r:id="rId5" imgW="2286000" imgH="457200" progId="Equation.3">
              <p:embed/>
            </p:oleObj>
          </a:graphicData>
        </a:graphic>
      </p:graphicFrame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600200" y="3962400"/>
          <a:ext cx="5257800" cy="442576"/>
        </p:xfrm>
        <a:graphic>
          <a:graphicData uri="http://schemas.openxmlformats.org/presentationml/2006/ole">
            <p:oleObj spid="_x0000_s114692" name="Equation" r:id="rId6" imgW="28321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Calibration Correction</a:t>
            </a:r>
            <a:endParaRPr lang="en-US" dirty="0"/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2057400" y="1219200"/>
          <a:ext cx="3457575" cy="685800"/>
        </p:xfrm>
        <a:graphic>
          <a:graphicData uri="http://schemas.openxmlformats.org/presentationml/2006/ole">
            <p:oleObj spid="_x0000_s116739" name="Equation" r:id="rId4" imgW="2349500" imgH="469900" progId="Equation.3">
              <p:embed/>
            </p:oleObj>
          </a:graphicData>
        </a:graphic>
      </p:graphicFrame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2438400" y="1981200"/>
          <a:ext cx="4936490" cy="330200"/>
        </p:xfrm>
        <a:graphic>
          <a:graphicData uri="http://schemas.openxmlformats.org/presentationml/2006/ole">
            <p:oleObj spid="_x0000_s116741" name="Equation" r:id="rId5" imgW="3670200" imgH="2538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1981200"/>
            <a:ext cx="169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Sonoran</a:t>
            </a:r>
            <a:r>
              <a:rPr lang="en-US" dirty="0" smtClean="0"/>
              <a:t> Desert: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243840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DCC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2" name="Object 6"/>
          <p:cNvGraphicFramePr>
            <a:graphicFrameLocks noChangeAspect="1"/>
          </p:cNvGraphicFramePr>
          <p:nvPr/>
        </p:nvGraphicFramePr>
        <p:xfrm>
          <a:off x="1752600" y="2438400"/>
          <a:ext cx="2926080" cy="381000"/>
        </p:xfrm>
        <a:graphic>
          <a:graphicData uri="http://schemas.openxmlformats.org/presentationml/2006/ole">
            <p:oleObj spid="_x0000_s116742" name="Equation" r:id="rId6" imgW="1828800" imgH="2413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29718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   The systematic difference between  desert and DCC method is less than 1%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16" name="Picture 15" descr="G12.Absolute.CorrectionCoeff.Combined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95400" y="3429000"/>
            <a:ext cx="5438775" cy="3103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The integrated algorithm is able to increase the relative calibration accuracy</a:t>
            </a:r>
          </a:p>
          <a:p>
            <a:endParaRPr lang="en-US" dirty="0" smtClean="0"/>
          </a:p>
          <a:p>
            <a:r>
              <a:rPr lang="en-US" dirty="0" smtClean="0"/>
              <a:t>It can  be used to evaluate the absolute calibration difference between different vicarious methods</a:t>
            </a:r>
          </a:p>
          <a:p>
            <a:endParaRPr lang="en-US" dirty="0" smtClean="0"/>
          </a:p>
          <a:p>
            <a:r>
              <a:rPr lang="en-US" dirty="0" smtClean="0"/>
              <a:t>Other integrated method should be explored</a:t>
            </a:r>
          </a:p>
          <a:p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19600" y="5257800"/>
            <a:ext cx="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19600" y="6553200"/>
            <a:ext cx="1905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77000" y="6477000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instr. Refl.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495800" y="5410200"/>
            <a:ext cx="1143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3383073" y="5745273"/>
            <a:ext cx="155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refl.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GOES Imager vicarious calibration methods</a:t>
            </a:r>
          </a:p>
          <a:p>
            <a:pPr lvl="1"/>
            <a:r>
              <a:rPr lang="en-US" sz="2600" dirty="0" smtClean="0"/>
              <a:t>Desert based method</a:t>
            </a:r>
          </a:p>
          <a:p>
            <a:pPr lvl="1"/>
            <a:r>
              <a:rPr lang="en-US" sz="2600" dirty="0" smtClean="0"/>
              <a:t>Deep Convective Cloud (DCC)</a:t>
            </a:r>
          </a:p>
          <a:p>
            <a:pPr lvl="1"/>
            <a:r>
              <a:rPr lang="en-US" sz="2600" dirty="0" smtClean="0"/>
              <a:t>Ray-matching</a:t>
            </a:r>
          </a:p>
          <a:p>
            <a:pPr lvl="1"/>
            <a:r>
              <a:rPr lang="en-US" sz="2600" dirty="0" smtClean="0"/>
              <a:t>Lunar calibration</a:t>
            </a:r>
          </a:p>
          <a:p>
            <a:pPr lvl="1"/>
            <a:r>
              <a:rPr lang="en-US" sz="2600" dirty="0" smtClean="0"/>
              <a:t>Star calibration</a:t>
            </a:r>
          </a:p>
          <a:p>
            <a:endParaRPr lang="en-US" sz="2000" dirty="0" smtClean="0"/>
          </a:p>
          <a:p>
            <a:r>
              <a:rPr lang="en-US" sz="3600" dirty="0" smtClean="0"/>
              <a:t>Integrated method </a:t>
            </a:r>
          </a:p>
          <a:p>
            <a:pPr lvl="1"/>
            <a:r>
              <a:rPr lang="en-US" sz="2900" dirty="0" smtClean="0"/>
              <a:t>relative calibration</a:t>
            </a:r>
          </a:p>
          <a:p>
            <a:pPr lvl="1"/>
            <a:r>
              <a:rPr lang="en-US" sz="2900" dirty="0" smtClean="0"/>
              <a:t>absolute calibration</a:t>
            </a:r>
          </a:p>
          <a:p>
            <a:pPr lvl="1"/>
            <a:endParaRPr lang="en-US" dirty="0" smtClean="0"/>
          </a:p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pic>
        <p:nvPicPr>
          <p:cNvPr id="4" name="Picture 3" descr="goes.modis.srf.ref.spect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8266" y="2971800"/>
            <a:ext cx="4385734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GOES Imager Visible Vicarious Calibration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525963"/>
          </a:xfrm>
        </p:spPr>
        <p:txBody>
          <a:bodyPr/>
          <a:lstStyle/>
          <a:p>
            <a:r>
              <a:rPr lang="en-US" dirty="0" smtClean="0"/>
              <a:t>Reference targets:</a:t>
            </a:r>
          </a:p>
          <a:p>
            <a:pPr lvl="1"/>
            <a:r>
              <a:rPr lang="en-US" dirty="0" smtClean="0"/>
              <a:t>Sonoran desert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Deep Convective Cloud (DCC)</a:t>
            </a:r>
          </a:p>
          <a:p>
            <a:pPr lvl="1"/>
            <a:r>
              <a:rPr lang="en-US" dirty="0" smtClean="0"/>
              <a:t>Aqua MODIS – collocated cloud pixels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Moon</a:t>
            </a:r>
          </a:p>
          <a:p>
            <a:pPr lvl="1"/>
            <a:r>
              <a:rPr lang="en-US" dirty="0" smtClean="0"/>
              <a:t>Stars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GOES-10 (GOES-West, 135W) and GOES-12 (GOES-East, 75W) as examples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791200" y="3200400"/>
            <a:ext cx="381000" cy="457200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1905000"/>
            <a:ext cx="2177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Earth surface targets,</a:t>
            </a:r>
          </a:p>
          <a:p>
            <a:r>
              <a:rPr lang="en-US" dirty="0" smtClean="0"/>
              <a:t>Absolute calibration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33380" y="2554069"/>
            <a:ext cx="3034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 sensor inter-calibration,</a:t>
            </a:r>
          </a:p>
          <a:p>
            <a:r>
              <a:rPr lang="en-US" dirty="0" smtClean="0"/>
              <a:t>absolute calibration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791200" y="1981200"/>
            <a:ext cx="381000" cy="457200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48401" y="3200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Extra-terrestrial objects, relative calibration</a:t>
            </a:r>
            <a:endParaRPr lang="en-US" dirty="0"/>
          </a:p>
        </p:txBody>
      </p:sp>
      <p:pic>
        <p:nvPicPr>
          <p:cNvPr id="10" name="Picture 9" descr="SRF_refl_ty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4517571"/>
            <a:ext cx="2819400" cy="2416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12.refl.b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895600"/>
            <a:ext cx="3733800" cy="373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Sonoran</a:t>
            </a:r>
            <a:r>
              <a:rPr lang="en-US" dirty="0" smtClean="0"/>
              <a:t> Desert</a:t>
            </a:r>
            <a:endParaRPr lang="en-US" dirty="0"/>
          </a:p>
        </p:txBody>
      </p:sp>
      <p:pic>
        <p:nvPicPr>
          <p:cNvPr id="6" name="Content Placeholder 5" descr="g10.refl.bw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57200" y="2895600"/>
            <a:ext cx="3733800" cy="3733800"/>
          </a:xfrm>
        </p:spPr>
      </p:pic>
      <p:graphicFrame>
        <p:nvGraphicFramePr>
          <p:cNvPr id="100353" name="Object 1"/>
          <p:cNvGraphicFramePr>
            <a:graphicFrameLocks noChangeAspect="1"/>
          </p:cNvGraphicFramePr>
          <p:nvPr/>
        </p:nvGraphicFramePr>
        <p:xfrm>
          <a:off x="1295400" y="6405562"/>
          <a:ext cx="7239000" cy="452438"/>
        </p:xfrm>
        <a:graphic>
          <a:graphicData uri="http://schemas.openxmlformats.org/presentationml/2006/ole">
            <p:oleObj spid="_x0000_s100353" name="Equation" r:id="rId5" imgW="3733800" imgH="254000" progId="Equation.3">
              <p:embed/>
            </p:oleObj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0" y="12192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Trending of clear pixel pre-launch reflectance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kumimoji="0" lang="en-US" sz="140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Removal</a:t>
            </a:r>
            <a:r>
              <a:rPr kumimoji="0" lang="en-US" sz="14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contaminated pixels  is important to reduce the uncertainty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1400" i="1" noProof="0" dirty="0" smtClean="0">
                <a:solidFill>
                  <a:srgbClr val="FF0000"/>
                </a:solidFill>
              </a:rPr>
              <a:t>BRDF and seasonal atmospheric variations </a:t>
            </a:r>
            <a:r>
              <a:rPr lang="en-US" sz="1400" i="1" dirty="0" smtClean="0">
                <a:solidFill>
                  <a:srgbClr val="FF0000"/>
                </a:solidFill>
              </a:rPr>
              <a:t>are simulated with two sine terms</a:t>
            </a:r>
            <a:endParaRPr kumimoji="0" lang="en-US" sz="140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</a:pPr>
            <a:r>
              <a:rPr kumimoji="0" lang="en-US" sz="140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Periodic deviations</a:t>
            </a:r>
            <a:r>
              <a:rPr kumimoji="0" lang="en-US" sz="14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(e.g. ENSO events) </a:t>
            </a:r>
            <a:endParaRPr lang="en-US" sz="1400" i="1" baseline="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     Transfer the GOES calibration to Aqua MODIS standard for absolute calibration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1300" i="1" dirty="0" smtClean="0">
                <a:solidFill>
                  <a:srgbClr val="FF0000"/>
                </a:solidFill>
              </a:rPr>
              <a:t>     </a:t>
            </a:r>
            <a:r>
              <a:rPr lang="en-US" sz="1400" i="1" dirty="0" smtClean="0">
                <a:solidFill>
                  <a:srgbClr val="FF0000"/>
                </a:solidFill>
              </a:rPr>
              <a:t>BRDF correction of different solar zenith angle and relative azimuth angle between GEO and LEO measurements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i="1" dirty="0" smtClean="0">
                <a:solidFill>
                  <a:srgbClr val="FF0000"/>
                </a:solidFill>
              </a:rPr>
              <a:t>     Hyperion data for the spectral correction </a:t>
            </a:r>
            <a:endParaRPr lang="en-US" sz="1400" i="1" baseline="0" dirty="0" smtClean="0">
              <a:solidFill>
                <a:srgbClr val="FF0000"/>
              </a:solidFill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Convective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1"/>
            <a:ext cx="8763000" cy="1523999"/>
          </a:xfrm>
        </p:spPr>
        <p:txBody>
          <a:bodyPr/>
          <a:lstStyle/>
          <a:p>
            <a:r>
              <a:rPr lang="en-US" sz="1600" dirty="0" smtClean="0"/>
              <a:t>Stable, spectrally flat, high reflectance and common to all the satellites</a:t>
            </a:r>
          </a:p>
          <a:p>
            <a:r>
              <a:rPr lang="en-US" sz="1600" dirty="0" smtClean="0"/>
              <a:t>Trending of DCC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Seasonality 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Occasional insufficient DCC pixels may lead to large deviation</a:t>
            </a:r>
          </a:p>
          <a:p>
            <a:endParaRPr lang="en-US" dirty="0"/>
          </a:p>
        </p:txBody>
      </p:sp>
      <p:pic>
        <p:nvPicPr>
          <p:cNvPr id="5" name="Picture 4" descr="g12.dcc.mode_refl.degrad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200400"/>
            <a:ext cx="4667250" cy="2667000"/>
          </a:xfrm>
          <a:prstGeom prst="rect">
            <a:avLst/>
          </a:prstGeom>
        </p:spPr>
      </p:pic>
      <p:pic>
        <p:nvPicPr>
          <p:cNvPr id="6" name="Picture 5" descr="g10.dcc.monthly.degrad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" y="3200400"/>
            <a:ext cx="4533900" cy="259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76400" y="2971800"/>
            <a:ext cx="124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GOES-West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86761" y="2971800"/>
            <a:ext cx="1152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GOES-East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3581400" cy="22098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Direct inter-comparison</a:t>
            </a:r>
          </a:p>
          <a:p>
            <a:r>
              <a:rPr lang="en-US" sz="1600" dirty="0" smtClean="0"/>
              <a:t>Collocations at sub-satellite regions: nadir lat/</a:t>
            </a:r>
            <a:r>
              <a:rPr lang="en-US" sz="1600" dirty="0" err="1" smtClean="0"/>
              <a:t>lon</a:t>
            </a:r>
            <a:r>
              <a:rPr lang="en-US" sz="1600" dirty="0" smtClean="0"/>
              <a:t> ±8</a:t>
            </a:r>
            <a:r>
              <a:rPr lang="en-US" sz="1600" baseline="30000" dirty="0" smtClean="0"/>
              <a:t>o</a:t>
            </a:r>
            <a:endParaRPr lang="en-US" sz="1600" dirty="0" smtClean="0"/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Large uncertainty of spectral correction for GOES-12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7153" y="4114800"/>
            <a:ext cx="444684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705600" y="6488668"/>
            <a:ext cx="2267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Wu et al. IGARSS 2011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3776870" y="1295400"/>
            <a:ext cx="5367130" cy="2743200"/>
            <a:chOff x="2557670" y="574162"/>
            <a:chExt cx="5367130" cy="2018938"/>
          </a:xfrm>
        </p:grpSpPr>
        <p:pic>
          <p:nvPicPr>
            <p:cNvPr id="10" name="Picture 9" descr="Region_land_sea_box_all.png"/>
            <p:cNvPicPr>
              <a:picLocks noChangeAspect="1"/>
            </p:cNvPicPr>
            <p:nvPr/>
          </p:nvPicPr>
          <p:blipFill>
            <a:blip r:embed="rId3" cstate="print"/>
            <a:srcRect t="16320" b="16320"/>
            <a:stretch>
              <a:fillRect/>
            </a:stretch>
          </p:blipFill>
          <p:spPr>
            <a:xfrm>
              <a:off x="2557670" y="574162"/>
              <a:ext cx="5367130" cy="2018938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733800" y="966733"/>
              <a:ext cx="11880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</a:rPr>
                <a:t>GOES-West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000" y="966733"/>
              <a:ext cx="11416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</a:rPr>
                <a:t>GOES-East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4" name="Picture 13" descr="g12.raymatching.degradati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72000"/>
            <a:ext cx="3581400" cy="2046514"/>
          </a:xfrm>
          <a:prstGeom prst="rect">
            <a:avLst/>
          </a:prstGeom>
        </p:spPr>
      </p:pic>
      <p:pic>
        <p:nvPicPr>
          <p:cNvPr id="13" name="Picture 12" descr="SRF_refl_typ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4441371"/>
            <a:ext cx="2819400" cy="2416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768834"/>
            <a:ext cx="4191000" cy="295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1"/>
            <a:ext cx="8686800" cy="2057400"/>
          </a:xfrm>
        </p:spPr>
        <p:txBody>
          <a:bodyPr/>
          <a:lstStyle/>
          <a:p>
            <a:r>
              <a:rPr lang="en-US" sz="1800" dirty="0" smtClean="0"/>
              <a:t>Extremely stable, slight spectral variation at different phase angles</a:t>
            </a:r>
          </a:p>
          <a:p>
            <a:r>
              <a:rPr lang="en-US" sz="1800" dirty="0" smtClean="0"/>
              <a:t>Relative Calibration available with comparison to the USGS ROLO model</a:t>
            </a:r>
          </a:p>
        </p:txBody>
      </p:sp>
      <p:pic>
        <p:nvPicPr>
          <p:cNvPr id="5" name="Picture 4" descr="g10.moon.sign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2057400"/>
            <a:ext cx="4667252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Cha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114800"/>
            <a:ext cx="335065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001000" cy="198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Extremely stable</a:t>
            </a:r>
          </a:p>
          <a:p>
            <a:pPr lvl="1"/>
            <a:r>
              <a:rPr lang="en-US" dirty="0" smtClean="0"/>
              <a:t>A variety of bright stars. </a:t>
            </a:r>
          </a:p>
          <a:p>
            <a:pPr lvl="1"/>
            <a:r>
              <a:rPr lang="en-US" dirty="0" smtClean="0"/>
              <a:t>Subject to instrument diurnal/seasonal sensor optical variation</a:t>
            </a:r>
          </a:p>
          <a:p>
            <a:pPr lvl="1"/>
            <a:r>
              <a:rPr lang="en-US" dirty="0" smtClean="0"/>
              <a:t>Each star has observation gap in a year</a:t>
            </a:r>
          </a:p>
          <a:p>
            <a:r>
              <a:rPr lang="en-US" dirty="0" smtClean="0"/>
              <a:t>Relative calibration</a:t>
            </a:r>
          </a:p>
        </p:txBody>
      </p:sp>
      <p:pic>
        <p:nvPicPr>
          <p:cNvPr id="5" name="Content Placeholder 4" descr="g10.star.sig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343400" y="3962401"/>
            <a:ext cx="45339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 of the Pre-launch Reflectance</a:t>
            </a:r>
            <a:endParaRPr lang="en-US" dirty="0"/>
          </a:p>
        </p:txBody>
      </p:sp>
      <p:pic>
        <p:nvPicPr>
          <p:cNvPr id="4" name="Content Placeholder 3" descr="g10.sonoran.desert.degradati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10200" y="1219200"/>
            <a:ext cx="3200400" cy="182880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4648200"/>
            <a:ext cx="4191000" cy="1219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Normalized to the estimated Day1 reflectance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12.desert.corrected_refl.normaliz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985657"/>
            <a:ext cx="3276600" cy="1872343"/>
          </a:xfrm>
          <a:prstGeom prst="rect">
            <a:avLst/>
          </a:prstGeom>
        </p:spPr>
      </p:pic>
      <p:pic>
        <p:nvPicPr>
          <p:cNvPr id="8" name="Picture 7" descr="g12.sonoran_desert.fittin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3124200"/>
            <a:ext cx="3200400" cy="1828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1600200"/>
            <a:ext cx="323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Removal of contaminated pixels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286000" y="2819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1001" y="3352800"/>
            <a:ext cx="164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Trending fitting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2514600"/>
            <a:ext cx="2912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Monthly average reflectance</a:t>
            </a:r>
            <a:endParaRPr lang="en-US" b="1" dirty="0"/>
          </a:p>
        </p:txBody>
      </p:sp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2341563" y="5581650"/>
          <a:ext cx="249237" cy="323850"/>
        </p:xfrm>
        <a:graphic>
          <a:graphicData uri="http://schemas.openxmlformats.org/presentationml/2006/ole">
            <p:oleObj spid="_x0000_s113667" name="Equation" r:id="rId6" imgW="114120" imgH="21564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2362200" y="4191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1038225" y="3657600"/>
          <a:ext cx="2722563" cy="490538"/>
        </p:xfrm>
        <a:graphic>
          <a:graphicData uri="http://schemas.openxmlformats.org/presentationml/2006/ole">
            <p:oleObj spid="_x0000_s113668" name="Equation" r:id="rId7" imgW="1409400" imgH="253800" progId="Equation.3">
              <p:embed/>
            </p:oleObj>
          </a:graphicData>
        </a:graphic>
      </p:graphicFrame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36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3675" name="Object 11"/>
          <p:cNvGraphicFramePr>
            <a:graphicFrameLocks noChangeAspect="1"/>
          </p:cNvGraphicFramePr>
          <p:nvPr/>
        </p:nvGraphicFramePr>
        <p:xfrm>
          <a:off x="1095022" y="6324600"/>
          <a:ext cx="2638778" cy="381000"/>
        </p:xfrm>
        <a:graphic>
          <a:graphicData uri="http://schemas.openxmlformats.org/presentationml/2006/ole">
            <p:oleObj spid="_x0000_s113675" name="Equation" r:id="rId8" imgW="1777229" imgH="253890" progId="Equation.3">
              <p:embed/>
            </p:oleObj>
          </a:graphicData>
        </a:graphic>
      </p:graphicFrame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3677" name="Object 13"/>
          <p:cNvGraphicFramePr>
            <a:graphicFrameLocks noChangeAspect="1"/>
          </p:cNvGraphicFramePr>
          <p:nvPr/>
        </p:nvGraphicFramePr>
        <p:xfrm>
          <a:off x="804571" y="5553075"/>
          <a:ext cx="4044237" cy="695325"/>
        </p:xfrm>
        <a:graphic>
          <a:graphicData uri="http://schemas.openxmlformats.org/presentationml/2006/ole">
            <p:oleObj spid="_x0000_s113677" name="Equation" r:id="rId9" imgW="2717800" imgH="469900" progId="Equation.3">
              <p:embed/>
            </p:oleObj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2286000" y="1981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492</Words>
  <Application>Microsoft Office PowerPoint</Application>
  <PresentationFormat>On-screen Show (4:3)</PresentationFormat>
  <Paragraphs>94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An Integrated Vicarious Calibration Method to Improve the GOES Imager Radiometric Calibration Accuracy</vt:lpstr>
      <vt:lpstr>Outline</vt:lpstr>
      <vt:lpstr>GOES Imager Visible Vicarious Calibration Methods</vt:lpstr>
      <vt:lpstr>Sonoran Desert</vt:lpstr>
      <vt:lpstr>Deep Convective Cloud</vt:lpstr>
      <vt:lpstr>Ray-matching</vt:lpstr>
      <vt:lpstr>Lunar Calibration</vt:lpstr>
      <vt:lpstr>Star Calibration</vt:lpstr>
      <vt:lpstr>Normalization of the Pre-launch Reflectance</vt:lpstr>
      <vt:lpstr>Combined Vicarious Calibrations</vt:lpstr>
      <vt:lpstr>Integrated Vicarious Calibration</vt:lpstr>
      <vt:lpstr>From Relative to Absolute Calibration</vt:lpstr>
      <vt:lpstr>Absolute Calibration Correction</vt:lpstr>
      <vt:lpstr>Conclusions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808</cp:revision>
  <dcterms:created xsi:type="dcterms:W3CDTF">2012-11-26T20:32:03Z</dcterms:created>
  <dcterms:modified xsi:type="dcterms:W3CDTF">2014-03-26T10:25:31Z</dcterms:modified>
</cp:coreProperties>
</file>