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4491" r:id="rId1"/>
  </p:sldMasterIdLst>
  <p:notesMasterIdLst>
    <p:notesMasterId r:id="rId14"/>
  </p:notesMasterIdLst>
  <p:handoutMasterIdLst>
    <p:handoutMasterId r:id="rId15"/>
  </p:handoutMasterIdLst>
  <p:sldIdLst>
    <p:sldId id="405" r:id="rId2"/>
    <p:sldId id="484" r:id="rId3"/>
    <p:sldId id="485" r:id="rId4"/>
    <p:sldId id="490" r:id="rId5"/>
    <p:sldId id="492" r:id="rId6"/>
    <p:sldId id="491" r:id="rId7"/>
    <p:sldId id="493" r:id="rId8"/>
    <p:sldId id="495" r:id="rId9"/>
    <p:sldId id="494" r:id="rId10"/>
    <p:sldId id="486" r:id="rId11"/>
    <p:sldId id="487" r:id="rId12"/>
    <p:sldId id="489" r:id="rId13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4E0B55"/>
    <a:srgbClr val="00B5EF"/>
    <a:srgbClr val="C7A775"/>
    <a:srgbClr val="A2DADE"/>
    <a:srgbClr val="EE2D24"/>
    <a:srgbClr val="CDE3A0"/>
    <a:srgbClr val="EFC8DF"/>
    <a:srgbClr val="FFF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3" autoAdjust="0"/>
    <p:restoredTop sz="94919" autoAdjust="0"/>
  </p:normalViewPr>
  <p:slideViewPr>
    <p:cSldViewPr>
      <p:cViewPr>
        <p:scale>
          <a:sx n="80" d="100"/>
          <a:sy n="80" d="100"/>
        </p:scale>
        <p:origin x="-1362" y="-6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D749D94E-2C0F-4C1F-91CC-FBCA5A76A9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85842BE-0BFF-4802-9D01-55239DC9B0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19B99E12-669C-4DE5-8A96-2155AFA4FC95}" type="slidenum">
              <a:rPr lang="de-DE" altLang="en-US" smtClean="0">
                <a:solidFill>
                  <a:srgbClr val="FFFFFF"/>
                </a:solidFill>
              </a:rPr>
              <a:pPr defTabSz="917575"/>
              <a:t>1</a:t>
            </a:fld>
            <a:endParaRPr lang="de-DE" altLang="en-US" smtClean="0">
              <a:solidFill>
                <a:srgbClr val="FFFFFF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2"/>
          <p:cNvGrpSpPr>
            <a:grpSpLocks/>
          </p:cNvGrpSpPr>
          <p:nvPr userDrawn="1"/>
        </p:nvGrpSpPr>
        <p:grpSpPr bwMode="auto">
          <a:xfrm>
            <a:off x="369888" y="6637338"/>
            <a:ext cx="6754812" cy="111125"/>
            <a:chOff x="369888" y="6619868"/>
            <a:chExt cx="7870825" cy="128587"/>
          </a:xfrm>
        </p:grpSpPr>
        <p:grpSp>
          <p:nvGrpSpPr>
            <p:cNvPr id="4" name="Group 4"/>
            <p:cNvGrpSpPr>
              <a:grpSpLocks/>
            </p:cNvGrpSpPr>
            <p:nvPr userDrawn="1"/>
          </p:nvGrpSpPr>
          <p:grpSpPr bwMode="auto">
            <a:xfrm>
              <a:off x="5791867" y="6619868"/>
              <a:ext cx="192235" cy="127021"/>
              <a:chOff x="4183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3" y="1087"/>
                <a:ext cx="238" cy="54"/>
              </a:xfrm>
              <a:custGeom>
                <a:avLst/>
                <a:gdLst>
                  <a:gd name="T0" fmla="*/ 10 w 250"/>
                  <a:gd name="T1" fmla="*/ 68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68 h 51"/>
                  <a:gd name="T8" fmla="*/ 10 w 250"/>
                  <a:gd name="T9" fmla="*/ 68 h 51"/>
                  <a:gd name="T10" fmla="*/ 10 w 250"/>
                  <a:gd name="T11" fmla="*/ 68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3" y="1197"/>
                <a:ext cx="238" cy="52"/>
              </a:xfrm>
              <a:custGeom>
                <a:avLst/>
                <a:gdLst>
                  <a:gd name="T0" fmla="*/ 10 w 250"/>
                  <a:gd name="T1" fmla="*/ 6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60 h 50"/>
                  <a:gd name="T8" fmla="*/ 10 w 250"/>
                  <a:gd name="T9" fmla="*/ 60 h 50"/>
                  <a:gd name="T10" fmla="*/ 10 w 250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1"/>
                <a:ext cx="5" cy="47"/>
              </a:xfrm>
              <a:custGeom>
                <a:avLst/>
                <a:gdLst>
                  <a:gd name="T0" fmla="*/ 3 w 6"/>
                  <a:gd name="T1" fmla="*/ 20 h 50"/>
                  <a:gd name="T2" fmla="*/ 0 w 6"/>
                  <a:gd name="T3" fmla="*/ 20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0 h 50"/>
                  <a:gd name="T10" fmla="*/ 3 w 6"/>
                  <a:gd name="T11" fmla="*/ 2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8" y="1150"/>
                <a:ext cx="32" cy="5"/>
              </a:xfrm>
              <a:custGeom>
                <a:avLst/>
                <a:gdLst>
                  <a:gd name="T0" fmla="*/ 10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0 w 36"/>
                  <a:gd name="T7" fmla="*/ 0 h 5"/>
                  <a:gd name="T8" fmla="*/ 10 w 36"/>
                  <a:gd name="T9" fmla="*/ 5 h 5"/>
                  <a:gd name="T10" fmla="*/ 10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5"/>
              </a:xfrm>
              <a:custGeom>
                <a:avLst/>
                <a:gdLst>
                  <a:gd name="T0" fmla="*/ 7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7 w 42"/>
                  <a:gd name="T7" fmla="*/ 0 h 6"/>
                  <a:gd name="T8" fmla="*/ 7 w 42"/>
                  <a:gd name="T9" fmla="*/ 3 h 6"/>
                  <a:gd name="T10" fmla="*/ 7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7" y="1181"/>
                <a:ext cx="55" cy="33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6 w 60"/>
                  <a:gd name="T5" fmla="*/ 6 h 34"/>
                  <a:gd name="T6" fmla="*/ 6 w 60"/>
                  <a:gd name="T7" fmla="*/ 6 h 34"/>
                  <a:gd name="T8" fmla="*/ 6 w 60"/>
                  <a:gd name="T9" fmla="*/ 11 h 34"/>
                  <a:gd name="T10" fmla="*/ 6 w 60"/>
                  <a:gd name="T11" fmla="*/ 6 h 34"/>
                  <a:gd name="T12" fmla="*/ 6 w 60"/>
                  <a:gd name="T13" fmla="*/ 0 h 34"/>
                  <a:gd name="T14" fmla="*/ 6 w 60"/>
                  <a:gd name="T15" fmla="*/ 6 h 34"/>
                  <a:gd name="T16" fmla="*/ 6 w 60"/>
                  <a:gd name="T17" fmla="*/ 11 h 34"/>
                  <a:gd name="T18" fmla="*/ 6 w 60"/>
                  <a:gd name="T19" fmla="*/ 11 h 34"/>
                  <a:gd name="T20" fmla="*/ 6 w 60"/>
                  <a:gd name="T21" fmla="*/ 6 h 34"/>
                  <a:gd name="T22" fmla="*/ 6 w 60"/>
                  <a:gd name="T23" fmla="*/ 6 h 34"/>
                  <a:gd name="T24" fmla="*/ 6 w 60"/>
                  <a:gd name="T25" fmla="*/ 11 h 34"/>
                  <a:gd name="T26" fmla="*/ 6 w 60"/>
                  <a:gd name="T27" fmla="*/ 11 h 34"/>
                  <a:gd name="T28" fmla="*/ 6 w 60"/>
                  <a:gd name="T29" fmla="*/ 18 h 34"/>
                  <a:gd name="T30" fmla="*/ 6 w 60"/>
                  <a:gd name="T31" fmla="*/ 29 h 34"/>
                  <a:gd name="T32" fmla="*/ 6 w 60"/>
                  <a:gd name="T33" fmla="*/ 29 h 34"/>
                  <a:gd name="T34" fmla="*/ 6 w 60"/>
                  <a:gd name="T35" fmla="*/ 29 h 34"/>
                  <a:gd name="T36" fmla="*/ 6 w 60"/>
                  <a:gd name="T37" fmla="*/ 23 h 34"/>
                  <a:gd name="T38" fmla="*/ 6 w 60"/>
                  <a:gd name="T39" fmla="*/ 18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" name="Group 16"/>
            <p:cNvGrpSpPr>
              <a:grpSpLocks/>
            </p:cNvGrpSpPr>
            <p:nvPr userDrawn="1"/>
          </p:nvGrpSpPr>
          <p:grpSpPr bwMode="auto">
            <a:xfrm>
              <a:off x="1850079" y="6619870"/>
              <a:ext cx="190640" cy="123034"/>
              <a:chOff x="1117" y="1646"/>
              <a:chExt cx="245" cy="150"/>
            </a:xfrm>
          </p:grpSpPr>
          <p:sp>
            <p:nvSpPr>
              <p:cNvPr id="230" name="Freeform 17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146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6 h 151"/>
                  <a:gd name="T8" fmla="*/ 249 w 244"/>
                  <a:gd name="T9" fmla="*/ 146 h 151"/>
                  <a:gd name="T10" fmla="*/ 249 w 244"/>
                  <a:gd name="T11" fmla="*/ 14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146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6 h 151"/>
                  <a:gd name="T8" fmla="*/ 249 w 244"/>
                  <a:gd name="T9" fmla="*/ 146 h 151"/>
                  <a:gd name="T10" fmla="*/ 249 w 244"/>
                  <a:gd name="T11" fmla="*/ 14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4 h 151"/>
                  <a:gd name="T14" fmla="*/ 59 w 244"/>
                  <a:gd name="T15" fmla="*/ 84 h 151"/>
                  <a:gd name="T16" fmla="*/ 59 w 244"/>
                  <a:gd name="T17" fmla="*/ 146 h 151"/>
                  <a:gd name="T18" fmla="*/ 89 w 244"/>
                  <a:gd name="T19" fmla="*/ 146 h 151"/>
                  <a:gd name="T20" fmla="*/ 89 w 244"/>
                  <a:gd name="T21" fmla="*/ 84 h 151"/>
                  <a:gd name="T22" fmla="*/ 249 w 244"/>
                  <a:gd name="T23" fmla="*/ 84 h 151"/>
                  <a:gd name="T24" fmla="*/ 249 w 244"/>
                  <a:gd name="T25" fmla="*/ 61 h 151"/>
                  <a:gd name="T26" fmla="*/ 249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3582869" y="6619874"/>
              <a:ext cx="191049" cy="123030"/>
              <a:chOff x="1117" y="2897"/>
              <a:chExt cx="244" cy="158"/>
            </a:xfrm>
          </p:grpSpPr>
          <p:sp>
            <p:nvSpPr>
              <p:cNvPr id="22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8" cy="158"/>
              </a:xfrm>
              <a:custGeom>
                <a:avLst/>
                <a:gdLst>
                  <a:gd name="T0" fmla="*/ 82 w 77"/>
                  <a:gd name="T1" fmla="*/ 16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66 h 156"/>
                  <a:gd name="T8" fmla="*/ 82 w 77"/>
                  <a:gd name="T9" fmla="*/ 166 h 156"/>
                  <a:gd name="T10" fmla="*/ 82 w 77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3"/>
              <p:cNvSpPr>
                <a:spLocks/>
              </p:cNvSpPr>
              <p:nvPr/>
            </p:nvSpPr>
            <p:spPr bwMode="auto">
              <a:xfrm>
                <a:off x="1278" y="2897"/>
                <a:ext cx="83" cy="158"/>
              </a:xfrm>
              <a:custGeom>
                <a:avLst/>
                <a:gdLst>
                  <a:gd name="T0" fmla="*/ 79 w 84"/>
                  <a:gd name="T1" fmla="*/ 16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66 h 156"/>
                  <a:gd name="T8" fmla="*/ 79 w 84"/>
                  <a:gd name="T9" fmla="*/ 166 h 156"/>
                  <a:gd name="T10" fmla="*/ 79 w 8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5"/>
            <p:cNvGrpSpPr>
              <a:grpSpLocks/>
            </p:cNvGrpSpPr>
            <p:nvPr userDrawn="1"/>
          </p:nvGrpSpPr>
          <p:grpSpPr bwMode="auto">
            <a:xfrm>
              <a:off x="3337148" y="6619874"/>
              <a:ext cx="190266" cy="123030"/>
              <a:chOff x="1118" y="2646"/>
              <a:chExt cx="243" cy="158"/>
            </a:xfrm>
          </p:grpSpPr>
          <p:sp>
            <p:nvSpPr>
              <p:cNvPr id="22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8" cy="158"/>
              </a:xfrm>
              <a:custGeom>
                <a:avLst/>
                <a:gdLst>
                  <a:gd name="T0" fmla="*/ 82 w 77"/>
                  <a:gd name="T1" fmla="*/ 16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66 h 156"/>
                  <a:gd name="T8" fmla="*/ 82 w 77"/>
                  <a:gd name="T9" fmla="*/ 166 h 156"/>
                  <a:gd name="T10" fmla="*/ 82 w 77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8"/>
              </a:xfrm>
              <a:custGeom>
                <a:avLst/>
                <a:gdLst>
                  <a:gd name="T0" fmla="*/ 79 w 84"/>
                  <a:gd name="T1" fmla="*/ 16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66 h 156"/>
                  <a:gd name="T8" fmla="*/ 79 w 84"/>
                  <a:gd name="T9" fmla="*/ 166 h 156"/>
                  <a:gd name="T10" fmla="*/ 79 w 8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30"/>
            <p:cNvGrpSpPr>
              <a:grpSpLocks/>
            </p:cNvGrpSpPr>
            <p:nvPr userDrawn="1"/>
          </p:nvGrpSpPr>
          <p:grpSpPr bwMode="auto">
            <a:xfrm>
              <a:off x="2341600" y="6619872"/>
              <a:ext cx="190266" cy="121091"/>
              <a:chOff x="1117" y="2143"/>
              <a:chExt cx="243" cy="154"/>
            </a:xfrm>
          </p:grpSpPr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49"/>
              </a:xfrm>
              <a:custGeom>
                <a:avLst/>
                <a:gdLst>
                  <a:gd name="T0" fmla="*/ 239 w 244"/>
                  <a:gd name="T1" fmla="*/ 45 h 50"/>
                  <a:gd name="T2" fmla="*/ 23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39 w 244"/>
                  <a:gd name="T9" fmla="*/ 45 h 50"/>
                  <a:gd name="T10" fmla="*/ 23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49"/>
              </a:xfrm>
              <a:custGeom>
                <a:avLst/>
                <a:gdLst>
                  <a:gd name="T0" fmla="*/ 239 w 244"/>
                  <a:gd name="T1" fmla="*/ 45 h 50"/>
                  <a:gd name="T2" fmla="*/ 23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39 w 244"/>
                  <a:gd name="T9" fmla="*/ 45 h 50"/>
                  <a:gd name="T10" fmla="*/ 23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5"/>
            <p:cNvGrpSpPr>
              <a:grpSpLocks/>
            </p:cNvGrpSpPr>
            <p:nvPr userDrawn="1"/>
          </p:nvGrpSpPr>
          <p:grpSpPr bwMode="auto">
            <a:xfrm>
              <a:off x="2096028" y="6619872"/>
              <a:ext cx="190266" cy="121091"/>
              <a:chOff x="1118" y="1892"/>
              <a:chExt cx="243" cy="154"/>
            </a:xfrm>
          </p:grpSpPr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5" name="Freeform 37"/>
              <p:cNvSpPr>
                <a:spLocks/>
              </p:cNvSpPr>
              <p:nvPr/>
            </p:nvSpPr>
            <p:spPr bwMode="auto">
              <a:xfrm>
                <a:off x="1118" y="1892"/>
                <a:ext cx="78" cy="154"/>
              </a:xfrm>
              <a:custGeom>
                <a:avLst/>
                <a:gdLst>
                  <a:gd name="T0" fmla="*/ 82 w 77"/>
                  <a:gd name="T1" fmla="*/ 14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46 h 156"/>
                  <a:gd name="T8" fmla="*/ 82 w 77"/>
                  <a:gd name="T9" fmla="*/ 146 h 156"/>
                  <a:gd name="T10" fmla="*/ 82 w 77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38"/>
              <p:cNvSpPr>
                <a:spLocks/>
              </p:cNvSpPr>
              <p:nvPr/>
            </p:nvSpPr>
            <p:spPr bwMode="auto">
              <a:xfrm>
                <a:off x="1278" y="1892"/>
                <a:ext cx="83" cy="154"/>
              </a:xfrm>
              <a:custGeom>
                <a:avLst/>
                <a:gdLst>
                  <a:gd name="T0" fmla="*/ 79 w 84"/>
                  <a:gd name="T1" fmla="*/ 14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46 h 156"/>
                  <a:gd name="T8" fmla="*/ 79 w 84"/>
                  <a:gd name="T9" fmla="*/ 146 h 156"/>
                  <a:gd name="T10" fmla="*/ 79 w 8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39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255"/>
            <p:cNvGrpSpPr>
              <a:grpSpLocks/>
            </p:cNvGrpSpPr>
            <p:nvPr userDrawn="1"/>
          </p:nvGrpSpPr>
          <p:grpSpPr bwMode="auto">
            <a:xfrm>
              <a:off x="1357677" y="6619869"/>
              <a:ext cx="190527" cy="123075"/>
              <a:chOff x="7107473" y="2034190"/>
              <a:chExt cx="255719" cy="162936"/>
            </a:xfrm>
          </p:grpSpPr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7107467" y="2034188"/>
                <a:ext cx="255719" cy="162936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0 h 151"/>
                  <a:gd name="T4" fmla="*/ 0 w 244"/>
                  <a:gd name="T5" fmla="*/ 0 h 151"/>
                  <a:gd name="T6" fmla="*/ 0 w 244"/>
                  <a:gd name="T7" fmla="*/ 2147483647 h 151"/>
                  <a:gd name="T8" fmla="*/ 2147483647 w 244"/>
                  <a:gd name="T9" fmla="*/ 2147483647 h 151"/>
                  <a:gd name="T10" fmla="*/ 2147483647 w 24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42"/>
              <p:cNvSpPr>
                <a:spLocks/>
              </p:cNvSpPr>
              <p:nvPr userDrawn="1"/>
            </p:nvSpPr>
            <p:spPr bwMode="auto">
              <a:xfrm>
                <a:off x="7107467" y="2034188"/>
                <a:ext cx="255719" cy="160505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2147483647 h 151"/>
                  <a:gd name="T4" fmla="*/ 2147483647 w 244"/>
                  <a:gd name="T5" fmla="*/ 0 h 151"/>
                  <a:gd name="T6" fmla="*/ 2147483647 w 244"/>
                  <a:gd name="T7" fmla="*/ 0 h 151"/>
                  <a:gd name="T8" fmla="*/ 2147483647 w 244"/>
                  <a:gd name="T9" fmla="*/ 2147483647 h 151"/>
                  <a:gd name="T10" fmla="*/ 0 w 244"/>
                  <a:gd name="T11" fmla="*/ 2147483647 h 151"/>
                  <a:gd name="T12" fmla="*/ 0 w 244"/>
                  <a:gd name="T13" fmla="*/ 2147483647 h 151"/>
                  <a:gd name="T14" fmla="*/ 2147483647 w 244"/>
                  <a:gd name="T15" fmla="*/ 2147483647 h 151"/>
                  <a:gd name="T16" fmla="*/ 2147483647 w 244"/>
                  <a:gd name="T17" fmla="*/ 2147483647 h 151"/>
                  <a:gd name="T18" fmla="*/ 2147483647 w 244"/>
                  <a:gd name="T19" fmla="*/ 2147483647 h 151"/>
                  <a:gd name="T20" fmla="*/ 2147483647 w 244"/>
                  <a:gd name="T21" fmla="*/ 2147483647 h 151"/>
                  <a:gd name="T22" fmla="*/ 2147483647 w 244"/>
                  <a:gd name="T23" fmla="*/ 2147483647 h 151"/>
                  <a:gd name="T24" fmla="*/ 2147483647 w 244"/>
                  <a:gd name="T25" fmla="*/ 2147483647 h 151"/>
                  <a:gd name="T26" fmla="*/ 2147483647 w 244"/>
                  <a:gd name="T27" fmla="*/ 2147483647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4"/>
            <p:cNvGrpSpPr>
              <a:grpSpLocks/>
            </p:cNvGrpSpPr>
            <p:nvPr userDrawn="1"/>
          </p:nvGrpSpPr>
          <p:grpSpPr bwMode="auto">
            <a:xfrm>
              <a:off x="615915" y="6619868"/>
              <a:ext cx="190528" cy="128587"/>
              <a:chOff x="6341205" y="2034186"/>
              <a:chExt cx="254132" cy="170190"/>
            </a:xfrm>
          </p:grpSpPr>
          <p:sp>
            <p:nvSpPr>
              <p:cNvPr id="209" name="Freeform 213"/>
              <p:cNvSpPr>
                <a:spLocks/>
              </p:cNvSpPr>
              <p:nvPr/>
            </p:nvSpPr>
            <p:spPr bwMode="auto">
              <a:xfrm>
                <a:off x="6341196" y="2034186"/>
                <a:ext cx="254132" cy="170190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0 h 151"/>
                  <a:gd name="T4" fmla="*/ 0 w 244"/>
                  <a:gd name="T5" fmla="*/ 0 h 151"/>
                  <a:gd name="T6" fmla="*/ 0 w 244"/>
                  <a:gd name="T7" fmla="*/ 2147483647 h 151"/>
                  <a:gd name="T8" fmla="*/ 2147483647 w 244"/>
                  <a:gd name="T9" fmla="*/ 2147483647 h 151"/>
                  <a:gd name="T10" fmla="*/ 2147483647 w 24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214"/>
              <p:cNvSpPr>
                <a:spLocks/>
              </p:cNvSpPr>
              <p:nvPr/>
            </p:nvSpPr>
            <p:spPr bwMode="auto">
              <a:xfrm>
                <a:off x="6341196" y="2034186"/>
                <a:ext cx="81421" cy="170190"/>
              </a:xfrm>
              <a:custGeom>
                <a:avLst/>
                <a:gdLst>
                  <a:gd name="T0" fmla="*/ 2147483647 w 77"/>
                  <a:gd name="T1" fmla="*/ 2147483647 h 151"/>
                  <a:gd name="T2" fmla="*/ 2147483647 w 77"/>
                  <a:gd name="T3" fmla="*/ 0 h 151"/>
                  <a:gd name="T4" fmla="*/ 0 w 77"/>
                  <a:gd name="T5" fmla="*/ 0 h 151"/>
                  <a:gd name="T6" fmla="*/ 0 w 77"/>
                  <a:gd name="T7" fmla="*/ 2147483647 h 151"/>
                  <a:gd name="T8" fmla="*/ 2147483647 w 77"/>
                  <a:gd name="T9" fmla="*/ 2147483647 h 151"/>
                  <a:gd name="T10" fmla="*/ 2147483647 w 77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215"/>
              <p:cNvSpPr>
                <a:spLocks/>
              </p:cNvSpPr>
              <p:nvPr/>
            </p:nvSpPr>
            <p:spPr bwMode="auto">
              <a:xfrm>
                <a:off x="6508972" y="2034186"/>
                <a:ext cx="86356" cy="170190"/>
              </a:xfrm>
              <a:custGeom>
                <a:avLst/>
                <a:gdLst>
                  <a:gd name="T0" fmla="*/ 2147483647 w 84"/>
                  <a:gd name="T1" fmla="*/ 2147483647 h 151"/>
                  <a:gd name="T2" fmla="*/ 2147483647 w 84"/>
                  <a:gd name="T3" fmla="*/ 0 h 151"/>
                  <a:gd name="T4" fmla="*/ 0 w 84"/>
                  <a:gd name="T5" fmla="*/ 0 h 151"/>
                  <a:gd name="T6" fmla="*/ 0 w 84"/>
                  <a:gd name="T7" fmla="*/ 2147483647 h 151"/>
                  <a:gd name="T8" fmla="*/ 2147483647 w 84"/>
                  <a:gd name="T9" fmla="*/ 2147483647 h 151"/>
                  <a:gd name="T10" fmla="*/ 2147483647 w 8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49"/>
            <p:cNvGrpSpPr>
              <a:grpSpLocks/>
            </p:cNvGrpSpPr>
            <p:nvPr userDrawn="1"/>
          </p:nvGrpSpPr>
          <p:grpSpPr bwMode="auto">
            <a:xfrm>
              <a:off x="369888" y="6619867"/>
              <a:ext cx="190640" cy="123065"/>
              <a:chOff x="529" y="1166"/>
              <a:chExt cx="245" cy="156"/>
            </a:xfrm>
          </p:grpSpPr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49"/>
              </a:xfrm>
              <a:custGeom>
                <a:avLst/>
                <a:gdLst>
                  <a:gd name="T0" fmla="*/ 249 w 244"/>
                  <a:gd name="T1" fmla="*/ 141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1 h 151"/>
                  <a:gd name="T8" fmla="*/ 249 w 244"/>
                  <a:gd name="T9" fmla="*/ 141 h 151"/>
                  <a:gd name="T10" fmla="*/ 249 w 244"/>
                  <a:gd name="T11" fmla="*/ 14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49"/>
              </a:xfrm>
              <a:custGeom>
                <a:avLst/>
                <a:gdLst>
                  <a:gd name="T0" fmla="*/ 249 w 244"/>
                  <a:gd name="T1" fmla="*/ 45 h 50"/>
                  <a:gd name="T2" fmla="*/ 24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49 w 244"/>
                  <a:gd name="T9" fmla="*/ 45 h 50"/>
                  <a:gd name="T10" fmla="*/ 24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49"/>
              </a:xfrm>
              <a:custGeom>
                <a:avLst/>
                <a:gdLst>
                  <a:gd name="T0" fmla="*/ 249 w 244"/>
                  <a:gd name="T1" fmla="*/ 41 h 51"/>
                  <a:gd name="T2" fmla="*/ 249 w 244"/>
                  <a:gd name="T3" fmla="*/ 0 h 51"/>
                  <a:gd name="T4" fmla="*/ 0 w 244"/>
                  <a:gd name="T5" fmla="*/ 0 h 51"/>
                  <a:gd name="T6" fmla="*/ 0 w 244"/>
                  <a:gd name="T7" fmla="*/ 41 h 51"/>
                  <a:gd name="T8" fmla="*/ 249 w 244"/>
                  <a:gd name="T9" fmla="*/ 41 h 51"/>
                  <a:gd name="T10" fmla="*/ 249 w 244"/>
                  <a:gd name="T11" fmla="*/ 4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4"/>
              </a:xfrm>
              <a:custGeom>
                <a:avLst/>
                <a:gdLst>
                  <a:gd name="T0" fmla="*/ 249 w 244"/>
                  <a:gd name="T1" fmla="*/ 146 h 156"/>
                  <a:gd name="T2" fmla="*/ 24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49 w 244"/>
                  <a:gd name="T9" fmla="*/ 146 h 156"/>
                  <a:gd name="T10" fmla="*/ 24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54"/>
            <p:cNvGrpSpPr>
              <a:grpSpLocks/>
            </p:cNvGrpSpPr>
            <p:nvPr userDrawn="1"/>
          </p:nvGrpSpPr>
          <p:grpSpPr bwMode="auto">
            <a:xfrm>
              <a:off x="2587952" y="6619866"/>
              <a:ext cx="192615" cy="123065"/>
              <a:chOff x="1117" y="2394"/>
              <a:chExt cx="246" cy="156"/>
            </a:xfrm>
          </p:grpSpPr>
          <p:sp>
            <p:nvSpPr>
              <p:cNvPr id="19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54 w 244"/>
                  <a:gd name="T1" fmla="*/ 152 h 157"/>
                  <a:gd name="T2" fmla="*/ 0 w 244"/>
                  <a:gd name="T3" fmla="*/ 152 h 157"/>
                  <a:gd name="T4" fmla="*/ 0 w 244"/>
                  <a:gd name="T5" fmla="*/ 0 h 157"/>
                  <a:gd name="T6" fmla="*/ 254 w 244"/>
                  <a:gd name="T7" fmla="*/ 0 h 157"/>
                  <a:gd name="T8" fmla="*/ 254 w 244"/>
                  <a:gd name="T9" fmla="*/ 152 h 157"/>
                  <a:gd name="T10" fmla="*/ 254 w 244"/>
                  <a:gd name="T11" fmla="*/ 15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3" cy="35"/>
              </a:xfrm>
              <a:custGeom>
                <a:avLst/>
                <a:gdLst>
                  <a:gd name="T0" fmla="*/ 25 w 35"/>
                  <a:gd name="T1" fmla="*/ 39 h 34"/>
                  <a:gd name="T2" fmla="*/ 0 w 35"/>
                  <a:gd name="T3" fmla="*/ 39 h 34"/>
                  <a:gd name="T4" fmla="*/ 0 w 35"/>
                  <a:gd name="T5" fmla="*/ 0 h 34"/>
                  <a:gd name="T6" fmla="*/ 25 w 35"/>
                  <a:gd name="T7" fmla="*/ 0 h 34"/>
                  <a:gd name="T8" fmla="*/ 25 w 35"/>
                  <a:gd name="T9" fmla="*/ 39 h 34"/>
                  <a:gd name="T10" fmla="*/ 25 w 35"/>
                  <a:gd name="T11" fmla="*/ 3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57"/>
              <p:cNvSpPr>
                <a:spLocks/>
              </p:cNvSpPr>
              <p:nvPr/>
            </p:nvSpPr>
            <p:spPr bwMode="auto">
              <a:xfrm>
                <a:off x="1117" y="2443"/>
                <a:ext cx="33" cy="35"/>
              </a:xfrm>
              <a:custGeom>
                <a:avLst/>
                <a:gdLst>
                  <a:gd name="T0" fmla="*/ 25 w 35"/>
                  <a:gd name="T1" fmla="*/ 43 h 33"/>
                  <a:gd name="T2" fmla="*/ 0 w 35"/>
                  <a:gd name="T3" fmla="*/ 43 h 33"/>
                  <a:gd name="T4" fmla="*/ 0 w 35"/>
                  <a:gd name="T5" fmla="*/ 0 h 33"/>
                  <a:gd name="T6" fmla="*/ 25 w 35"/>
                  <a:gd name="T7" fmla="*/ 0 h 33"/>
                  <a:gd name="T8" fmla="*/ 25 w 35"/>
                  <a:gd name="T9" fmla="*/ 43 h 33"/>
                  <a:gd name="T10" fmla="*/ 25 w 35"/>
                  <a:gd name="T11" fmla="*/ 4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58"/>
              <p:cNvSpPr>
                <a:spLocks/>
              </p:cNvSpPr>
              <p:nvPr/>
            </p:nvSpPr>
            <p:spPr bwMode="auto">
              <a:xfrm>
                <a:off x="1176" y="2394"/>
                <a:ext cx="21" cy="35"/>
              </a:xfrm>
              <a:custGeom>
                <a:avLst/>
                <a:gdLst>
                  <a:gd name="T0" fmla="*/ 2 w 36"/>
                  <a:gd name="T1" fmla="*/ 39 h 34"/>
                  <a:gd name="T2" fmla="*/ 0 w 36"/>
                  <a:gd name="T3" fmla="*/ 39 h 34"/>
                  <a:gd name="T4" fmla="*/ 0 w 36"/>
                  <a:gd name="T5" fmla="*/ 0 h 34"/>
                  <a:gd name="T6" fmla="*/ 2 w 36"/>
                  <a:gd name="T7" fmla="*/ 0 h 34"/>
                  <a:gd name="T8" fmla="*/ 2 w 36"/>
                  <a:gd name="T9" fmla="*/ 39 h 34"/>
                  <a:gd name="T10" fmla="*/ 2 w 36"/>
                  <a:gd name="T11" fmla="*/ 3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9"/>
              <p:cNvSpPr>
                <a:spLocks/>
              </p:cNvSpPr>
              <p:nvPr/>
            </p:nvSpPr>
            <p:spPr bwMode="auto">
              <a:xfrm>
                <a:off x="1176" y="2443"/>
                <a:ext cx="21" cy="35"/>
              </a:xfrm>
              <a:custGeom>
                <a:avLst/>
                <a:gdLst>
                  <a:gd name="T0" fmla="*/ 2 w 36"/>
                  <a:gd name="T1" fmla="*/ 43 h 33"/>
                  <a:gd name="T2" fmla="*/ 0 w 36"/>
                  <a:gd name="T3" fmla="*/ 43 h 33"/>
                  <a:gd name="T4" fmla="*/ 0 w 36"/>
                  <a:gd name="T5" fmla="*/ 0 h 33"/>
                  <a:gd name="T6" fmla="*/ 2 w 36"/>
                  <a:gd name="T7" fmla="*/ 0 h 33"/>
                  <a:gd name="T8" fmla="*/ 2 w 36"/>
                  <a:gd name="T9" fmla="*/ 43 h 33"/>
                  <a:gd name="T10" fmla="*/ 2 w 36"/>
                  <a:gd name="T11" fmla="*/ 4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6" cy="14"/>
              </a:xfrm>
              <a:custGeom>
                <a:avLst/>
                <a:gdLst>
                  <a:gd name="T0" fmla="*/ 254 w 244"/>
                  <a:gd name="T1" fmla="*/ 0 h 17"/>
                  <a:gd name="T2" fmla="*/ 0 w 244"/>
                  <a:gd name="T3" fmla="*/ 0 h 17"/>
                  <a:gd name="T4" fmla="*/ 0 w 244"/>
                  <a:gd name="T5" fmla="*/ 7 h 17"/>
                  <a:gd name="T6" fmla="*/ 254 w 244"/>
                  <a:gd name="T7" fmla="*/ 7 h 17"/>
                  <a:gd name="T8" fmla="*/ 254 w 244"/>
                  <a:gd name="T9" fmla="*/ 0 h 17"/>
                  <a:gd name="T10" fmla="*/ 25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61"/>
              <p:cNvSpPr>
                <a:spLocks/>
              </p:cNvSpPr>
              <p:nvPr/>
            </p:nvSpPr>
            <p:spPr bwMode="auto">
              <a:xfrm>
                <a:off x="1117" y="2534"/>
                <a:ext cx="246" cy="16"/>
              </a:xfrm>
              <a:custGeom>
                <a:avLst/>
                <a:gdLst>
                  <a:gd name="T0" fmla="*/ 254 w 244"/>
                  <a:gd name="T1" fmla="*/ 0 h 17"/>
                  <a:gd name="T2" fmla="*/ 0 w 244"/>
                  <a:gd name="T3" fmla="*/ 0 h 17"/>
                  <a:gd name="T4" fmla="*/ 0 w 244"/>
                  <a:gd name="T5" fmla="*/ 12 h 17"/>
                  <a:gd name="T6" fmla="*/ 254 w 244"/>
                  <a:gd name="T7" fmla="*/ 12 h 17"/>
                  <a:gd name="T8" fmla="*/ 254 w 244"/>
                  <a:gd name="T9" fmla="*/ 0 h 17"/>
                  <a:gd name="T10" fmla="*/ 25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62"/>
              <p:cNvSpPr>
                <a:spLocks/>
              </p:cNvSpPr>
              <p:nvPr/>
            </p:nvSpPr>
            <p:spPr bwMode="auto">
              <a:xfrm>
                <a:off x="1211" y="2429"/>
                <a:ext cx="151" cy="16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12 h 17"/>
                  <a:gd name="T6" fmla="*/ 159 w 149"/>
                  <a:gd name="T7" fmla="*/ 12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3"/>
              <p:cNvSpPr>
                <a:spLocks/>
              </p:cNvSpPr>
              <p:nvPr/>
            </p:nvSpPr>
            <p:spPr bwMode="auto">
              <a:xfrm>
                <a:off x="1211" y="2394"/>
                <a:ext cx="151" cy="16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12 h 17"/>
                  <a:gd name="T6" fmla="*/ 159 w 149"/>
                  <a:gd name="T7" fmla="*/ 12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1211" y="2459"/>
                <a:ext cx="151" cy="19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29 h 17"/>
                  <a:gd name="T6" fmla="*/ 159 w 149"/>
                  <a:gd name="T7" fmla="*/ 29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54 w 244"/>
                  <a:gd name="T1" fmla="*/ 152 h 157"/>
                  <a:gd name="T2" fmla="*/ 254 w 244"/>
                  <a:gd name="T3" fmla="*/ 0 h 157"/>
                  <a:gd name="T4" fmla="*/ 0 w 244"/>
                  <a:gd name="T5" fmla="*/ 0 h 157"/>
                  <a:gd name="T6" fmla="*/ 0 w 244"/>
                  <a:gd name="T7" fmla="*/ 152 h 157"/>
                  <a:gd name="T8" fmla="*/ 254 w 244"/>
                  <a:gd name="T9" fmla="*/ 152 h 157"/>
                  <a:gd name="T10" fmla="*/ 254 w 244"/>
                  <a:gd name="T11" fmla="*/ 15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66"/>
            <p:cNvGrpSpPr>
              <a:grpSpLocks/>
            </p:cNvGrpSpPr>
            <p:nvPr userDrawn="1"/>
          </p:nvGrpSpPr>
          <p:grpSpPr bwMode="auto">
            <a:xfrm>
              <a:off x="7266067" y="6619862"/>
              <a:ext cx="194590" cy="123451"/>
              <a:chOff x="1592" y="2897"/>
              <a:chExt cx="248" cy="157"/>
            </a:xfrm>
          </p:grpSpPr>
          <p:sp>
            <p:nvSpPr>
              <p:cNvPr id="17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161 h 156"/>
                  <a:gd name="T2" fmla="*/ 0 w 245"/>
                  <a:gd name="T3" fmla="*/ 0 h 156"/>
                  <a:gd name="T4" fmla="*/ 260 w 245"/>
                  <a:gd name="T5" fmla="*/ 0 h 156"/>
                  <a:gd name="T6" fmla="*/ 260 w 245"/>
                  <a:gd name="T7" fmla="*/ 161 h 156"/>
                  <a:gd name="T8" fmla="*/ 0 w 245"/>
                  <a:gd name="T9" fmla="*/ 161 h 156"/>
                  <a:gd name="T10" fmla="*/ 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67 h 156"/>
                  <a:gd name="T2" fmla="*/ 119 w 245"/>
                  <a:gd name="T3" fmla="*/ 67 h 156"/>
                  <a:gd name="T4" fmla="*/ 119 w 245"/>
                  <a:gd name="T5" fmla="*/ 0 h 156"/>
                  <a:gd name="T6" fmla="*/ 147 w 245"/>
                  <a:gd name="T7" fmla="*/ 0 h 156"/>
                  <a:gd name="T8" fmla="*/ 147 w 245"/>
                  <a:gd name="T9" fmla="*/ 67 h 156"/>
                  <a:gd name="T10" fmla="*/ 260 w 245"/>
                  <a:gd name="T11" fmla="*/ 67 h 156"/>
                  <a:gd name="T12" fmla="*/ 260 w 245"/>
                  <a:gd name="T13" fmla="*/ 94 h 156"/>
                  <a:gd name="T14" fmla="*/ 147 w 245"/>
                  <a:gd name="T15" fmla="*/ 94 h 156"/>
                  <a:gd name="T16" fmla="*/ 147 w 245"/>
                  <a:gd name="T17" fmla="*/ 161 h 156"/>
                  <a:gd name="T18" fmla="*/ 119 w 245"/>
                  <a:gd name="T19" fmla="*/ 161 h 156"/>
                  <a:gd name="T20" fmla="*/ 119 w 245"/>
                  <a:gd name="T21" fmla="*/ 94 h 156"/>
                  <a:gd name="T22" fmla="*/ 0 w 245"/>
                  <a:gd name="T23" fmla="*/ 94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1743" y="2897"/>
                <a:ext cx="66" cy="49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45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44 h 39"/>
                  <a:gd name="T2" fmla="*/ 65 w 60"/>
                  <a:gd name="T3" fmla="*/ 44 h 39"/>
                  <a:gd name="T4" fmla="*/ 65 w 60"/>
                  <a:gd name="T5" fmla="*/ 0 h 39"/>
                  <a:gd name="T6" fmla="*/ 0 w 60"/>
                  <a:gd name="T7" fmla="*/ 44 h 39"/>
                  <a:gd name="T8" fmla="*/ 0 w 60"/>
                  <a:gd name="T9" fmla="*/ 4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71"/>
              <p:cNvSpPr>
                <a:spLocks/>
              </p:cNvSpPr>
              <p:nvPr/>
            </p:nvSpPr>
            <p:spPr bwMode="auto">
              <a:xfrm>
                <a:off x="1743" y="2897"/>
                <a:ext cx="97" cy="56"/>
              </a:xfrm>
              <a:custGeom>
                <a:avLst/>
                <a:gdLst>
                  <a:gd name="T0" fmla="*/ 0 w 96"/>
                  <a:gd name="T1" fmla="*/ 56 h 56"/>
                  <a:gd name="T2" fmla="*/ 83 w 96"/>
                  <a:gd name="T3" fmla="*/ 0 h 56"/>
                  <a:gd name="T4" fmla="*/ 101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72"/>
              <p:cNvSpPr>
                <a:spLocks/>
              </p:cNvSpPr>
              <p:nvPr/>
            </p:nvSpPr>
            <p:spPr bwMode="auto">
              <a:xfrm>
                <a:off x="1615" y="2897"/>
                <a:ext cx="78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0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5 w 60"/>
                  <a:gd name="T1" fmla="*/ 44 h 39"/>
                  <a:gd name="T2" fmla="*/ 0 w 60"/>
                  <a:gd name="T3" fmla="*/ 44 h 39"/>
                  <a:gd name="T4" fmla="*/ 0 w 60"/>
                  <a:gd name="T5" fmla="*/ 0 h 39"/>
                  <a:gd name="T6" fmla="*/ 65 w 60"/>
                  <a:gd name="T7" fmla="*/ 44 h 39"/>
                  <a:gd name="T8" fmla="*/ 65 w 60"/>
                  <a:gd name="T9" fmla="*/ 4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4" cy="56"/>
              </a:xfrm>
              <a:custGeom>
                <a:avLst/>
                <a:gdLst>
                  <a:gd name="T0" fmla="*/ 8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0 w 96"/>
                  <a:gd name="T7" fmla="*/ 56 h 56"/>
                  <a:gd name="T8" fmla="*/ 86 w 96"/>
                  <a:gd name="T9" fmla="*/ 56 h 56"/>
                  <a:gd name="T10" fmla="*/ 8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1743" y="3009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7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6"/>
              <p:cNvSpPr>
                <a:spLocks/>
              </p:cNvSpPr>
              <p:nvPr/>
            </p:nvSpPr>
            <p:spPr bwMode="auto">
              <a:xfrm>
                <a:off x="1778" y="2997"/>
                <a:ext cx="61" cy="40"/>
              </a:xfrm>
              <a:custGeom>
                <a:avLst/>
                <a:gdLst>
                  <a:gd name="T0" fmla="*/ 0 w 60"/>
                  <a:gd name="T1" fmla="*/ 0 h 39"/>
                  <a:gd name="T2" fmla="*/ 65 w 60"/>
                  <a:gd name="T3" fmla="*/ 0 h 39"/>
                  <a:gd name="T4" fmla="*/ 65 w 60"/>
                  <a:gd name="T5" fmla="*/ 44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7"/>
              <p:cNvSpPr>
                <a:spLocks/>
              </p:cNvSpPr>
              <p:nvPr/>
            </p:nvSpPr>
            <p:spPr bwMode="auto">
              <a:xfrm>
                <a:off x="1754" y="2997"/>
                <a:ext cx="85" cy="56"/>
              </a:xfrm>
              <a:custGeom>
                <a:avLst/>
                <a:gdLst>
                  <a:gd name="T0" fmla="*/ 0 w 84"/>
                  <a:gd name="T1" fmla="*/ 0 h 55"/>
                  <a:gd name="T2" fmla="*/ 89 w 84"/>
                  <a:gd name="T3" fmla="*/ 60 h 55"/>
                  <a:gd name="T4" fmla="*/ 89 w 84"/>
                  <a:gd name="T5" fmla="*/ 49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1"/>
              </a:xfrm>
              <a:custGeom>
                <a:avLst/>
                <a:gdLst>
                  <a:gd name="T0" fmla="*/ 67 w 72"/>
                  <a:gd name="T1" fmla="*/ 55 h 50"/>
                  <a:gd name="T2" fmla="*/ 67 w 72"/>
                  <a:gd name="T3" fmla="*/ 0 h 50"/>
                  <a:gd name="T4" fmla="*/ 0 w 72"/>
                  <a:gd name="T5" fmla="*/ 55 h 50"/>
                  <a:gd name="T6" fmla="*/ 67 w 72"/>
                  <a:gd name="T7" fmla="*/ 55 h 50"/>
                  <a:gd name="T8" fmla="*/ 67 w 72"/>
                  <a:gd name="T9" fmla="*/ 5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9"/>
              <p:cNvSpPr>
                <a:spLocks/>
              </p:cNvSpPr>
              <p:nvPr/>
            </p:nvSpPr>
            <p:spPr bwMode="auto">
              <a:xfrm>
                <a:off x="1592" y="2997"/>
                <a:ext cx="54" cy="40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44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80"/>
              <p:cNvSpPr>
                <a:spLocks/>
              </p:cNvSpPr>
              <p:nvPr/>
            </p:nvSpPr>
            <p:spPr bwMode="auto">
              <a:xfrm>
                <a:off x="1599" y="2997"/>
                <a:ext cx="94" cy="56"/>
              </a:xfrm>
              <a:custGeom>
                <a:avLst/>
                <a:gdLst>
                  <a:gd name="T0" fmla="*/ 86 w 96"/>
                  <a:gd name="T1" fmla="*/ 0 h 55"/>
                  <a:gd name="T2" fmla="*/ 18 w 96"/>
                  <a:gd name="T3" fmla="*/ 60 h 55"/>
                  <a:gd name="T4" fmla="*/ 0 w 96"/>
                  <a:gd name="T5" fmla="*/ 60 h 55"/>
                  <a:gd name="T6" fmla="*/ 70 w 96"/>
                  <a:gd name="T7" fmla="*/ 0 h 55"/>
                  <a:gd name="T8" fmla="*/ 86 w 96"/>
                  <a:gd name="T9" fmla="*/ 0 h 55"/>
                  <a:gd name="T10" fmla="*/ 8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260 w 245"/>
                  <a:gd name="T1" fmla="*/ 161 h 156"/>
                  <a:gd name="T2" fmla="*/ 26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60 w 245"/>
                  <a:gd name="T9" fmla="*/ 161 h 156"/>
                  <a:gd name="T10" fmla="*/ 26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82"/>
            <p:cNvGrpSpPr>
              <a:grpSpLocks/>
            </p:cNvGrpSpPr>
            <p:nvPr userDrawn="1"/>
          </p:nvGrpSpPr>
          <p:grpSpPr bwMode="auto">
            <a:xfrm>
              <a:off x="6769815" y="6619872"/>
              <a:ext cx="192609" cy="121102"/>
              <a:chOff x="1777" y="2004"/>
              <a:chExt cx="247" cy="155"/>
            </a:xfrm>
          </p:grpSpPr>
          <p:sp>
            <p:nvSpPr>
              <p:cNvPr id="176" name="Freeform 83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1854 w 239"/>
                  <a:gd name="T1" fmla="*/ 3353 h 151"/>
                  <a:gd name="T2" fmla="*/ 1854 w 239"/>
                  <a:gd name="T3" fmla="*/ 0 h 151"/>
                  <a:gd name="T4" fmla="*/ 0 w 239"/>
                  <a:gd name="T5" fmla="*/ 0 h 151"/>
                  <a:gd name="T6" fmla="*/ 0 w 239"/>
                  <a:gd name="T7" fmla="*/ 3353 h 151"/>
                  <a:gd name="T8" fmla="*/ 1854 w 239"/>
                  <a:gd name="T9" fmla="*/ 3353 h 151"/>
                  <a:gd name="T10" fmla="*/ 1854 w 239"/>
                  <a:gd name="T11" fmla="*/ 3353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84"/>
              <p:cNvSpPr>
                <a:spLocks/>
              </p:cNvSpPr>
              <p:nvPr/>
            </p:nvSpPr>
            <p:spPr bwMode="auto">
              <a:xfrm>
                <a:off x="1844" y="2025"/>
                <a:ext cx="121" cy="118"/>
              </a:xfrm>
              <a:custGeom>
                <a:avLst/>
                <a:gdLst>
                  <a:gd name="T0" fmla="*/ 82 w 119"/>
                  <a:gd name="T1" fmla="*/ 83 h 117"/>
                  <a:gd name="T2" fmla="*/ 129 w 119"/>
                  <a:gd name="T3" fmla="*/ 83 h 117"/>
                  <a:gd name="T4" fmla="*/ 129 w 119"/>
                  <a:gd name="T5" fmla="*/ 44 h 117"/>
                  <a:gd name="T6" fmla="*/ 82 w 119"/>
                  <a:gd name="T7" fmla="*/ 44 h 117"/>
                  <a:gd name="T8" fmla="*/ 82 w 119"/>
                  <a:gd name="T9" fmla="*/ 0 h 117"/>
                  <a:gd name="T10" fmla="*/ 47 w 119"/>
                  <a:gd name="T11" fmla="*/ 0 h 117"/>
                  <a:gd name="T12" fmla="*/ 47 w 119"/>
                  <a:gd name="T13" fmla="*/ 44 h 117"/>
                  <a:gd name="T14" fmla="*/ 0 w 119"/>
                  <a:gd name="T15" fmla="*/ 44 h 117"/>
                  <a:gd name="T16" fmla="*/ 0 w 119"/>
                  <a:gd name="T17" fmla="*/ 83 h 117"/>
                  <a:gd name="T18" fmla="*/ 47 w 119"/>
                  <a:gd name="T19" fmla="*/ 83 h 117"/>
                  <a:gd name="T20" fmla="*/ 47 w 119"/>
                  <a:gd name="T21" fmla="*/ 122 h 117"/>
                  <a:gd name="T22" fmla="*/ 82 w 119"/>
                  <a:gd name="T23" fmla="*/ 122 h 117"/>
                  <a:gd name="T24" fmla="*/ 82 w 119"/>
                  <a:gd name="T25" fmla="*/ 83 h 117"/>
                  <a:gd name="T26" fmla="*/ 82 w 119"/>
                  <a:gd name="T27" fmla="*/ 83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85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255 w 245"/>
                  <a:gd name="T1" fmla="*/ 147 h 157"/>
                  <a:gd name="T2" fmla="*/ 255 w 245"/>
                  <a:gd name="T3" fmla="*/ 0 h 157"/>
                  <a:gd name="T4" fmla="*/ 0 w 245"/>
                  <a:gd name="T5" fmla="*/ 0 h 157"/>
                  <a:gd name="T6" fmla="*/ 0 w 245"/>
                  <a:gd name="T7" fmla="*/ 147 h 157"/>
                  <a:gd name="T8" fmla="*/ 255 w 245"/>
                  <a:gd name="T9" fmla="*/ 147 h 157"/>
                  <a:gd name="T10" fmla="*/ 255 w 245"/>
                  <a:gd name="T11" fmla="*/ 14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6"/>
            <p:cNvGrpSpPr>
              <a:grpSpLocks/>
            </p:cNvGrpSpPr>
            <p:nvPr userDrawn="1"/>
          </p:nvGrpSpPr>
          <p:grpSpPr bwMode="auto">
            <a:xfrm>
              <a:off x="6527589" y="6619864"/>
              <a:ext cx="190637" cy="123451"/>
              <a:chOff x="1592" y="2143"/>
              <a:chExt cx="246" cy="157"/>
            </a:xfrm>
          </p:grpSpPr>
          <p:sp>
            <p:nvSpPr>
              <p:cNvPr id="17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50 w 245"/>
                  <a:gd name="T1" fmla="*/ 161 h 156"/>
                  <a:gd name="T2" fmla="*/ 25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50 w 245"/>
                  <a:gd name="T9" fmla="*/ 161 h 156"/>
                  <a:gd name="T10" fmla="*/ 25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7" cy="68"/>
              </a:xfrm>
              <a:custGeom>
                <a:avLst/>
                <a:gdLst>
                  <a:gd name="T0" fmla="*/ 71 w 66"/>
                  <a:gd name="T1" fmla="*/ 0 h 67"/>
                  <a:gd name="T2" fmla="*/ 0 w 66"/>
                  <a:gd name="T3" fmla="*/ 0 h 67"/>
                  <a:gd name="T4" fmla="*/ 0 w 66"/>
                  <a:gd name="T5" fmla="*/ 72 h 67"/>
                  <a:gd name="T6" fmla="*/ 71 w 66"/>
                  <a:gd name="T7" fmla="*/ 72 h 67"/>
                  <a:gd name="T8" fmla="*/ 71 w 66"/>
                  <a:gd name="T9" fmla="*/ 0 h 67"/>
                  <a:gd name="T10" fmla="*/ 71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89"/>
              <p:cNvSpPr>
                <a:spLocks/>
              </p:cNvSpPr>
              <p:nvPr/>
            </p:nvSpPr>
            <p:spPr bwMode="auto">
              <a:xfrm>
                <a:off x="1592" y="2239"/>
                <a:ext cx="67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71 w 66"/>
                  <a:gd name="T5" fmla="*/ 61 h 61"/>
                  <a:gd name="T6" fmla="*/ 71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90"/>
              <p:cNvSpPr>
                <a:spLocks/>
              </p:cNvSpPr>
              <p:nvPr/>
            </p:nvSpPr>
            <p:spPr bwMode="auto">
              <a:xfrm>
                <a:off x="1688" y="2239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54 w 149"/>
                  <a:gd name="T3" fmla="*/ 61 h 61"/>
                  <a:gd name="T4" fmla="*/ 154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91"/>
              <p:cNvSpPr>
                <a:spLocks/>
              </p:cNvSpPr>
              <p:nvPr/>
            </p:nvSpPr>
            <p:spPr bwMode="auto">
              <a:xfrm>
                <a:off x="1688" y="2143"/>
                <a:ext cx="150" cy="68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72 h 67"/>
                  <a:gd name="T4" fmla="*/ 154 w 149"/>
                  <a:gd name="T5" fmla="*/ 72 h 67"/>
                  <a:gd name="T6" fmla="*/ 154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50 w 245"/>
                  <a:gd name="T1" fmla="*/ 161 h 156"/>
                  <a:gd name="T2" fmla="*/ 25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50 w 245"/>
                  <a:gd name="T9" fmla="*/ 161 h 156"/>
                  <a:gd name="T10" fmla="*/ 25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93"/>
            <p:cNvGrpSpPr>
              <a:grpSpLocks/>
            </p:cNvGrpSpPr>
            <p:nvPr userDrawn="1"/>
          </p:nvGrpSpPr>
          <p:grpSpPr bwMode="auto">
            <a:xfrm>
              <a:off x="6283384" y="6619864"/>
              <a:ext cx="190269" cy="123446"/>
              <a:chOff x="1593" y="1897"/>
              <a:chExt cx="244" cy="158"/>
            </a:xfrm>
          </p:grpSpPr>
          <p:sp>
            <p:nvSpPr>
              <p:cNvPr id="16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0 w 245"/>
                  <a:gd name="T1" fmla="*/ 55 h 45"/>
                  <a:gd name="T2" fmla="*/ 240 w 245"/>
                  <a:gd name="T3" fmla="*/ 0 h 45"/>
                  <a:gd name="T4" fmla="*/ 0 w 245"/>
                  <a:gd name="T5" fmla="*/ 0 h 45"/>
                  <a:gd name="T6" fmla="*/ 0 w 245"/>
                  <a:gd name="T7" fmla="*/ 55 h 45"/>
                  <a:gd name="T8" fmla="*/ 240 w 245"/>
                  <a:gd name="T9" fmla="*/ 55 h 45"/>
                  <a:gd name="T10" fmla="*/ 240 w 245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2"/>
              </a:xfrm>
              <a:custGeom>
                <a:avLst/>
                <a:gdLst>
                  <a:gd name="T0" fmla="*/ 240 w 245"/>
                  <a:gd name="T1" fmla="*/ 56 h 51"/>
                  <a:gd name="T2" fmla="*/ 240 w 245"/>
                  <a:gd name="T3" fmla="*/ 0 h 51"/>
                  <a:gd name="T4" fmla="*/ 0 w 245"/>
                  <a:gd name="T5" fmla="*/ 0 h 51"/>
                  <a:gd name="T6" fmla="*/ 0 w 245"/>
                  <a:gd name="T7" fmla="*/ 56 h 51"/>
                  <a:gd name="T8" fmla="*/ 240 w 245"/>
                  <a:gd name="T9" fmla="*/ 56 h 51"/>
                  <a:gd name="T10" fmla="*/ 240 w 245"/>
                  <a:gd name="T11" fmla="*/ 5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8"/>
            <p:cNvGrpSpPr>
              <a:grpSpLocks/>
            </p:cNvGrpSpPr>
            <p:nvPr userDrawn="1"/>
          </p:nvGrpSpPr>
          <p:grpSpPr bwMode="auto">
            <a:xfrm>
              <a:off x="5284697" y="6619870"/>
              <a:ext cx="192609" cy="123030"/>
              <a:chOff x="1778" y="1164"/>
              <a:chExt cx="247" cy="158"/>
            </a:xfrm>
          </p:grpSpPr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8"/>
              </a:xfrm>
              <a:custGeom>
                <a:avLst/>
                <a:gdLst>
                  <a:gd name="T0" fmla="*/ 13016 w 96"/>
                  <a:gd name="T1" fmla="*/ 166 h 156"/>
                  <a:gd name="T2" fmla="*/ 0 w 96"/>
                  <a:gd name="T3" fmla="*/ 166 h 156"/>
                  <a:gd name="T4" fmla="*/ 0 w 96"/>
                  <a:gd name="T5" fmla="*/ 0 h 156"/>
                  <a:gd name="T6" fmla="*/ 13016 w 96"/>
                  <a:gd name="T7" fmla="*/ 0 h 156"/>
                  <a:gd name="T8" fmla="*/ 13016 w 96"/>
                  <a:gd name="T9" fmla="*/ 166 h 156"/>
                  <a:gd name="T10" fmla="*/ 13016 w 96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8"/>
              </a:xfrm>
              <a:custGeom>
                <a:avLst/>
                <a:gdLst>
                  <a:gd name="T0" fmla="*/ 153 w 143"/>
                  <a:gd name="T1" fmla="*/ 166 h 156"/>
                  <a:gd name="T2" fmla="*/ 0 w 143"/>
                  <a:gd name="T3" fmla="*/ 166 h 156"/>
                  <a:gd name="T4" fmla="*/ 0 w 143"/>
                  <a:gd name="T5" fmla="*/ 0 h 156"/>
                  <a:gd name="T6" fmla="*/ 153 w 143"/>
                  <a:gd name="T7" fmla="*/ 0 h 156"/>
                  <a:gd name="T8" fmla="*/ 153 w 143"/>
                  <a:gd name="T9" fmla="*/ 166 h 156"/>
                  <a:gd name="T10" fmla="*/ 153 w 143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37 w 48"/>
                  <a:gd name="T1" fmla="*/ 52 h 22"/>
                  <a:gd name="T2" fmla="*/ 0 w 48"/>
                  <a:gd name="T3" fmla="*/ 11 h 22"/>
                  <a:gd name="T4" fmla="*/ 6 w 48"/>
                  <a:gd name="T5" fmla="*/ 0 h 22"/>
                  <a:gd name="T6" fmla="*/ 43 w 48"/>
                  <a:gd name="T7" fmla="*/ 37 h 22"/>
                  <a:gd name="T8" fmla="*/ 37 w 48"/>
                  <a:gd name="T9" fmla="*/ 52 h 22"/>
                  <a:gd name="T10" fmla="*/ 37 w 48"/>
                  <a:gd name="T11" fmla="*/ 5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37 w 48"/>
                  <a:gd name="T1" fmla="*/ 52 h 22"/>
                  <a:gd name="T2" fmla="*/ 0 w 48"/>
                  <a:gd name="T3" fmla="*/ 11 h 22"/>
                  <a:gd name="T4" fmla="*/ 6 w 48"/>
                  <a:gd name="T5" fmla="*/ 0 h 22"/>
                  <a:gd name="T6" fmla="*/ 43 w 48"/>
                  <a:gd name="T7" fmla="*/ 37 h 22"/>
                  <a:gd name="T8" fmla="*/ 37 w 48"/>
                  <a:gd name="T9" fmla="*/ 52 h 22"/>
                  <a:gd name="T10" fmla="*/ 37 w 48"/>
                  <a:gd name="T11" fmla="*/ 5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56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64 w 47"/>
                  <a:gd name="T7" fmla="*/ 23 h 28"/>
                  <a:gd name="T8" fmla="*/ 56 w 47"/>
                  <a:gd name="T9" fmla="*/ 28 h 28"/>
                  <a:gd name="T10" fmla="*/ 56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56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64 w 47"/>
                  <a:gd name="T7" fmla="*/ 23 h 28"/>
                  <a:gd name="T8" fmla="*/ 56 w 47"/>
                  <a:gd name="T9" fmla="*/ 28 h 28"/>
                  <a:gd name="T10" fmla="*/ 56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64 h 28"/>
                  <a:gd name="T2" fmla="*/ 51 w 41"/>
                  <a:gd name="T3" fmla="*/ 11 h 28"/>
                  <a:gd name="T4" fmla="*/ 51 w 41"/>
                  <a:gd name="T5" fmla="*/ 0 h 28"/>
                  <a:gd name="T6" fmla="*/ 0 w 41"/>
                  <a:gd name="T7" fmla="*/ 52 h 28"/>
                  <a:gd name="T8" fmla="*/ 0 w 41"/>
                  <a:gd name="T9" fmla="*/ 64 h 28"/>
                  <a:gd name="T10" fmla="*/ 0 w 41"/>
                  <a:gd name="T11" fmla="*/ 6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64 h 28"/>
                  <a:gd name="T2" fmla="*/ 51 w 41"/>
                  <a:gd name="T3" fmla="*/ 11 h 28"/>
                  <a:gd name="T4" fmla="*/ 51 w 41"/>
                  <a:gd name="T5" fmla="*/ 0 h 28"/>
                  <a:gd name="T6" fmla="*/ 0 w 41"/>
                  <a:gd name="T7" fmla="*/ 52 h 28"/>
                  <a:gd name="T8" fmla="*/ 0 w 41"/>
                  <a:gd name="T9" fmla="*/ 64 h 28"/>
                  <a:gd name="T10" fmla="*/ 0 w 41"/>
                  <a:gd name="T11" fmla="*/ 6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9 w 54"/>
                  <a:gd name="T1" fmla="*/ 11 h 17"/>
                  <a:gd name="T2" fmla="*/ 0 w 54"/>
                  <a:gd name="T3" fmla="*/ 29 h 17"/>
                  <a:gd name="T4" fmla="*/ 0 w 54"/>
                  <a:gd name="T5" fmla="*/ 19 h 17"/>
                  <a:gd name="T6" fmla="*/ 59 w 54"/>
                  <a:gd name="T7" fmla="*/ 0 h 17"/>
                  <a:gd name="T8" fmla="*/ 59 w 54"/>
                  <a:gd name="T9" fmla="*/ 11 h 17"/>
                  <a:gd name="T10" fmla="*/ 59 w 54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9 w 54"/>
                  <a:gd name="T1" fmla="*/ 11 h 17"/>
                  <a:gd name="T2" fmla="*/ 0 w 54"/>
                  <a:gd name="T3" fmla="*/ 29 h 17"/>
                  <a:gd name="T4" fmla="*/ 0 w 54"/>
                  <a:gd name="T5" fmla="*/ 19 h 17"/>
                  <a:gd name="T6" fmla="*/ 59 w 54"/>
                  <a:gd name="T7" fmla="*/ 0 h 17"/>
                  <a:gd name="T8" fmla="*/ 59 w 54"/>
                  <a:gd name="T9" fmla="*/ 11 h 17"/>
                  <a:gd name="T10" fmla="*/ 59 w 54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9 w 54"/>
                  <a:gd name="T1" fmla="*/ 12 h 16"/>
                  <a:gd name="T2" fmla="*/ 0 w 54"/>
                  <a:gd name="T3" fmla="*/ 38 h 16"/>
                  <a:gd name="T4" fmla="*/ 0 w 54"/>
                  <a:gd name="T5" fmla="*/ 25 h 16"/>
                  <a:gd name="T6" fmla="*/ 59 w 54"/>
                  <a:gd name="T7" fmla="*/ 0 h 16"/>
                  <a:gd name="T8" fmla="*/ 59 w 54"/>
                  <a:gd name="T9" fmla="*/ 12 h 16"/>
                  <a:gd name="T10" fmla="*/ 59 w 54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9 w 54"/>
                  <a:gd name="T1" fmla="*/ 12 h 16"/>
                  <a:gd name="T2" fmla="*/ 0 w 54"/>
                  <a:gd name="T3" fmla="*/ 38 h 16"/>
                  <a:gd name="T4" fmla="*/ 0 w 54"/>
                  <a:gd name="T5" fmla="*/ 25 h 16"/>
                  <a:gd name="T6" fmla="*/ 59 w 54"/>
                  <a:gd name="T7" fmla="*/ 0 h 16"/>
                  <a:gd name="T8" fmla="*/ 59 w 54"/>
                  <a:gd name="T9" fmla="*/ 12 h 16"/>
                  <a:gd name="T10" fmla="*/ 59 w 54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3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9 w 54"/>
                  <a:gd name="T3" fmla="*/ 4 h 11"/>
                  <a:gd name="T4" fmla="*/ 59 w 54"/>
                  <a:gd name="T5" fmla="*/ 4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4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9 w 54"/>
                  <a:gd name="T3" fmla="*/ 4 h 11"/>
                  <a:gd name="T4" fmla="*/ 59 w 54"/>
                  <a:gd name="T5" fmla="*/ 4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11 h 17"/>
                  <a:gd name="T2" fmla="*/ 64 w 47"/>
                  <a:gd name="T3" fmla="*/ 29 h 17"/>
                  <a:gd name="T4" fmla="*/ 64 w 47"/>
                  <a:gd name="T5" fmla="*/ 19 h 17"/>
                  <a:gd name="T6" fmla="*/ 0 w 47"/>
                  <a:gd name="T7" fmla="*/ 0 h 17"/>
                  <a:gd name="T8" fmla="*/ 0 w 47"/>
                  <a:gd name="T9" fmla="*/ 11 h 17"/>
                  <a:gd name="T10" fmla="*/ 0 w 47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11 h 17"/>
                  <a:gd name="T2" fmla="*/ 64 w 47"/>
                  <a:gd name="T3" fmla="*/ 29 h 17"/>
                  <a:gd name="T4" fmla="*/ 64 w 47"/>
                  <a:gd name="T5" fmla="*/ 19 h 17"/>
                  <a:gd name="T6" fmla="*/ 0 w 47"/>
                  <a:gd name="T7" fmla="*/ 0 h 17"/>
                  <a:gd name="T8" fmla="*/ 0 w 47"/>
                  <a:gd name="T9" fmla="*/ 11 h 17"/>
                  <a:gd name="T10" fmla="*/ 0 w 47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64 w 47"/>
                  <a:gd name="T1" fmla="*/ 0 h 11"/>
                  <a:gd name="T2" fmla="*/ 0 w 47"/>
                  <a:gd name="T3" fmla="*/ 4 h 11"/>
                  <a:gd name="T4" fmla="*/ 0 w 47"/>
                  <a:gd name="T5" fmla="*/ 4 h 11"/>
                  <a:gd name="T6" fmla="*/ 64 w 47"/>
                  <a:gd name="T7" fmla="*/ 0 h 11"/>
                  <a:gd name="T8" fmla="*/ 64 w 47"/>
                  <a:gd name="T9" fmla="*/ 0 h 11"/>
                  <a:gd name="T10" fmla="*/ 64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64 w 47"/>
                  <a:gd name="T1" fmla="*/ 0 h 11"/>
                  <a:gd name="T2" fmla="*/ 0 w 47"/>
                  <a:gd name="T3" fmla="*/ 4 h 11"/>
                  <a:gd name="T4" fmla="*/ 0 w 47"/>
                  <a:gd name="T5" fmla="*/ 4 h 11"/>
                  <a:gd name="T6" fmla="*/ 64 w 47"/>
                  <a:gd name="T7" fmla="*/ 0 h 11"/>
                  <a:gd name="T8" fmla="*/ 64 w 47"/>
                  <a:gd name="T9" fmla="*/ 0 h 11"/>
                  <a:gd name="T10" fmla="*/ 64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9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93 w 83"/>
                  <a:gd name="T7" fmla="*/ 0 h 1"/>
                  <a:gd name="T8" fmla="*/ 93 w 83"/>
                  <a:gd name="T9" fmla="*/ 0 h 1"/>
                  <a:gd name="T10" fmla="*/ 9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20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9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93 w 83"/>
                  <a:gd name="T7" fmla="*/ 0 h 1"/>
                  <a:gd name="T8" fmla="*/ 93 w 83"/>
                  <a:gd name="T9" fmla="*/ 0 h 1"/>
                  <a:gd name="T10" fmla="*/ 9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93 w 83"/>
                  <a:gd name="T1" fmla="*/ 3 h 6"/>
                  <a:gd name="T2" fmla="*/ 0 w 83"/>
                  <a:gd name="T3" fmla="*/ 3 h 6"/>
                  <a:gd name="T4" fmla="*/ 0 w 83"/>
                  <a:gd name="T5" fmla="*/ 0 h 6"/>
                  <a:gd name="T6" fmla="*/ 93 w 83"/>
                  <a:gd name="T7" fmla="*/ 0 h 6"/>
                  <a:gd name="T8" fmla="*/ 93 w 83"/>
                  <a:gd name="T9" fmla="*/ 3 h 6"/>
                  <a:gd name="T10" fmla="*/ 93 w 8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93 w 83"/>
                  <a:gd name="T1" fmla="*/ 3 h 6"/>
                  <a:gd name="T2" fmla="*/ 0 w 83"/>
                  <a:gd name="T3" fmla="*/ 3 h 6"/>
                  <a:gd name="T4" fmla="*/ 0 w 83"/>
                  <a:gd name="T5" fmla="*/ 0 h 6"/>
                  <a:gd name="T6" fmla="*/ 93 w 83"/>
                  <a:gd name="T7" fmla="*/ 0 h 6"/>
                  <a:gd name="T8" fmla="*/ 93 w 83"/>
                  <a:gd name="T9" fmla="*/ 3 h 6"/>
                  <a:gd name="T10" fmla="*/ 93 w 8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3"/>
              <p:cNvSpPr>
                <a:spLocks noEditPoints="1"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5 w 101"/>
                  <a:gd name="T1" fmla="*/ 0 h 90"/>
                  <a:gd name="T2" fmla="*/ 35 w 101"/>
                  <a:gd name="T3" fmla="*/ 6 h 90"/>
                  <a:gd name="T4" fmla="*/ 23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3 w 101"/>
                  <a:gd name="T13" fmla="*/ 79 h 90"/>
                  <a:gd name="T14" fmla="*/ 35 w 101"/>
                  <a:gd name="T15" fmla="*/ 84 h 90"/>
                  <a:gd name="T16" fmla="*/ 55 w 101"/>
                  <a:gd name="T17" fmla="*/ 90 h 90"/>
                  <a:gd name="T18" fmla="*/ 81 w 101"/>
                  <a:gd name="T19" fmla="*/ 84 h 90"/>
                  <a:gd name="T20" fmla="*/ 97 w 101"/>
                  <a:gd name="T21" fmla="*/ 79 h 90"/>
                  <a:gd name="T22" fmla="*/ 110 w 101"/>
                  <a:gd name="T23" fmla="*/ 62 h 90"/>
                  <a:gd name="T24" fmla="*/ 116 w 101"/>
                  <a:gd name="T25" fmla="*/ 45 h 90"/>
                  <a:gd name="T26" fmla="*/ 110 w 101"/>
                  <a:gd name="T27" fmla="*/ 28 h 90"/>
                  <a:gd name="T28" fmla="*/ 97 w 101"/>
                  <a:gd name="T29" fmla="*/ 12 h 90"/>
                  <a:gd name="T30" fmla="*/ 81 w 101"/>
                  <a:gd name="T31" fmla="*/ 6 h 90"/>
                  <a:gd name="T32" fmla="*/ 55 w 101"/>
                  <a:gd name="T33" fmla="*/ 0 h 90"/>
                  <a:gd name="T34" fmla="*/ 55 w 101"/>
                  <a:gd name="T35" fmla="*/ 0 h 90"/>
                  <a:gd name="T36" fmla="*/ 55 w 101"/>
                  <a:gd name="T37" fmla="*/ 84 h 90"/>
                  <a:gd name="T38" fmla="*/ 35 w 101"/>
                  <a:gd name="T39" fmla="*/ 84 h 90"/>
                  <a:gd name="T40" fmla="*/ 23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23 w 101"/>
                  <a:gd name="T49" fmla="*/ 17 h 90"/>
                  <a:gd name="T50" fmla="*/ 35 w 101"/>
                  <a:gd name="T51" fmla="*/ 6 h 90"/>
                  <a:gd name="T52" fmla="*/ 55 w 101"/>
                  <a:gd name="T53" fmla="*/ 0 h 90"/>
                  <a:gd name="T54" fmla="*/ 76 w 101"/>
                  <a:gd name="T55" fmla="*/ 6 h 90"/>
                  <a:gd name="T56" fmla="*/ 97 w 101"/>
                  <a:gd name="T57" fmla="*/ 17 h 90"/>
                  <a:gd name="T58" fmla="*/ 104 w 101"/>
                  <a:gd name="T59" fmla="*/ 28 h 90"/>
                  <a:gd name="T60" fmla="*/ 110 w 101"/>
                  <a:gd name="T61" fmla="*/ 45 h 90"/>
                  <a:gd name="T62" fmla="*/ 104 w 101"/>
                  <a:gd name="T63" fmla="*/ 62 h 90"/>
                  <a:gd name="T64" fmla="*/ 97 w 101"/>
                  <a:gd name="T65" fmla="*/ 73 h 90"/>
                  <a:gd name="T66" fmla="*/ 76 w 101"/>
                  <a:gd name="T67" fmla="*/ 84 h 90"/>
                  <a:gd name="T68" fmla="*/ 55 w 101"/>
                  <a:gd name="T69" fmla="*/ 84 h 90"/>
                  <a:gd name="T70" fmla="*/ 55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5 w 101"/>
                  <a:gd name="T1" fmla="*/ 0 h 90"/>
                  <a:gd name="T2" fmla="*/ 35 w 101"/>
                  <a:gd name="T3" fmla="*/ 6 h 90"/>
                  <a:gd name="T4" fmla="*/ 23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3 w 101"/>
                  <a:gd name="T13" fmla="*/ 79 h 90"/>
                  <a:gd name="T14" fmla="*/ 35 w 101"/>
                  <a:gd name="T15" fmla="*/ 84 h 90"/>
                  <a:gd name="T16" fmla="*/ 55 w 101"/>
                  <a:gd name="T17" fmla="*/ 90 h 90"/>
                  <a:gd name="T18" fmla="*/ 81 w 101"/>
                  <a:gd name="T19" fmla="*/ 84 h 90"/>
                  <a:gd name="T20" fmla="*/ 97 w 101"/>
                  <a:gd name="T21" fmla="*/ 79 h 90"/>
                  <a:gd name="T22" fmla="*/ 110 w 101"/>
                  <a:gd name="T23" fmla="*/ 62 h 90"/>
                  <a:gd name="T24" fmla="*/ 116 w 101"/>
                  <a:gd name="T25" fmla="*/ 45 h 90"/>
                  <a:gd name="T26" fmla="*/ 110 w 101"/>
                  <a:gd name="T27" fmla="*/ 28 h 90"/>
                  <a:gd name="T28" fmla="*/ 97 w 101"/>
                  <a:gd name="T29" fmla="*/ 12 h 90"/>
                  <a:gd name="T30" fmla="*/ 81 w 101"/>
                  <a:gd name="T31" fmla="*/ 6 h 90"/>
                  <a:gd name="T32" fmla="*/ 55 w 101"/>
                  <a:gd name="T33" fmla="*/ 0 h 90"/>
                  <a:gd name="T34" fmla="*/ 55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3" cy="85"/>
              </a:xfrm>
              <a:custGeom>
                <a:avLst/>
                <a:gdLst>
                  <a:gd name="T0" fmla="*/ 52 w 89"/>
                  <a:gd name="T1" fmla="*/ 89 h 84"/>
                  <a:gd name="T2" fmla="*/ 29 w 89"/>
                  <a:gd name="T3" fmla="*/ 89 h 84"/>
                  <a:gd name="T4" fmla="*/ 17 w 89"/>
                  <a:gd name="T5" fmla="*/ 78 h 84"/>
                  <a:gd name="T6" fmla="*/ 6 w 89"/>
                  <a:gd name="T7" fmla="*/ 67 h 84"/>
                  <a:gd name="T8" fmla="*/ 0 w 89"/>
                  <a:gd name="T9" fmla="*/ 50 h 84"/>
                  <a:gd name="T10" fmla="*/ 6 w 89"/>
                  <a:gd name="T11" fmla="*/ 28 h 84"/>
                  <a:gd name="T12" fmla="*/ 17 w 89"/>
                  <a:gd name="T13" fmla="*/ 17 h 84"/>
                  <a:gd name="T14" fmla="*/ 29 w 89"/>
                  <a:gd name="T15" fmla="*/ 6 h 84"/>
                  <a:gd name="T16" fmla="*/ 52 w 89"/>
                  <a:gd name="T17" fmla="*/ 0 h 84"/>
                  <a:gd name="T18" fmla="*/ 75 w 89"/>
                  <a:gd name="T19" fmla="*/ 6 h 84"/>
                  <a:gd name="T20" fmla="*/ 96 w 89"/>
                  <a:gd name="T21" fmla="*/ 17 h 84"/>
                  <a:gd name="T22" fmla="*/ 103 w 89"/>
                  <a:gd name="T23" fmla="*/ 28 h 84"/>
                  <a:gd name="T24" fmla="*/ 111 w 89"/>
                  <a:gd name="T25" fmla="*/ 50 h 84"/>
                  <a:gd name="T26" fmla="*/ 103 w 89"/>
                  <a:gd name="T27" fmla="*/ 67 h 84"/>
                  <a:gd name="T28" fmla="*/ 96 w 89"/>
                  <a:gd name="T29" fmla="*/ 78 h 84"/>
                  <a:gd name="T30" fmla="*/ 75 w 89"/>
                  <a:gd name="T31" fmla="*/ 89 h 84"/>
                  <a:gd name="T32" fmla="*/ 52 w 89"/>
                  <a:gd name="T33" fmla="*/ 89 h 84"/>
                  <a:gd name="T34" fmla="*/ 52 w 89"/>
                  <a:gd name="T35" fmla="*/ 89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6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48 w 53"/>
                  <a:gd name="T1" fmla="*/ 55 h 67"/>
                  <a:gd name="T2" fmla="*/ 48 w 53"/>
                  <a:gd name="T3" fmla="*/ 60 h 67"/>
                  <a:gd name="T4" fmla="*/ 42 w 53"/>
                  <a:gd name="T5" fmla="*/ 66 h 67"/>
                  <a:gd name="T6" fmla="*/ 31 w 53"/>
                  <a:gd name="T7" fmla="*/ 72 h 67"/>
                  <a:gd name="T8" fmla="*/ 24 w 53"/>
                  <a:gd name="T9" fmla="*/ 72 h 67"/>
                  <a:gd name="T10" fmla="*/ 18 w 53"/>
                  <a:gd name="T11" fmla="*/ 72 h 67"/>
                  <a:gd name="T12" fmla="*/ 6 w 53"/>
                  <a:gd name="T13" fmla="*/ 66 h 67"/>
                  <a:gd name="T14" fmla="*/ 0 w 53"/>
                  <a:gd name="T15" fmla="*/ 60 h 67"/>
                  <a:gd name="T16" fmla="*/ 0 w 53"/>
                  <a:gd name="T17" fmla="*/ 55 h 67"/>
                  <a:gd name="T18" fmla="*/ 0 w 53"/>
                  <a:gd name="T19" fmla="*/ 0 h 67"/>
                  <a:gd name="T20" fmla="*/ 48 w 53"/>
                  <a:gd name="T21" fmla="*/ 0 h 67"/>
                  <a:gd name="T22" fmla="*/ 48 w 53"/>
                  <a:gd name="T23" fmla="*/ 55 h 67"/>
                  <a:gd name="T24" fmla="*/ 48 w 53"/>
                  <a:gd name="T25" fmla="*/ 5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48 w 53"/>
                  <a:gd name="T1" fmla="*/ 55 h 67"/>
                  <a:gd name="T2" fmla="*/ 48 w 53"/>
                  <a:gd name="T3" fmla="*/ 60 h 67"/>
                  <a:gd name="T4" fmla="*/ 42 w 53"/>
                  <a:gd name="T5" fmla="*/ 66 h 67"/>
                  <a:gd name="T6" fmla="*/ 31 w 53"/>
                  <a:gd name="T7" fmla="*/ 72 h 67"/>
                  <a:gd name="T8" fmla="*/ 24 w 53"/>
                  <a:gd name="T9" fmla="*/ 72 h 67"/>
                  <a:gd name="T10" fmla="*/ 18 w 53"/>
                  <a:gd name="T11" fmla="*/ 72 h 67"/>
                  <a:gd name="T12" fmla="*/ 6 w 53"/>
                  <a:gd name="T13" fmla="*/ 66 h 67"/>
                  <a:gd name="T14" fmla="*/ 0 w 53"/>
                  <a:gd name="T15" fmla="*/ 60 h 67"/>
                  <a:gd name="T16" fmla="*/ 0 w 53"/>
                  <a:gd name="T17" fmla="*/ 55 h 67"/>
                  <a:gd name="T18" fmla="*/ 0 w 53"/>
                  <a:gd name="T19" fmla="*/ 0 h 67"/>
                  <a:gd name="T20" fmla="*/ 48 w 53"/>
                  <a:gd name="T21" fmla="*/ 0 h 67"/>
                  <a:gd name="T22" fmla="*/ 48 w 53"/>
                  <a:gd name="T23" fmla="*/ 55 h 67"/>
                  <a:gd name="T24" fmla="*/ 48 w 53"/>
                  <a:gd name="T25" fmla="*/ 5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5 w 30"/>
                  <a:gd name="T1" fmla="*/ 33 h 34"/>
                  <a:gd name="T2" fmla="*/ 29 w 30"/>
                  <a:gd name="T3" fmla="*/ 39 h 34"/>
                  <a:gd name="T4" fmla="*/ 12 w 30"/>
                  <a:gd name="T5" fmla="*/ 39 h 34"/>
                  <a:gd name="T6" fmla="*/ 6 w 30"/>
                  <a:gd name="T7" fmla="*/ 39 h 34"/>
                  <a:gd name="T8" fmla="*/ 0 w 30"/>
                  <a:gd name="T9" fmla="*/ 33 h 34"/>
                  <a:gd name="T10" fmla="*/ 0 w 30"/>
                  <a:gd name="T11" fmla="*/ 0 h 34"/>
                  <a:gd name="T12" fmla="*/ 35 w 30"/>
                  <a:gd name="T13" fmla="*/ 0 h 34"/>
                  <a:gd name="T14" fmla="*/ 35 w 30"/>
                  <a:gd name="T15" fmla="*/ 33 h 34"/>
                  <a:gd name="T16" fmla="*/ 35 w 30"/>
                  <a:gd name="T17" fmla="*/ 3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5" cy="12"/>
              </a:xfrm>
              <a:custGeom>
                <a:avLst/>
                <a:gdLst>
                  <a:gd name="T0" fmla="*/ 3 w 6"/>
                  <a:gd name="T1" fmla="*/ 11 h 11"/>
                  <a:gd name="T2" fmla="*/ 3 w 6"/>
                  <a:gd name="T3" fmla="*/ 16 h 11"/>
                  <a:gd name="T4" fmla="*/ 0 w 6"/>
                  <a:gd name="T5" fmla="*/ 16 h 11"/>
                  <a:gd name="T6" fmla="*/ 0 w 6"/>
                  <a:gd name="T7" fmla="*/ 16 h 11"/>
                  <a:gd name="T8" fmla="*/ 0 w 6"/>
                  <a:gd name="T9" fmla="*/ 11 h 11"/>
                  <a:gd name="T10" fmla="*/ 0 w 6"/>
                  <a:gd name="T11" fmla="*/ 0 h 11"/>
                  <a:gd name="T12" fmla="*/ 3 w 6"/>
                  <a:gd name="T13" fmla="*/ 0 h 11"/>
                  <a:gd name="T14" fmla="*/ 3 w 6"/>
                  <a:gd name="T15" fmla="*/ 11 h 11"/>
                  <a:gd name="T16" fmla="*/ 3 w 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1880" y="1249"/>
                <a:ext cx="5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3 w 6"/>
                  <a:gd name="T11" fmla="*/ 0 h 5"/>
                  <a:gd name="T12" fmla="*/ 3 w 6"/>
                  <a:gd name="T13" fmla="*/ 5 h 5"/>
                  <a:gd name="T14" fmla="*/ 3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1885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13 w 6"/>
                  <a:gd name="T3" fmla="*/ 13 h 6"/>
                  <a:gd name="T4" fmla="*/ 0 w 6"/>
                  <a:gd name="T5" fmla="*/ 13 h 6"/>
                  <a:gd name="T6" fmla="*/ 0 w 6"/>
                  <a:gd name="T7" fmla="*/ 13 h 6"/>
                  <a:gd name="T8" fmla="*/ 0 w 6"/>
                  <a:gd name="T9" fmla="*/ 0 h 6"/>
                  <a:gd name="T10" fmla="*/ 13 w 6"/>
                  <a:gd name="T11" fmla="*/ 0 h 6"/>
                  <a:gd name="T12" fmla="*/ 13 w 6"/>
                  <a:gd name="T13" fmla="*/ 13 h 6"/>
                  <a:gd name="T14" fmla="*/ 13 w 6"/>
                  <a:gd name="T15" fmla="*/ 1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1873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13 w 6"/>
                  <a:gd name="T3" fmla="*/ 13 h 6"/>
                  <a:gd name="T4" fmla="*/ 0 w 6"/>
                  <a:gd name="T5" fmla="*/ 13 h 6"/>
                  <a:gd name="T6" fmla="*/ 0 w 6"/>
                  <a:gd name="T7" fmla="*/ 13 h 6"/>
                  <a:gd name="T8" fmla="*/ 0 w 6"/>
                  <a:gd name="T9" fmla="*/ 0 h 6"/>
                  <a:gd name="T10" fmla="*/ 13 w 6"/>
                  <a:gd name="T11" fmla="*/ 0 h 6"/>
                  <a:gd name="T12" fmla="*/ 13 w 6"/>
                  <a:gd name="T13" fmla="*/ 13 h 6"/>
                  <a:gd name="T14" fmla="*/ 13 w 6"/>
                  <a:gd name="T15" fmla="*/ 1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1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13 w 6"/>
                  <a:gd name="T7" fmla="*/ 0 h 11"/>
                  <a:gd name="T8" fmla="*/ 13 w 6"/>
                  <a:gd name="T9" fmla="*/ 16 h 11"/>
                  <a:gd name="T10" fmla="*/ 1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1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13 w 6"/>
                  <a:gd name="T7" fmla="*/ 0 h 11"/>
                  <a:gd name="T8" fmla="*/ 13 w 6"/>
                  <a:gd name="T9" fmla="*/ 16 h 11"/>
                  <a:gd name="T10" fmla="*/ 1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6 h 11"/>
                  <a:gd name="T2" fmla="*/ 0 w 5"/>
                  <a:gd name="T3" fmla="*/ 16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6 h 11"/>
                  <a:gd name="T10" fmla="*/ 5 w 5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6 h 11"/>
                  <a:gd name="T2" fmla="*/ 0 w 5"/>
                  <a:gd name="T3" fmla="*/ 16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6 h 11"/>
                  <a:gd name="T10" fmla="*/ 5 w 5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0 w 6"/>
                  <a:gd name="T3" fmla="*/ 13 h 6"/>
                  <a:gd name="T4" fmla="*/ 0 w 6"/>
                  <a:gd name="T5" fmla="*/ 0 h 6"/>
                  <a:gd name="T6" fmla="*/ 13 w 6"/>
                  <a:gd name="T7" fmla="*/ 0 h 6"/>
                  <a:gd name="T8" fmla="*/ 13 w 6"/>
                  <a:gd name="T9" fmla="*/ 13 h 6"/>
                  <a:gd name="T10" fmla="*/ 13 w 6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0 w 6"/>
                  <a:gd name="T3" fmla="*/ 13 h 6"/>
                  <a:gd name="T4" fmla="*/ 0 w 6"/>
                  <a:gd name="T5" fmla="*/ 0 h 6"/>
                  <a:gd name="T6" fmla="*/ 13 w 6"/>
                  <a:gd name="T7" fmla="*/ 0 h 6"/>
                  <a:gd name="T8" fmla="*/ 13 w 6"/>
                  <a:gd name="T9" fmla="*/ 13 h 6"/>
                  <a:gd name="T10" fmla="*/ 13 w 6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22 h 11"/>
                  <a:gd name="T2" fmla="*/ 12 w 12"/>
                  <a:gd name="T3" fmla="*/ 37 h 11"/>
                  <a:gd name="T4" fmla="*/ 0 w 12"/>
                  <a:gd name="T5" fmla="*/ 22 h 11"/>
                  <a:gd name="T6" fmla="*/ 6 w 12"/>
                  <a:gd name="T7" fmla="*/ 0 h 11"/>
                  <a:gd name="T8" fmla="*/ 12 w 12"/>
                  <a:gd name="T9" fmla="*/ 22 h 11"/>
                  <a:gd name="T10" fmla="*/ 12 w 12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22 h 11"/>
                  <a:gd name="T2" fmla="*/ 12 w 12"/>
                  <a:gd name="T3" fmla="*/ 37 h 11"/>
                  <a:gd name="T4" fmla="*/ 0 w 12"/>
                  <a:gd name="T5" fmla="*/ 22 h 11"/>
                  <a:gd name="T6" fmla="*/ 6 w 12"/>
                  <a:gd name="T7" fmla="*/ 0 h 11"/>
                  <a:gd name="T8" fmla="*/ 12 w 12"/>
                  <a:gd name="T9" fmla="*/ 22 h 11"/>
                  <a:gd name="T10" fmla="*/ 12 w 12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22 h 11"/>
                  <a:gd name="T2" fmla="*/ 0 w 6"/>
                  <a:gd name="T3" fmla="*/ 37 h 11"/>
                  <a:gd name="T4" fmla="*/ 13 w 6"/>
                  <a:gd name="T5" fmla="*/ 22 h 11"/>
                  <a:gd name="T6" fmla="*/ 13 w 6"/>
                  <a:gd name="T7" fmla="*/ 0 h 11"/>
                  <a:gd name="T8" fmla="*/ 0 w 6"/>
                  <a:gd name="T9" fmla="*/ 22 h 11"/>
                  <a:gd name="T10" fmla="*/ 0 w 6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22 h 11"/>
                  <a:gd name="T2" fmla="*/ 0 w 6"/>
                  <a:gd name="T3" fmla="*/ 37 h 11"/>
                  <a:gd name="T4" fmla="*/ 13 w 6"/>
                  <a:gd name="T5" fmla="*/ 22 h 11"/>
                  <a:gd name="T6" fmla="*/ 13 w 6"/>
                  <a:gd name="T7" fmla="*/ 0 h 11"/>
                  <a:gd name="T8" fmla="*/ 0 w 6"/>
                  <a:gd name="T9" fmla="*/ 22 h 11"/>
                  <a:gd name="T10" fmla="*/ 0 w 6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3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13 h 6"/>
                  <a:gd name="T2" fmla="*/ 0 w 5"/>
                  <a:gd name="T3" fmla="*/ 13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13 h 6"/>
                  <a:gd name="T10" fmla="*/ 5 w 5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4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13 h 6"/>
                  <a:gd name="T2" fmla="*/ 0 w 5"/>
                  <a:gd name="T3" fmla="*/ 13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13 h 6"/>
                  <a:gd name="T10" fmla="*/ 5 w 5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3 w 6"/>
                  <a:gd name="T7" fmla="*/ 0 h 11"/>
                  <a:gd name="T8" fmla="*/ 3 w 6"/>
                  <a:gd name="T9" fmla="*/ 16 h 11"/>
                  <a:gd name="T10" fmla="*/ 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3 w 6"/>
                  <a:gd name="T7" fmla="*/ 0 h 11"/>
                  <a:gd name="T8" fmla="*/ 3 w 6"/>
                  <a:gd name="T9" fmla="*/ 16 h 11"/>
                  <a:gd name="T10" fmla="*/ 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148"/>
            <p:cNvGrpSpPr>
              <a:grpSpLocks/>
            </p:cNvGrpSpPr>
            <p:nvPr userDrawn="1"/>
          </p:nvGrpSpPr>
          <p:grpSpPr bwMode="auto">
            <a:xfrm>
              <a:off x="4792854" y="6619865"/>
              <a:ext cx="192235" cy="123446"/>
              <a:chOff x="1595" y="1394"/>
              <a:chExt cx="245" cy="158"/>
            </a:xfrm>
          </p:grpSpPr>
          <p:sp>
            <p:nvSpPr>
              <p:cNvPr id="11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62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5 w 245"/>
                  <a:gd name="T9" fmla="*/ 162 h 157"/>
                  <a:gd name="T10" fmla="*/ 245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7 w 72"/>
                  <a:gd name="T1" fmla="*/ 0 h 45"/>
                  <a:gd name="T2" fmla="*/ 0 w 72"/>
                  <a:gd name="T3" fmla="*/ 0 h 45"/>
                  <a:gd name="T4" fmla="*/ 0 w 72"/>
                  <a:gd name="T5" fmla="*/ 55 h 45"/>
                  <a:gd name="T6" fmla="*/ 77 w 72"/>
                  <a:gd name="T7" fmla="*/ 55 h 45"/>
                  <a:gd name="T8" fmla="*/ 77 w 72"/>
                  <a:gd name="T9" fmla="*/ 0 h 45"/>
                  <a:gd name="T10" fmla="*/ 77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51"/>
              <p:cNvSpPr>
                <a:spLocks/>
              </p:cNvSpPr>
              <p:nvPr/>
            </p:nvSpPr>
            <p:spPr bwMode="auto">
              <a:xfrm>
                <a:off x="1595" y="1505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55 h 45"/>
                  <a:gd name="T4" fmla="*/ 77 w 72"/>
                  <a:gd name="T5" fmla="*/ 55 h 45"/>
                  <a:gd name="T6" fmla="*/ 77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152"/>
              <p:cNvSpPr>
                <a:spLocks/>
              </p:cNvSpPr>
              <p:nvPr/>
            </p:nvSpPr>
            <p:spPr bwMode="auto">
              <a:xfrm>
                <a:off x="1739" y="1505"/>
                <a:ext cx="101" cy="47"/>
              </a:xfrm>
              <a:custGeom>
                <a:avLst/>
                <a:gdLst>
                  <a:gd name="T0" fmla="*/ 0 w 102"/>
                  <a:gd name="T1" fmla="*/ 55 h 45"/>
                  <a:gd name="T2" fmla="*/ 97 w 102"/>
                  <a:gd name="T3" fmla="*/ 55 h 45"/>
                  <a:gd name="T4" fmla="*/ 97 w 102"/>
                  <a:gd name="T5" fmla="*/ 0 h 45"/>
                  <a:gd name="T6" fmla="*/ 0 w 102"/>
                  <a:gd name="T7" fmla="*/ 0 h 45"/>
                  <a:gd name="T8" fmla="*/ 0 w 102"/>
                  <a:gd name="T9" fmla="*/ 55 h 45"/>
                  <a:gd name="T10" fmla="*/ 0 w 102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55 h 45"/>
                  <a:gd name="T4" fmla="*/ 97 w 102"/>
                  <a:gd name="T5" fmla="*/ 55 h 45"/>
                  <a:gd name="T6" fmla="*/ 97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125 w 245"/>
                  <a:gd name="T1" fmla="*/ 162 h 157"/>
                  <a:gd name="T2" fmla="*/ 125 w 245"/>
                  <a:gd name="T3" fmla="*/ 100 h 157"/>
                  <a:gd name="T4" fmla="*/ 245 w 245"/>
                  <a:gd name="T5" fmla="*/ 100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100 h 157"/>
                  <a:gd name="T20" fmla="*/ 90 w 245"/>
                  <a:gd name="T21" fmla="*/ 100 h 157"/>
                  <a:gd name="T22" fmla="*/ 90 w 245"/>
                  <a:gd name="T23" fmla="*/ 162 h 157"/>
                  <a:gd name="T24" fmla="*/ 125 w 245"/>
                  <a:gd name="T25" fmla="*/ 162 h 157"/>
                  <a:gd name="T26" fmla="*/ 125 w 245"/>
                  <a:gd name="T27" fmla="*/ 162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62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5 w 245"/>
                  <a:gd name="T9" fmla="*/ 162 h 157"/>
                  <a:gd name="T10" fmla="*/ 245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56"/>
            <p:cNvGrpSpPr>
              <a:grpSpLocks/>
            </p:cNvGrpSpPr>
            <p:nvPr userDrawn="1"/>
          </p:nvGrpSpPr>
          <p:grpSpPr bwMode="auto">
            <a:xfrm>
              <a:off x="4544782" y="6619866"/>
              <a:ext cx="190269" cy="123446"/>
              <a:chOff x="1593" y="1143"/>
              <a:chExt cx="244" cy="158"/>
            </a:xfrm>
          </p:grpSpPr>
          <p:sp>
            <p:nvSpPr>
              <p:cNvPr id="10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0 w 245"/>
                  <a:gd name="T1" fmla="*/ 55 h 45"/>
                  <a:gd name="T2" fmla="*/ 240 w 245"/>
                  <a:gd name="T3" fmla="*/ 0 h 45"/>
                  <a:gd name="T4" fmla="*/ 0 w 245"/>
                  <a:gd name="T5" fmla="*/ 0 h 45"/>
                  <a:gd name="T6" fmla="*/ 0 w 245"/>
                  <a:gd name="T7" fmla="*/ 55 h 45"/>
                  <a:gd name="T8" fmla="*/ 240 w 245"/>
                  <a:gd name="T9" fmla="*/ 55 h 45"/>
                  <a:gd name="T10" fmla="*/ 240 w 245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2"/>
              </a:xfrm>
              <a:custGeom>
                <a:avLst/>
                <a:gdLst>
                  <a:gd name="T0" fmla="*/ 240 w 245"/>
                  <a:gd name="T1" fmla="*/ 56 h 51"/>
                  <a:gd name="T2" fmla="*/ 240 w 245"/>
                  <a:gd name="T3" fmla="*/ 0 h 51"/>
                  <a:gd name="T4" fmla="*/ 0 w 245"/>
                  <a:gd name="T5" fmla="*/ 0 h 51"/>
                  <a:gd name="T6" fmla="*/ 0 w 245"/>
                  <a:gd name="T7" fmla="*/ 56 h 51"/>
                  <a:gd name="T8" fmla="*/ 240 w 245"/>
                  <a:gd name="T9" fmla="*/ 56 h 51"/>
                  <a:gd name="T10" fmla="*/ 240 w 245"/>
                  <a:gd name="T11" fmla="*/ 5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61"/>
            <p:cNvGrpSpPr>
              <a:grpSpLocks/>
            </p:cNvGrpSpPr>
            <p:nvPr userDrawn="1"/>
          </p:nvGrpSpPr>
          <p:grpSpPr bwMode="auto">
            <a:xfrm>
              <a:off x="4069570" y="6619870"/>
              <a:ext cx="192609" cy="123030"/>
              <a:chOff x="1591" y="892"/>
              <a:chExt cx="247" cy="158"/>
            </a:xfrm>
          </p:grpSpPr>
          <p:sp>
            <p:nvSpPr>
              <p:cNvPr id="102" name="Freeform 162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163"/>
              <p:cNvSpPr>
                <a:spLocks/>
              </p:cNvSpPr>
              <p:nvPr/>
            </p:nvSpPr>
            <p:spPr bwMode="auto">
              <a:xfrm>
                <a:off x="1591" y="892"/>
                <a:ext cx="247" cy="52"/>
              </a:xfrm>
              <a:custGeom>
                <a:avLst/>
                <a:gdLst>
                  <a:gd name="T0" fmla="*/ 255 w 245"/>
                  <a:gd name="T1" fmla="*/ 60 h 50"/>
                  <a:gd name="T2" fmla="*/ 255 w 245"/>
                  <a:gd name="T3" fmla="*/ 0 h 50"/>
                  <a:gd name="T4" fmla="*/ 0 w 245"/>
                  <a:gd name="T5" fmla="*/ 0 h 50"/>
                  <a:gd name="T6" fmla="*/ 0 w 245"/>
                  <a:gd name="T7" fmla="*/ 60 h 50"/>
                  <a:gd name="T8" fmla="*/ 255 w 245"/>
                  <a:gd name="T9" fmla="*/ 60 h 50"/>
                  <a:gd name="T10" fmla="*/ 255 w 245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164"/>
              <p:cNvSpPr>
                <a:spLocks/>
              </p:cNvSpPr>
              <p:nvPr/>
            </p:nvSpPr>
            <p:spPr bwMode="auto">
              <a:xfrm>
                <a:off x="1591" y="998"/>
                <a:ext cx="247" cy="52"/>
              </a:xfrm>
              <a:custGeom>
                <a:avLst/>
                <a:gdLst>
                  <a:gd name="T0" fmla="*/ 255 w 245"/>
                  <a:gd name="T1" fmla="*/ 60 h 50"/>
                  <a:gd name="T2" fmla="*/ 255 w 245"/>
                  <a:gd name="T3" fmla="*/ 0 h 50"/>
                  <a:gd name="T4" fmla="*/ 0 w 245"/>
                  <a:gd name="T5" fmla="*/ 0 h 50"/>
                  <a:gd name="T6" fmla="*/ 0 w 245"/>
                  <a:gd name="T7" fmla="*/ 60 h 50"/>
                  <a:gd name="T8" fmla="*/ 255 w 245"/>
                  <a:gd name="T9" fmla="*/ 60 h 50"/>
                  <a:gd name="T10" fmla="*/ 255 w 245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165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3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68610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83"/>
              <a:ext cx="192235" cy="122984"/>
              <a:chOff x="4187" y="1590"/>
              <a:chExt cx="238" cy="163"/>
            </a:xfrm>
          </p:grpSpPr>
          <p:sp>
            <p:nvSpPr>
              <p:cNvPr id="7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4"/>
              </a:xfrm>
              <a:custGeom>
                <a:avLst/>
                <a:gdLst>
                  <a:gd name="T0" fmla="*/ 0 w 244"/>
                  <a:gd name="T1" fmla="*/ 0 h 50"/>
                  <a:gd name="T2" fmla="*/ 35 w 244"/>
                  <a:gd name="T3" fmla="*/ 0 h 50"/>
                  <a:gd name="T4" fmla="*/ 35 w 244"/>
                  <a:gd name="T5" fmla="*/ 1414 h 50"/>
                  <a:gd name="T6" fmla="*/ 0 w 244"/>
                  <a:gd name="T7" fmla="*/ 1414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8"/>
              </a:xfrm>
              <a:custGeom>
                <a:avLst/>
                <a:gdLst>
                  <a:gd name="T0" fmla="*/ 0 w 244"/>
                  <a:gd name="T1" fmla="*/ 0 h 55"/>
                  <a:gd name="T2" fmla="*/ 35 w 244"/>
                  <a:gd name="T3" fmla="*/ 0 h 55"/>
                  <a:gd name="T4" fmla="*/ 35 w 244"/>
                  <a:gd name="T5" fmla="*/ 1069 h 55"/>
                  <a:gd name="T6" fmla="*/ 0 w 244"/>
                  <a:gd name="T7" fmla="*/ 1069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188"/>
              <p:cNvSpPr>
                <a:spLocks/>
              </p:cNvSpPr>
              <p:nvPr/>
            </p:nvSpPr>
            <p:spPr bwMode="auto">
              <a:xfrm>
                <a:off x="4187" y="1644"/>
                <a:ext cx="238" cy="56"/>
              </a:xfrm>
              <a:custGeom>
                <a:avLst/>
                <a:gdLst>
                  <a:gd name="T0" fmla="*/ 0 w 244"/>
                  <a:gd name="T1" fmla="*/ 0 h 56"/>
                  <a:gd name="T2" fmla="*/ 35 w 244"/>
                  <a:gd name="T3" fmla="*/ 0 h 56"/>
                  <a:gd name="T4" fmla="*/ 35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8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85 h 62"/>
                  <a:gd name="T8" fmla="*/ 6 w 71"/>
                  <a:gd name="T9" fmla="*/ 545 h 62"/>
                  <a:gd name="T10" fmla="*/ 12 w 71"/>
                  <a:gd name="T11" fmla="*/ 619 h 62"/>
                  <a:gd name="T12" fmla="*/ 17 w 71"/>
                  <a:gd name="T13" fmla="*/ 669 h 62"/>
                  <a:gd name="T14" fmla="*/ 17 w 71"/>
                  <a:gd name="T15" fmla="*/ 737 h 62"/>
                  <a:gd name="T16" fmla="*/ 17 w 71"/>
                  <a:gd name="T17" fmla="*/ 669 h 62"/>
                  <a:gd name="T18" fmla="*/ 17 w 71"/>
                  <a:gd name="T19" fmla="*/ 619 h 62"/>
                  <a:gd name="T20" fmla="*/ 17 w 71"/>
                  <a:gd name="T21" fmla="*/ 545 h 62"/>
                  <a:gd name="T22" fmla="*/ 17 w 71"/>
                  <a:gd name="T23" fmla="*/ 385 h 62"/>
                  <a:gd name="T24" fmla="*/ 17 w 71"/>
                  <a:gd name="T25" fmla="*/ 38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8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85 h 62"/>
                  <a:gd name="T8" fmla="*/ 6 w 71"/>
                  <a:gd name="T9" fmla="*/ 545 h 62"/>
                  <a:gd name="T10" fmla="*/ 12 w 71"/>
                  <a:gd name="T11" fmla="*/ 619 h 62"/>
                  <a:gd name="T12" fmla="*/ 17 w 71"/>
                  <a:gd name="T13" fmla="*/ 669 h 62"/>
                  <a:gd name="T14" fmla="*/ 17 w 71"/>
                  <a:gd name="T15" fmla="*/ 737 h 62"/>
                  <a:gd name="T16" fmla="*/ 17 w 71"/>
                  <a:gd name="T17" fmla="*/ 669 h 62"/>
                  <a:gd name="T18" fmla="*/ 17 w 71"/>
                  <a:gd name="T19" fmla="*/ 619 h 62"/>
                  <a:gd name="T20" fmla="*/ 17 w 71"/>
                  <a:gd name="T21" fmla="*/ 545 h 62"/>
                  <a:gd name="T22" fmla="*/ 17 w 71"/>
                  <a:gd name="T23" fmla="*/ 385 h 62"/>
                  <a:gd name="T24" fmla="*/ 17 w 71"/>
                  <a:gd name="T25" fmla="*/ 38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71 h 62"/>
                  <a:gd name="T4" fmla="*/ 0 w 71"/>
                  <a:gd name="T5" fmla="*/ 271 h 62"/>
                  <a:gd name="T6" fmla="*/ 0 w 71"/>
                  <a:gd name="T7" fmla="*/ 385 h 62"/>
                  <a:gd name="T8" fmla="*/ 17 w 71"/>
                  <a:gd name="T9" fmla="*/ 385 h 62"/>
                  <a:gd name="T10" fmla="*/ 17 w 71"/>
                  <a:gd name="T11" fmla="*/ 619 h 62"/>
                  <a:gd name="T12" fmla="*/ 17 w 71"/>
                  <a:gd name="T13" fmla="*/ 669 h 62"/>
                  <a:gd name="T14" fmla="*/ 12 w 71"/>
                  <a:gd name="T15" fmla="*/ 619 h 62"/>
                  <a:gd name="T16" fmla="*/ 6 w 71"/>
                  <a:gd name="T17" fmla="*/ 619 h 62"/>
                  <a:gd name="T18" fmla="*/ 17 w 71"/>
                  <a:gd name="T19" fmla="*/ 619 h 62"/>
                  <a:gd name="T20" fmla="*/ 17 w 71"/>
                  <a:gd name="T21" fmla="*/ 619 h 62"/>
                  <a:gd name="T22" fmla="*/ 17 w 71"/>
                  <a:gd name="T23" fmla="*/ 669 h 62"/>
                  <a:gd name="T24" fmla="*/ 17 w 71"/>
                  <a:gd name="T25" fmla="*/ 737 h 62"/>
                  <a:gd name="T26" fmla="*/ 17 w 71"/>
                  <a:gd name="T27" fmla="*/ 669 h 62"/>
                  <a:gd name="T28" fmla="*/ 17 w 71"/>
                  <a:gd name="T29" fmla="*/ 385 h 62"/>
                  <a:gd name="T30" fmla="*/ 17 w 71"/>
                  <a:gd name="T31" fmla="*/ 271 h 62"/>
                  <a:gd name="T32" fmla="*/ 17 w 71"/>
                  <a:gd name="T33" fmla="*/ 271 h 62"/>
                  <a:gd name="T34" fmla="*/ 17 w 71"/>
                  <a:gd name="T35" fmla="*/ 385 h 62"/>
                  <a:gd name="T36" fmla="*/ 17 w 71"/>
                  <a:gd name="T37" fmla="*/ 385 h 62"/>
                  <a:gd name="T38" fmla="*/ 17 w 71"/>
                  <a:gd name="T39" fmla="*/ 385 h 62"/>
                  <a:gd name="T40" fmla="*/ 17 w 71"/>
                  <a:gd name="T41" fmla="*/ 27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85 h 62"/>
                  <a:gd name="T62" fmla="*/ 17 w 71"/>
                  <a:gd name="T63" fmla="*/ 385 h 62"/>
                  <a:gd name="T64" fmla="*/ 17 w 71"/>
                  <a:gd name="T65" fmla="*/ 619 h 62"/>
                  <a:gd name="T66" fmla="*/ 17 w 71"/>
                  <a:gd name="T67" fmla="*/ 619 h 62"/>
                  <a:gd name="T68" fmla="*/ 17 w 71"/>
                  <a:gd name="T69" fmla="*/ 669 h 62"/>
                  <a:gd name="T70" fmla="*/ 17 w 71"/>
                  <a:gd name="T71" fmla="*/ 619 h 62"/>
                  <a:gd name="T72" fmla="*/ 17 w 71"/>
                  <a:gd name="T73" fmla="*/ 619 h 62"/>
                  <a:gd name="T74" fmla="*/ 17 w 71"/>
                  <a:gd name="T75" fmla="*/ 619 h 62"/>
                  <a:gd name="T76" fmla="*/ 17 w 71"/>
                  <a:gd name="T77" fmla="*/ 385 h 62"/>
                  <a:gd name="T78" fmla="*/ 17 w 71"/>
                  <a:gd name="T79" fmla="*/ 385 h 62"/>
                  <a:gd name="T80" fmla="*/ 17 w 71"/>
                  <a:gd name="T81" fmla="*/ 271 h 62"/>
                  <a:gd name="T82" fmla="*/ 17 w 71"/>
                  <a:gd name="T83" fmla="*/ 271 h 62"/>
                  <a:gd name="T84" fmla="*/ 17 w 71"/>
                  <a:gd name="T85" fmla="*/ 27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18 w 95"/>
                  <a:gd name="T1" fmla="*/ 454 h 33"/>
                  <a:gd name="T2" fmla="*/ 18 w 95"/>
                  <a:gd name="T3" fmla="*/ 454 h 33"/>
                  <a:gd name="T4" fmla="*/ 18 w 95"/>
                  <a:gd name="T5" fmla="*/ 454 h 33"/>
                  <a:gd name="T6" fmla="*/ 18 w 95"/>
                  <a:gd name="T7" fmla="*/ 454 h 33"/>
                  <a:gd name="T8" fmla="*/ 18 w 95"/>
                  <a:gd name="T9" fmla="*/ 454 h 33"/>
                  <a:gd name="T10" fmla="*/ 18 w 95"/>
                  <a:gd name="T11" fmla="*/ 526 h 33"/>
                  <a:gd name="T12" fmla="*/ 18 w 95"/>
                  <a:gd name="T13" fmla="*/ 526 h 33"/>
                  <a:gd name="T14" fmla="*/ 18 w 95"/>
                  <a:gd name="T15" fmla="*/ 19 h 33"/>
                  <a:gd name="T16" fmla="*/ 18 w 95"/>
                  <a:gd name="T17" fmla="*/ 10 h 33"/>
                  <a:gd name="T18" fmla="*/ 18 w 95"/>
                  <a:gd name="T19" fmla="*/ 10 h 33"/>
                  <a:gd name="T20" fmla="*/ 18 w 95"/>
                  <a:gd name="T21" fmla="*/ 0 h 33"/>
                  <a:gd name="T22" fmla="*/ 18 w 95"/>
                  <a:gd name="T23" fmla="*/ 10 h 33"/>
                  <a:gd name="T24" fmla="*/ 18 w 95"/>
                  <a:gd name="T25" fmla="*/ 0 h 33"/>
                  <a:gd name="T26" fmla="*/ 18 w 95"/>
                  <a:gd name="T27" fmla="*/ 10 h 33"/>
                  <a:gd name="T28" fmla="*/ 18 w 95"/>
                  <a:gd name="T29" fmla="*/ 0 h 33"/>
                  <a:gd name="T30" fmla="*/ 15 w 95"/>
                  <a:gd name="T31" fmla="*/ 10 h 33"/>
                  <a:gd name="T32" fmla="*/ 12 w 95"/>
                  <a:gd name="T33" fmla="*/ 10 h 33"/>
                  <a:gd name="T34" fmla="*/ 0 w 95"/>
                  <a:gd name="T35" fmla="*/ 19 h 33"/>
                  <a:gd name="T36" fmla="*/ 12 w 95"/>
                  <a:gd name="T37" fmla="*/ 526 h 33"/>
                  <a:gd name="T38" fmla="*/ 15 w 95"/>
                  <a:gd name="T39" fmla="*/ 454 h 33"/>
                  <a:gd name="T40" fmla="*/ 18 w 95"/>
                  <a:gd name="T41" fmla="*/ 454 h 33"/>
                  <a:gd name="T42" fmla="*/ 18 w 95"/>
                  <a:gd name="T43" fmla="*/ 454 h 33"/>
                  <a:gd name="T44" fmla="*/ 18 w 95"/>
                  <a:gd name="T45" fmla="*/ 454 h 33"/>
                  <a:gd name="T46" fmla="*/ 18 w 95"/>
                  <a:gd name="T47" fmla="*/ 454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18 w 95"/>
                  <a:gd name="T1" fmla="*/ 454 h 33"/>
                  <a:gd name="T2" fmla="*/ 18 w 95"/>
                  <a:gd name="T3" fmla="*/ 454 h 33"/>
                  <a:gd name="T4" fmla="*/ 18 w 95"/>
                  <a:gd name="T5" fmla="*/ 454 h 33"/>
                  <a:gd name="T6" fmla="*/ 18 w 95"/>
                  <a:gd name="T7" fmla="*/ 454 h 33"/>
                  <a:gd name="T8" fmla="*/ 18 w 95"/>
                  <a:gd name="T9" fmla="*/ 454 h 33"/>
                  <a:gd name="T10" fmla="*/ 18 w 95"/>
                  <a:gd name="T11" fmla="*/ 526 h 33"/>
                  <a:gd name="T12" fmla="*/ 18 w 95"/>
                  <a:gd name="T13" fmla="*/ 526 h 33"/>
                  <a:gd name="T14" fmla="*/ 18 w 95"/>
                  <a:gd name="T15" fmla="*/ 19 h 33"/>
                  <a:gd name="T16" fmla="*/ 18 w 95"/>
                  <a:gd name="T17" fmla="*/ 10 h 33"/>
                  <a:gd name="T18" fmla="*/ 18 w 95"/>
                  <a:gd name="T19" fmla="*/ 10 h 33"/>
                  <a:gd name="T20" fmla="*/ 18 w 95"/>
                  <a:gd name="T21" fmla="*/ 0 h 33"/>
                  <a:gd name="T22" fmla="*/ 18 w 95"/>
                  <a:gd name="T23" fmla="*/ 10 h 33"/>
                  <a:gd name="T24" fmla="*/ 18 w 95"/>
                  <a:gd name="T25" fmla="*/ 0 h 33"/>
                  <a:gd name="T26" fmla="*/ 18 w 95"/>
                  <a:gd name="T27" fmla="*/ 10 h 33"/>
                  <a:gd name="T28" fmla="*/ 18 w 95"/>
                  <a:gd name="T29" fmla="*/ 0 h 33"/>
                  <a:gd name="T30" fmla="*/ 15 w 95"/>
                  <a:gd name="T31" fmla="*/ 10 h 33"/>
                  <a:gd name="T32" fmla="*/ 12 w 95"/>
                  <a:gd name="T33" fmla="*/ 10 h 33"/>
                  <a:gd name="T34" fmla="*/ 0 w 95"/>
                  <a:gd name="T35" fmla="*/ 19 h 33"/>
                  <a:gd name="T36" fmla="*/ 12 w 95"/>
                  <a:gd name="T37" fmla="*/ 526 h 33"/>
                  <a:gd name="T38" fmla="*/ 15 w 95"/>
                  <a:gd name="T39" fmla="*/ 454 h 33"/>
                  <a:gd name="T40" fmla="*/ 18 w 95"/>
                  <a:gd name="T41" fmla="*/ 454 h 33"/>
                  <a:gd name="T42" fmla="*/ 18 w 95"/>
                  <a:gd name="T43" fmla="*/ 454 h 33"/>
                  <a:gd name="T44" fmla="*/ 18 w 95"/>
                  <a:gd name="T45" fmla="*/ 454 h 33"/>
                  <a:gd name="T46" fmla="*/ 18 w 95"/>
                  <a:gd name="T47" fmla="*/ 454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4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3 h 28"/>
                  <a:gd name="T8" fmla="*/ 12 w 24"/>
                  <a:gd name="T9" fmla="*/ 33 h 28"/>
                  <a:gd name="T10" fmla="*/ 12 w 24"/>
                  <a:gd name="T11" fmla="*/ 33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5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3 h 28"/>
                  <a:gd name="T8" fmla="*/ 12 w 24"/>
                  <a:gd name="T9" fmla="*/ 33 h 28"/>
                  <a:gd name="T10" fmla="*/ 12 w 24"/>
                  <a:gd name="T11" fmla="*/ 33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3 h 28"/>
                  <a:gd name="T8" fmla="*/ 6 w 18"/>
                  <a:gd name="T9" fmla="*/ 33 h 28"/>
                  <a:gd name="T10" fmla="*/ 0 w 18"/>
                  <a:gd name="T11" fmla="*/ 33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3 h 28"/>
                  <a:gd name="T8" fmla="*/ 6 w 18"/>
                  <a:gd name="T9" fmla="*/ 33 h 28"/>
                  <a:gd name="T10" fmla="*/ 0 w 18"/>
                  <a:gd name="T11" fmla="*/ 33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8"/>
              <p:cNvSpPr>
                <a:spLocks/>
              </p:cNvSpPr>
              <p:nvPr/>
            </p:nvSpPr>
            <p:spPr bwMode="auto">
              <a:xfrm>
                <a:off x="4260" y="1617"/>
                <a:ext cx="14" cy="7"/>
              </a:xfrm>
              <a:custGeom>
                <a:avLst/>
                <a:gdLst>
                  <a:gd name="T0" fmla="*/ 0 w 12"/>
                  <a:gd name="T1" fmla="*/ 28 h 5"/>
                  <a:gd name="T2" fmla="*/ 13 w 12"/>
                  <a:gd name="T3" fmla="*/ 28 h 5"/>
                  <a:gd name="T4" fmla="*/ 13 w 12"/>
                  <a:gd name="T5" fmla="*/ 28 h 5"/>
                  <a:gd name="T6" fmla="*/ 13 w 12"/>
                  <a:gd name="T7" fmla="*/ 28 h 5"/>
                  <a:gd name="T8" fmla="*/ 13 w 12"/>
                  <a:gd name="T9" fmla="*/ 28 h 5"/>
                  <a:gd name="T10" fmla="*/ 13 w 12"/>
                  <a:gd name="T11" fmla="*/ 28 h 5"/>
                  <a:gd name="T12" fmla="*/ 26 w 12"/>
                  <a:gd name="T13" fmla="*/ 28 h 5"/>
                  <a:gd name="T14" fmla="*/ 26 w 12"/>
                  <a:gd name="T15" fmla="*/ 28 h 5"/>
                  <a:gd name="T16" fmla="*/ 26 w 12"/>
                  <a:gd name="T17" fmla="*/ 0 h 5"/>
                  <a:gd name="T18" fmla="*/ 13 w 12"/>
                  <a:gd name="T19" fmla="*/ 0 h 5"/>
                  <a:gd name="T20" fmla="*/ 13 w 12"/>
                  <a:gd name="T21" fmla="*/ 0 h 5"/>
                  <a:gd name="T22" fmla="*/ 13 w 12"/>
                  <a:gd name="T23" fmla="*/ 0 h 5"/>
                  <a:gd name="T24" fmla="*/ 0 w 12"/>
                  <a:gd name="T25" fmla="*/ 28 h 5"/>
                  <a:gd name="T26" fmla="*/ 0 w 12"/>
                  <a:gd name="T27" fmla="*/ 2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9"/>
              <p:cNvSpPr>
                <a:spLocks/>
              </p:cNvSpPr>
              <p:nvPr/>
            </p:nvSpPr>
            <p:spPr bwMode="auto">
              <a:xfrm>
                <a:off x="4267" y="1631"/>
                <a:ext cx="11" cy="5"/>
              </a:xfrm>
              <a:custGeom>
                <a:avLst/>
                <a:gdLst>
                  <a:gd name="T0" fmla="*/ 0 w 12"/>
                  <a:gd name="T1" fmla="*/ 3 h 6"/>
                  <a:gd name="T2" fmla="*/ 0 w 12"/>
                  <a:gd name="T3" fmla="*/ 3 h 6"/>
                  <a:gd name="T4" fmla="*/ 0 w 12"/>
                  <a:gd name="T5" fmla="*/ 3 h 6"/>
                  <a:gd name="T6" fmla="*/ 6 w 12"/>
                  <a:gd name="T7" fmla="*/ 3 h 6"/>
                  <a:gd name="T8" fmla="*/ 6 w 12"/>
                  <a:gd name="T9" fmla="*/ 3 h 6"/>
                  <a:gd name="T10" fmla="*/ 6 w 12"/>
                  <a:gd name="T11" fmla="*/ 3 h 6"/>
                  <a:gd name="T12" fmla="*/ 7 w 12"/>
                  <a:gd name="T13" fmla="*/ 0 h 6"/>
                  <a:gd name="T14" fmla="*/ 7 w 12"/>
                  <a:gd name="T15" fmla="*/ 0 h 6"/>
                  <a:gd name="T16" fmla="*/ 7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3 h 6"/>
                  <a:gd name="T24" fmla="*/ 0 w 12"/>
                  <a:gd name="T25" fmla="*/ 3 h 6"/>
                  <a:gd name="T26" fmla="*/ 0 w 12"/>
                  <a:gd name="T27" fmla="*/ 3 h 6"/>
                  <a:gd name="T28" fmla="*/ 0 w 12"/>
                  <a:gd name="T29" fmla="*/ 3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200"/>
              <p:cNvSpPr>
                <a:spLocks/>
              </p:cNvSpPr>
              <p:nvPr/>
            </p:nvSpPr>
            <p:spPr bwMode="auto">
              <a:xfrm>
                <a:off x="4274" y="1614"/>
                <a:ext cx="16" cy="12"/>
              </a:xfrm>
              <a:custGeom>
                <a:avLst/>
                <a:gdLst>
                  <a:gd name="T0" fmla="*/ 4 w 18"/>
                  <a:gd name="T1" fmla="*/ 0 h 11"/>
                  <a:gd name="T2" fmla="*/ 4 w 18"/>
                  <a:gd name="T3" fmla="*/ 0 h 11"/>
                  <a:gd name="T4" fmla="*/ 4 w 18"/>
                  <a:gd name="T5" fmla="*/ 0 h 11"/>
                  <a:gd name="T6" fmla="*/ 0 w 18"/>
                  <a:gd name="T7" fmla="*/ 11 h 11"/>
                  <a:gd name="T8" fmla="*/ 4 w 18"/>
                  <a:gd name="T9" fmla="*/ 16 h 11"/>
                  <a:gd name="T10" fmla="*/ 4 w 18"/>
                  <a:gd name="T11" fmla="*/ 11 h 11"/>
                  <a:gd name="T12" fmla="*/ 4 w 18"/>
                  <a:gd name="T13" fmla="*/ 11 h 11"/>
                  <a:gd name="T14" fmla="*/ 4 w 18"/>
                  <a:gd name="T15" fmla="*/ 11 h 11"/>
                  <a:gd name="T16" fmla="*/ 4 w 18"/>
                  <a:gd name="T17" fmla="*/ 0 h 11"/>
                  <a:gd name="T18" fmla="*/ 4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5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3 h 6"/>
                  <a:gd name="T10" fmla="*/ 6 w 18"/>
                  <a:gd name="T11" fmla="*/ 3 h 6"/>
                  <a:gd name="T12" fmla="*/ 9 w 18"/>
                  <a:gd name="T13" fmla="*/ 3 h 6"/>
                  <a:gd name="T14" fmla="*/ 9 w 18"/>
                  <a:gd name="T15" fmla="*/ 3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202"/>
              <p:cNvSpPr>
                <a:spLocks/>
              </p:cNvSpPr>
              <p:nvPr/>
            </p:nvSpPr>
            <p:spPr bwMode="auto">
              <a:xfrm>
                <a:off x="4331" y="1614"/>
                <a:ext cx="11" cy="12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11 h 11"/>
                  <a:gd name="T4" fmla="*/ 5 w 11"/>
                  <a:gd name="T5" fmla="*/ 11 h 11"/>
                  <a:gd name="T6" fmla="*/ 5 w 11"/>
                  <a:gd name="T7" fmla="*/ 11 h 11"/>
                  <a:gd name="T8" fmla="*/ 0 w 11"/>
                  <a:gd name="T9" fmla="*/ 11 h 11"/>
                  <a:gd name="T10" fmla="*/ 5 w 11"/>
                  <a:gd name="T11" fmla="*/ 16 h 11"/>
                  <a:gd name="T12" fmla="*/ 5 w 11"/>
                  <a:gd name="T13" fmla="*/ 16 h 11"/>
                  <a:gd name="T14" fmla="*/ 5 w 11"/>
                  <a:gd name="T15" fmla="*/ 16 h 11"/>
                  <a:gd name="T16" fmla="*/ 11 w 11"/>
                  <a:gd name="T17" fmla="*/ 16 h 11"/>
                  <a:gd name="T18" fmla="*/ 11 w 11"/>
                  <a:gd name="T19" fmla="*/ 11 h 11"/>
                  <a:gd name="T20" fmla="*/ 11 w 11"/>
                  <a:gd name="T21" fmla="*/ 11 h 11"/>
                  <a:gd name="T22" fmla="*/ 11 w 11"/>
                  <a:gd name="T23" fmla="*/ 11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3"/>
              <p:cNvSpPr>
                <a:spLocks/>
              </p:cNvSpPr>
              <p:nvPr/>
            </p:nvSpPr>
            <p:spPr bwMode="auto">
              <a:xfrm>
                <a:off x="4327" y="1626"/>
                <a:ext cx="16" cy="10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8 w 17"/>
                  <a:gd name="T5" fmla="*/ 0 h 12"/>
                  <a:gd name="T6" fmla="*/ 8 w 17"/>
                  <a:gd name="T7" fmla="*/ 0 h 12"/>
                  <a:gd name="T8" fmla="*/ 12 w 17"/>
                  <a:gd name="T9" fmla="*/ 0 h 12"/>
                  <a:gd name="T10" fmla="*/ 12 w 17"/>
                  <a:gd name="T11" fmla="*/ 3 h 12"/>
                  <a:gd name="T12" fmla="*/ 8 w 17"/>
                  <a:gd name="T13" fmla="*/ 5 h 12"/>
                  <a:gd name="T14" fmla="*/ 8 w 17"/>
                  <a:gd name="T15" fmla="*/ 5 h 12"/>
                  <a:gd name="T16" fmla="*/ 6 w 17"/>
                  <a:gd name="T17" fmla="*/ 5 h 12"/>
                  <a:gd name="T18" fmla="*/ 0 w 17"/>
                  <a:gd name="T19" fmla="*/ 5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4"/>
              <p:cNvSpPr>
                <a:spLocks/>
              </p:cNvSpPr>
              <p:nvPr/>
            </p:nvSpPr>
            <p:spPr bwMode="auto">
              <a:xfrm>
                <a:off x="4327" y="1626"/>
                <a:ext cx="16" cy="10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8 w 17"/>
                  <a:gd name="T5" fmla="*/ 3 h 12"/>
                  <a:gd name="T6" fmla="*/ 8 w 17"/>
                  <a:gd name="T7" fmla="*/ 3 h 12"/>
                  <a:gd name="T8" fmla="*/ 12 w 17"/>
                  <a:gd name="T9" fmla="*/ 3 h 12"/>
                  <a:gd name="T10" fmla="*/ 8 w 17"/>
                  <a:gd name="T11" fmla="*/ 5 h 12"/>
                  <a:gd name="T12" fmla="*/ 8 w 17"/>
                  <a:gd name="T13" fmla="*/ 5 h 12"/>
                  <a:gd name="T14" fmla="*/ 6 w 17"/>
                  <a:gd name="T15" fmla="*/ 5 h 12"/>
                  <a:gd name="T16" fmla="*/ 0 w 17"/>
                  <a:gd name="T17" fmla="*/ 3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5"/>
              <p:cNvSpPr>
                <a:spLocks/>
              </p:cNvSpPr>
              <p:nvPr/>
            </p:nvSpPr>
            <p:spPr bwMode="auto">
              <a:xfrm>
                <a:off x="4331" y="1631"/>
                <a:ext cx="11" cy="5"/>
              </a:xfrm>
              <a:custGeom>
                <a:avLst/>
                <a:gdLst>
                  <a:gd name="T0" fmla="*/ 5 w 11"/>
                  <a:gd name="T1" fmla="*/ 3 h 6"/>
                  <a:gd name="T2" fmla="*/ 5 w 11"/>
                  <a:gd name="T3" fmla="*/ 3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3 h 6"/>
                  <a:gd name="T70" fmla="*/ 5 w 11"/>
                  <a:gd name="T71" fmla="*/ 3 h 6"/>
                  <a:gd name="T72" fmla="*/ 5 w 11"/>
                  <a:gd name="T73" fmla="*/ 3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3 h 6"/>
                  <a:gd name="T84" fmla="*/ 5 w 11"/>
                  <a:gd name="T85" fmla="*/ 3 h 6"/>
                  <a:gd name="T86" fmla="*/ 5 w 11"/>
                  <a:gd name="T87" fmla="*/ 3 h 6"/>
                  <a:gd name="T88" fmla="*/ 5 w 11"/>
                  <a:gd name="T89" fmla="*/ 3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1" cy="15"/>
              </a:xfrm>
              <a:custGeom>
                <a:avLst/>
                <a:gdLst>
                  <a:gd name="T0" fmla="*/ 6 w 12"/>
                  <a:gd name="T1" fmla="*/ 50 h 11"/>
                  <a:gd name="T2" fmla="*/ 6 w 12"/>
                  <a:gd name="T3" fmla="*/ 50 h 11"/>
                  <a:gd name="T4" fmla="*/ 6 w 12"/>
                  <a:gd name="T5" fmla="*/ 26 h 11"/>
                  <a:gd name="T6" fmla="*/ 6 w 12"/>
                  <a:gd name="T7" fmla="*/ 26 h 11"/>
                  <a:gd name="T8" fmla="*/ 6 w 12"/>
                  <a:gd name="T9" fmla="*/ 26 h 11"/>
                  <a:gd name="T10" fmla="*/ 6 w 12"/>
                  <a:gd name="T11" fmla="*/ 26 h 11"/>
                  <a:gd name="T12" fmla="*/ 6 w 12"/>
                  <a:gd name="T13" fmla="*/ 26 h 11"/>
                  <a:gd name="T14" fmla="*/ 6 w 12"/>
                  <a:gd name="T15" fmla="*/ 26 h 11"/>
                  <a:gd name="T16" fmla="*/ 6 w 12"/>
                  <a:gd name="T17" fmla="*/ 26 h 11"/>
                  <a:gd name="T18" fmla="*/ 6 w 12"/>
                  <a:gd name="T19" fmla="*/ 26 h 11"/>
                  <a:gd name="T20" fmla="*/ 6 w 12"/>
                  <a:gd name="T21" fmla="*/ 26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26 h 11"/>
                  <a:gd name="T32" fmla="*/ 0 w 12"/>
                  <a:gd name="T33" fmla="*/ 26 h 11"/>
                  <a:gd name="T34" fmla="*/ 0 w 12"/>
                  <a:gd name="T35" fmla="*/ 26 h 11"/>
                  <a:gd name="T36" fmla="*/ 0 w 12"/>
                  <a:gd name="T37" fmla="*/ 26 h 11"/>
                  <a:gd name="T38" fmla="*/ 0 w 12"/>
                  <a:gd name="T39" fmla="*/ 26 h 11"/>
                  <a:gd name="T40" fmla="*/ 6 w 12"/>
                  <a:gd name="T41" fmla="*/ 26 h 11"/>
                  <a:gd name="T42" fmla="*/ 0 w 12"/>
                  <a:gd name="T43" fmla="*/ 26 h 11"/>
                  <a:gd name="T44" fmla="*/ 6 w 12"/>
                  <a:gd name="T45" fmla="*/ 50 h 11"/>
                  <a:gd name="T46" fmla="*/ 6 w 12"/>
                  <a:gd name="T47" fmla="*/ 50 h 11"/>
                  <a:gd name="T48" fmla="*/ 6 w 12"/>
                  <a:gd name="T49" fmla="*/ 26 h 11"/>
                  <a:gd name="T50" fmla="*/ 6 w 12"/>
                  <a:gd name="T51" fmla="*/ 26 h 11"/>
                  <a:gd name="T52" fmla="*/ 6 w 12"/>
                  <a:gd name="T53" fmla="*/ 26 h 11"/>
                  <a:gd name="T54" fmla="*/ 6 w 12"/>
                  <a:gd name="T55" fmla="*/ 50 h 11"/>
                  <a:gd name="T56" fmla="*/ 6 w 12"/>
                  <a:gd name="T57" fmla="*/ 50 h 11"/>
                  <a:gd name="T58" fmla="*/ 6 w 12"/>
                  <a:gd name="T59" fmla="*/ 50 h 11"/>
                  <a:gd name="T60" fmla="*/ 6 w 12"/>
                  <a:gd name="T61" fmla="*/ 26 h 11"/>
                  <a:gd name="T62" fmla="*/ 6 w 12"/>
                  <a:gd name="T63" fmla="*/ 26 h 11"/>
                  <a:gd name="T64" fmla="*/ 6 w 12"/>
                  <a:gd name="T65" fmla="*/ 26 h 11"/>
                  <a:gd name="T66" fmla="*/ 6 w 12"/>
                  <a:gd name="T67" fmla="*/ 26 h 11"/>
                  <a:gd name="T68" fmla="*/ 6 w 12"/>
                  <a:gd name="T69" fmla="*/ 26 h 11"/>
                  <a:gd name="T70" fmla="*/ 6 w 12"/>
                  <a:gd name="T71" fmla="*/ 50 h 11"/>
                  <a:gd name="T72" fmla="*/ 6 w 12"/>
                  <a:gd name="T73" fmla="*/ 50 h 11"/>
                  <a:gd name="T74" fmla="*/ 6 w 12"/>
                  <a:gd name="T75" fmla="*/ 26 h 11"/>
                  <a:gd name="T76" fmla="*/ 6 w 12"/>
                  <a:gd name="T77" fmla="*/ 26 h 11"/>
                  <a:gd name="T78" fmla="*/ 6 w 12"/>
                  <a:gd name="T79" fmla="*/ 26 h 11"/>
                  <a:gd name="T80" fmla="*/ 6 w 12"/>
                  <a:gd name="T81" fmla="*/ 50 h 11"/>
                  <a:gd name="T82" fmla="*/ 6 w 12"/>
                  <a:gd name="T83" fmla="*/ 50 h 11"/>
                  <a:gd name="T84" fmla="*/ 6 w 12"/>
                  <a:gd name="T85" fmla="*/ 50 h 11"/>
                  <a:gd name="T86" fmla="*/ 6 w 12"/>
                  <a:gd name="T87" fmla="*/ 50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13 w 6"/>
                  <a:gd name="T7" fmla="*/ 0 h 1"/>
                  <a:gd name="T8" fmla="*/ 13 w 6"/>
                  <a:gd name="T9" fmla="*/ 0 h 1"/>
                  <a:gd name="T10" fmla="*/ 13 w 6"/>
                  <a:gd name="T11" fmla="*/ 0 h 1"/>
                  <a:gd name="T12" fmla="*/ 13 w 6"/>
                  <a:gd name="T13" fmla="*/ 0 h 1"/>
                  <a:gd name="T14" fmla="*/ 13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13 w 6"/>
                  <a:gd name="T31" fmla="*/ 0 h 1"/>
                  <a:gd name="T32" fmla="*/ 13 w 6"/>
                  <a:gd name="T33" fmla="*/ 0 h 1"/>
                  <a:gd name="T34" fmla="*/ 13 w 6"/>
                  <a:gd name="T35" fmla="*/ 0 h 1"/>
                  <a:gd name="T36" fmla="*/ 13 w 6"/>
                  <a:gd name="T37" fmla="*/ 0 h 1"/>
                  <a:gd name="T38" fmla="*/ 13 w 6"/>
                  <a:gd name="T39" fmla="*/ 0 h 1"/>
                  <a:gd name="T40" fmla="*/ 13 w 6"/>
                  <a:gd name="T41" fmla="*/ 0 h 1"/>
                  <a:gd name="T42" fmla="*/ 13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7" cy="7"/>
              </a:xfrm>
              <a:custGeom>
                <a:avLst/>
                <a:gdLst>
                  <a:gd name="T0" fmla="*/ 13 w 6"/>
                  <a:gd name="T1" fmla="*/ 0 h 5"/>
                  <a:gd name="T2" fmla="*/ 0 w 6"/>
                  <a:gd name="T3" fmla="*/ 0 h 5"/>
                  <a:gd name="T4" fmla="*/ 13 w 6"/>
                  <a:gd name="T5" fmla="*/ 28 h 5"/>
                  <a:gd name="T6" fmla="*/ 13 w 6"/>
                  <a:gd name="T7" fmla="*/ 0 h 5"/>
                  <a:gd name="T8" fmla="*/ 13 w 6"/>
                  <a:gd name="T9" fmla="*/ 0 h 5"/>
                  <a:gd name="T10" fmla="*/ 13 w 6"/>
                  <a:gd name="T11" fmla="*/ 0 h 5"/>
                  <a:gd name="T12" fmla="*/ 13 w 6"/>
                  <a:gd name="T13" fmla="*/ 28 h 5"/>
                  <a:gd name="T14" fmla="*/ 13 w 6"/>
                  <a:gd name="T15" fmla="*/ 28 h 5"/>
                  <a:gd name="T16" fmla="*/ 13 w 6"/>
                  <a:gd name="T17" fmla="*/ 28 h 5"/>
                  <a:gd name="T18" fmla="*/ 13 w 6"/>
                  <a:gd name="T19" fmla="*/ 0 h 5"/>
                  <a:gd name="T20" fmla="*/ 13 w 6"/>
                  <a:gd name="T21" fmla="*/ 0 h 5"/>
                  <a:gd name="T22" fmla="*/ 13 w 6"/>
                  <a:gd name="T23" fmla="*/ 0 h 5"/>
                  <a:gd name="T24" fmla="*/ 13 w 6"/>
                  <a:gd name="T25" fmla="*/ 0 h 5"/>
                  <a:gd name="T26" fmla="*/ 13 w 6"/>
                  <a:gd name="T27" fmla="*/ 0 h 5"/>
                  <a:gd name="T28" fmla="*/ 13 w 6"/>
                  <a:gd name="T29" fmla="*/ 0 h 5"/>
                  <a:gd name="T30" fmla="*/ 13 w 6"/>
                  <a:gd name="T31" fmla="*/ 0 h 5"/>
                  <a:gd name="T32" fmla="*/ 13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9"/>
              <p:cNvSpPr>
                <a:spLocks/>
              </p:cNvSpPr>
              <p:nvPr/>
            </p:nvSpPr>
            <p:spPr bwMode="auto">
              <a:xfrm>
                <a:off x="4304" y="1626"/>
                <a:ext cx="5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3 w 6"/>
                  <a:gd name="T7" fmla="*/ 0 h 1"/>
                  <a:gd name="T8" fmla="*/ 3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0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7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3 w 6"/>
                  <a:gd name="T7" fmla="*/ 0 h 1"/>
                  <a:gd name="T8" fmla="*/ 13 w 6"/>
                  <a:gd name="T9" fmla="*/ 0 h 1"/>
                  <a:gd name="T10" fmla="*/ 13 w 6"/>
                  <a:gd name="T11" fmla="*/ 0 h 1"/>
                  <a:gd name="T12" fmla="*/ 13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11"/>
              <p:cNvSpPr>
                <a:spLocks/>
              </p:cNvSpPr>
              <p:nvPr/>
            </p:nvSpPr>
            <p:spPr bwMode="auto">
              <a:xfrm>
                <a:off x="4308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738" y="6619865"/>
              <a:ext cx="190527" cy="123075"/>
              <a:chOff x="7877630" y="2333052"/>
              <a:chExt cx="253842" cy="163974"/>
            </a:xfrm>
          </p:grpSpPr>
          <p:sp>
            <p:nvSpPr>
              <p:cNvPr id="73" name="Freeform 220"/>
              <p:cNvSpPr>
                <a:spLocks/>
              </p:cNvSpPr>
              <p:nvPr userDrawn="1"/>
            </p:nvSpPr>
            <p:spPr bwMode="auto">
              <a:xfrm>
                <a:off x="7877632" y="2333057"/>
                <a:ext cx="253842" cy="73422"/>
              </a:xfrm>
              <a:custGeom>
                <a:avLst/>
                <a:gdLst>
                  <a:gd name="T0" fmla="*/ 2147483647 w 238"/>
                  <a:gd name="T1" fmla="*/ 2147483647 h 72"/>
                  <a:gd name="T2" fmla="*/ 0 w 238"/>
                  <a:gd name="T3" fmla="*/ 2147483647 h 72"/>
                  <a:gd name="T4" fmla="*/ 0 w 238"/>
                  <a:gd name="T5" fmla="*/ 0 h 72"/>
                  <a:gd name="T6" fmla="*/ 2147483647 w 238"/>
                  <a:gd name="T7" fmla="*/ 0 h 72"/>
                  <a:gd name="T8" fmla="*/ 2147483647 w 238"/>
                  <a:gd name="T9" fmla="*/ 2147483647 h 72"/>
                  <a:gd name="T10" fmla="*/ 2147483647 w 238"/>
                  <a:gd name="T11" fmla="*/ 2147483647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1"/>
              <p:cNvSpPr>
                <a:spLocks/>
              </p:cNvSpPr>
              <p:nvPr userDrawn="1"/>
            </p:nvSpPr>
            <p:spPr bwMode="auto">
              <a:xfrm>
                <a:off x="7880095" y="2411373"/>
                <a:ext cx="251378" cy="85658"/>
              </a:xfrm>
              <a:custGeom>
                <a:avLst/>
                <a:gdLst>
                  <a:gd name="T0" fmla="*/ 2147483647 w 238"/>
                  <a:gd name="T1" fmla="*/ 2147483647 h 84"/>
                  <a:gd name="T2" fmla="*/ 2147483647 w 238"/>
                  <a:gd name="T3" fmla="*/ 0 h 84"/>
                  <a:gd name="T4" fmla="*/ 0 w 238"/>
                  <a:gd name="T5" fmla="*/ 0 h 84"/>
                  <a:gd name="T6" fmla="*/ 0 w 238"/>
                  <a:gd name="T7" fmla="*/ 2147483647 h 84"/>
                  <a:gd name="T8" fmla="*/ 2147483647 w 238"/>
                  <a:gd name="T9" fmla="*/ 2147483647 h 84"/>
                  <a:gd name="T10" fmla="*/ 2147483647 w 238"/>
                  <a:gd name="T11" fmla="*/ 2147483647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23"/>
            <p:cNvGrpSpPr>
              <a:grpSpLocks/>
            </p:cNvGrpSpPr>
            <p:nvPr userDrawn="1"/>
          </p:nvGrpSpPr>
          <p:grpSpPr bwMode="auto">
            <a:xfrm>
              <a:off x="2846569" y="6619861"/>
              <a:ext cx="192235" cy="126753"/>
              <a:chOff x="4184" y="1339"/>
              <a:chExt cx="238" cy="168"/>
            </a:xfrm>
          </p:grpSpPr>
          <p:sp>
            <p:nvSpPr>
              <p:cNvPr id="6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4"/>
              </a:xfrm>
              <a:custGeom>
                <a:avLst/>
                <a:gdLst>
                  <a:gd name="T0" fmla="*/ 35 w 244"/>
                  <a:gd name="T1" fmla="*/ 1414 h 50"/>
                  <a:gd name="T2" fmla="*/ 35 w 244"/>
                  <a:gd name="T3" fmla="*/ 0 h 50"/>
                  <a:gd name="T4" fmla="*/ 0 w 244"/>
                  <a:gd name="T5" fmla="*/ 0 h 50"/>
                  <a:gd name="T6" fmla="*/ 0 w 244"/>
                  <a:gd name="T7" fmla="*/ 1414 h 50"/>
                  <a:gd name="T8" fmla="*/ 35 w 244"/>
                  <a:gd name="T9" fmla="*/ 1414 h 50"/>
                  <a:gd name="T10" fmla="*/ 35 w 244"/>
                  <a:gd name="T11" fmla="*/ 141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26"/>
              <p:cNvSpPr>
                <a:spLocks/>
              </p:cNvSpPr>
              <p:nvPr/>
            </p:nvSpPr>
            <p:spPr bwMode="auto">
              <a:xfrm>
                <a:off x="4184" y="1449"/>
                <a:ext cx="238" cy="58"/>
              </a:xfrm>
              <a:custGeom>
                <a:avLst/>
                <a:gdLst>
                  <a:gd name="T0" fmla="*/ 35 w 244"/>
                  <a:gd name="T1" fmla="*/ 2021 h 50"/>
                  <a:gd name="T2" fmla="*/ 35 w 244"/>
                  <a:gd name="T3" fmla="*/ 0 h 50"/>
                  <a:gd name="T4" fmla="*/ 0 w 244"/>
                  <a:gd name="T5" fmla="*/ 0 h 50"/>
                  <a:gd name="T6" fmla="*/ 0 w 244"/>
                  <a:gd name="T7" fmla="*/ 2021 h 50"/>
                  <a:gd name="T8" fmla="*/ 35 w 244"/>
                  <a:gd name="T9" fmla="*/ 2021 h 50"/>
                  <a:gd name="T10" fmla="*/ 35 w 244"/>
                  <a:gd name="T11" fmla="*/ 2021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7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2176 h 151"/>
                  <a:gd name="T6" fmla="*/ 0 w 238"/>
                  <a:gd name="T7" fmla="*/ 2176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1039 h 56"/>
                  <a:gd name="T6" fmla="*/ 0 w 238"/>
                  <a:gd name="T7" fmla="*/ 1039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1166 h 55"/>
                  <a:gd name="T6" fmla="*/ 0 w 238"/>
                  <a:gd name="T7" fmla="*/ 1166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37 w 42"/>
                  <a:gd name="T1" fmla="*/ 190 h 45"/>
                  <a:gd name="T2" fmla="*/ 37 w 42"/>
                  <a:gd name="T3" fmla="*/ 11 h 45"/>
                  <a:gd name="T4" fmla="*/ 37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90 h 45"/>
                  <a:gd name="T12" fmla="*/ 6 w 42"/>
                  <a:gd name="T13" fmla="*/ 217 h 45"/>
                  <a:gd name="T14" fmla="*/ 6 w 42"/>
                  <a:gd name="T15" fmla="*/ 242 h 45"/>
                  <a:gd name="T16" fmla="*/ 12 w 42"/>
                  <a:gd name="T17" fmla="*/ 277 h 45"/>
                  <a:gd name="T18" fmla="*/ 18 w 42"/>
                  <a:gd name="T19" fmla="*/ 277 h 45"/>
                  <a:gd name="T20" fmla="*/ 21 w 42"/>
                  <a:gd name="T21" fmla="*/ 277 h 45"/>
                  <a:gd name="T22" fmla="*/ 25 w 42"/>
                  <a:gd name="T23" fmla="*/ 277 h 45"/>
                  <a:gd name="T24" fmla="*/ 25 w 42"/>
                  <a:gd name="T25" fmla="*/ 277 h 45"/>
                  <a:gd name="T26" fmla="*/ 31 w 42"/>
                  <a:gd name="T27" fmla="*/ 242 h 45"/>
                  <a:gd name="T28" fmla="*/ 31 w 42"/>
                  <a:gd name="T29" fmla="*/ 217 h 45"/>
                  <a:gd name="T30" fmla="*/ 37 w 42"/>
                  <a:gd name="T31" fmla="*/ 190 h 45"/>
                  <a:gd name="T32" fmla="*/ 37 w 42"/>
                  <a:gd name="T33" fmla="*/ 19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37 w 42"/>
                  <a:gd name="T1" fmla="*/ 190 h 45"/>
                  <a:gd name="T2" fmla="*/ 37 w 42"/>
                  <a:gd name="T3" fmla="*/ 11 h 45"/>
                  <a:gd name="T4" fmla="*/ 37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90 h 45"/>
                  <a:gd name="T12" fmla="*/ 6 w 42"/>
                  <a:gd name="T13" fmla="*/ 217 h 45"/>
                  <a:gd name="T14" fmla="*/ 6 w 42"/>
                  <a:gd name="T15" fmla="*/ 242 h 45"/>
                  <a:gd name="T16" fmla="*/ 12 w 42"/>
                  <a:gd name="T17" fmla="*/ 277 h 45"/>
                  <a:gd name="T18" fmla="*/ 18 w 42"/>
                  <a:gd name="T19" fmla="*/ 277 h 45"/>
                  <a:gd name="T20" fmla="*/ 21 w 42"/>
                  <a:gd name="T21" fmla="*/ 277 h 45"/>
                  <a:gd name="T22" fmla="*/ 25 w 42"/>
                  <a:gd name="T23" fmla="*/ 277 h 45"/>
                  <a:gd name="T24" fmla="*/ 25 w 42"/>
                  <a:gd name="T25" fmla="*/ 277 h 45"/>
                  <a:gd name="T26" fmla="*/ 31 w 42"/>
                  <a:gd name="T27" fmla="*/ 242 h 45"/>
                  <a:gd name="T28" fmla="*/ 31 w 42"/>
                  <a:gd name="T29" fmla="*/ 217 h 45"/>
                  <a:gd name="T30" fmla="*/ 37 w 42"/>
                  <a:gd name="T31" fmla="*/ 190 h 45"/>
                  <a:gd name="T32" fmla="*/ 37 w 42"/>
                  <a:gd name="T33" fmla="*/ 19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4"/>
              <p:cNvSpPr>
                <a:spLocks/>
              </p:cNvSpPr>
              <p:nvPr/>
            </p:nvSpPr>
            <p:spPr bwMode="auto">
              <a:xfrm>
                <a:off x="4218" y="2178"/>
                <a:ext cx="41" cy="12"/>
              </a:xfrm>
              <a:custGeom>
                <a:avLst/>
                <a:gdLst>
                  <a:gd name="T0" fmla="*/ 37 w 42"/>
                  <a:gd name="T1" fmla="*/ 6 h 12"/>
                  <a:gd name="T2" fmla="*/ 37 w 42"/>
                  <a:gd name="T3" fmla="*/ 6 h 12"/>
                  <a:gd name="T4" fmla="*/ 31 w 42"/>
                  <a:gd name="T5" fmla="*/ 6 h 12"/>
                  <a:gd name="T6" fmla="*/ 25 w 42"/>
                  <a:gd name="T7" fmla="*/ 0 h 12"/>
                  <a:gd name="T8" fmla="*/ 21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37 w 42"/>
                  <a:gd name="T19" fmla="*/ 6 h 12"/>
                  <a:gd name="T20" fmla="*/ 37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5"/>
              <p:cNvSpPr>
                <a:spLocks/>
              </p:cNvSpPr>
              <p:nvPr/>
            </p:nvSpPr>
            <p:spPr bwMode="auto">
              <a:xfrm>
                <a:off x="4225" y="2194"/>
                <a:ext cx="27" cy="37"/>
              </a:xfrm>
              <a:custGeom>
                <a:avLst/>
                <a:gdLst>
                  <a:gd name="T0" fmla="*/ 18 w 30"/>
                  <a:gd name="T1" fmla="*/ 266 h 34"/>
                  <a:gd name="T2" fmla="*/ 14 w 30"/>
                  <a:gd name="T3" fmla="*/ 11 h 34"/>
                  <a:gd name="T4" fmla="*/ 11 w 30"/>
                  <a:gd name="T5" fmla="*/ 11 h 34"/>
                  <a:gd name="T6" fmla="*/ 11 w 30"/>
                  <a:gd name="T7" fmla="*/ 0 h 34"/>
                  <a:gd name="T8" fmla="*/ 7 w 30"/>
                  <a:gd name="T9" fmla="*/ 11 h 34"/>
                  <a:gd name="T10" fmla="*/ 5 w 30"/>
                  <a:gd name="T11" fmla="*/ 11 h 34"/>
                  <a:gd name="T12" fmla="*/ 0 w 30"/>
                  <a:gd name="T13" fmla="*/ 266 h 34"/>
                  <a:gd name="T14" fmla="*/ 0 w 30"/>
                  <a:gd name="T15" fmla="*/ 317 h 34"/>
                  <a:gd name="T16" fmla="*/ 5 w 30"/>
                  <a:gd name="T17" fmla="*/ 365 h 34"/>
                  <a:gd name="T18" fmla="*/ 5 w 30"/>
                  <a:gd name="T19" fmla="*/ 365 h 34"/>
                  <a:gd name="T20" fmla="*/ 7 w 30"/>
                  <a:gd name="T21" fmla="*/ 433 h 34"/>
                  <a:gd name="T22" fmla="*/ 11 w 30"/>
                  <a:gd name="T23" fmla="*/ 433 h 34"/>
                  <a:gd name="T24" fmla="*/ 11 w 30"/>
                  <a:gd name="T25" fmla="*/ 433 h 34"/>
                  <a:gd name="T26" fmla="*/ 14 w 30"/>
                  <a:gd name="T27" fmla="*/ 365 h 34"/>
                  <a:gd name="T28" fmla="*/ 18 w 30"/>
                  <a:gd name="T29" fmla="*/ 365 h 34"/>
                  <a:gd name="T30" fmla="*/ 18 w 30"/>
                  <a:gd name="T31" fmla="*/ 317 h 34"/>
                  <a:gd name="T32" fmla="*/ 18 w 30"/>
                  <a:gd name="T33" fmla="*/ 266 h 34"/>
                  <a:gd name="T34" fmla="*/ 18 w 30"/>
                  <a:gd name="T35" fmla="*/ 266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6"/>
              <p:cNvSpPr>
                <a:spLocks/>
              </p:cNvSpPr>
              <p:nvPr/>
            </p:nvSpPr>
            <p:spPr bwMode="auto">
              <a:xfrm>
                <a:off x="4225" y="2216"/>
                <a:ext cx="27" cy="7"/>
              </a:xfrm>
              <a:custGeom>
                <a:avLst/>
                <a:gdLst>
                  <a:gd name="T0" fmla="*/ 18 w 30"/>
                  <a:gd name="T1" fmla="*/ 13 h 6"/>
                  <a:gd name="T2" fmla="*/ 18 w 30"/>
                  <a:gd name="T3" fmla="*/ 13 h 6"/>
                  <a:gd name="T4" fmla="*/ 18 w 30"/>
                  <a:gd name="T5" fmla="*/ 13 h 6"/>
                  <a:gd name="T6" fmla="*/ 18 w 30"/>
                  <a:gd name="T7" fmla="*/ 13 h 6"/>
                  <a:gd name="T8" fmla="*/ 18 w 30"/>
                  <a:gd name="T9" fmla="*/ 0 h 6"/>
                  <a:gd name="T10" fmla="*/ 18 w 30"/>
                  <a:gd name="T11" fmla="*/ 0 h 6"/>
                  <a:gd name="T12" fmla="*/ 18 w 30"/>
                  <a:gd name="T13" fmla="*/ 0 h 6"/>
                  <a:gd name="T14" fmla="*/ 18 w 30"/>
                  <a:gd name="T15" fmla="*/ 0 h 6"/>
                  <a:gd name="T16" fmla="*/ 14 w 30"/>
                  <a:gd name="T17" fmla="*/ 0 h 6"/>
                  <a:gd name="T18" fmla="*/ 14 w 30"/>
                  <a:gd name="T19" fmla="*/ 0 h 6"/>
                  <a:gd name="T20" fmla="*/ 14 w 30"/>
                  <a:gd name="T21" fmla="*/ 0 h 6"/>
                  <a:gd name="T22" fmla="*/ 11 w 30"/>
                  <a:gd name="T23" fmla="*/ 0 h 6"/>
                  <a:gd name="T24" fmla="*/ 11 w 30"/>
                  <a:gd name="T25" fmla="*/ 0 h 6"/>
                  <a:gd name="T26" fmla="*/ 7 w 30"/>
                  <a:gd name="T27" fmla="*/ 0 h 6"/>
                  <a:gd name="T28" fmla="*/ 7 w 30"/>
                  <a:gd name="T29" fmla="*/ 0 h 6"/>
                  <a:gd name="T30" fmla="*/ 7 w 30"/>
                  <a:gd name="T31" fmla="*/ 0 h 6"/>
                  <a:gd name="T32" fmla="*/ 5 w 30"/>
                  <a:gd name="T33" fmla="*/ 0 h 6"/>
                  <a:gd name="T34" fmla="*/ 5 w 30"/>
                  <a:gd name="T35" fmla="*/ 0 h 6"/>
                  <a:gd name="T36" fmla="*/ 5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13 h 6"/>
                  <a:gd name="T46" fmla="*/ 0 w 30"/>
                  <a:gd name="T47" fmla="*/ 13 h 6"/>
                  <a:gd name="T48" fmla="*/ 0 w 30"/>
                  <a:gd name="T49" fmla="*/ 13 h 6"/>
                  <a:gd name="T50" fmla="*/ 0 w 30"/>
                  <a:gd name="T51" fmla="*/ 13 h 6"/>
                  <a:gd name="T52" fmla="*/ 5 w 30"/>
                  <a:gd name="T53" fmla="*/ 13 h 6"/>
                  <a:gd name="T54" fmla="*/ 5 w 30"/>
                  <a:gd name="T55" fmla="*/ 13 h 6"/>
                  <a:gd name="T56" fmla="*/ 7 w 30"/>
                  <a:gd name="T57" fmla="*/ 13 h 6"/>
                  <a:gd name="T58" fmla="*/ 7 w 30"/>
                  <a:gd name="T59" fmla="*/ 13 h 6"/>
                  <a:gd name="T60" fmla="*/ 7 w 30"/>
                  <a:gd name="T61" fmla="*/ 13 h 6"/>
                  <a:gd name="T62" fmla="*/ 11 w 30"/>
                  <a:gd name="T63" fmla="*/ 13 h 6"/>
                  <a:gd name="T64" fmla="*/ 11 w 30"/>
                  <a:gd name="T65" fmla="*/ 13 h 6"/>
                  <a:gd name="T66" fmla="*/ 11 w 30"/>
                  <a:gd name="T67" fmla="*/ 13 h 6"/>
                  <a:gd name="T68" fmla="*/ 14 w 30"/>
                  <a:gd name="T69" fmla="*/ 13 h 6"/>
                  <a:gd name="T70" fmla="*/ 14 w 30"/>
                  <a:gd name="T71" fmla="*/ 13 h 6"/>
                  <a:gd name="T72" fmla="*/ 14 w 30"/>
                  <a:gd name="T73" fmla="*/ 13 h 6"/>
                  <a:gd name="T74" fmla="*/ 18 w 30"/>
                  <a:gd name="T75" fmla="*/ 13 h 6"/>
                  <a:gd name="T76" fmla="*/ 18 w 30"/>
                  <a:gd name="T77" fmla="*/ 13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7"/>
              <p:cNvSpPr>
                <a:spLocks/>
              </p:cNvSpPr>
              <p:nvPr/>
            </p:nvSpPr>
            <p:spPr bwMode="auto">
              <a:xfrm>
                <a:off x="4225" y="2223"/>
                <a:ext cx="27" cy="2"/>
              </a:xfrm>
              <a:custGeom>
                <a:avLst/>
                <a:gdLst>
                  <a:gd name="T0" fmla="*/ 18 w 30"/>
                  <a:gd name="T1" fmla="*/ 0 h 1"/>
                  <a:gd name="T2" fmla="*/ 18 w 30"/>
                  <a:gd name="T3" fmla="*/ 0 h 1"/>
                  <a:gd name="T4" fmla="*/ 18 w 30"/>
                  <a:gd name="T5" fmla="*/ 0 h 1"/>
                  <a:gd name="T6" fmla="*/ 18 w 30"/>
                  <a:gd name="T7" fmla="*/ 0 h 1"/>
                  <a:gd name="T8" fmla="*/ 18 w 30"/>
                  <a:gd name="T9" fmla="*/ 0 h 1"/>
                  <a:gd name="T10" fmla="*/ 18 w 30"/>
                  <a:gd name="T11" fmla="*/ 0 h 1"/>
                  <a:gd name="T12" fmla="*/ 18 w 30"/>
                  <a:gd name="T13" fmla="*/ 0 h 1"/>
                  <a:gd name="T14" fmla="*/ 18 w 30"/>
                  <a:gd name="T15" fmla="*/ 0 h 1"/>
                  <a:gd name="T16" fmla="*/ 14 w 30"/>
                  <a:gd name="T17" fmla="*/ 0 h 1"/>
                  <a:gd name="T18" fmla="*/ 14 w 30"/>
                  <a:gd name="T19" fmla="*/ 0 h 1"/>
                  <a:gd name="T20" fmla="*/ 14 w 30"/>
                  <a:gd name="T21" fmla="*/ 0 h 1"/>
                  <a:gd name="T22" fmla="*/ 11 w 30"/>
                  <a:gd name="T23" fmla="*/ 0 h 1"/>
                  <a:gd name="T24" fmla="*/ 11 w 30"/>
                  <a:gd name="T25" fmla="*/ 0 h 1"/>
                  <a:gd name="T26" fmla="*/ 7 w 30"/>
                  <a:gd name="T27" fmla="*/ 0 h 1"/>
                  <a:gd name="T28" fmla="*/ 7 w 30"/>
                  <a:gd name="T29" fmla="*/ 0 h 1"/>
                  <a:gd name="T30" fmla="*/ 7 w 30"/>
                  <a:gd name="T31" fmla="*/ 0 h 1"/>
                  <a:gd name="T32" fmla="*/ 5 w 30"/>
                  <a:gd name="T33" fmla="*/ 0 h 1"/>
                  <a:gd name="T34" fmla="*/ 5 w 30"/>
                  <a:gd name="T35" fmla="*/ 0 h 1"/>
                  <a:gd name="T36" fmla="*/ 5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5 w 30"/>
                  <a:gd name="T51" fmla="*/ 0 h 1"/>
                  <a:gd name="T52" fmla="*/ 5 w 30"/>
                  <a:gd name="T53" fmla="*/ 0 h 1"/>
                  <a:gd name="T54" fmla="*/ 5 w 30"/>
                  <a:gd name="T55" fmla="*/ 0 h 1"/>
                  <a:gd name="T56" fmla="*/ 7 w 30"/>
                  <a:gd name="T57" fmla="*/ 0 h 1"/>
                  <a:gd name="T58" fmla="*/ 7 w 30"/>
                  <a:gd name="T59" fmla="*/ 0 h 1"/>
                  <a:gd name="T60" fmla="*/ 7 w 30"/>
                  <a:gd name="T61" fmla="*/ 0 h 1"/>
                  <a:gd name="T62" fmla="*/ 11 w 30"/>
                  <a:gd name="T63" fmla="*/ 0 h 1"/>
                  <a:gd name="T64" fmla="*/ 11 w 30"/>
                  <a:gd name="T65" fmla="*/ 0 h 1"/>
                  <a:gd name="T66" fmla="*/ 14 w 30"/>
                  <a:gd name="T67" fmla="*/ 0 h 1"/>
                  <a:gd name="T68" fmla="*/ 14 w 30"/>
                  <a:gd name="T69" fmla="*/ 0 h 1"/>
                  <a:gd name="T70" fmla="*/ 14 w 30"/>
                  <a:gd name="T71" fmla="*/ 0 h 1"/>
                  <a:gd name="T72" fmla="*/ 18 w 30"/>
                  <a:gd name="T73" fmla="*/ 0 h 1"/>
                  <a:gd name="T74" fmla="*/ 18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237" y="2190"/>
                <a:ext cx="7" cy="7"/>
              </a:xfrm>
              <a:custGeom>
                <a:avLst/>
                <a:gdLst>
                  <a:gd name="T0" fmla="*/ 13 w 6"/>
                  <a:gd name="T1" fmla="*/ 0 h 5"/>
                  <a:gd name="T2" fmla="*/ 13 w 6"/>
                  <a:gd name="T3" fmla="*/ 0 h 5"/>
                  <a:gd name="T4" fmla="*/ 13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13 w 6"/>
                  <a:gd name="T17" fmla="*/ 28 h 5"/>
                  <a:gd name="T18" fmla="*/ 13 w 6"/>
                  <a:gd name="T19" fmla="*/ 0 h 5"/>
                  <a:gd name="T20" fmla="*/ 13 w 6"/>
                  <a:gd name="T21" fmla="*/ 0 h 5"/>
                  <a:gd name="T22" fmla="*/ 13 w 6"/>
                  <a:gd name="T23" fmla="*/ 0 h 5"/>
                  <a:gd name="T24" fmla="*/ 13 w 6"/>
                  <a:gd name="T25" fmla="*/ 0 h 5"/>
                  <a:gd name="T26" fmla="*/ 13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13 w 6"/>
                  <a:gd name="T17" fmla="*/ 0 h 1"/>
                  <a:gd name="T18" fmla="*/ 13 w 6"/>
                  <a:gd name="T19" fmla="*/ 0 h 1"/>
                  <a:gd name="T20" fmla="*/ 13 w 6"/>
                  <a:gd name="T21" fmla="*/ 0 h 1"/>
                  <a:gd name="T22" fmla="*/ 13 w 6"/>
                  <a:gd name="T23" fmla="*/ 0 h 1"/>
                  <a:gd name="T24" fmla="*/ 13 w 6"/>
                  <a:gd name="T25" fmla="*/ 0 h 1"/>
                  <a:gd name="T26" fmla="*/ 13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40"/>
              <p:cNvSpPr>
                <a:spLocks/>
              </p:cNvSpPr>
              <p:nvPr/>
            </p:nvSpPr>
            <p:spPr bwMode="auto">
              <a:xfrm>
                <a:off x="4230" y="2185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13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13 w 6"/>
                  <a:gd name="T15" fmla="*/ 0 h 1"/>
                  <a:gd name="T16" fmla="*/ 13 w 6"/>
                  <a:gd name="T17" fmla="*/ 0 h 1"/>
                  <a:gd name="T18" fmla="*/ 13 w 6"/>
                  <a:gd name="T19" fmla="*/ 0 h 1"/>
                  <a:gd name="T20" fmla="*/ 13 w 6"/>
                  <a:gd name="T21" fmla="*/ 0 h 1"/>
                  <a:gd name="T22" fmla="*/ 13 w 6"/>
                  <a:gd name="T23" fmla="*/ 0 h 1"/>
                  <a:gd name="T24" fmla="*/ 13 w 6"/>
                  <a:gd name="T25" fmla="*/ 0 h 1"/>
                  <a:gd name="T26" fmla="*/ 13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2058 h 156"/>
                  <a:gd name="T6" fmla="*/ 238 w 238"/>
                  <a:gd name="T7" fmla="*/ 2058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8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68611" name="Clip" r:id="rId5" imgW="2835275" imgH="1920875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64" y="6619872"/>
              <a:ext cx="193850" cy="123085"/>
              <a:chOff x="4187" y="2402"/>
              <a:chExt cx="240" cy="160"/>
            </a:xfrm>
          </p:grpSpPr>
          <p:sp>
            <p:nvSpPr>
              <p:cNvPr id="52" name="Freeform 215"/>
              <p:cNvSpPr>
                <a:spLocks/>
              </p:cNvSpPr>
              <p:nvPr/>
            </p:nvSpPr>
            <p:spPr bwMode="auto">
              <a:xfrm>
                <a:off x="4235" y="2402"/>
                <a:ext cx="190" cy="160"/>
              </a:xfrm>
              <a:custGeom>
                <a:avLst/>
                <a:gdLst>
                  <a:gd name="T0" fmla="*/ 186 w 191"/>
                  <a:gd name="T1" fmla="*/ 1209 h 156"/>
                  <a:gd name="T2" fmla="*/ 186 w 191"/>
                  <a:gd name="T3" fmla="*/ 0 h 156"/>
                  <a:gd name="T4" fmla="*/ 0 w 191"/>
                  <a:gd name="T5" fmla="*/ 0 h 156"/>
                  <a:gd name="T6" fmla="*/ 0 w 191"/>
                  <a:gd name="T7" fmla="*/ 1209 h 156"/>
                  <a:gd name="T8" fmla="*/ 186 w 191"/>
                  <a:gd name="T9" fmla="*/ 1209 h 156"/>
                  <a:gd name="T10" fmla="*/ 186 w 191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8" cy="160"/>
              </a:xfrm>
              <a:custGeom>
                <a:avLst/>
                <a:gdLst>
                  <a:gd name="T0" fmla="*/ 82 w 77"/>
                  <a:gd name="T1" fmla="*/ 1209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209 h 156"/>
                  <a:gd name="T8" fmla="*/ 82 w 77"/>
                  <a:gd name="T9" fmla="*/ 1209 h 156"/>
                  <a:gd name="T10" fmla="*/ 82 w 77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17"/>
              <p:cNvSpPr>
                <a:spLocks/>
              </p:cNvSpPr>
              <p:nvPr/>
            </p:nvSpPr>
            <p:spPr bwMode="auto">
              <a:xfrm>
                <a:off x="4347" y="2402"/>
                <a:ext cx="80" cy="160"/>
              </a:xfrm>
              <a:custGeom>
                <a:avLst/>
                <a:gdLst>
                  <a:gd name="T0" fmla="*/ 88 w 78"/>
                  <a:gd name="T1" fmla="*/ 1209 h 156"/>
                  <a:gd name="T2" fmla="*/ 88 w 78"/>
                  <a:gd name="T3" fmla="*/ 0 h 156"/>
                  <a:gd name="T4" fmla="*/ 0 w 78"/>
                  <a:gd name="T5" fmla="*/ 0 h 156"/>
                  <a:gd name="T6" fmla="*/ 0 w 78"/>
                  <a:gd name="T7" fmla="*/ 1209 h 156"/>
                  <a:gd name="T8" fmla="*/ 88 w 78"/>
                  <a:gd name="T9" fmla="*/ 1209 h 156"/>
                  <a:gd name="T10" fmla="*/ 88 w 78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0"/>
              </a:xfrm>
              <a:custGeom>
                <a:avLst/>
                <a:gdLst>
                  <a:gd name="T0" fmla="*/ 19 w 244"/>
                  <a:gd name="T1" fmla="*/ 26522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26522 h 151"/>
                  <a:gd name="T8" fmla="*/ 19 w 244"/>
                  <a:gd name="T9" fmla="*/ 26522 h 151"/>
                  <a:gd name="T10" fmla="*/ 19 w 244"/>
                  <a:gd name="T11" fmla="*/ 2652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71"/>
              <a:ext cx="192235" cy="123040"/>
              <a:chOff x="528" y="1773"/>
              <a:chExt cx="246" cy="157"/>
            </a:xfrm>
          </p:grpSpPr>
          <p:sp>
            <p:nvSpPr>
              <p:cNvPr id="4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65 w 244"/>
                  <a:gd name="T1" fmla="*/ 61 h 157"/>
                  <a:gd name="T2" fmla="*/ 46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65 w 244"/>
                  <a:gd name="T9" fmla="*/ 61 h 157"/>
                  <a:gd name="T10" fmla="*/ 46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80"/>
              </a:xfrm>
              <a:custGeom>
                <a:avLst/>
                <a:gdLst>
                  <a:gd name="T0" fmla="*/ 3455 w 238"/>
                  <a:gd name="T1" fmla="*/ 39 h 79"/>
                  <a:gd name="T2" fmla="*/ 3455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3455 w 238"/>
                  <a:gd name="T9" fmla="*/ 39 h 79"/>
                  <a:gd name="T10" fmla="*/ 3455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1" cy="157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3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65 w 244"/>
                  <a:gd name="T1" fmla="*/ 61 h 157"/>
                  <a:gd name="T2" fmla="*/ 46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65 w 244"/>
                  <a:gd name="T9" fmla="*/ 61 h 157"/>
                  <a:gd name="T10" fmla="*/ 46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785664" y="6619866"/>
              <a:ext cx="190246" cy="123446"/>
              <a:chOff x="528" y="1164"/>
              <a:chExt cx="237" cy="158"/>
            </a:xfrm>
          </p:grpSpPr>
          <p:sp>
            <p:nvSpPr>
              <p:cNvPr id="4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Rectangle 256"/>
              <p:cNvSpPr>
                <a:spLocks noChangeArrowheads="1"/>
              </p:cNvSpPr>
              <p:nvPr/>
            </p:nvSpPr>
            <p:spPr bwMode="auto">
              <a:xfrm>
                <a:off x="528" y="1218"/>
                <a:ext cx="237" cy="54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257"/>
              <p:cNvSpPr>
                <a:spLocks noChangeArrowheads="1"/>
              </p:cNvSpPr>
              <p:nvPr/>
            </p:nvSpPr>
            <p:spPr bwMode="auto">
              <a:xfrm>
                <a:off x="528" y="1267"/>
                <a:ext cx="237" cy="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2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269"/>
            <p:cNvGrpSpPr>
              <a:grpSpLocks noChangeAspect="1"/>
            </p:cNvGrpSpPr>
            <p:nvPr userDrawn="1"/>
          </p:nvGrpSpPr>
          <p:grpSpPr bwMode="auto">
            <a:xfrm>
              <a:off x="4311448" y="6619875"/>
              <a:ext cx="187075" cy="119106"/>
              <a:chOff x="4213" y="2064"/>
              <a:chExt cx="242" cy="156"/>
            </a:xfrm>
          </p:grpSpPr>
          <p:sp>
            <p:nvSpPr>
              <p:cNvPr id="4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3" y="2064"/>
                <a:ext cx="242" cy="156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Rectangle 271"/>
              <p:cNvSpPr>
                <a:spLocks noChangeArrowheads="1"/>
              </p:cNvSpPr>
              <p:nvPr/>
            </p:nvSpPr>
            <p:spPr bwMode="auto">
              <a:xfrm>
                <a:off x="4213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272"/>
              <p:cNvSpPr>
                <a:spLocks noChangeArrowheads="1"/>
              </p:cNvSpPr>
              <p:nvPr/>
            </p:nvSpPr>
            <p:spPr bwMode="auto">
              <a:xfrm>
                <a:off x="4213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273"/>
              <p:cNvSpPr>
                <a:spLocks noChangeArrowheads="1"/>
              </p:cNvSpPr>
              <p:nvPr/>
            </p:nvSpPr>
            <p:spPr bwMode="auto">
              <a:xfrm>
                <a:off x="4213" y="2167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" name="Group 242"/>
            <p:cNvGrpSpPr>
              <a:grpSpLocks/>
            </p:cNvGrpSpPr>
            <p:nvPr userDrawn="1"/>
          </p:nvGrpSpPr>
          <p:grpSpPr bwMode="auto">
            <a:xfrm>
              <a:off x="1597882" y="6619873"/>
              <a:ext cx="190272" cy="121111"/>
              <a:chOff x="5554" y="2058"/>
              <a:chExt cx="245" cy="156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55 w 244"/>
                  <a:gd name="T5" fmla="*/ 404 h 156"/>
                  <a:gd name="T6" fmla="*/ 45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4" y="2162"/>
                <a:ext cx="245" cy="52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97659757 h 45"/>
                  <a:gd name="T4" fmla="*/ 455 w 244"/>
                  <a:gd name="T5" fmla="*/ 97659757 h 45"/>
                  <a:gd name="T6" fmla="*/ 45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4" y="2060"/>
                <a:ext cx="245" cy="54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25536 h 50"/>
                  <a:gd name="T4" fmla="*/ 455 w 244"/>
                  <a:gd name="T5" fmla="*/ 25536 h 50"/>
                  <a:gd name="T6" fmla="*/ 45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455 w 244"/>
                  <a:gd name="T1" fmla="*/ 404 h 156"/>
                  <a:gd name="T2" fmla="*/ 45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55 w 244"/>
                  <a:gd name="T9" fmla="*/ 404 h 156"/>
                  <a:gd name="T10" fmla="*/ 45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3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1AD4D3CB-F0E3-4614-B07D-B3769EB90CFC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Rectangle 248"/>
          <p:cNvSpPr>
            <a:spLocks noChangeArrowheads="1"/>
          </p:cNvSpPr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24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37125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GSICS Working</a:t>
            </a:r>
            <a:r>
              <a:rPr lang="en-GB" altLang="en-US" b="0" baseline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 Group Meeting, Darmstadt, Germany 24-28 March </a:t>
            </a: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2014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08013" y="6524625"/>
            <a:ext cx="70405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EUM/TSS/VWG/14/746511   CEOS WGCV-37, Frascati, Italy, 17-21 February 2014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1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t>Go to ‚View‘ menu and click on ‚Slide Master‘ to update this footer. Include DM reference, version number and date</a:t>
            </a: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DC60F5D9-D3EE-4CF4-B93B-5EDAF5399AF7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1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t>Go to ‚View‘ menu and click on ‚Slide Master‘ to update this footer. Include DM reference, version number and date</a:t>
            </a: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F5C90DDC-A7B2-4ABE-936F-0AD4019E885F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1"/>
          <a:stretch>
            <a:fillRect/>
          </a:stretch>
        </p:blipFill>
        <p:spPr bwMode="auto">
          <a:xfrm>
            <a:off x="5803900" y="874713"/>
            <a:ext cx="4102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517525"/>
            <a:ext cx="9906000" cy="1501775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17538" y="6524625"/>
            <a:ext cx="68119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EUM/TSS/VWG/14/746511   CEOS WGCV-37, Frascati, Italy, 17-21 February 2014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6FF435DA-1F39-4D61-8A26-D43FB8C6BE66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1"/>
          <p:cNvSpPr>
            <a:spLocks noChangeArrowheads="1"/>
          </p:cNvSpPr>
          <p:nvPr userDrawn="1"/>
        </p:nvSpPr>
        <p:spPr bwMode="auto">
          <a:xfrm>
            <a:off x="503238" y="6600825"/>
            <a:ext cx="37125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GSICS Working</a:t>
            </a:r>
            <a:r>
              <a:rPr lang="en-GB" altLang="en-US" b="0" baseline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 Group Meeting, Darmstadt, Germany 24-28 March </a:t>
            </a: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66" r:id="rId11"/>
    <p:sldLayoutId id="2147484877" r:id="rId12"/>
  </p:sldLayoutIdLst>
  <p:transition/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psjsnorbits.png"/>
          <p:cNvPicPr>
            <a:picLocks noChangeAspect="1"/>
          </p:cNvPicPr>
          <p:nvPr/>
        </p:nvPicPr>
        <p:blipFill>
          <a:blip r:embed="rId3" cstate="print"/>
          <a:srcRect b="34721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34988"/>
            <a:ext cx="6210300" cy="1449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000" dirty="0" smtClean="0"/>
              <a:t>GEO-GEO products –</a:t>
            </a:r>
          </a:p>
          <a:p>
            <a:pPr algn="ctr" eaLnBrk="1" hangingPunct="1">
              <a:defRPr/>
            </a:pPr>
            <a:r>
              <a:rPr lang="en-GB" sz="2000" dirty="0" smtClean="0"/>
              <a:t>diurnal variations</a:t>
            </a:r>
          </a:p>
        </p:txBody>
      </p:sp>
      <p:pic>
        <p:nvPicPr>
          <p:cNvPr id="14340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9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663" y="3213100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4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41"/>
          <p:cNvSpPr txBox="1">
            <a:spLocks noChangeArrowheads="1"/>
          </p:cNvSpPr>
          <p:nvPr/>
        </p:nvSpPr>
        <p:spPr bwMode="auto">
          <a:xfrm>
            <a:off x="4400550" y="3078163"/>
            <a:ext cx="5372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Tim Hewison</a:t>
            </a:r>
            <a:br>
              <a:rPr lang="en-GB" altLang="en-US" sz="1800" dirty="0" smtClean="0">
                <a:latin typeface="Arial" pitchFamily="34" charset="0"/>
                <a:cs typeface="Arial" pitchFamily="34" charset="0"/>
              </a:rPr>
            </a:b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altLang="en-US" sz="1800" dirty="0">
                <a:latin typeface="Arial" pitchFamily="34" charset="0"/>
                <a:cs typeface="Arial" pitchFamily="34" charset="0"/>
              </a:rPr>
              <a:t>EUMETSAT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2014-03-01 MSG3-MSG1 Tb </a:t>
            </a:r>
            <a:r>
              <a:rPr lang="en-GB" dirty="0" err="1" smtClean="0"/>
              <a:t>Diffs</a:t>
            </a:r>
            <a:r>
              <a:rPr lang="en-GB" dirty="0" smtClean="0"/>
              <a:t> for Standard Scenes</a:t>
            </a:r>
            <a:endParaRPr lang="en-GB" dirty="0"/>
          </a:p>
        </p:txBody>
      </p:sp>
      <p:pic>
        <p:nvPicPr>
          <p:cNvPr id="4" name="Content Placeholder 3" descr="msg3-msg1_20140301_res.sa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94" y="1182688"/>
            <a:ext cx="9115425" cy="5010150"/>
          </a:xfrm>
        </p:spPr>
      </p:pic>
      <p:sp>
        <p:nvSpPr>
          <p:cNvPr id="5" name="TextBox 4"/>
          <p:cNvSpPr txBox="1"/>
          <p:nvPr/>
        </p:nvSpPr>
        <p:spPr>
          <a:xfrm>
            <a:off x="4727975" y="6084295"/>
            <a:ext cx="4185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Blue/Green = Mean Tb-</a:t>
            </a:r>
            <a:r>
              <a:rPr lang="en-GB" sz="1400" dirty="0" err="1" smtClean="0">
                <a:solidFill>
                  <a:srgbClr val="0070C0"/>
                </a:solidFill>
              </a:rPr>
              <a:t>Tbref</a:t>
            </a:r>
            <a:r>
              <a:rPr lang="en-GB" sz="1400" dirty="0" smtClean="0">
                <a:solidFill>
                  <a:srgbClr val="0070C0"/>
                </a:solidFill>
              </a:rPr>
              <a:t> (RHS)</a:t>
            </a:r>
          </a:p>
          <a:p>
            <a:r>
              <a:rPr lang="en-GB" sz="1400" dirty="0" smtClean="0">
                <a:solidFill>
                  <a:schemeClr val="accent4"/>
                </a:solidFill>
              </a:rPr>
              <a:t>Black = </a:t>
            </a:r>
            <a:r>
              <a:rPr lang="en-GB" sz="1400" dirty="0" smtClean="0">
                <a:solidFill>
                  <a:schemeClr val="accent4"/>
                </a:solidFill>
                <a:cs typeface="Arial" charset="0"/>
              </a:rPr>
              <a:t>Δ</a:t>
            </a:r>
            <a:r>
              <a:rPr lang="en-GB" sz="1400" dirty="0" smtClean="0">
                <a:solidFill>
                  <a:schemeClr val="accent4"/>
                </a:solidFill>
              </a:rPr>
              <a:t>T</a:t>
            </a:r>
            <a:r>
              <a:rPr lang="en-GB" sz="1400" baseline="-25000" dirty="0" smtClean="0">
                <a:solidFill>
                  <a:schemeClr val="accent4"/>
                </a:solidFill>
              </a:rPr>
              <a:t>STD</a:t>
            </a:r>
            <a:r>
              <a:rPr lang="en-GB" sz="1400" dirty="0" smtClean="0">
                <a:solidFill>
                  <a:schemeClr val="accent4"/>
                </a:solidFill>
              </a:rPr>
              <a:t>(MSG3-MSG1)    (LHS)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Red = Mean (T</a:t>
            </a:r>
            <a:r>
              <a:rPr lang="en-GB" sz="1400" baseline="-25000" dirty="0" smtClean="0">
                <a:solidFill>
                  <a:srgbClr val="FF0000"/>
                </a:solidFill>
              </a:rPr>
              <a:t>MSG3</a:t>
            </a:r>
            <a:r>
              <a:rPr lang="en-GB" sz="1400" dirty="0" smtClean="0">
                <a:solidFill>
                  <a:srgbClr val="FF0000"/>
                </a:solidFill>
              </a:rPr>
              <a:t>-T</a:t>
            </a:r>
            <a:r>
              <a:rPr lang="en-GB" sz="1400" baseline="-25000" dirty="0" smtClean="0">
                <a:solidFill>
                  <a:srgbClr val="FF0000"/>
                </a:solidFill>
              </a:rPr>
              <a:t>MSG1</a:t>
            </a:r>
            <a:r>
              <a:rPr lang="en-GB" sz="1400" dirty="0" smtClean="0">
                <a:solidFill>
                  <a:srgbClr val="FF0000"/>
                </a:solidFill>
              </a:rPr>
              <a:t>)        (LHS)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g3-msg1_20140301_res.sav_220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085" y="1178750"/>
            <a:ext cx="9115425" cy="501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2014-03-01 MSG3-MSG1 Tb </a:t>
            </a:r>
            <a:r>
              <a:rPr lang="en-GB" dirty="0" err="1" smtClean="0"/>
              <a:t>Diffs</a:t>
            </a:r>
            <a:r>
              <a:rPr lang="en-GB" dirty="0" smtClean="0"/>
              <a:t> for Cold Scene (220K)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27975" y="6084295"/>
            <a:ext cx="4185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Blue/Green = Mean Tb-</a:t>
            </a:r>
            <a:r>
              <a:rPr lang="en-GB" sz="1400" dirty="0" err="1" smtClean="0">
                <a:solidFill>
                  <a:srgbClr val="0070C0"/>
                </a:solidFill>
              </a:rPr>
              <a:t>Tbref</a:t>
            </a:r>
            <a:r>
              <a:rPr lang="en-GB" sz="1400" dirty="0" smtClean="0">
                <a:solidFill>
                  <a:srgbClr val="0070C0"/>
                </a:solidFill>
              </a:rPr>
              <a:t> (RHS)</a:t>
            </a:r>
          </a:p>
          <a:p>
            <a:r>
              <a:rPr lang="en-GB" sz="1400" dirty="0" smtClean="0">
                <a:solidFill>
                  <a:schemeClr val="accent4"/>
                </a:solidFill>
              </a:rPr>
              <a:t>Black = </a:t>
            </a:r>
            <a:r>
              <a:rPr lang="en-GB" sz="1400" dirty="0" smtClean="0">
                <a:solidFill>
                  <a:schemeClr val="accent4"/>
                </a:solidFill>
                <a:cs typeface="Arial" charset="0"/>
              </a:rPr>
              <a:t>Δ</a:t>
            </a:r>
            <a:r>
              <a:rPr lang="en-GB" sz="1400" dirty="0" smtClean="0">
                <a:solidFill>
                  <a:schemeClr val="accent4"/>
                </a:solidFill>
              </a:rPr>
              <a:t>T</a:t>
            </a:r>
            <a:r>
              <a:rPr lang="en-GB" sz="1400" baseline="-25000" dirty="0" smtClean="0">
                <a:solidFill>
                  <a:schemeClr val="accent4"/>
                </a:solidFill>
              </a:rPr>
              <a:t>STD</a:t>
            </a:r>
            <a:r>
              <a:rPr lang="en-GB" sz="1400" dirty="0" smtClean="0">
                <a:solidFill>
                  <a:schemeClr val="accent4"/>
                </a:solidFill>
              </a:rPr>
              <a:t>(MSG3-MSG1)    (LHS)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Red = Mean (T</a:t>
            </a:r>
            <a:r>
              <a:rPr lang="en-GB" sz="1400" baseline="-25000" dirty="0" smtClean="0">
                <a:solidFill>
                  <a:srgbClr val="FF0000"/>
                </a:solidFill>
              </a:rPr>
              <a:t>MSG3</a:t>
            </a:r>
            <a:r>
              <a:rPr lang="en-GB" sz="1400" dirty="0" smtClean="0">
                <a:solidFill>
                  <a:srgbClr val="FF0000"/>
                </a:solidFill>
              </a:rPr>
              <a:t>-T</a:t>
            </a:r>
            <a:r>
              <a:rPr lang="en-GB" sz="1400" baseline="-25000" dirty="0" smtClean="0">
                <a:solidFill>
                  <a:srgbClr val="FF0000"/>
                </a:solidFill>
              </a:rPr>
              <a:t>MSG1</a:t>
            </a:r>
            <a:r>
              <a:rPr lang="en-GB" sz="1400" dirty="0" smtClean="0">
                <a:solidFill>
                  <a:srgbClr val="FF0000"/>
                </a:solidFill>
              </a:rPr>
              <a:t>)        (LHS)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9863"/>
            <a:ext cx="8915400" cy="954087"/>
          </a:xfrm>
        </p:spPr>
        <p:txBody>
          <a:bodyPr/>
          <a:lstStyle/>
          <a:p>
            <a:r>
              <a:rPr lang="en-GB" dirty="0" smtClean="0"/>
              <a:t>Mean Variance over 24h Periods in 2014-02/03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536575" y="1600200"/>
          <a:ext cx="4746624" cy="388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2208"/>
                <a:gridCol w="1582208"/>
                <a:gridCol w="15822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MSG3-MSG1 Channel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SD for T</a:t>
                      </a:r>
                      <a:r>
                        <a:rPr lang="en-GB" baseline="-25000" dirty="0" smtClean="0"/>
                        <a:t>STD</a:t>
                      </a:r>
                      <a:r>
                        <a:rPr lang="en-GB" dirty="0" smtClean="0"/>
                        <a:t>[K]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SD Tb=220K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IR3.9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3.24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IR6.2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IR7.3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IR8.7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8300" y="1178750"/>
            <a:ext cx="3971925" cy="4890269"/>
          </a:xfrm>
        </p:spPr>
        <p:txBody>
          <a:bodyPr/>
          <a:lstStyle/>
          <a:p>
            <a:r>
              <a:rPr lang="en-GB" sz="2000" dirty="0" smtClean="0"/>
              <a:t>Mean diurnal SD </a:t>
            </a:r>
            <a:br>
              <a:rPr lang="en-GB" sz="2000" dirty="0" smtClean="0"/>
            </a:br>
            <a:r>
              <a:rPr lang="en-GB" sz="2000" dirty="0" smtClean="0"/>
              <a:t>over ~1 month data</a:t>
            </a:r>
          </a:p>
          <a:p>
            <a:r>
              <a:rPr lang="en-GB" sz="2000" dirty="0" smtClean="0"/>
              <a:t>Limited </a:t>
            </a:r>
            <a:r>
              <a:rPr lang="en-GB" sz="2000" dirty="0" smtClean="0"/>
              <a:t>Validity of statistics:</a:t>
            </a:r>
          </a:p>
          <a:p>
            <a:r>
              <a:rPr lang="en-GB" sz="2000" dirty="0" smtClean="0"/>
              <a:t>Outside eclipse season</a:t>
            </a:r>
          </a:p>
          <a:p>
            <a:pPr lvl="1"/>
            <a:r>
              <a:rPr lang="en-GB" sz="1400" dirty="0" smtClean="0"/>
              <a:t>Will update in eclipse season</a:t>
            </a:r>
          </a:p>
          <a:p>
            <a:r>
              <a:rPr lang="en-GB" sz="1800" dirty="0" smtClean="0"/>
              <a:t>Nominal BB Calibration Views</a:t>
            </a:r>
          </a:p>
          <a:p>
            <a:pPr lvl="1"/>
            <a:r>
              <a:rPr lang="en-GB" sz="1400" dirty="0" smtClean="0"/>
              <a:t>Will update for experimental intervals</a:t>
            </a:r>
          </a:p>
          <a:p>
            <a:endParaRPr lang="en-GB" sz="1800" dirty="0" smtClean="0"/>
          </a:p>
          <a:p>
            <a:r>
              <a:rPr lang="en-GB" sz="1800" dirty="0" smtClean="0"/>
              <a:t>Show GEO-GEO cal differences</a:t>
            </a:r>
          </a:p>
          <a:p>
            <a:r>
              <a:rPr lang="en-GB" sz="1800" dirty="0" smtClean="0"/>
              <a:t>Assume each vary </a:t>
            </a:r>
            <a:r>
              <a:rPr lang="en-GB" sz="1800" i="1" dirty="0" smtClean="0"/>
              <a:t>independently</a:t>
            </a:r>
            <a:r>
              <a:rPr lang="en-GB" sz="1800" dirty="0" smtClean="0"/>
              <a:t>!</a:t>
            </a:r>
          </a:p>
          <a:p>
            <a:endParaRPr lang="en-GB" sz="1800" dirty="0" smtClean="0"/>
          </a:p>
          <a:p>
            <a:r>
              <a:rPr lang="en-GB" sz="1800" dirty="0" smtClean="0"/>
              <a:t>&gt;Theoretical Uncertainty </a:t>
            </a:r>
          </a:p>
          <a:p>
            <a:r>
              <a:rPr lang="en-GB" sz="1800" dirty="0" smtClean="0"/>
              <a:t>~Day-to-day variability</a:t>
            </a:r>
          </a:p>
          <a:p>
            <a:endParaRPr lang="en-GB" sz="1800" dirty="0" smtClean="0"/>
          </a:p>
          <a:p>
            <a:r>
              <a:rPr lang="en-GB" sz="1800" dirty="0" smtClean="0"/>
              <a:t>Need to update guidance to users</a:t>
            </a:r>
          </a:p>
          <a:p>
            <a:r>
              <a:rPr lang="en-GB" sz="1800" dirty="0" smtClean="0"/>
              <a:t>Just in ReadMe files?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2670" y="5589240"/>
            <a:ext cx="1733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Total Uncertainty (k=1)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from Uncertainty Analysis ~0.01K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7865" y="5814265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Total Uncertainty (k=1)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from Uncertainty Analysis ~0.7K for IR3.9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~0.2K for IR10.8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7025" y="1268413"/>
            <a:ext cx="9148763" cy="544595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en-GB" dirty="0" smtClean="0"/>
              <a:t>Modify ATBD for GEO-LEO hyperspectral IR inter-calibration:</a:t>
            </a:r>
          </a:p>
          <a:p>
            <a:pPr lvl="1">
              <a:buFontTx/>
              <a:buChar char="•"/>
            </a:pPr>
            <a:r>
              <a:rPr lang="en-GB" dirty="0" smtClean="0"/>
              <a:t>Same geometric alignment criteria: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Δsec</a:t>
            </a:r>
            <a:r>
              <a:rPr lang="en-GB" i="1" dirty="0" err="1" smtClean="0">
                <a:solidFill>
                  <a:schemeClr val="tx1"/>
                </a:solidFill>
                <a:cs typeface="Arial" charset="0"/>
              </a:rPr>
              <a:t>θ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&lt; 0.01 </a:t>
            </a:r>
          </a:p>
          <a:p>
            <a:pPr lvl="1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Same Time difference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Δt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&lt; 300 s (usually 0)</a:t>
            </a:r>
          </a:p>
          <a:p>
            <a:pPr lvl="1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But compare individual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pixel:pixel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 lvl="2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Faster! But no averaging</a:t>
            </a:r>
          </a:p>
          <a:p>
            <a:pPr lvl="1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Pre-compute selected blocks of pixels </a:t>
            </a:r>
          </a:p>
          <a:p>
            <a:pPr lvl="2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Rule of thumb: for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maxsec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=0.01</a:t>
            </a:r>
          </a:p>
          <a:p>
            <a:pPr lvl="2">
              <a:buNone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lonmin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=(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a.ssnom+b.ssnom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)/2-maxsec*4500./abs(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a.ssnom-b.ssnom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)/2</a:t>
            </a:r>
          </a:p>
          <a:p>
            <a:pPr lvl="2">
              <a:buNone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lonmax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=(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a.ssnom+b.ssnom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)/2+maxsec*4500./abs(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a.ssnom-b.ssnom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)/2 </a:t>
            </a:r>
          </a:p>
          <a:p>
            <a:pPr lvl="2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Faster</a:t>
            </a:r>
          </a:p>
          <a:p>
            <a:pPr lvl="2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Assumes relative positions don’t change significantly over 24hr!</a:t>
            </a:r>
          </a:p>
          <a:p>
            <a:pPr lvl="1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Use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unweighted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linear regression</a:t>
            </a:r>
          </a:p>
          <a:p>
            <a:pPr lvl="1"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C875C38-8EE1-47F1-9A93-DE83BB11EEC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0" kern="1200" dirty="0" smtClean="0"/>
              <a:t>GEO-GEO Geo(</a:t>
            </a:r>
            <a:r>
              <a:rPr lang="en-GB" b="0" kern="1200" dirty="0" err="1" smtClean="0"/>
              <a:t>metry</a:t>
            </a:r>
            <a:r>
              <a:rPr lang="en-GB" b="0" kern="1200" dirty="0" smtClean="0"/>
              <a:t>) - Collocation Criteria</a:t>
            </a:r>
            <a:endParaRPr lang="en-GB" dirty="0"/>
          </a:p>
        </p:txBody>
      </p:sp>
      <p:sp>
        <p:nvSpPr>
          <p:cNvPr id="4" name="Content Placeholder 21"/>
          <p:cNvSpPr txBox="1">
            <a:spLocks/>
          </p:cNvSpPr>
          <p:nvPr/>
        </p:nvSpPr>
        <p:spPr>
          <a:xfrm>
            <a:off x="4645025" y="2412578"/>
            <a:ext cx="4041775" cy="41847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Restricted to strip 4.9° wide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extend to cover 24hr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457200" y="2412578"/>
            <a:ext cx="4040188" cy="42567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Restricted to ~tropics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~1000 collocations/orbit/night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6" name="graphics40"/>
          <p:cNvPicPr>
            <a:picLocks noChangeAspect="1" noChangeArrowheads="1"/>
          </p:cNvPicPr>
          <p:nvPr/>
        </p:nvPicPr>
        <p:blipFill>
          <a:blip r:embed="rId2" cstate="print"/>
          <a:srcRect l="5307" r="15550" b="3993"/>
          <a:stretch>
            <a:fillRect/>
          </a:stretch>
        </p:blipFill>
        <p:spPr bwMode="auto">
          <a:xfrm>
            <a:off x="5564794" y="3141288"/>
            <a:ext cx="29676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5954300"/>
            <a:ext cx="4572000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 Red points show collocated MSG-IASI pixels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0" y="5932489"/>
            <a:ext cx="4572000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Grey area shows collocated MSG2-MSG1 pixels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75" r="20469" b="4326"/>
          <a:stretch>
            <a:fillRect/>
          </a:stretch>
        </p:blipFill>
        <p:spPr bwMode="auto">
          <a:xfrm>
            <a:off x="611560" y="3068960"/>
            <a:ext cx="289206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552" y="980728"/>
            <a:ext cx="82725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 sz="2400" b="1" dirty="0">
                <a:solidFill>
                  <a:schemeClr val="tx1"/>
                </a:solidFill>
                <a:cs typeface="Arial" charset="0"/>
              </a:rPr>
              <a:t>Simultaneous </a:t>
            </a:r>
            <a:r>
              <a:rPr lang="en-GB" sz="2400" b="1" dirty="0" smtClean="0">
                <a:solidFill>
                  <a:schemeClr val="tx1"/>
                </a:solidFill>
                <a:cs typeface="Arial" charset="0"/>
              </a:rPr>
              <a:t> near-Nadir Overpasses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dirty="0" err="1" smtClean="0">
                <a:solidFill>
                  <a:schemeClr val="tx1"/>
                </a:solidFill>
                <a:cs typeface="Arial" charset="0"/>
              </a:rPr>
              <a:t>ΔLat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2400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2400" dirty="0" err="1" smtClean="0">
                <a:solidFill>
                  <a:schemeClr val="tx1"/>
                </a:solidFill>
                <a:cs typeface="Arial" charset="0"/>
              </a:rPr>
              <a:t>Δ</a:t>
            </a:r>
            <a:r>
              <a:rPr lang="en-GB" sz="2400" i="1" dirty="0" err="1" smtClean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&lt; 5 min </a:t>
            </a:r>
            <a:r>
              <a:rPr lang="en-GB" sz="2400" dirty="0" err="1" smtClean="0">
                <a:solidFill>
                  <a:schemeClr val="tx1"/>
                </a:solidFill>
                <a:cs typeface="Arial" charset="0"/>
              </a:rPr>
              <a:t>Δsec</a:t>
            </a:r>
            <a:r>
              <a:rPr lang="en-GB" sz="2400" i="1" dirty="0" err="1" smtClean="0">
                <a:solidFill>
                  <a:schemeClr val="tx1"/>
                </a:solidFill>
                <a:cs typeface="Arial" charset="0"/>
              </a:rPr>
              <a:t>θ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 &lt; 0.01 </a:t>
            </a:r>
          </a:p>
        </p:txBody>
      </p:sp>
      <p:sp>
        <p:nvSpPr>
          <p:cNvPr id="12" name="Text Placeholder 18"/>
          <p:cNvSpPr txBox="1">
            <a:spLocks/>
          </p:cNvSpPr>
          <p:nvPr/>
        </p:nvSpPr>
        <p:spPr bwMode="auto">
          <a:xfrm>
            <a:off x="457200" y="1772816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MSG2-IASI and MSG1-IASI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 Placeholder 20"/>
          <p:cNvSpPr txBox="1">
            <a:spLocks/>
          </p:cNvSpPr>
          <p:nvPr/>
        </p:nvSpPr>
        <p:spPr>
          <a:xfrm>
            <a:off x="4645025" y="1772816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MSG2-MSG1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56992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Overlap between 0.0°E and 9.5°E</a:t>
            </a:r>
            <a:endParaRPr lang="en-GB" dirty="0"/>
          </a:p>
        </p:txBody>
      </p:sp>
      <p:pic>
        <p:nvPicPr>
          <p:cNvPr id="115714" name="Picture 2" descr="Color enhanced full-disk image taken by Meteosat-8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905" y="863715"/>
            <a:ext cx="5715000" cy="5715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7068235" y="1268760"/>
            <a:ext cx="135015" cy="51755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6798205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7113240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7026" y="1268413"/>
            <a:ext cx="3680870" cy="478155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GB" dirty="0" smtClean="0"/>
              <a:t>9.5°E and 0.0°E</a:t>
            </a:r>
          </a:p>
          <a:p>
            <a:pPr>
              <a:buFontTx/>
              <a:buChar char="•"/>
            </a:pPr>
            <a:r>
              <a:rPr lang="en-GB" dirty="0" smtClean="0"/>
              <a:t>Collocations follow narrow strip</a:t>
            </a:r>
          </a:p>
          <a:p>
            <a:pPr lvl="1">
              <a:buFontTx/>
              <a:buChar char="•"/>
            </a:pPr>
            <a:r>
              <a:rPr lang="en-GB" dirty="0" smtClean="0"/>
              <a:t>Centred on 4.95°E</a:t>
            </a:r>
          </a:p>
          <a:p>
            <a:pPr lvl="1">
              <a:buFontTx/>
              <a:buChar char="•"/>
            </a:pPr>
            <a:r>
              <a:rPr lang="en-GB" dirty="0" smtClean="0"/>
              <a:t>Rule of Thumb:</a:t>
            </a:r>
          </a:p>
          <a:p>
            <a:pPr lvl="1">
              <a:buFontTx/>
              <a:buChar char="•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&lt;4.96°</a:t>
            </a: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Overlap between 0.0°E and 9.5°E in RSS</a:t>
            </a:r>
            <a:endParaRPr lang="en-GB" dirty="0"/>
          </a:p>
        </p:txBody>
      </p:sp>
      <p:pic>
        <p:nvPicPr>
          <p:cNvPr id="115714" name="Picture 2" descr="Color enhanced full-disk image taken by Meteosat-8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905" y="863715"/>
            <a:ext cx="5715000" cy="5715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7068235" y="1268760"/>
            <a:ext cx="135015" cy="202522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6798205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7113240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7026" y="1268413"/>
            <a:ext cx="3680870" cy="478155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GB" dirty="0" smtClean="0"/>
              <a:t>9.5°E and 0.0°E</a:t>
            </a:r>
          </a:p>
          <a:p>
            <a:pPr>
              <a:buFontTx/>
              <a:buChar char="•"/>
            </a:pPr>
            <a:r>
              <a:rPr lang="en-GB" dirty="0" smtClean="0"/>
              <a:t>Collocations follow narrow strip</a:t>
            </a:r>
          </a:p>
          <a:p>
            <a:pPr lvl="1">
              <a:buFontTx/>
              <a:buChar char="•"/>
            </a:pPr>
            <a:r>
              <a:rPr lang="en-GB" dirty="0" smtClean="0"/>
              <a:t>Centred on 4.95°E</a:t>
            </a:r>
          </a:p>
          <a:p>
            <a:pPr lvl="1">
              <a:buFontTx/>
              <a:buChar char="•"/>
            </a:pPr>
            <a:r>
              <a:rPr lang="en-GB" dirty="0" smtClean="0"/>
              <a:t>Rule of Thumb:</a:t>
            </a:r>
          </a:p>
          <a:p>
            <a:pPr lvl="1">
              <a:buFontTx/>
              <a:buChar char="•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&lt;4.96°</a:t>
            </a: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Overlap between 0.0°E and 3.4°E</a:t>
            </a:r>
            <a:endParaRPr lang="en-GB" dirty="0"/>
          </a:p>
        </p:txBody>
      </p:sp>
      <p:pic>
        <p:nvPicPr>
          <p:cNvPr id="115714" name="Picture 2" descr="Color enhanced full-disk image taken by Meteosat-8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905" y="863715"/>
            <a:ext cx="5715000" cy="5715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6528174" y="1268760"/>
            <a:ext cx="945105" cy="51755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6798205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6978225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7026" y="1268413"/>
            <a:ext cx="3680870" cy="478155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GB" dirty="0" smtClean="0"/>
              <a:t>3.4°E and 0.0°E</a:t>
            </a:r>
          </a:p>
          <a:p>
            <a:pPr>
              <a:buFontTx/>
              <a:buChar char="•"/>
            </a:pPr>
            <a:r>
              <a:rPr lang="en-GB" dirty="0" smtClean="0"/>
              <a:t>Collocations follow narrow strip</a:t>
            </a:r>
          </a:p>
          <a:p>
            <a:pPr lvl="1">
              <a:buFontTx/>
              <a:buChar char="•"/>
            </a:pPr>
            <a:r>
              <a:rPr lang="en-GB" dirty="0" smtClean="0"/>
              <a:t>Centred on 1.7°E</a:t>
            </a:r>
          </a:p>
          <a:p>
            <a:pPr lvl="1">
              <a:buFontTx/>
              <a:buChar char="•"/>
            </a:pPr>
            <a:r>
              <a:rPr lang="en-GB" dirty="0" smtClean="0"/>
              <a:t>Rule of Thumb:</a:t>
            </a:r>
          </a:p>
          <a:p>
            <a:pPr lvl="1">
              <a:buFontTx/>
              <a:buChar char="•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&lt;14.26°</a:t>
            </a: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Overlap between 0.0°E and 3.4°E – in RSS</a:t>
            </a:r>
            <a:endParaRPr lang="en-GB" dirty="0"/>
          </a:p>
        </p:txBody>
      </p:sp>
      <p:pic>
        <p:nvPicPr>
          <p:cNvPr id="115714" name="Picture 2" descr="Color enhanced full-disk image taken by Meteosat-8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905" y="863715"/>
            <a:ext cx="5715000" cy="5715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6528174" y="1268760"/>
            <a:ext cx="945105" cy="193521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6798205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6978225" y="3699030"/>
            <a:ext cx="360000" cy="360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7026" y="1268413"/>
            <a:ext cx="3680870" cy="478155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GB" dirty="0" smtClean="0"/>
              <a:t>3.4°E and 0.0°E</a:t>
            </a:r>
          </a:p>
          <a:p>
            <a:pPr>
              <a:buFontTx/>
              <a:buChar char="•"/>
            </a:pPr>
            <a:r>
              <a:rPr lang="en-GB" dirty="0" smtClean="0"/>
              <a:t>Collocations follow narrow strip</a:t>
            </a:r>
          </a:p>
          <a:p>
            <a:pPr lvl="1">
              <a:buFontTx/>
              <a:buChar char="•"/>
            </a:pPr>
            <a:r>
              <a:rPr lang="en-GB" dirty="0" smtClean="0"/>
              <a:t>Centred on 1.7°E</a:t>
            </a:r>
          </a:p>
          <a:p>
            <a:pPr lvl="1">
              <a:buFontTx/>
              <a:buChar char="•"/>
            </a:pPr>
            <a:r>
              <a:rPr lang="en-GB" dirty="0" smtClean="0"/>
              <a:t>Rule of Thumb:</a:t>
            </a:r>
          </a:p>
          <a:p>
            <a:pPr lvl="1">
              <a:buFontTx/>
              <a:buChar char="•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&lt;14.26°</a:t>
            </a: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 lvl="1"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Band Adjustment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Broadband IR comparison:</a:t>
            </a:r>
          </a:p>
          <a:p>
            <a:pPr lvl="1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No spectral convolution</a:t>
            </a:r>
          </a:p>
          <a:p>
            <a:pPr lvl="1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Need Spectral Band Adjustment Factor</a:t>
            </a:r>
          </a:p>
          <a:p>
            <a:pPr lvl="1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For GEO-GEO inter-calibration products</a:t>
            </a:r>
          </a:p>
          <a:p>
            <a:pPr>
              <a:buFontTx/>
              <a:buChar char="•"/>
            </a:pP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Can neglect for relative differences in time series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439" y="128588"/>
            <a:ext cx="8495034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Spectral Conversion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Using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IASI Obs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2808312" cy="447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Meteosat-8 and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-9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different Spectral </a:t>
            </a:r>
            <a:r>
              <a:rPr lang="en-US" sz="1600" dirty="0" smtClean="0">
                <a:solidFill>
                  <a:schemeClr val="tx1"/>
                </a:solidFill>
              </a:rPr>
              <a:t>Response Functions (SRFs)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representative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radiance spectra observed by IASI (cloudy + clear)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Convolve with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SRFs </a:t>
            </a:r>
            <a:r>
              <a:rPr lang="en-US" sz="1600" dirty="0" smtClean="0">
                <a:solidFill>
                  <a:schemeClr val="tx1"/>
                </a:solidFill>
              </a:rPr>
              <a:t>of MSG1 and MSG2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Synthetic radiances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Compare</a:t>
            </a:r>
            <a:r>
              <a:rPr lang="en-US" sz="1600" dirty="0" smtClean="0">
                <a:solidFill>
                  <a:schemeClr val="tx1"/>
                </a:solidFill>
              </a:rPr>
              <a:t> by linear regression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unction to convert </a:t>
            </a:r>
            <a:b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MSG1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MSG2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 to include this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function when </a:t>
            </a:r>
            <a:r>
              <a:rPr lang="en-US" sz="1600" dirty="0" smtClean="0">
                <a:solidFill>
                  <a:schemeClr val="tx1"/>
                </a:solidFill>
              </a:rPr>
              <a:t>comparing (MSG2-MSG1) with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MSG2-IASI)-(MSG1-IASI)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75856" y="4615968"/>
            <a:ext cx="57834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Meteosat9-8 Brightness Temperature Differences </a:t>
            </a:r>
            <a:r>
              <a:rPr lang="en-GB" sz="1400" b="1" dirty="0" smtClean="0">
                <a:solidFill>
                  <a:schemeClr val="tx1"/>
                </a:solidFill>
              </a:rPr>
              <a:t/>
            </a:r>
            <a:br>
              <a:rPr lang="en-GB" sz="1400" b="1" dirty="0" smtClean="0">
                <a:solidFill>
                  <a:schemeClr val="tx1"/>
                </a:solidFill>
              </a:rPr>
            </a:br>
            <a:r>
              <a:rPr lang="en-GB" sz="1400" b="1" dirty="0" smtClean="0">
                <a:solidFill>
                  <a:schemeClr val="tx1"/>
                </a:solidFill>
              </a:rPr>
              <a:t>from synthetic radiances calculated from IASI obs.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Red lines show quadratic fit with 1-</a:t>
            </a:r>
            <a:r>
              <a:rPr lang="el-GR" sz="1400" b="1" dirty="0" smtClean="0">
                <a:solidFill>
                  <a:schemeClr val="tx1"/>
                </a:solidFill>
              </a:rPr>
              <a:t>σ</a:t>
            </a:r>
            <a:r>
              <a:rPr lang="en-GB" sz="1400" b="1" dirty="0" smtClean="0">
                <a:solidFill>
                  <a:schemeClr val="tx1"/>
                </a:solidFill>
              </a:rPr>
              <a:t> uncertainty. </a:t>
            </a:r>
            <a:br>
              <a:rPr lang="en-GB" sz="1400" b="1" dirty="0" smtClean="0">
                <a:solidFill>
                  <a:schemeClr val="tx1"/>
                </a:solidFill>
              </a:rPr>
            </a:br>
            <a:r>
              <a:rPr lang="en-GB" sz="1400" b="1" dirty="0" smtClean="0">
                <a:solidFill>
                  <a:schemeClr val="tx1"/>
                </a:solidFill>
              </a:rPr>
              <a:t>Typical </a:t>
            </a:r>
            <a:r>
              <a:rPr lang="en-GB" sz="1400" b="1" dirty="0">
                <a:solidFill>
                  <a:schemeClr val="tx1"/>
                </a:solidFill>
              </a:rPr>
              <a:t>differences ~</a:t>
            </a:r>
            <a:r>
              <a:rPr lang="en-GB" sz="1400" b="1" dirty="0" smtClean="0">
                <a:solidFill>
                  <a:schemeClr val="tx1"/>
                </a:solidFill>
              </a:rPr>
              <a:t>0.2K, correctable </a:t>
            </a:r>
            <a:r>
              <a:rPr lang="en-GB" sz="1400" b="1" dirty="0">
                <a:solidFill>
                  <a:schemeClr val="tx1"/>
                </a:solidFill>
              </a:rPr>
              <a:t>with </a:t>
            </a:r>
            <a:r>
              <a:rPr lang="en-GB" sz="1400" b="1" dirty="0" smtClean="0">
                <a:solidFill>
                  <a:schemeClr val="tx1"/>
                </a:solidFill>
              </a:rPr>
              <a:t>rms~0.03K  (except IR3.9, because of non-linear radiance-Tb).</a:t>
            </a:r>
            <a:br>
              <a:rPr lang="en-GB" sz="1400" b="1" dirty="0" smtClean="0">
                <a:solidFill>
                  <a:schemeClr val="tx1"/>
                </a:solidFill>
              </a:rPr>
            </a:br>
            <a:r>
              <a:rPr lang="en-GB" sz="1400" b="1" dirty="0" smtClean="0">
                <a:solidFill>
                  <a:schemeClr val="tx1"/>
                </a:solidFill>
              </a:rPr>
              <a:t>This is not the limiting factor in these 3-way comparisons.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2568575" y="2470150"/>
            <a:ext cx="4464050" cy="14303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pic>
        <p:nvPicPr>
          <p:cNvPr id="8" name="Picture 7" descr="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6029325" cy="2895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_Landscape_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25111</TotalTime>
  <Words>437</Words>
  <Application>Microsoft Office PowerPoint</Application>
  <PresentationFormat>A4 Paper (210x297 mm)</PresentationFormat>
  <Paragraphs>143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Viewgraph_Landscape_Template</vt:lpstr>
      <vt:lpstr>Clip</vt:lpstr>
      <vt:lpstr>Slide 1</vt:lpstr>
      <vt:lpstr>Overview</vt:lpstr>
      <vt:lpstr>GEO-GEO Geo(metry) - Collocation Criteria</vt:lpstr>
      <vt:lpstr>Overlap between 0.0°E and 9.5°E</vt:lpstr>
      <vt:lpstr>Overlap between 0.0°E and 9.5°E in RSS</vt:lpstr>
      <vt:lpstr>Overlap between 0.0°E and 3.4°E</vt:lpstr>
      <vt:lpstr>Overlap between 0.0°E and 3.4°E – in RSS</vt:lpstr>
      <vt:lpstr>Spectral Band Adjustment Factors</vt:lpstr>
      <vt:lpstr>Slide 9</vt:lpstr>
      <vt:lpstr>2014-03-01 MSG3-MSG1 Tb Diffs for Standard Scenes</vt:lpstr>
      <vt:lpstr>2014-03-01 MSG3-MSG1 Tb Diffs for Cold Scene (220K)</vt:lpstr>
      <vt:lpstr>Mean Variance over 24h Periods in 2014-02/03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976</cp:revision>
  <cp:lastPrinted>2006-03-06T14:11:17Z</cp:lastPrinted>
  <dcterms:created xsi:type="dcterms:W3CDTF">1997-07-23T08:21:02Z</dcterms:created>
  <dcterms:modified xsi:type="dcterms:W3CDTF">2014-03-17T07:50:05Z</dcterms:modified>
</cp:coreProperties>
</file>