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4491" r:id="rId1"/>
  </p:sldMasterIdLst>
  <p:notesMasterIdLst>
    <p:notesMasterId r:id="rId32"/>
  </p:notesMasterIdLst>
  <p:handoutMasterIdLst>
    <p:handoutMasterId r:id="rId33"/>
  </p:handoutMasterIdLst>
  <p:sldIdLst>
    <p:sldId id="405" r:id="rId2"/>
    <p:sldId id="506" r:id="rId3"/>
    <p:sldId id="488" r:id="rId4"/>
    <p:sldId id="489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497" r:id="rId13"/>
    <p:sldId id="498" r:id="rId14"/>
    <p:sldId id="499" r:id="rId15"/>
    <p:sldId id="500" r:id="rId16"/>
    <p:sldId id="501" r:id="rId17"/>
    <p:sldId id="502" r:id="rId18"/>
    <p:sldId id="503" r:id="rId19"/>
    <p:sldId id="505" r:id="rId20"/>
    <p:sldId id="507" r:id="rId21"/>
    <p:sldId id="487" r:id="rId22"/>
    <p:sldId id="485" r:id="rId23"/>
    <p:sldId id="508" r:id="rId24"/>
    <p:sldId id="518" r:id="rId25"/>
    <p:sldId id="512" r:id="rId26"/>
    <p:sldId id="513" r:id="rId27"/>
    <p:sldId id="514" r:id="rId28"/>
    <p:sldId id="515" r:id="rId29"/>
    <p:sldId id="516" r:id="rId30"/>
    <p:sldId id="517" r:id="rId31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4E0B55"/>
    <a:srgbClr val="00B5EF"/>
    <a:srgbClr val="C7A775"/>
    <a:srgbClr val="A2DADE"/>
    <a:srgbClr val="EE2D24"/>
    <a:srgbClr val="CDE3A0"/>
    <a:srgbClr val="EFC8DF"/>
    <a:srgbClr val="FFF0A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3" autoAdjust="0"/>
    <p:restoredTop sz="94919" autoAdjust="0"/>
  </p:normalViewPr>
  <p:slideViewPr>
    <p:cSldViewPr>
      <p:cViewPr>
        <p:scale>
          <a:sx n="100" d="100"/>
          <a:sy n="100" d="100"/>
        </p:scale>
        <p:origin x="-282" y="-16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3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90"/>
      </p:cViewPr>
      <p:guideLst>
        <p:guide orient="horz" pos="3127"/>
        <p:guide pos="214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60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55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6863" y="9736138"/>
            <a:ext cx="185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D749D94E-2C0F-4C1F-91CC-FBCA5A76A96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879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85842BE-0BFF-4802-9D01-55239DC9B0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19B99E12-669C-4DE5-8A96-2155AFA4FC95}" type="slidenum">
              <a:rPr lang="de-DE" altLang="en-US" smtClean="0">
                <a:solidFill>
                  <a:srgbClr val="FFFFFF"/>
                </a:solidFill>
              </a:rPr>
              <a:pPr defTabSz="917575"/>
              <a:t>1</a:t>
            </a:fld>
            <a:endParaRPr lang="de-DE" altLang="en-US" smtClean="0">
              <a:solidFill>
                <a:srgbClr val="FFFFFF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2"/>
          <p:cNvGrpSpPr>
            <a:grpSpLocks/>
          </p:cNvGrpSpPr>
          <p:nvPr userDrawn="1"/>
        </p:nvGrpSpPr>
        <p:grpSpPr bwMode="auto">
          <a:xfrm>
            <a:off x="369888" y="6637338"/>
            <a:ext cx="6754812" cy="111125"/>
            <a:chOff x="369888" y="6619868"/>
            <a:chExt cx="7870825" cy="128587"/>
          </a:xfrm>
        </p:grpSpPr>
        <p:grpSp>
          <p:nvGrpSpPr>
            <p:cNvPr id="4" name="Group 4"/>
            <p:cNvGrpSpPr>
              <a:grpSpLocks/>
            </p:cNvGrpSpPr>
            <p:nvPr userDrawn="1"/>
          </p:nvGrpSpPr>
          <p:grpSpPr bwMode="auto">
            <a:xfrm>
              <a:off x="5791867" y="6619868"/>
              <a:ext cx="192235" cy="127021"/>
              <a:chOff x="4183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3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3" y="1087"/>
                <a:ext cx="238" cy="54"/>
              </a:xfrm>
              <a:custGeom>
                <a:avLst/>
                <a:gdLst>
                  <a:gd name="T0" fmla="*/ 10 w 250"/>
                  <a:gd name="T1" fmla="*/ 68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68 h 51"/>
                  <a:gd name="T8" fmla="*/ 10 w 250"/>
                  <a:gd name="T9" fmla="*/ 68 h 51"/>
                  <a:gd name="T10" fmla="*/ 10 w 250"/>
                  <a:gd name="T11" fmla="*/ 68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3" y="1197"/>
                <a:ext cx="238" cy="52"/>
              </a:xfrm>
              <a:custGeom>
                <a:avLst/>
                <a:gdLst>
                  <a:gd name="T0" fmla="*/ 10 w 250"/>
                  <a:gd name="T1" fmla="*/ 6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60 h 50"/>
                  <a:gd name="T8" fmla="*/ 10 w 250"/>
                  <a:gd name="T9" fmla="*/ 60 h 50"/>
                  <a:gd name="T10" fmla="*/ 10 w 250"/>
                  <a:gd name="T11" fmla="*/ 6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3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8" y="1132"/>
                <a:ext cx="71" cy="84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1"/>
                <a:ext cx="5" cy="47"/>
              </a:xfrm>
              <a:custGeom>
                <a:avLst/>
                <a:gdLst>
                  <a:gd name="T0" fmla="*/ 3 w 6"/>
                  <a:gd name="T1" fmla="*/ 20 h 50"/>
                  <a:gd name="T2" fmla="*/ 0 w 6"/>
                  <a:gd name="T3" fmla="*/ 20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0 h 50"/>
                  <a:gd name="T10" fmla="*/ 3 w 6"/>
                  <a:gd name="T11" fmla="*/ 2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8" y="1150"/>
                <a:ext cx="32" cy="5"/>
              </a:xfrm>
              <a:custGeom>
                <a:avLst/>
                <a:gdLst>
                  <a:gd name="T0" fmla="*/ 10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0 w 36"/>
                  <a:gd name="T7" fmla="*/ 0 h 5"/>
                  <a:gd name="T8" fmla="*/ 10 w 36"/>
                  <a:gd name="T9" fmla="*/ 5 h 5"/>
                  <a:gd name="T10" fmla="*/ 10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5"/>
              </a:xfrm>
              <a:custGeom>
                <a:avLst/>
                <a:gdLst>
                  <a:gd name="T0" fmla="*/ 7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7 w 42"/>
                  <a:gd name="T7" fmla="*/ 0 h 6"/>
                  <a:gd name="T8" fmla="*/ 7 w 42"/>
                  <a:gd name="T9" fmla="*/ 3 h 6"/>
                  <a:gd name="T10" fmla="*/ 7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7" y="1181"/>
                <a:ext cx="55" cy="33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6 w 60"/>
                  <a:gd name="T5" fmla="*/ 6 h 34"/>
                  <a:gd name="T6" fmla="*/ 6 w 60"/>
                  <a:gd name="T7" fmla="*/ 6 h 34"/>
                  <a:gd name="T8" fmla="*/ 6 w 60"/>
                  <a:gd name="T9" fmla="*/ 11 h 34"/>
                  <a:gd name="T10" fmla="*/ 6 w 60"/>
                  <a:gd name="T11" fmla="*/ 6 h 34"/>
                  <a:gd name="T12" fmla="*/ 6 w 60"/>
                  <a:gd name="T13" fmla="*/ 0 h 34"/>
                  <a:gd name="T14" fmla="*/ 6 w 60"/>
                  <a:gd name="T15" fmla="*/ 6 h 34"/>
                  <a:gd name="T16" fmla="*/ 6 w 60"/>
                  <a:gd name="T17" fmla="*/ 11 h 34"/>
                  <a:gd name="T18" fmla="*/ 6 w 60"/>
                  <a:gd name="T19" fmla="*/ 11 h 34"/>
                  <a:gd name="T20" fmla="*/ 6 w 60"/>
                  <a:gd name="T21" fmla="*/ 6 h 34"/>
                  <a:gd name="T22" fmla="*/ 6 w 60"/>
                  <a:gd name="T23" fmla="*/ 6 h 34"/>
                  <a:gd name="T24" fmla="*/ 6 w 60"/>
                  <a:gd name="T25" fmla="*/ 11 h 34"/>
                  <a:gd name="T26" fmla="*/ 6 w 60"/>
                  <a:gd name="T27" fmla="*/ 11 h 34"/>
                  <a:gd name="T28" fmla="*/ 6 w 60"/>
                  <a:gd name="T29" fmla="*/ 18 h 34"/>
                  <a:gd name="T30" fmla="*/ 6 w 60"/>
                  <a:gd name="T31" fmla="*/ 29 h 34"/>
                  <a:gd name="T32" fmla="*/ 6 w 60"/>
                  <a:gd name="T33" fmla="*/ 29 h 34"/>
                  <a:gd name="T34" fmla="*/ 6 w 60"/>
                  <a:gd name="T35" fmla="*/ 29 h 34"/>
                  <a:gd name="T36" fmla="*/ 6 w 60"/>
                  <a:gd name="T37" fmla="*/ 23 h 34"/>
                  <a:gd name="T38" fmla="*/ 6 w 60"/>
                  <a:gd name="T39" fmla="*/ 18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8" y="1132"/>
                <a:ext cx="71" cy="84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5" name="Group 16"/>
            <p:cNvGrpSpPr>
              <a:grpSpLocks/>
            </p:cNvGrpSpPr>
            <p:nvPr userDrawn="1"/>
          </p:nvGrpSpPr>
          <p:grpSpPr bwMode="auto">
            <a:xfrm>
              <a:off x="1850079" y="6619870"/>
              <a:ext cx="190640" cy="123034"/>
              <a:chOff x="1117" y="1646"/>
              <a:chExt cx="245" cy="150"/>
            </a:xfrm>
          </p:grpSpPr>
          <p:sp>
            <p:nvSpPr>
              <p:cNvPr id="230" name="Freeform 17"/>
              <p:cNvSpPr>
                <a:spLocks/>
              </p:cNvSpPr>
              <p:nvPr/>
            </p:nvSpPr>
            <p:spPr bwMode="auto">
              <a:xfrm>
                <a:off x="1117" y="1646"/>
                <a:ext cx="245" cy="150"/>
              </a:xfrm>
              <a:custGeom>
                <a:avLst/>
                <a:gdLst>
                  <a:gd name="T0" fmla="*/ 249 w 244"/>
                  <a:gd name="T1" fmla="*/ 146 h 151"/>
                  <a:gd name="T2" fmla="*/ 249 w 244"/>
                  <a:gd name="T3" fmla="*/ 0 h 151"/>
                  <a:gd name="T4" fmla="*/ 0 w 244"/>
                  <a:gd name="T5" fmla="*/ 0 h 151"/>
                  <a:gd name="T6" fmla="*/ 0 w 244"/>
                  <a:gd name="T7" fmla="*/ 146 h 151"/>
                  <a:gd name="T8" fmla="*/ 249 w 244"/>
                  <a:gd name="T9" fmla="*/ 146 h 151"/>
                  <a:gd name="T10" fmla="*/ 249 w 244"/>
                  <a:gd name="T11" fmla="*/ 14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18"/>
              <p:cNvSpPr>
                <a:spLocks/>
              </p:cNvSpPr>
              <p:nvPr/>
            </p:nvSpPr>
            <p:spPr bwMode="auto">
              <a:xfrm>
                <a:off x="1117" y="1646"/>
                <a:ext cx="245" cy="150"/>
              </a:xfrm>
              <a:custGeom>
                <a:avLst/>
                <a:gdLst>
                  <a:gd name="T0" fmla="*/ 249 w 244"/>
                  <a:gd name="T1" fmla="*/ 146 h 151"/>
                  <a:gd name="T2" fmla="*/ 249 w 244"/>
                  <a:gd name="T3" fmla="*/ 0 h 151"/>
                  <a:gd name="T4" fmla="*/ 0 w 244"/>
                  <a:gd name="T5" fmla="*/ 0 h 151"/>
                  <a:gd name="T6" fmla="*/ 0 w 244"/>
                  <a:gd name="T7" fmla="*/ 146 h 151"/>
                  <a:gd name="T8" fmla="*/ 249 w 244"/>
                  <a:gd name="T9" fmla="*/ 146 h 151"/>
                  <a:gd name="T10" fmla="*/ 249 w 244"/>
                  <a:gd name="T11" fmla="*/ 14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19"/>
              <p:cNvSpPr>
                <a:spLocks/>
              </p:cNvSpPr>
              <p:nvPr/>
            </p:nvSpPr>
            <p:spPr bwMode="auto">
              <a:xfrm>
                <a:off x="1117" y="1646"/>
                <a:ext cx="245" cy="150"/>
              </a:xfrm>
              <a:custGeom>
                <a:avLst/>
                <a:gdLst>
                  <a:gd name="T0" fmla="*/ 249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4 h 151"/>
                  <a:gd name="T14" fmla="*/ 59 w 244"/>
                  <a:gd name="T15" fmla="*/ 84 h 151"/>
                  <a:gd name="T16" fmla="*/ 59 w 244"/>
                  <a:gd name="T17" fmla="*/ 146 h 151"/>
                  <a:gd name="T18" fmla="*/ 89 w 244"/>
                  <a:gd name="T19" fmla="*/ 146 h 151"/>
                  <a:gd name="T20" fmla="*/ 89 w 244"/>
                  <a:gd name="T21" fmla="*/ 84 h 151"/>
                  <a:gd name="T22" fmla="*/ 249 w 244"/>
                  <a:gd name="T23" fmla="*/ 84 h 151"/>
                  <a:gd name="T24" fmla="*/ 249 w 244"/>
                  <a:gd name="T25" fmla="*/ 61 h 151"/>
                  <a:gd name="T26" fmla="*/ 249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20"/>
            <p:cNvGrpSpPr>
              <a:grpSpLocks/>
            </p:cNvGrpSpPr>
            <p:nvPr userDrawn="1"/>
          </p:nvGrpSpPr>
          <p:grpSpPr bwMode="auto">
            <a:xfrm>
              <a:off x="3582869" y="6619874"/>
              <a:ext cx="191049" cy="123030"/>
              <a:chOff x="1117" y="2897"/>
              <a:chExt cx="244" cy="158"/>
            </a:xfrm>
          </p:grpSpPr>
          <p:sp>
            <p:nvSpPr>
              <p:cNvPr id="226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8"/>
              </a:xfrm>
              <a:custGeom>
                <a:avLst/>
                <a:gdLst>
                  <a:gd name="T0" fmla="*/ 239 w 244"/>
                  <a:gd name="T1" fmla="*/ 16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66 h 156"/>
                  <a:gd name="T8" fmla="*/ 239 w 244"/>
                  <a:gd name="T9" fmla="*/ 166 h 156"/>
                  <a:gd name="T10" fmla="*/ 239 w 244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8" cy="158"/>
              </a:xfrm>
              <a:custGeom>
                <a:avLst/>
                <a:gdLst>
                  <a:gd name="T0" fmla="*/ 82 w 77"/>
                  <a:gd name="T1" fmla="*/ 166 h 156"/>
                  <a:gd name="T2" fmla="*/ 82 w 77"/>
                  <a:gd name="T3" fmla="*/ 0 h 156"/>
                  <a:gd name="T4" fmla="*/ 0 w 77"/>
                  <a:gd name="T5" fmla="*/ 0 h 156"/>
                  <a:gd name="T6" fmla="*/ 0 w 77"/>
                  <a:gd name="T7" fmla="*/ 166 h 156"/>
                  <a:gd name="T8" fmla="*/ 82 w 77"/>
                  <a:gd name="T9" fmla="*/ 166 h 156"/>
                  <a:gd name="T10" fmla="*/ 82 w 77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3"/>
              <p:cNvSpPr>
                <a:spLocks/>
              </p:cNvSpPr>
              <p:nvPr/>
            </p:nvSpPr>
            <p:spPr bwMode="auto">
              <a:xfrm>
                <a:off x="1278" y="2897"/>
                <a:ext cx="83" cy="158"/>
              </a:xfrm>
              <a:custGeom>
                <a:avLst/>
                <a:gdLst>
                  <a:gd name="T0" fmla="*/ 79 w 84"/>
                  <a:gd name="T1" fmla="*/ 166 h 156"/>
                  <a:gd name="T2" fmla="*/ 79 w 84"/>
                  <a:gd name="T3" fmla="*/ 0 h 156"/>
                  <a:gd name="T4" fmla="*/ 0 w 84"/>
                  <a:gd name="T5" fmla="*/ 0 h 156"/>
                  <a:gd name="T6" fmla="*/ 0 w 84"/>
                  <a:gd name="T7" fmla="*/ 166 h 156"/>
                  <a:gd name="T8" fmla="*/ 79 w 84"/>
                  <a:gd name="T9" fmla="*/ 166 h 156"/>
                  <a:gd name="T10" fmla="*/ 79 w 84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9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8"/>
              </a:xfrm>
              <a:custGeom>
                <a:avLst/>
                <a:gdLst>
                  <a:gd name="T0" fmla="*/ 239 w 244"/>
                  <a:gd name="T1" fmla="*/ 16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66 h 156"/>
                  <a:gd name="T8" fmla="*/ 239 w 244"/>
                  <a:gd name="T9" fmla="*/ 166 h 156"/>
                  <a:gd name="T10" fmla="*/ 239 w 244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5"/>
            <p:cNvGrpSpPr>
              <a:grpSpLocks/>
            </p:cNvGrpSpPr>
            <p:nvPr userDrawn="1"/>
          </p:nvGrpSpPr>
          <p:grpSpPr bwMode="auto">
            <a:xfrm>
              <a:off x="3337148" y="6619874"/>
              <a:ext cx="190266" cy="123030"/>
              <a:chOff x="1118" y="2646"/>
              <a:chExt cx="243" cy="158"/>
            </a:xfrm>
          </p:grpSpPr>
          <p:sp>
            <p:nvSpPr>
              <p:cNvPr id="222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8"/>
              </a:xfrm>
              <a:custGeom>
                <a:avLst/>
                <a:gdLst>
                  <a:gd name="T0" fmla="*/ 239 w 244"/>
                  <a:gd name="T1" fmla="*/ 16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66 h 156"/>
                  <a:gd name="T8" fmla="*/ 239 w 244"/>
                  <a:gd name="T9" fmla="*/ 166 h 156"/>
                  <a:gd name="T10" fmla="*/ 239 w 244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8" cy="158"/>
              </a:xfrm>
              <a:custGeom>
                <a:avLst/>
                <a:gdLst>
                  <a:gd name="T0" fmla="*/ 82 w 77"/>
                  <a:gd name="T1" fmla="*/ 166 h 156"/>
                  <a:gd name="T2" fmla="*/ 82 w 77"/>
                  <a:gd name="T3" fmla="*/ 0 h 156"/>
                  <a:gd name="T4" fmla="*/ 0 w 77"/>
                  <a:gd name="T5" fmla="*/ 0 h 156"/>
                  <a:gd name="T6" fmla="*/ 0 w 77"/>
                  <a:gd name="T7" fmla="*/ 166 h 156"/>
                  <a:gd name="T8" fmla="*/ 82 w 77"/>
                  <a:gd name="T9" fmla="*/ 166 h 156"/>
                  <a:gd name="T10" fmla="*/ 82 w 77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8"/>
              </a:xfrm>
              <a:custGeom>
                <a:avLst/>
                <a:gdLst>
                  <a:gd name="T0" fmla="*/ 79 w 84"/>
                  <a:gd name="T1" fmla="*/ 166 h 156"/>
                  <a:gd name="T2" fmla="*/ 79 w 84"/>
                  <a:gd name="T3" fmla="*/ 0 h 156"/>
                  <a:gd name="T4" fmla="*/ 0 w 84"/>
                  <a:gd name="T5" fmla="*/ 0 h 156"/>
                  <a:gd name="T6" fmla="*/ 0 w 84"/>
                  <a:gd name="T7" fmla="*/ 166 h 156"/>
                  <a:gd name="T8" fmla="*/ 79 w 84"/>
                  <a:gd name="T9" fmla="*/ 166 h 156"/>
                  <a:gd name="T10" fmla="*/ 79 w 84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5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8"/>
              </a:xfrm>
              <a:custGeom>
                <a:avLst/>
                <a:gdLst>
                  <a:gd name="T0" fmla="*/ 239 w 244"/>
                  <a:gd name="T1" fmla="*/ 16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66 h 156"/>
                  <a:gd name="T8" fmla="*/ 239 w 244"/>
                  <a:gd name="T9" fmla="*/ 166 h 156"/>
                  <a:gd name="T10" fmla="*/ 239 w 244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30"/>
            <p:cNvGrpSpPr>
              <a:grpSpLocks/>
            </p:cNvGrpSpPr>
            <p:nvPr userDrawn="1"/>
          </p:nvGrpSpPr>
          <p:grpSpPr bwMode="auto">
            <a:xfrm>
              <a:off x="2341600" y="6619872"/>
              <a:ext cx="190266" cy="121091"/>
              <a:chOff x="1117" y="2143"/>
              <a:chExt cx="243" cy="154"/>
            </a:xfrm>
          </p:grpSpPr>
          <p:sp>
            <p:nvSpPr>
              <p:cNvPr id="218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4"/>
              </a:xfrm>
              <a:custGeom>
                <a:avLst/>
                <a:gdLst>
                  <a:gd name="T0" fmla="*/ 239 w 244"/>
                  <a:gd name="T1" fmla="*/ 14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46 h 156"/>
                  <a:gd name="T8" fmla="*/ 239 w 244"/>
                  <a:gd name="T9" fmla="*/ 146 h 156"/>
                  <a:gd name="T10" fmla="*/ 239 w 244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49"/>
              </a:xfrm>
              <a:custGeom>
                <a:avLst/>
                <a:gdLst>
                  <a:gd name="T0" fmla="*/ 239 w 244"/>
                  <a:gd name="T1" fmla="*/ 45 h 50"/>
                  <a:gd name="T2" fmla="*/ 239 w 244"/>
                  <a:gd name="T3" fmla="*/ 0 h 50"/>
                  <a:gd name="T4" fmla="*/ 0 w 244"/>
                  <a:gd name="T5" fmla="*/ 0 h 50"/>
                  <a:gd name="T6" fmla="*/ 0 w 244"/>
                  <a:gd name="T7" fmla="*/ 45 h 50"/>
                  <a:gd name="T8" fmla="*/ 239 w 244"/>
                  <a:gd name="T9" fmla="*/ 45 h 50"/>
                  <a:gd name="T10" fmla="*/ 239 w 244"/>
                  <a:gd name="T11" fmla="*/ 4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49"/>
              </a:xfrm>
              <a:custGeom>
                <a:avLst/>
                <a:gdLst>
                  <a:gd name="T0" fmla="*/ 239 w 244"/>
                  <a:gd name="T1" fmla="*/ 45 h 50"/>
                  <a:gd name="T2" fmla="*/ 239 w 244"/>
                  <a:gd name="T3" fmla="*/ 0 h 50"/>
                  <a:gd name="T4" fmla="*/ 0 w 244"/>
                  <a:gd name="T5" fmla="*/ 0 h 50"/>
                  <a:gd name="T6" fmla="*/ 0 w 244"/>
                  <a:gd name="T7" fmla="*/ 45 h 50"/>
                  <a:gd name="T8" fmla="*/ 239 w 244"/>
                  <a:gd name="T9" fmla="*/ 45 h 50"/>
                  <a:gd name="T10" fmla="*/ 239 w 244"/>
                  <a:gd name="T11" fmla="*/ 4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1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4"/>
              </a:xfrm>
              <a:custGeom>
                <a:avLst/>
                <a:gdLst>
                  <a:gd name="T0" fmla="*/ 239 w 244"/>
                  <a:gd name="T1" fmla="*/ 14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46 h 156"/>
                  <a:gd name="T8" fmla="*/ 239 w 244"/>
                  <a:gd name="T9" fmla="*/ 146 h 156"/>
                  <a:gd name="T10" fmla="*/ 239 w 244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5"/>
            <p:cNvGrpSpPr>
              <a:grpSpLocks/>
            </p:cNvGrpSpPr>
            <p:nvPr userDrawn="1"/>
          </p:nvGrpSpPr>
          <p:grpSpPr bwMode="auto">
            <a:xfrm>
              <a:off x="2096028" y="6619872"/>
              <a:ext cx="190266" cy="121091"/>
              <a:chOff x="1118" y="1892"/>
              <a:chExt cx="243" cy="154"/>
            </a:xfrm>
          </p:grpSpPr>
          <p:sp>
            <p:nvSpPr>
              <p:cNvPr id="214" name="Freeform 36"/>
              <p:cNvSpPr>
                <a:spLocks/>
              </p:cNvSpPr>
              <p:nvPr/>
            </p:nvSpPr>
            <p:spPr bwMode="auto">
              <a:xfrm>
                <a:off x="1118" y="1892"/>
                <a:ext cx="243" cy="154"/>
              </a:xfrm>
              <a:custGeom>
                <a:avLst/>
                <a:gdLst>
                  <a:gd name="T0" fmla="*/ 239 w 244"/>
                  <a:gd name="T1" fmla="*/ 14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46 h 156"/>
                  <a:gd name="T8" fmla="*/ 239 w 244"/>
                  <a:gd name="T9" fmla="*/ 146 h 156"/>
                  <a:gd name="T10" fmla="*/ 239 w 244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5" name="Freeform 37"/>
              <p:cNvSpPr>
                <a:spLocks/>
              </p:cNvSpPr>
              <p:nvPr/>
            </p:nvSpPr>
            <p:spPr bwMode="auto">
              <a:xfrm>
                <a:off x="1118" y="1892"/>
                <a:ext cx="78" cy="154"/>
              </a:xfrm>
              <a:custGeom>
                <a:avLst/>
                <a:gdLst>
                  <a:gd name="T0" fmla="*/ 82 w 77"/>
                  <a:gd name="T1" fmla="*/ 146 h 156"/>
                  <a:gd name="T2" fmla="*/ 82 w 77"/>
                  <a:gd name="T3" fmla="*/ 0 h 156"/>
                  <a:gd name="T4" fmla="*/ 0 w 77"/>
                  <a:gd name="T5" fmla="*/ 0 h 156"/>
                  <a:gd name="T6" fmla="*/ 0 w 77"/>
                  <a:gd name="T7" fmla="*/ 146 h 156"/>
                  <a:gd name="T8" fmla="*/ 82 w 77"/>
                  <a:gd name="T9" fmla="*/ 146 h 156"/>
                  <a:gd name="T10" fmla="*/ 82 w 77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38"/>
              <p:cNvSpPr>
                <a:spLocks/>
              </p:cNvSpPr>
              <p:nvPr/>
            </p:nvSpPr>
            <p:spPr bwMode="auto">
              <a:xfrm>
                <a:off x="1278" y="1892"/>
                <a:ext cx="83" cy="154"/>
              </a:xfrm>
              <a:custGeom>
                <a:avLst/>
                <a:gdLst>
                  <a:gd name="T0" fmla="*/ 79 w 84"/>
                  <a:gd name="T1" fmla="*/ 146 h 156"/>
                  <a:gd name="T2" fmla="*/ 79 w 84"/>
                  <a:gd name="T3" fmla="*/ 0 h 156"/>
                  <a:gd name="T4" fmla="*/ 0 w 84"/>
                  <a:gd name="T5" fmla="*/ 0 h 156"/>
                  <a:gd name="T6" fmla="*/ 0 w 84"/>
                  <a:gd name="T7" fmla="*/ 146 h 156"/>
                  <a:gd name="T8" fmla="*/ 79 w 84"/>
                  <a:gd name="T9" fmla="*/ 146 h 156"/>
                  <a:gd name="T10" fmla="*/ 79 w 84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7" name="Freeform 39"/>
              <p:cNvSpPr>
                <a:spLocks/>
              </p:cNvSpPr>
              <p:nvPr/>
            </p:nvSpPr>
            <p:spPr bwMode="auto">
              <a:xfrm>
                <a:off x="1118" y="1892"/>
                <a:ext cx="243" cy="154"/>
              </a:xfrm>
              <a:custGeom>
                <a:avLst/>
                <a:gdLst>
                  <a:gd name="T0" fmla="*/ 239 w 244"/>
                  <a:gd name="T1" fmla="*/ 146 h 156"/>
                  <a:gd name="T2" fmla="*/ 239 w 244"/>
                  <a:gd name="T3" fmla="*/ 0 h 156"/>
                  <a:gd name="T4" fmla="*/ 0 w 244"/>
                  <a:gd name="T5" fmla="*/ 0 h 156"/>
                  <a:gd name="T6" fmla="*/ 0 w 244"/>
                  <a:gd name="T7" fmla="*/ 146 h 156"/>
                  <a:gd name="T8" fmla="*/ 239 w 244"/>
                  <a:gd name="T9" fmla="*/ 146 h 156"/>
                  <a:gd name="T10" fmla="*/ 239 w 244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255"/>
            <p:cNvGrpSpPr>
              <a:grpSpLocks/>
            </p:cNvGrpSpPr>
            <p:nvPr userDrawn="1"/>
          </p:nvGrpSpPr>
          <p:grpSpPr bwMode="auto">
            <a:xfrm>
              <a:off x="1357677" y="6619869"/>
              <a:ext cx="190527" cy="123075"/>
              <a:chOff x="7107473" y="2034190"/>
              <a:chExt cx="255719" cy="162936"/>
            </a:xfrm>
          </p:grpSpPr>
          <p:sp>
            <p:nvSpPr>
              <p:cNvPr id="212" name="Freeform 41"/>
              <p:cNvSpPr>
                <a:spLocks/>
              </p:cNvSpPr>
              <p:nvPr/>
            </p:nvSpPr>
            <p:spPr bwMode="auto">
              <a:xfrm>
                <a:off x="7107467" y="2034188"/>
                <a:ext cx="255719" cy="162936"/>
              </a:xfrm>
              <a:custGeom>
                <a:avLst/>
                <a:gdLst>
                  <a:gd name="T0" fmla="*/ 2147483647 w 244"/>
                  <a:gd name="T1" fmla="*/ 2147483647 h 151"/>
                  <a:gd name="T2" fmla="*/ 2147483647 w 244"/>
                  <a:gd name="T3" fmla="*/ 0 h 151"/>
                  <a:gd name="T4" fmla="*/ 0 w 244"/>
                  <a:gd name="T5" fmla="*/ 0 h 151"/>
                  <a:gd name="T6" fmla="*/ 0 w 244"/>
                  <a:gd name="T7" fmla="*/ 2147483647 h 151"/>
                  <a:gd name="T8" fmla="*/ 2147483647 w 244"/>
                  <a:gd name="T9" fmla="*/ 2147483647 h 151"/>
                  <a:gd name="T10" fmla="*/ 2147483647 w 244"/>
                  <a:gd name="T11" fmla="*/ 2147483647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42"/>
              <p:cNvSpPr>
                <a:spLocks/>
              </p:cNvSpPr>
              <p:nvPr userDrawn="1"/>
            </p:nvSpPr>
            <p:spPr bwMode="auto">
              <a:xfrm>
                <a:off x="7107467" y="2034188"/>
                <a:ext cx="255719" cy="160505"/>
              </a:xfrm>
              <a:custGeom>
                <a:avLst/>
                <a:gdLst>
                  <a:gd name="T0" fmla="*/ 2147483647 w 244"/>
                  <a:gd name="T1" fmla="*/ 2147483647 h 151"/>
                  <a:gd name="T2" fmla="*/ 2147483647 w 244"/>
                  <a:gd name="T3" fmla="*/ 2147483647 h 151"/>
                  <a:gd name="T4" fmla="*/ 2147483647 w 244"/>
                  <a:gd name="T5" fmla="*/ 0 h 151"/>
                  <a:gd name="T6" fmla="*/ 2147483647 w 244"/>
                  <a:gd name="T7" fmla="*/ 0 h 151"/>
                  <a:gd name="T8" fmla="*/ 2147483647 w 244"/>
                  <a:gd name="T9" fmla="*/ 2147483647 h 151"/>
                  <a:gd name="T10" fmla="*/ 0 w 244"/>
                  <a:gd name="T11" fmla="*/ 2147483647 h 151"/>
                  <a:gd name="T12" fmla="*/ 0 w 244"/>
                  <a:gd name="T13" fmla="*/ 2147483647 h 151"/>
                  <a:gd name="T14" fmla="*/ 2147483647 w 244"/>
                  <a:gd name="T15" fmla="*/ 2147483647 h 151"/>
                  <a:gd name="T16" fmla="*/ 2147483647 w 244"/>
                  <a:gd name="T17" fmla="*/ 2147483647 h 151"/>
                  <a:gd name="T18" fmla="*/ 2147483647 w 244"/>
                  <a:gd name="T19" fmla="*/ 2147483647 h 151"/>
                  <a:gd name="T20" fmla="*/ 2147483647 w 244"/>
                  <a:gd name="T21" fmla="*/ 2147483647 h 151"/>
                  <a:gd name="T22" fmla="*/ 2147483647 w 244"/>
                  <a:gd name="T23" fmla="*/ 2147483647 h 151"/>
                  <a:gd name="T24" fmla="*/ 2147483647 w 244"/>
                  <a:gd name="T25" fmla="*/ 2147483647 h 151"/>
                  <a:gd name="T26" fmla="*/ 2147483647 w 244"/>
                  <a:gd name="T27" fmla="*/ 2147483647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4"/>
            <p:cNvGrpSpPr>
              <a:grpSpLocks/>
            </p:cNvGrpSpPr>
            <p:nvPr userDrawn="1"/>
          </p:nvGrpSpPr>
          <p:grpSpPr bwMode="auto">
            <a:xfrm>
              <a:off x="615915" y="6619868"/>
              <a:ext cx="190528" cy="128587"/>
              <a:chOff x="6341205" y="2034186"/>
              <a:chExt cx="254132" cy="170190"/>
            </a:xfrm>
          </p:grpSpPr>
          <p:sp>
            <p:nvSpPr>
              <p:cNvPr id="209" name="Freeform 213"/>
              <p:cNvSpPr>
                <a:spLocks/>
              </p:cNvSpPr>
              <p:nvPr/>
            </p:nvSpPr>
            <p:spPr bwMode="auto">
              <a:xfrm>
                <a:off x="6341196" y="2034186"/>
                <a:ext cx="254132" cy="170190"/>
              </a:xfrm>
              <a:custGeom>
                <a:avLst/>
                <a:gdLst>
                  <a:gd name="T0" fmla="*/ 2147483647 w 244"/>
                  <a:gd name="T1" fmla="*/ 2147483647 h 151"/>
                  <a:gd name="T2" fmla="*/ 2147483647 w 244"/>
                  <a:gd name="T3" fmla="*/ 0 h 151"/>
                  <a:gd name="T4" fmla="*/ 0 w 244"/>
                  <a:gd name="T5" fmla="*/ 0 h 151"/>
                  <a:gd name="T6" fmla="*/ 0 w 244"/>
                  <a:gd name="T7" fmla="*/ 2147483647 h 151"/>
                  <a:gd name="T8" fmla="*/ 2147483647 w 244"/>
                  <a:gd name="T9" fmla="*/ 2147483647 h 151"/>
                  <a:gd name="T10" fmla="*/ 2147483647 w 244"/>
                  <a:gd name="T11" fmla="*/ 2147483647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214"/>
              <p:cNvSpPr>
                <a:spLocks/>
              </p:cNvSpPr>
              <p:nvPr/>
            </p:nvSpPr>
            <p:spPr bwMode="auto">
              <a:xfrm>
                <a:off x="6341196" y="2034186"/>
                <a:ext cx="81421" cy="170190"/>
              </a:xfrm>
              <a:custGeom>
                <a:avLst/>
                <a:gdLst>
                  <a:gd name="T0" fmla="*/ 2147483647 w 77"/>
                  <a:gd name="T1" fmla="*/ 2147483647 h 151"/>
                  <a:gd name="T2" fmla="*/ 2147483647 w 77"/>
                  <a:gd name="T3" fmla="*/ 0 h 151"/>
                  <a:gd name="T4" fmla="*/ 0 w 77"/>
                  <a:gd name="T5" fmla="*/ 0 h 151"/>
                  <a:gd name="T6" fmla="*/ 0 w 77"/>
                  <a:gd name="T7" fmla="*/ 2147483647 h 151"/>
                  <a:gd name="T8" fmla="*/ 2147483647 w 77"/>
                  <a:gd name="T9" fmla="*/ 2147483647 h 151"/>
                  <a:gd name="T10" fmla="*/ 2147483647 w 77"/>
                  <a:gd name="T11" fmla="*/ 2147483647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215"/>
              <p:cNvSpPr>
                <a:spLocks/>
              </p:cNvSpPr>
              <p:nvPr/>
            </p:nvSpPr>
            <p:spPr bwMode="auto">
              <a:xfrm>
                <a:off x="6508972" y="2034186"/>
                <a:ext cx="86356" cy="170190"/>
              </a:xfrm>
              <a:custGeom>
                <a:avLst/>
                <a:gdLst>
                  <a:gd name="T0" fmla="*/ 2147483647 w 84"/>
                  <a:gd name="T1" fmla="*/ 2147483647 h 151"/>
                  <a:gd name="T2" fmla="*/ 2147483647 w 84"/>
                  <a:gd name="T3" fmla="*/ 0 h 151"/>
                  <a:gd name="T4" fmla="*/ 0 w 84"/>
                  <a:gd name="T5" fmla="*/ 0 h 151"/>
                  <a:gd name="T6" fmla="*/ 0 w 84"/>
                  <a:gd name="T7" fmla="*/ 2147483647 h 151"/>
                  <a:gd name="T8" fmla="*/ 2147483647 w 84"/>
                  <a:gd name="T9" fmla="*/ 2147483647 h 151"/>
                  <a:gd name="T10" fmla="*/ 2147483647 w 84"/>
                  <a:gd name="T11" fmla="*/ 2147483647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49"/>
            <p:cNvGrpSpPr>
              <a:grpSpLocks/>
            </p:cNvGrpSpPr>
            <p:nvPr userDrawn="1"/>
          </p:nvGrpSpPr>
          <p:grpSpPr bwMode="auto">
            <a:xfrm>
              <a:off x="369888" y="6619867"/>
              <a:ext cx="190640" cy="123065"/>
              <a:chOff x="529" y="1166"/>
              <a:chExt cx="245" cy="156"/>
            </a:xfrm>
          </p:grpSpPr>
          <p:sp>
            <p:nvSpPr>
              <p:cNvPr id="205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49"/>
              </a:xfrm>
              <a:custGeom>
                <a:avLst/>
                <a:gdLst>
                  <a:gd name="T0" fmla="*/ 249 w 244"/>
                  <a:gd name="T1" fmla="*/ 141 h 151"/>
                  <a:gd name="T2" fmla="*/ 249 w 244"/>
                  <a:gd name="T3" fmla="*/ 0 h 151"/>
                  <a:gd name="T4" fmla="*/ 0 w 244"/>
                  <a:gd name="T5" fmla="*/ 0 h 151"/>
                  <a:gd name="T6" fmla="*/ 0 w 244"/>
                  <a:gd name="T7" fmla="*/ 141 h 151"/>
                  <a:gd name="T8" fmla="*/ 249 w 244"/>
                  <a:gd name="T9" fmla="*/ 141 h 151"/>
                  <a:gd name="T10" fmla="*/ 249 w 244"/>
                  <a:gd name="T11" fmla="*/ 14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49"/>
              </a:xfrm>
              <a:custGeom>
                <a:avLst/>
                <a:gdLst>
                  <a:gd name="T0" fmla="*/ 249 w 244"/>
                  <a:gd name="T1" fmla="*/ 45 h 50"/>
                  <a:gd name="T2" fmla="*/ 249 w 244"/>
                  <a:gd name="T3" fmla="*/ 0 h 50"/>
                  <a:gd name="T4" fmla="*/ 0 w 244"/>
                  <a:gd name="T5" fmla="*/ 0 h 50"/>
                  <a:gd name="T6" fmla="*/ 0 w 244"/>
                  <a:gd name="T7" fmla="*/ 45 h 50"/>
                  <a:gd name="T8" fmla="*/ 249 w 244"/>
                  <a:gd name="T9" fmla="*/ 45 h 50"/>
                  <a:gd name="T10" fmla="*/ 249 w 244"/>
                  <a:gd name="T11" fmla="*/ 4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49"/>
              </a:xfrm>
              <a:custGeom>
                <a:avLst/>
                <a:gdLst>
                  <a:gd name="T0" fmla="*/ 249 w 244"/>
                  <a:gd name="T1" fmla="*/ 41 h 51"/>
                  <a:gd name="T2" fmla="*/ 249 w 244"/>
                  <a:gd name="T3" fmla="*/ 0 h 51"/>
                  <a:gd name="T4" fmla="*/ 0 w 244"/>
                  <a:gd name="T5" fmla="*/ 0 h 51"/>
                  <a:gd name="T6" fmla="*/ 0 w 244"/>
                  <a:gd name="T7" fmla="*/ 41 h 51"/>
                  <a:gd name="T8" fmla="*/ 249 w 244"/>
                  <a:gd name="T9" fmla="*/ 41 h 51"/>
                  <a:gd name="T10" fmla="*/ 249 w 244"/>
                  <a:gd name="T11" fmla="*/ 4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8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4"/>
              </a:xfrm>
              <a:custGeom>
                <a:avLst/>
                <a:gdLst>
                  <a:gd name="T0" fmla="*/ 249 w 244"/>
                  <a:gd name="T1" fmla="*/ 146 h 156"/>
                  <a:gd name="T2" fmla="*/ 249 w 244"/>
                  <a:gd name="T3" fmla="*/ 0 h 156"/>
                  <a:gd name="T4" fmla="*/ 0 w 244"/>
                  <a:gd name="T5" fmla="*/ 0 h 156"/>
                  <a:gd name="T6" fmla="*/ 0 w 244"/>
                  <a:gd name="T7" fmla="*/ 146 h 156"/>
                  <a:gd name="T8" fmla="*/ 249 w 244"/>
                  <a:gd name="T9" fmla="*/ 146 h 156"/>
                  <a:gd name="T10" fmla="*/ 249 w 244"/>
                  <a:gd name="T11" fmla="*/ 14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54"/>
            <p:cNvGrpSpPr>
              <a:grpSpLocks/>
            </p:cNvGrpSpPr>
            <p:nvPr userDrawn="1"/>
          </p:nvGrpSpPr>
          <p:grpSpPr bwMode="auto">
            <a:xfrm>
              <a:off x="2587952" y="6619866"/>
              <a:ext cx="192615" cy="123065"/>
              <a:chOff x="1117" y="2394"/>
              <a:chExt cx="246" cy="156"/>
            </a:xfrm>
          </p:grpSpPr>
          <p:sp>
            <p:nvSpPr>
              <p:cNvPr id="194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6" cy="156"/>
              </a:xfrm>
              <a:custGeom>
                <a:avLst/>
                <a:gdLst>
                  <a:gd name="T0" fmla="*/ 254 w 244"/>
                  <a:gd name="T1" fmla="*/ 152 h 157"/>
                  <a:gd name="T2" fmla="*/ 0 w 244"/>
                  <a:gd name="T3" fmla="*/ 152 h 157"/>
                  <a:gd name="T4" fmla="*/ 0 w 244"/>
                  <a:gd name="T5" fmla="*/ 0 h 157"/>
                  <a:gd name="T6" fmla="*/ 254 w 244"/>
                  <a:gd name="T7" fmla="*/ 0 h 157"/>
                  <a:gd name="T8" fmla="*/ 254 w 244"/>
                  <a:gd name="T9" fmla="*/ 152 h 157"/>
                  <a:gd name="T10" fmla="*/ 254 w 244"/>
                  <a:gd name="T11" fmla="*/ 15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3" cy="35"/>
              </a:xfrm>
              <a:custGeom>
                <a:avLst/>
                <a:gdLst>
                  <a:gd name="T0" fmla="*/ 25 w 35"/>
                  <a:gd name="T1" fmla="*/ 39 h 34"/>
                  <a:gd name="T2" fmla="*/ 0 w 35"/>
                  <a:gd name="T3" fmla="*/ 39 h 34"/>
                  <a:gd name="T4" fmla="*/ 0 w 35"/>
                  <a:gd name="T5" fmla="*/ 0 h 34"/>
                  <a:gd name="T6" fmla="*/ 25 w 35"/>
                  <a:gd name="T7" fmla="*/ 0 h 34"/>
                  <a:gd name="T8" fmla="*/ 25 w 35"/>
                  <a:gd name="T9" fmla="*/ 39 h 34"/>
                  <a:gd name="T10" fmla="*/ 25 w 35"/>
                  <a:gd name="T11" fmla="*/ 39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57"/>
              <p:cNvSpPr>
                <a:spLocks/>
              </p:cNvSpPr>
              <p:nvPr/>
            </p:nvSpPr>
            <p:spPr bwMode="auto">
              <a:xfrm>
                <a:off x="1117" y="2443"/>
                <a:ext cx="33" cy="35"/>
              </a:xfrm>
              <a:custGeom>
                <a:avLst/>
                <a:gdLst>
                  <a:gd name="T0" fmla="*/ 25 w 35"/>
                  <a:gd name="T1" fmla="*/ 43 h 33"/>
                  <a:gd name="T2" fmla="*/ 0 w 35"/>
                  <a:gd name="T3" fmla="*/ 43 h 33"/>
                  <a:gd name="T4" fmla="*/ 0 w 35"/>
                  <a:gd name="T5" fmla="*/ 0 h 33"/>
                  <a:gd name="T6" fmla="*/ 25 w 35"/>
                  <a:gd name="T7" fmla="*/ 0 h 33"/>
                  <a:gd name="T8" fmla="*/ 25 w 35"/>
                  <a:gd name="T9" fmla="*/ 43 h 33"/>
                  <a:gd name="T10" fmla="*/ 25 w 35"/>
                  <a:gd name="T11" fmla="*/ 4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7" name="Freeform 58"/>
              <p:cNvSpPr>
                <a:spLocks/>
              </p:cNvSpPr>
              <p:nvPr/>
            </p:nvSpPr>
            <p:spPr bwMode="auto">
              <a:xfrm>
                <a:off x="1176" y="2394"/>
                <a:ext cx="21" cy="35"/>
              </a:xfrm>
              <a:custGeom>
                <a:avLst/>
                <a:gdLst>
                  <a:gd name="T0" fmla="*/ 2 w 36"/>
                  <a:gd name="T1" fmla="*/ 39 h 34"/>
                  <a:gd name="T2" fmla="*/ 0 w 36"/>
                  <a:gd name="T3" fmla="*/ 39 h 34"/>
                  <a:gd name="T4" fmla="*/ 0 w 36"/>
                  <a:gd name="T5" fmla="*/ 0 h 34"/>
                  <a:gd name="T6" fmla="*/ 2 w 36"/>
                  <a:gd name="T7" fmla="*/ 0 h 34"/>
                  <a:gd name="T8" fmla="*/ 2 w 36"/>
                  <a:gd name="T9" fmla="*/ 39 h 34"/>
                  <a:gd name="T10" fmla="*/ 2 w 36"/>
                  <a:gd name="T11" fmla="*/ 39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9"/>
              <p:cNvSpPr>
                <a:spLocks/>
              </p:cNvSpPr>
              <p:nvPr/>
            </p:nvSpPr>
            <p:spPr bwMode="auto">
              <a:xfrm>
                <a:off x="1176" y="2443"/>
                <a:ext cx="21" cy="35"/>
              </a:xfrm>
              <a:custGeom>
                <a:avLst/>
                <a:gdLst>
                  <a:gd name="T0" fmla="*/ 2 w 36"/>
                  <a:gd name="T1" fmla="*/ 43 h 33"/>
                  <a:gd name="T2" fmla="*/ 0 w 36"/>
                  <a:gd name="T3" fmla="*/ 43 h 33"/>
                  <a:gd name="T4" fmla="*/ 0 w 36"/>
                  <a:gd name="T5" fmla="*/ 0 h 33"/>
                  <a:gd name="T6" fmla="*/ 2 w 36"/>
                  <a:gd name="T7" fmla="*/ 0 h 33"/>
                  <a:gd name="T8" fmla="*/ 2 w 36"/>
                  <a:gd name="T9" fmla="*/ 43 h 33"/>
                  <a:gd name="T10" fmla="*/ 2 w 36"/>
                  <a:gd name="T11" fmla="*/ 4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6" cy="14"/>
              </a:xfrm>
              <a:custGeom>
                <a:avLst/>
                <a:gdLst>
                  <a:gd name="T0" fmla="*/ 254 w 244"/>
                  <a:gd name="T1" fmla="*/ 0 h 17"/>
                  <a:gd name="T2" fmla="*/ 0 w 244"/>
                  <a:gd name="T3" fmla="*/ 0 h 17"/>
                  <a:gd name="T4" fmla="*/ 0 w 244"/>
                  <a:gd name="T5" fmla="*/ 7 h 17"/>
                  <a:gd name="T6" fmla="*/ 254 w 244"/>
                  <a:gd name="T7" fmla="*/ 7 h 17"/>
                  <a:gd name="T8" fmla="*/ 254 w 244"/>
                  <a:gd name="T9" fmla="*/ 0 h 17"/>
                  <a:gd name="T10" fmla="*/ 25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61"/>
              <p:cNvSpPr>
                <a:spLocks/>
              </p:cNvSpPr>
              <p:nvPr/>
            </p:nvSpPr>
            <p:spPr bwMode="auto">
              <a:xfrm>
                <a:off x="1117" y="2534"/>
                <a:ext cx="246" cy="16"/>
              </a:xfrm>
              <a:custGeom>
                <a:avLst/>
                <a:gdLst>
                  <a:gd name="T0" fmla="*/ 254 w 244"/>
                  <a:gd name="T1" fmla="*/ 0 h 17"/>
                  <a:gd name="T2" fmla="*/ 0 w 244"/>
                  <a:gd name="T3" fmla="*/ 0 h 17"/>
                  <a:gd name="T4" fmla="*/ 0 w 244"/>
                  <a:gd name="T5" fmla="*/ 12 h 17"/>
                  <a:gd name="T6" fmla="*/ 254 w 244"/>
                  <a:gd name="T7" fmla="*/ 12 h 17"/>
                  <a:gd name="T8" fmla="*/ 254 w 244"/>
                  <a:gd name="T9" fmla="*/ 0 h 17"/>
                  <a:gd name="T10" fmla="*/ 25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62"/>
              <p:cNvSpPr>
                <a:spLocks/>
              </p:cNvSpPr>
              <p:nvPr/>
            </p:nvSpPr>
            <p:spPr bwMode="auto">
              <a:xfrm>
                <a:off x="1211" y="2429"/>
                <a:ext cx="151" cy="16"/>
              </a:xfrm>
              <a:custGeom>
                <a:avLst/>
                <a:gdLst>
                  <a:gd name="T0" fmla="*/ 159 w 149"/>
                  <a:gd name="T1" fmla="*/ 0 h 17"/>
                  <a:gd name="T2" fmla="*/ 0 w 149"/>
                  <a:gd name="T3" fmla="*/ 0 h 17"/>
                  <a:gd name="T4" fmla="*/ 0 w 149"/>
                  <a:gd name="T5" fmla="*/ 12 h 17"/>
                  <a:gd name="T6" fmla="*/ 159 w 149"/>
                  <a:gd name="T7" fmla="*/ 12 h 17"/>
                  <a:gd name="T8" fmla="*/ 159 w 149"/>
                  <a:gd name="T9" fmla="*/ 0 h 17"/>
                  <a:gd name="T10" fmla="*/ 15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3"/>
              <p:cNvSpPr>
                <a:spLocks/>
              </p:cNvSpPr>
              <p:nvPr/>
            </p:nvSpPr>
            <p:spPr bwMode="auto">
              <a:xfrm>
                <a:off x="1211" y="2394"/>
                <a:ext cx="151" cy="16"/>
              </a:xfrm>
              <a:custGeom>
                <a:avLst/>
                <a:gdLst>
                  <a:gd name="T0" fmla="*/ 159 w 149"/>
                  <a:gd name="T1" fmla="*/ 0 h 17"/>
                  <a:gd name="T2" fmla="*/ 0 w 149"/>
                  <a:gd name="T3" fmla="*/ 0 h 17"/>
                  <a:gd name="T4" fmla="*/ 0 w 149"/>
                  <a:gd name="T5" fmla="*/ 12 h 17"/>
                  <a:gd name="T6" fmla="*/ 159 w 149"/>
                  <a:gd name="T7" fmla="*/ 12 h 17"/>
                  <a:gd name="T8" fmla="*/ 159 w 149"/>
                  <a:gd name="T9" fmla="*/ 0 h 17"/>
                  <a:gd name="T10" fmla="*/ 15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4"/>
              <p:cNvSpPr>
                <a:spLocks/>
              </p:cNvSpPr>
              <p:nvPr/>
            </p:nvSpPr>
            <p:spPr bwMode="auto">
              <a:xfrm>
                <a:off x="1211" y="2459"/>
                <a:ext cx="151" cy="19"/>
              </a:xfrm>
              <a:custGeom>
                <a:avLst/>
                <a:gdLst>
                  <a:gd name="T0" fmla="*/ 159 w 149"/>
                  <a:gd name="T1" fmla="*/ 0 h 17"/>
                  <a:gd name="T2" fmla="*/ 0 w 149"/>
                  <a:gd name="T3" fmla="*/ 0 h 17"/>
                  <a:gd name="T4" fmla="*/ 0 w 149"/>
                  <a:gd name="T5" fmla="*/ 29 h 17"/>
                  <a:gd name="T6" fmla="*/ 159 w 149"/>
                  <a:gd name="T7" fmla="*/ 29 h 17"/>
                  <a:gd name="T8" fmla="*/ 159 w 149"/>
                  <a:gd name="T9" fmla="*/ 0 h 17"/>
                  <a:gd name="T10" fmla="*/ 15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6" cy="156"/>
              </a:xfrm>
              <a:custGeom>
                <a:avLst/>
                <a:gdLst>
                  <a:gd name="T0" fmla="*/ 254 w 244"/>
                  <a:gd name="T1" fmla="*/ 152 h 157"/>
                  <a:gd name="T2" fmla="*/ 254 w 244"/>
                  <a:gd name="T3" fmla="*/ 0 h 157"/>
                  <a:gd name="T4" fmla="*/ 0 w 244"/>
                  <a:gd name="T5" fmla="*/ 0 h 157"/>
                  <a:gd name="T6" fmla="*/ 0 w 244"/>
                  <a:gd name="T7" fmla="*/ 152 h 157"/>
                  <a:gd name="T8" fmla="*/ 254 w 244"/>
                  <a:gd name="T9" fmla="*/ 152 h 157"/>
                  <a:gd name="T10" fmla="*/ 254 w 244"/>
                  <a:gd name="T11" fmla="*/ 15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66"/>
            <p:cNvGrpSpPr>
              <a:grpSpLocks/>
            </p:cNvGrpSpPr>
            <p:nvPr userDrawn="1"/>
          </p:nvGrpSpPr>
          <p:grpSpPr bwMode="auto">
            <a:xfrm>
              <a:off x="7266067" y="6619862"/>
              <a:ext cx="194590" cy="123451"/>
              <a:chOff x="1592" y="2897"/>
              <a:chExt cx="248" cy="157"/>
            </a:xfrm>
          </p:grpSpPr>
          <p:sp>
            <p:nvSpPr>
              <p:cNvPr id="179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8" cy="157"/>
              </a:xfrm>
              <a:custGeom>
                <a:avLst/>
                <a:gdLst>
                  <a:gd name="T0" fmla="*/ 0 w 245"/>
                  <a:gd name="T1" fmla="*/ 161 h 156"/>
                  <a:gd name="T2" fmla="*/ 0 w 245"/>
                  <a:gd name="T3" fmla="*/ 0 h 156"/>
                  <a:gd name="T4" fmla="*/ 260 w 245"/>
                  <a:gd name="T5" fmla="*/ 0 h 156"/>
                  <a:gd name="T6" fmla="*/ 260 w 245"/>
                  <a:gd name="T7" fmla="*/ 161 h 156"/>
                  <a:gd name="T8" fmla="*/ 0 w 245"/>
                  <a:gd name="T9" fmla="*/ 161 h 156"/>
                  <a:gd name="T10" fmla="*/ 0 w 245"/>
                  <a:gd name="T11" fmla="*/ 16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8" cy="157"/>
              </a:xfrm>
              <a:custGeom>
                <a:avLst/>
                <a:gdLst>
                  <a:gd name="T0" fmla="*/ 0 w 245"/>
                  <a:gd name="T1" fmla="*/ 67 h 156"/>
                  <a:gd name="T2" fmla="*/ 119 w 245"/>
                  <a:gd name="T3" fmla="*/ 67 h 156"/>
                  <a:gd name="T4" fmla="*/ 119 w 245"/>
                  <a:gd name="T5" fmla="*/ 0 h 156"/>
                  <a:gd name="T6" fmla="*/ 147 w 245"/>
                  <a:gd name="T7" fmla="*/ 0 h 156"/>
                  <a:gd name="T8" fmla="*/ 147 w 245"/>
                  <a:gd name="T9" fmla="*/ 67 h 156"/>
                  <a:gd name="T10" fmla="*/ 260 w 245"/>
                  <a:gd name="T11" fmla="*/ 67 h 156"/>
                  <a:gd name="T12" fmla="*/ 260 w 245"/>
                  <a:gd name="T13" fmla="*/ 94 h 156"/>
                  <a:gd name="T14" fmla="*/ 147 w 245"/>
                  <a:gd name="T15" fmla="*/ 94 h 156"/>
                  <a:gd name="T16" fmla="*/ 147 w 245"/>
                  <a:gd name="T17" fmla="*/ 161 h 156"/>
                  <a:gd name="T18" fmla="*/ 119 w 245"/>
                  <a:gd name="T19" fmla="*/ 161 h 156"/>
                  <a:gd name="T20" fmla="*/ 119 w 245"/>
                  <a:gd name="T21" fmla="*/ 94 h 156"/>
                  <a:gd name="T22" fmla="*/ 0 w 245"/>
                  <a:gd name="T23" fmla="*/ 94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69"/>
              <p:cNvSpPr>
                <a:spLocks/>
              </p:cNvSpPr>
              <p:nvPr/>
            </p:nvSpPr>
            <p:spPr bwMode="auto">
              <a:xfrm>
                <a:off x="1743" y="2897"/>
                <a:ext cx="66" cy="49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45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2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44 h 39"/>
                  <a:gd name="T2" fmla="*/ 65 w 60"/>
                  <a:gd name="T3" fmla="*/ 44 h 39"/>
                  <a:gd name="T4" fmla="*/ 65 w 60"/>
                  <a:gd name="T5" fmla="*/ 0 h 39"/>
                  <a:gd name="T6" fmla="*/ 0 w 60"/>
                  <a:gd name="T7" fmla="*/ 44 h 39"/>
                  <a:gd name="T8" fmla="*/ 0 w 60"/>
                  <a:gd name="T9" fmla="*/ 44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71"/>
              <p:cNvSpPr>
                <a:spLocks/>
              </p:cNvSpPr>
              <p:nvPr/>
            </p:nvSpPr>
            <p:spPr bwMode="auto">
              <a:xfrm>
                <a:off x="1743" y="2897"/>
                <a:ext cx="97" cy="56"/>
              </a:xfrm>
              <a:custGeom>
                <a:avLst/>
                <a:gdLst>
                  <a:gd name="T0" fmla="*/ 0 w 96"/>
                  <a:gd name="T1" fmla="*/ 56 h 56"/>
                  <a:gd name="T2" fmla="*/ 83 w 96"/>
                  <a:gd name="T3" fmla="*/ 0 h 56"/>
                  <a:gd name="T4" fmla="*/ 101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72"/>
              <p:cNvSpPr>
                <a:spLocks/>
              </p:cNvSpPr>
              <p:nvPr/>
            </p:nvSpPr>
            <p:spPr bwMode="auto">
              <a:xfrm>
                <a:off x="1615" y="2897"/>
                <a:ext cx="78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0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5 w 60"/>
                  <a:gd name="T1" fmla="*/ 44 h 39"/>
                  <a:gd name="T2" fmla="*/ 0 w 60"/>
                  <a:gd name="T3" fmla="*/ 44 h 39"/>
                  <a:gd name="T4" fmla="*/ 0 w 60"/>
                  <a:gd name="T5" fmla="*/ 0 h 39"/>
                  <a:gd name="T6" fmla="*/ 65 w 60"/>
                  <a:gd name="T7" fmla="*/ 44 h 39"/>
                  <a:gd name="T8" fmla="*/ 65 w 60"/>
                  <a:gd name="T9" fmla="*/ 44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4" cy="56"/>
              </a:xfrm>
              <a:custGeom>
                <a:avLst/>
                <a:gdLst>
                  <a:gd name="T0" fmla="*/ 8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0 w 96"/>
                  <a:gd name="T7" fmla="*/ 56 h 56"/>
                  <a:gd name="T8" fmla="*/ 86 w 96"/>
                  <a:gd name="T9" fmla="*/ 56 h 56"/>
                  <a:gd name="T10" fmla="*/ 8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5"/>
              <p:cNvSpPr>
                <a:spLocks/>
              </p:cNvSpPr>
              <p:nvPr/>
            </p:nvSpPr>
            <p:spPr bwMode="auto">
              <a:xfrm>
                <a:off x="1743" y="3009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7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6"/>
              <p:cNvSpPr>
                <a:spLocks/>
              </p:cNvSpPr>
              <p:nvPr/>
            </p:nvSpPr>
            <p:spPr bwMode="auto">
              <a:xfrm>
                <a:off x="1778" y="2997"/>
                <a:ext cx="61" cy="40"/>
              </a:xfrm>
              <a:custGeom>
                <a:avLst/>
                <a:gdLst>
                  <a:gd name="T0" fmla="*/ 0 w 60"/>
                  <a:gd name="T1" fmla="*/ 0 h 39"/>
                  <a:gd name="T2" fmla="*/ 65 w 60"/>
                  <a:gd name="T3" fmla="*/ 0 h 39"/>
                  <a:gd name="T4" fmla="*/ 65 w 60"/>
                  <a:gd name="T5" fmla="*/ 44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7"/>
              <p:cNvSpPr>
                <a:spLocks/>
              </p:cNvSpPr>
              <p:nvPr/>
            </p:nvSpPr>
            <p:spPr bwMode="auto">
              <a:xfrm>
                <a:off x="1754" y="2997"/>
                <a:ext cx="85" cy="56"/>
              </a:xfrm>
              <a:custGeom>
                <a:avLst/>
                <a:gdLst>
                  <a:gd name="T0" fmla="*/ 0 w 84"/>
                  <a:gd name="T1" fmla="*/ 0 h 55"/>
                  <a:gd name="T2" fmla="*/ 89 w 84"/>
                  <a:gd name="T3" fmla="*/ 60 h 55"/>
                  <a:gd name="T4" fmla="*/ 89 w 84"/>
                  <a:gd name="T5" fmla="*/ 49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1"/>
              </a:xfrm>
              <a:custGeom>
                <a:avLst/>
                <a:gdLst>
                  <a:gd name="T0" fmla="*/ 67 w 72"/>
                  <a:gd name="T1" fmla="*/ 55 h 50"/>
                  <a:gd name="T2" fmla="*/ 67 w 72"/>
                  <a:gd name="T3" fmla="*/ 0 h 50"/>
                  <a:gd name="T4" fmla="*/ 0 w 72"/>
                  <a:gd name="T5" fmla="*/ 55 h 50"/>
                  <a:gd name="T6" fmla="*/ 67 w 72"/>
                  <a:gd name="T7" fmla="*/ 55 h 50"/>
                  <a:gd name="T8" fmla="*/ 67 w 72"/>
                  <a:gd name="T9" fmla="*/ 5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9"/>
              <p:cNvSpPr>
                <a:spLocks/>
              </p:cNvSpPr>
              <p:nvPr/>
            </p:nvSpPr>
            <p:spPr bwMode="auto">
              <a:xfrm>
                <a:off x="1592" y="2997"/>
                <a:ext cx="54" cy="40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44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80"/>
              <p:cNvSpPr>
                <a:spLocks/>
              </p:cNvSpPr>
              <p:nvPr/>
            </p:nvSpPr>
            <p:spPr bwMode="auto">
              <a:xfrm>
                <a:off x="1599" y="2997"/>
                <a:ext cx="94" cy="56"/>
              </a:xfrm>
              <a:custGeom>
                <a:avLst/>
                <a:gdLst>
                  <a:gd name="T0" fmla="*/ 86 w 96"/>
                  <a:gd name="T1" fmla="*/ 0 h 55"/>
                  <a:gd name="T2" fmla="*/ 18 w 96"/>
                  <a:gd name="T3" fmla="*/ 60 h 55"/>
                  <a:gd name="T4" fmla="*/ 0 w 96"/>
                  <a:gd name="T5" fmla="*/ 60 h 55"/>
                  <a:gd name="T6" fmla="*/ 70 w 96"/>
                  <a:gd name="T7" fmla="*/ 0 h 55"/>
                  <a:gd name="T8" fmla="*/ 86 w 96"/>
                  <a:gd name="T9" fmla="*/ 0 h 55"/>
                  <a:gd name="T10" fmla="*/ 8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8" cy="157"/>
              </a:xfrm>
              <a:custGeom>
                <a:avLst/>
                <a:gdLst>
                  <a:gd name="T0" fmla="*/ 260 w 245"/>
                  <a:gd name="T1" fmla="*/ 161 h 156"/>
                  <a:gd name="T2" fmla="*/ 260 w 245"/>
                  <a:gd name="T3" fmla="*/ 0 h 156"/>
                  <a:gd name="T4" fmla="*/ 0 w 245"/>
                  <a:gd name="T5" fmla="*/ 0 h 156"/>
                  <a:gd name="T6" fmla="*/ 0 w 245"/>
                  <a:gd name="T7" fmla="*/ 161 h 156"/>
                  <a:gd name="T8" fmla="*/ 260 w 245"/>
                  <a:gd name="T9" fmla="*/ 161 h 156"/>
                  <a:gd name="T10" fmla="*/ 260 w 245"/>
                  <a:gd name="T11" fmla="*/ 16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82"/>
            <p:cNvGrpSpPr>
              <a:grpSpLocks/>
            </p:cNvGrpSpPr>
            <p:nvPr userDrawn="1"/>
          </p:nvGrpSpPr>
          <p:grpSpPr bwMode="auto">
            <a:xfrm>
              <a:off x="6769815" y="6619872"/>
              <a:ext cx="192609" cy="121102"/>
              <a:chOff x="1777" y="2004"/>
              <a:chExt cx="247" cy="155"/>
            </a:xfrm>
          </p:grpSpPr>
          <p:sp>
            <p:nvSpPr>
              <p:cNvPr id="176" name="Freeform 83"/>
              <p:cNvSpPr>
                <a:spLocks/>
              </p:cNvSpPr>
              <p:nvPr/>
            </p:nvSpPr>
            <p:spPr bwMode="auto">
              <a:xfrm>
                <a:off x="1777" y="2004"/>
                <a:ext cx="247" cy="155"/>
              </a:xfrm>
              <a:custGeom>
                <a:avLst/>
                <a:gdLst>
                  <a:gd name="T0" fmla="*/ 1854 w 239"/>
                  <a:gd name="T1" fmla="*/ 3353 h 151"/>
                  <a:gd name="T2" fmla="*/ 1854 w 239"/>
                  <a:gd name="T3" fmla="*/ 0 h 151"/>
                  <a:gd name="T4" fmla="*/ 0 w 239"/>
                  <a:gd name="T5" fmla="*/ 0 h 151"/>
                  <a:gd name="T6" fmla="*/ 0 w 239"/>
                  <a:gd name="T7" fmla="*/ 3353 h 151"/>
                  <a:gd name="T8" fmla="*/ 1854 w 239"/>
                  <a:gd name="T9" fmla="*/ 3353 h 151"/>
                  <a:gd name="T10" fmla="*/ 1854 w 239"/>
                  <a:gd name="T11" fmla="*/ 3353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84"/>
              <p:cNvSpPr>
                <a:spLocks/>
              </p:cNvSpPr>
              <p:nvPr/>
            </p:nvSpPr>
            <p:spPr bwMode="auto">
              <a:xfrm>
                <a:off x="1844" y="2025"/>
                <a:ext cx="121" cy="118"/>
              </a:xfrm>
              <a:custGeom>
                <a:avLst/>
                <a:gdLst>
                  <a:gd name="T0" fmla="*/ 82 w 119"/>
                  <a:gd name="T1" fmla="*/ 83 h 117"/>
                  <a:gd name="T2" fmla="*/ 129 w 119"/>
                  <a:gd name="T3" fmla="*/ 83 h 117"/>
                  <a:gd name="T4" fmla="*/ 129 w 119"/>
                  <a:gd name="T5" fmla="*/ 44 h 117"/>
                  <a:gd name="T6" fmla="*/ 82 w 119"/>
                  <a:gd name="T7" fmla="*/ 44 h 117"/>
                  <a:gd name="T8" fmla="*/ 82 w 119"/>
                  <a:gd name="T9" fmla="*/ 0 h 117"/>
                  <a:gd name="T10" fmla="*/ 47 w 119"/>
                  <a:gd name="T11" fmla="*/ 0 h 117"/>
                  <a:gd name="T12" fmla="*/ 47 w 119"/>
                  <a:gd name="T13" fmla="*/ 44 h 117"/>
                  <a:gd name="T14" fmla="*/ 0 w 119"/>
                  <a:gd name="T15" fmla="*/ 44 h 117"/>
                  <a:gd name="T16" fmla="*/ 0 w 119"/>
                  <a:gd name="T17" fmla="*/ 83 h 117"/>
                  <a:gd name="T18" fmla="*/ 47 w 119"/>
                  <a:gd name="T19" fmla="*/ 83 h 117"/>
                  <a:gd name="T20" fmla="*/ 47 w 119"/>
                  <a:gd name="T21" fmla="*/ 122 h 117"/>
                  <a:gd name="T22" fmla="*/ 82 w 119"/>
                  <a:gd name="T23" fmla="*/ 122 h 117"/>
                  <a:gd name="T24" fmla="*/ 82 w 119"/>
                  <a:gd name="T25" fmla="*/ 83 h 117"/>
                  <a:gd name="T26" fmla="*/ 82 w 119"/>
                  <a:gd name="T27" fmla="*/ 83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85"/>
              <p:cNvSpPr>
                <a:spLocks/>
              </p:cNvSpPr>
              <p:nvPr/>
            </p:nvSpPr>
            <p:spPr bwMode="auto">
              <a:xfrm>
                <a:off x="1777" y="2004"/>
                <a:ext cx="247" cy="155"/>
              </a:xfrm>
              <a:custGeom>
                <a:avLst/>
                <a:gdLst>
                  <a:gd name="T0" fmla="*/ 255 w 245"/>
                  <a:gd name="T1" fmla="*/ 147 h 157"/>
                  <a:gd name="T2" fmla="*/ 255 w 245"/>
                  <a:gd name="T3" fmla="*/ 0 h 157"/>
                  <a:gd name="T4" fmla="*/ 0 w 245"/>
                  <a:gd name="T5" fmla="*/ 0 h 157"/>
                  <a:gd name="T6" fmla="*/ 0 w 245"/>
                  <a:gd name="T7" fmla="*/ 147 h 157"/>
                  <a:gd name="T8" fmla="*/ 255 w 245"/>
                  <a:gd name="T9" fmla="*/ 147 h 157"/>
                  <a:gd name="T10" fmla="*/ 255 w 245"/>
                  <a:gd name="T11" fmla="*/ 14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6"/>
            <p:cNvGrpSpPr>
              <a:grpSpLocks/>
            </p:cNvGrpSpPr>
            <p:nvPr userDrawn="1"/>
          </p:nvGrpSpPr>
          <p:grpSpPr bwMode="auto">
            <a:xfrm>
              <a:off x="6527589" y="6619864"/>
              <a:ext cx="190637" cy="123451"/>
              <a:chOff x="1592" y="2143"/>
              <a:chExt cx="246" cy="157"/>
            </a:xfrm>
          </p:grpSpPr>
          <p:sp>
            <p:nvSpPr>
              <p:cNvPr id="170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7"/>
              </a:xfrm>
              <a:custGeom>
                <a:avLst/>
                <a:gdLst>
                  <a:gd name="T0" fmla="*/ 250 w 245"/>
                  <a:gd name="T1" fmla="*/ 161 h 156"/>
                  <a:gd name="T2" fmla="*/ 250 w 245"/>
                  <a:gd name="T3" fmla="*/ 0 h 156"/>
                  <a:gd name="T4" fmla="*/ 0 w 245"/>
                  <a:gd name="T5" fmla="*/ 0 h 156"/>
                  <a:gd name="T6" fmla="*/ 0 w 245"/>
                  <a:gd name="T7" fmla="*/ 161 h 156"/>
                  <a:gd name="T8" fmla="*/ 250 w 245"/>
                  <a:gd name="T9" fmla="*/ 161 h 156"/>
                  <a:gd name="T10" fmla="*/ 250 w 245"/>
                  <a:gd name="T11" fmla="*/ 16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7" cy="68"/>
              </a:xfrm>
              <a:custGeom>
                <a:avLst/>
                <a:gdLst>
                  <a:gd name="T0" fmla="*/ 71 w 66"/>
                  <a:gd name="T1" fmla="*/ 0 h 67"/>
                  <a:gd name="T2" fmla="*/ 0 w 66"/>
                  <a:gd name="T3" fmla="*/ 0 h 67"/>
                  <a:gd name="T4" fmla="*/ 0 w 66"/>
                  <a:gd name="T5" fmla="*/ 72 h 67"/>
                  <a:gd name="T6" fmla="*/ 71 w 66"/>
                  <a:gd name="T7" fmla="*/ 72 h 67"/>
                  <a:gd name="T8" fmla="*/ 71 w 66"/>
                  <a:gd name="T9" fmla="*/ 0 h 67"/>
                  <a:gd name="T10" fmla="*/ 71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89"/>
              <p:cNvSpPr>
                <a:spLocks/>
              </p:cNvSpPr>
              <p:nvPr/>
            </p:nvSpPr>
            <p:spPr bwMode="auto">
              <a:xfrm>
                <a:off x="1592" y="2239"/>
                <a:ext cx="67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71 w 66"/>
                  <a:gd name="T5" fmla="*/ 61 h 61"/>
                  <a:gd name="T6" fmla="*/ 71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3" name="Freeform 90"/>
              <p:cNvSpPr>
                <a:spLocks/>
              </p:cNvSpPr>
              <p:nvPr/>
            </p:nvSpPr>
            <p:spPr bwMode="auto">
              <a:xfrm>
                <a:off x="1688" y="2239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54 w 149"/>
                  <a:gd name="T3" fmla="*/ 61 h 61"/>
                  <a:gd name="T4" fmla="*/ 154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91"/>
              <p:cNvSpPr>
                <a:spLocks/>
              </p:cNvSpPr>
              <p:nvPr/>
            </p:nvSpPr>
            <p:spPr bwMode="auto">
              <a:xfrm>
                <a:off x="1688" y="2143"/>
                <a:ext cx="150" cy="68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72 h 67"/>
                  <a:gd name="T4" fmla="*/ 154 w 149"/>
                  <a:gd name="T5" fmla="*/ 72 h 67"/>
                  <a:gd name="T6" fmla="*/ 154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7"/>
              </a:xfrm>
              <a:custGeom>
                <a:avLst/>
                <a:gdLst>
                  <a:gd name="T0" fmla="*/ 250 w 245"/>
                  <a:gd name="T1" fmla="*/ 161 h 156"/>
                  <a:gd name="T2" fmla="*/ 250 w 245"/>
                  <a:gd name="T3" fmla="*/ 0 h 156"/>
                  <a:gd name="T4" fmla="*/ 0 w 245"/>
                  <a:gd name="T5" fmla="*/ 0 h 156"/>
                  <a:gd name="T6" fmla="*/ 0 w 245"/>
                  <a:gd name="T7" fmla="*/ 161 h 156"/>
                  <a:gd name="T8" fmla="*/ 250 w 245"/>
                  <a:gd name="T9" fmla="*/ 161 h 156"/>
                  <a:gd name="T10" fmla="*/ 250 w 245"/>
                  <a:gd name="T11" fmla="*/ 16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93"/>
            <p:cNvGrpSpPr>
              <a:grpSpLocks/>
            </p:cNvGrpSpPr>
            <p:nvPr userDrawn="1"/>
          </p:nvGrpSpPr>
          <p:grpSpPr bwMode="auto">
            <a:xfrm>
              <a:off x="6283384" y="6619864"/>
              <a:ext cx="190269" cy="123446"/>
              <a:chOff x="1593" y="1897"/>
              <a:chExt cx="244" cy="158"/>
            </a:xfrm>
          </p:grpSpPr>
          <p:sp>
            <p:nvSpPr>
              <p:cNvPr id="166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8"/>
              </a:xfrm>
              <a:custGeom>
                <a:avLst/>
                <a:gdLst>
                  <a:gd name="T0" fmla="*/ 240 w 245"/>
                  <a:gd name="T1" fmla="*/ 162 h 157"/>
                  <a:gd name="T2" fmla="*/ 240 w 245"/>
                  <a:gd name="T3" fmla="*/ 0 h 157"/>
                  <a:gd name="T4" fmla="*/ 0 w 245"/>
                  <a:gd name="T5" fmla="*/ 0 h 157"/>
                  <a:gd name="T6" fmla="*/ 0 w 245"/>
                  <a:gd name="T7" fmla="*/ 162 h 157"/>
                  <a:gd name="T8" fmla="*/ 240 w 245"/>
                  <a:gd name="T9" fmla="*/ 162 h 157"/>
                  <a:gd name="T10" fmla="*/ 240 w 245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0 w 245"/>
                  <a:gd name="T1" fmla="*/ 55 h 45"/>
                  <a:gd name="T2" fmla="*/ 240 w 245"/>
                  <a:gd name="T3" fmla="*/ 0 h 45"/>
                  <a:gd name="T4" fmla="*/ 0 w 245"/>
                  <a:gd name="T5" fmla="*/ 0 h 45"/>
                  <a:gd name="T6" fmla="*/ 0 w 245"/>
                  <a:gd name="T7" fmla="*/ 55 h 45"/>
                  <a:gd name="T8" fmla="*/ 240 w 245"/>
                  <a:gd name="T9" fmla="*/ 55 h 45"/>
                  <a:gd name="T10" fmla="*/ 240 w 245"/>
                  <a:gd name="T11" fmla="*/ 5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2"/>
              </a:xfrm>
              <a:custGeom>
                <a:avLst/>
                <a:gdLst>
                  <a:gd name="T0" fmla="*/ 240 w 245"/>
                  <a:gd name="T1" fmla="*/ 56 h 51"/>
                  <a:gd name="T2" fmla="*/ 240 w 245"/>
                  <a:gd name="T3" fmla="*/ 0 h 51"/>
                  <a:gd name="T4" fmla="*/ 0 w 245"/>
                  <a:gd name="T5" fmla="*/ 0 h 51"/>
                  <a:gd name="T6" fmla="*/ 0 w 245"/>
                  <a:gd name="T7" fmla="*/ 56 h 51"/>
                  <a:gd name="T8" fmla="*/ 240 w 245"/>
                  <a:gd name="T9" fmla="*/ 56 h 51"/>
                  <a:gd name="T10" fmla="*/ 240 w 245"/>
                  <a:gd name="T11" fmla="*/ 56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9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8"/>
              </a:xfrm>
              <a:custGeom>
                <a:avLst/>
                <a:gdLst>
                  <a:gd name="T0" fmla="*/ 240 w 245"/>
                  <a:gd name="T1" fmla="*/ 162 h 157"/>
                  <a:gd name="T2" fmla="*/ 240 w 245"/>
                  <a:gd name="T3" fmla="*/ 0 h 157"/>
                  <a:gd name="T4" fmla="*/ 0 w 245"/>
                  <a:gd name="T5" fmla="*/ 0 h 157"/>
                  <a:gd name="T6" fmla="*/ 0 w 245"/>
                  <a:gd name="T7" fmla="*/ 162 h 157"/>
                  <a:gd name="T8" fmla="*/ 240 w 245"/>
                  <a:gd name="T9" fmla="*/ 162 h 157"/>
                  <a:gd name="T10" fmla="*/ 240 w 245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8"/>
            <p:cNvGrpSpPr>
              <a:grpSpLocks/>
            </p:cNvGrpSpPr>
            <p:nvPr userDrawn="1"/>
          </p:nvGrpSpPr>
          <p:grpSpPr bwMode="auto">
            <a:xfrm>
              <a:off x="5284697" y="6619870"/>
              <a:ext cx="192609" cy="123030"/>
              <a:chOff x="1778" y="1164"/>
              <a:chExt cx="247" cy="158"/>
            </a:xfrm>
          </p:grpSpPr>
          <p:sp>
            <p:nvSpPr>
              <p:cNvPr id="117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8"/>
              </a:xfrm>
              <a:custGeom>
                <a:avLst/>
                <a:gdLst>
                  <a:gd name="T0" fmla="*/ 13016 w 96"/>
                  <a:gd name="T1" fmla="*/ 166 h 156"/>
                  <a:gd name="T2" fmla="*/ 0 w 96"/>
                  <a:gd name="T3" fmla="*/ 166 h 156"/>
                  <a:gd name="T4" fmla="*/ 0 w 96"/>
                  <a:gd name="T5" fmla="*/ 0 h 156"/>
                  <a:gd name="T6" fmla="*/ 13016 w 96"/>
                  <a:gd name="T7" fmla="*/ 0 h 156"/>
                  <a:gd name="T8" fmla="*/ 13016 w 96"/>
                  <a:gd name="T9" fmla="*/ 166 h 156"/>
                  <a:gd name="T10" fmla="*/ 13016 w 96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8"/>
              </a:xfrm>
              <a:custGeom>
                <a:avLst/>
                <a:gdLst>
                  <a:gd name="T0" fmla="*/ 153 w 143"/>
                  <a:gd name="T1" fmla="*/ 166 h 156"/>
                  <a:gd name="T2" fmla="*/ 0 w 143"/>
                  <a:gd name="T3" fmla="*/ 166 h 156"/>
                  <a:gd name="T4" fmla="*/ 0 w 143"/>
                  <a:gd name="T5" fmla="*/ 0 h 156"/>
                  <a:gd name="T6" fmla="*/ 153 w 143"/>
                  <a:gd name="T7" fmla="*/ 0 h 156"/>
                  <a:gd name="T8" fmla="*/ 153 w 143"/>
                  <a:gd name="T9" fmla="*/ 166 h 156"/>
                  <a:gd name="T10" fmla="*/ 153 w 143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01"/>
              <p:cNvSpPr>
                <a:spLocks/>
              </p:cNvSpPr>
              <p:nvPr/>
            </p:nvSpPr>
            <p:spPr bwMode="auto">
              <a:xfrm>
                <a:off x="1873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0" name="Freeform 102"/>
              <p:cNvSpPr>
                <a:spLocks/>
              </p:cNvSpPr>
              <p:nvPr/>
            </p:nvSpPr>
            <p:spPr bwMode="auto">
              <a:xfrm>
                <a:off x="1873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7" cy="26"/>
              </a:xfrm>
              <a:custGeom>
                <a:avLst/>
                <a:gdLst>
                  <a:gd name="T0" fmla="*/ 37 w 48"/>
                  <a:gd name="T1" fmla="*/ 52 h 22"/>
                  <a:gd name="T2" fmla="*/ 0 w 48"/>
                  <a:gd name="T3" fmla="*/ 11 h 22"/>
                  <a:gd name="T4" fmla="*/ 6 w 48"/>
                  <a:gd name="T5" fmla="*/ 0 h 22"/>
                  <a:gd name="T6" fmla="*/ 43 w 48"/>
                  <a:gd name="T7" fmla="*/ 37 h 22"/>
                  <a:gd name="T8" fmla="*/ 37 w 48"/>
                  <a:gd name="T9" fmla="*/ 52 h 22"/>
                  <a:gd name="T10" fmla="*/ 37 w 48"/>
                  <a:gd name="T11" fmla="*/ 5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7" cy="26"/>
              </a:xfrm>
              <a:custGeom>
                <a:avLst/>
                <a:gdLst>
                  <a:gd name="T0" fmla="*/ 37 w 48"/>
                  <a:gd name="T1" fmla="*/ 52 h 22"/>
                  <a:gd name="T2" fmla="*/ 0 w 48"/>
                  <a:gd name="T3" fmla="*/ 11 h 22"/>
                  <a:gd name="T4" fmla="*/ 6 w 48"/>
                  <a:gd name="T5" fmla="*/ 0 h 22"/>
                  <a:gd name="T6" fmla="*/ 43 w 48"/>
                  <a:gd name="T7" fmla="*/ 37 h 22"/>
                  <a:gd name="T8" fmla="*/ 37 w 48"/>
                  <a:gd name="T9" fmla="*/ 52 h 22"/>
                  <a:gd name="T10" fmla="*/ 37 w 48"/>
                  <a:gd name="T11" fmla="*/ 5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50" cy="28"/>
              </a:xfrm>
              <a:custGeom>
                <a:avLst/>
                <a:gdLst>
                  <a:gd name="T0" fmla="*/ 56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64 w 47"/>
                  <a:gd name="T7" fmla="*/ 23 h 28"/>
                  <a:gd name="T8" fmla="*/ 56 w 47"/>
                  <a:gd name="T9" fmla="*/ 28 h 28"/>
                  <a:gd name="T10" fmla="*/ 56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50" cy="28"/>
              </a:xfrm>
              <a:custGeom>
                <a:avLst/>
                <a:gdLst>
                  <a:gd name="T0" fmla="*/ 56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64 w 47"/>
                  <a:gd name="T7" fmla="*/ 23 h 28"/>
                  <a:gd name="T8" fmla="*/ 56 w 47"/>
                  <a:gd name="T9" fmla="*/ 28 h 28"/>
                  <a:gd name="T10" fmla="*/ 56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33"/>
              </a:xfrm>
              <a:custGeom>
                <a:avLst/>
                <a:gdLst>
                  <a:gd name="T0" fmla="*/ 0 w 41"/>
                  <a:gd name="T1" fmla="*/ 64 h 28"/>
                  <a:gd name="T2" fmla="*/ 51 w 41"/>
                  <a:gd name="T3" fmla="*/ 11 h 28"/>
                  <a:gd name="T4" fmla="*/ 51 w 41"/>
                  <a:gd name="T5" fmla="*/ 0 h 28"/>
                  <a:gd name="T6" fmla="*/ 0 w 41"/>
                  <a:gd name="T7" fmla="*/ 52 h 28"/>
                  <a:gd name="T8" fmla="*/ 0 w 41"/>
                  <a:gd name="T9" fmla="*/ 64 h 28"/>
                  <a:gd name="T10" fmla="*/ 0 w 41"/>
                  <a:gd name="T11" fmla="*/ 64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33"/>
              </a:xfrm>
              <a:custGeom>
                <a:avLst/>
                <a:gdLst>
                  <a:gd name="T0" fmla="*/ 0 w 41"/>
                  <a:gd name="T1" fmla="*/ 64 h 28"/>
                  <a:gd name="T2" fmla="*/ 51 w 41"/>
                  <a:gd name="T3" fmla="*/ 11 h 28"/>
                  <a:gd name="T4" fmla="*/ 51 w 41"/>
                  <a:gd name="T5" fmla="*/ 0 h 28"/>
                  <a:gd name="T6" fmla="*/ 0 w 41"/>
                  <a:gd name="T7" fmla="*/ 52 h 28"/>
                  <a:gd name="T8" fmla="*/ 0 w 41"/>
                  <a:gd name="T9" fmla="*/ 64 h 28"/>
                  <a:gd name="T10" fmla="*/ 0 w 41"/>
                  <a:gd name="T11" fmla="*/ 64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9"/>
              <p:cNvSpPr>
                <a:spLocks/>
              </p:cNvSpPr>
              <p:nvPr/>
            </p:nvSpPr>
            <p:spPr bwMode="auto">
              <a:xfrm>
                <a:off x="1830" y="1225"/>
                <a:ext cx="55" cy="19"/>
              </a:xfrm>
              <a:custGeom>
                <a:avLst/>
                <a:gdLst>
                  <a:gd name="T0" fmla="*/ 59 w 54"/>
                  <a:gd name="T1" fmla="*/ 11 h 17"/>
                  <a:gd name="T2" fmla="*/ 0 w 54"/>
                  <a:gd name="T3" fmla="*/ 29 h 17"/>
                  <a:gd name="T4" fmla="*/ 0 w 54"/>
                  <a:gd name="T5" fmla="*/ 19 h 17"/>
                  <a:gd name="T6" fmla="*/ 59 w 54"/>
                  <a:gd name="T7" fmla="*/ 0 h 17"/>
                  <a:gd name="T8" fmla="*/ 59 w 54"/>
                  <a:gd name="T9" fmla="*/ 11 h 17"/>
                  <a:gd name="T10" fmla="*/ 59 w 54"/>
                  <a:gd name="T11" fmla="*/ 1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10"/>
              <p:cNvSpPr>
                <a:spLocks/>
              </p:cNvSpPr>
              <p:nvPr/>
            </p:nvSpPr>
            <p:spPr bwMode="auto">
              <a:xfrm>
                <a:off x="1830" y="1225"/>
                <a:ext cx="55" cy="19"/>
              </a:xfrm>
              <a:custGeom>
                <a:avLst/>
                <a:gdLst>
                  <a:gd name="T0" fmla="*/ 59 w 54"/>
                  <a:gd name="T1" fmla="*/ 11 h 17"/>
                  <a:gd name="T2" fmla="*/ 0 w 54"/>
                  <a:gd name="T3" fmla="*/ 29 h 17"/>
                  <a:gd name="T4" fmla="*/ 0 w 54"/>
                  <a:gd name="T5" fmla="*/ 19 h 17"/>
                  <a:gd name="T6" fmla="*/ 59 w 54"/>
                  <a:gd name="T7" fmla="*/ 0 h 17"/>
                  <a:gd name="T8" fmla="*/ 59 w 54"/>
                  <a:gd name="T9" fmla="*/ 11 h 17"/>
                  <a:gd name="T10" fmla="*/ 59 w 54"/>
                  <a:gd name="T11" fmla="*/ 1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11"/>
              <p:cNvSpPr>
                <a:spLocks/>
              </p:cNvSpPr>
              <p:nvPr/>
            </p:nvSpPr>
            <p:spPr bwMode="auto">
              <a:xfrm>
                <a:off x="1837" y="1249"/>
                <a:ext cx="55" cy="19"/>
              </a:xfrm>
              <a:custGeom>
                <a:avLst/>
                <a:gdLst>
                  <a:gd name="T0" fmla="*/ 59 w 54"/>
                  <a:gd name="T1" fmla="*/ 12 h 16"/>
                  <a:gd name="T2" fmla="*/ 0 w 54"/>
                  <a:gd name="T3" fmla="*/ 38 h 16"/>
                  <a:gd name="T4" fmla="*/ 0 w 54"/>
                  <a:gd name="T5" fmla="*/ 25 h 16"/>
                  <a:gd name="T6" fmla="*/ 59 w 54"/>
                  <a:gd name="T7" fmla="*/ 0 h 16"/>
                  <a:gd name="T8" fmla="*/ 59 w 54"/>
                  <a:gd name="T9" fmla="*/ 12 h 16"/>
                  <a:gd name="T10" fmla="*/ 59 w 54"/>
                  <a:gd name="T11" fmla="*/ 12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12"/>
              <p:cNvSpPr>
                <a:spLocks/>
              </p:cNvSpPr>
              <p:nvPr/>
            </p:nvSpPr>
            <p:spPr bwMode="auto">
              <a:xfrm>
                <a:off x="1837" y="1249"/>
                <a:ext cx="55" cy="19"/>
              </a:xfrm>
              <a:custGeom>
                <a:avLst/>
                <a:gdLst>
                  <a:gd name="T0" fmla="*/ 59 w 54"/>
                  <a:gd name="T1" fmla="*/ 12 h 16"/>
                  <a:gd name="T2" fmla="*/ 0 w 54"/>
                  <a:gd name="T3" fmla="*/ 38 h 16"/>
                  <a:gd name="T4" fmla="*/ 0 w 54"/>
                  <a:gd name="T5" fmla="*/ 25 h 16"/>
                  <a:gd name="T6" fmla="*/ 59 w 54"/>
                  <a:gd name="T7" fmla="*/ 0 h 16"/>
                  <a:gd name="T8" fmla="*/ 59 w 54"/>
                  <a:gd name="T9" fmla="*/ 12 h 16"/>
                  <a:gd name="T10" fmla="*/ 59 w 54"/>
                  <a:gd name="T11" fmla="*/ 12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3"/>
              <p:cNvSpPr>
                <a:spLocks/>
              </p:cNvSpPr>
              <p:nvPr/>
            </p:nvSpPr>
            <p:spPr bwMode="auto">
              <a:xfrm>
                <a:off x="1830" y="1244"/>
                <a:ext cx="55" cy="9"/>
              </a:xfrm>
              <a:custGeom>
                <a:avLst/>
                <a:gdLst>
                  <a:gd name="T0" fmla="*/ 0 w 54"/>
                  <a:gd name="T1" fmla="*/ 0 h 11"/>
                  <a:gd name="T2" fmla="*/ 59 w 54"/>
                  <a:gd name="T3" fmla="*/ 4 h 11"/>
                  <a:gd name="T4" fmla="*/ 59 w 54"/>
                  <a:gd name="T5" fmla="*/ 4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4"/>
              <p:cNvSpPr>
                <a:spLocks/>
              </p:cNvSpPr>
              <p:nvPr/>
            </p:nvSpPr>
            <p:spPr bwMode="auto">
              <a:xfrm>
                <a:off x="1830" y="1244"/>
                <a:ext cx="55" cy="9"/>
              </a:xfrm>
              <a:custGeom>
                <a:avLst/>
                <a:gdLst>
                  <a:gd name="T0" fmla="*/ 0 w 54"/>
                  <a:gd name="T1" fmla="*/ 0 h 11"/>
                  <a:gd name="T2" fmla="*/ 59 w 54"/>
                  <a:gd name="T3" fmla="*/ 4 h 11"/>
                  <a:gd name="T4" fmla="*/ 59 w 54"/>
                  <a:gd name="T5" fmla="*/ 4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50" cy="19"/>
              </a:xfrm>
              <a:custGeom>
                <a:avLst/>
                <a:gdLst>
                  <a:gd name="T0" fmla="*/ 0 w 47"/>
                  <a:gd name="T1" fmla="*/ 11 h 17"/>
                  <a:gd name="T2" fmla="*/ 64 w 47"/>
                  <a:gd name="T3" fmla="*/ 29 h 17"/>
                  <a:gd name="T4" fmla="*/ 64 w 47"/>
                  <a:gd name="T5" fmla="*/ 19 h 17"/>
                  <a:gd name="T6" fmla="*/ 0 w 47"/>
                  <a:gd name="T7" fmla="*/ 0 h 17"/>
                  <a:gd name="T8" fmla="*/ 0 w 47"/>
                  <a:gd name="T9" fmla="*/ 11 h 17"/>
                  <a:gd name="T10" fmla="*/ 0 w 47"/>
                  <a:gd name="T11" fmla="*/ 1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50" cy="19"/>
              </a:xfrm>
              <a:custGeom>
                <a:avLst/>
                <a:gdLst>
                  <a:gd name="T0" fmla="*/ 0 w 47"/>
                  <a:gd name="T1" fmla="*/ 11 h 17"/>
                  <a:gd name="T2" fmla="*/ 64 w 47"/>
                  <a:gd name="T3" fmla="*/ 29 h 17"/>
                  <a:gd name="T4" fmla="*/ 64 w 47"/>
                  <a:gd name="T5" fmla="*/ 19 h 17"/>
                  <a:gd name="T6" fmla="*/ 0 w 47"/>
                  <a:gd name="T7" fmla="*/ 0 h 17"/>
                  <a:gd name="T8" fmla="*/ 0 w 47"/>
                  <a:gd name="T9" fmla="*/ 11 h 17"/>
                  <a:gd name="T10" fmla="*/ 0 w 47"/>
                  <a:gd name="T11" fmla="*/ 11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50" cy="9"/>
              </a:xfrm>
              <a:custGeom>
                <a:avLst/>
                <a:gdLst>
                  <a:gd name="T0" fmla="*/ 64 w 47"/>
                  <a:gd name="T1" fmla="*/ 0 h 11"/>
                  <a:gd name="T2" fmla="*/ 0 w 47"/>
                  <a:gd name="T3" fmla="*/ 4 h 11"/>
                  <a:gd name="T4" fmla="*/ 0 w 47"/>
                  <a:gd name="T5" fmla="*/ 4 h 11"/>
                  <a:gd name="T6" fmla="*/ 64 w 47"/>
                  <a:gd name="T7" fmla="*/ 0 h 11"/>
                  <a:gd name="T8" fmla="*/ 64 w 47"/>
                  <a:gd name="T9" fmla="*/ 0 h 11"/>
                  <a:gd name="T10" fmla="*/ 64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50" cy="9"/>
              </a:xfrm>
              <a:custGeom>
                <a:avLst/>
                <a:gdLst>
                  <a:gd name="T0" fmla="*/ 64 w 47"/>
                  <a:gd name="T1" fmla="*/ 0 h 11"/>
                  <a:gd name="T2" fmla="*/ 0 w 47"/>
                  <a:gd name="T3" fmla="*/ 4 h 11"/>
                  <a:gd name="T4" fmla="*/ 0 w 47"/>
                  <a:gd name="T5" fmla="*/ 4 h 11"/>
                  <a:gd name="T6" fmla="*/ 64 w 47"/>
                  <a:gd name="T7" fmla="*/ 0 h 11"/>
                  <a:gd name="T8" fmla="*/ 64 w 47"/>
                  <a:gd name="T9" fmla="*/ 0 h 11"/>
                  <a:gd name="T10" fmla="*/ 64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9"/>
              <p:cNvSpPr>
                <a:spLocks/>
              </p:cNvSpPr>
              <p:nvPr/>
            </p:nvSpPr>
            <p:spPr bwMode="auto">
              <a:xfrm>
                <a:off x="1837" y="1265"/>
                <a:ext cx="85" cy="2"/>
              </a:xfrm>
              <a:custGeom>
                <a:avLst/>
                <a:gdLst>
                  <a:gd name="T0" fmla="*/ 9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93 w 83"/>
                  <a:gd name="T7" fmla="*/ 0 h 1"/>
                  <a:gd name="T8" fmla="*/ 93 w 83"/>
                  <a:gd name="T9" fmla="*/ 0 h 1"/>
                  <a:gd name="T10" fmla="*/ 9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20"/>
              <p:cNvSpPr>
                <a:spLocks/>
              </p:cNvSpPr>
              <p:nvPr/>
            </p:nvSpPr>
            <p:spPr bwMode="auto">
              <a:xfrm>
                <a:off x="1837" y="1265"/>
                <a:ext cx="85" cy="2"/>
              </a:xfrm>
              <a:custGeom>
                <a:avLst/>
                <a:gdLst>
                  <a:gd name="T0" fmla="*/ 9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93 w 83"/>
                  <a:gd name="T7" fmla="*/ 0 h 1"/>
                  <a:gd name="T8" fmla="*/ 93 w 83"/>
                  <a:gd name="T9" fmla="*/ 0 h 1"/>
                  <a:gd name="T10" fmla="*/ 9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21"/>
              <p:cNvSpPr>
                <a:spLocks/>
              </p:cNvSpPr>
              <p:nvPr/>
            </p:nvSpPr>
            <p:spPr bwMode="auto">
              <a:xfrm>
                <a:off x="1837" y="1216"/>
                <a:ext cx="85" cy="5"/>
              </a:xfrm>
              <a:custGeom>
                <a:avLst/>
                <a:gdLst>
                  <a:gd name="T0" fmla="*/ 93 w 83"/>
                  <a:gd name="T1" fmla="*/ 3 h 6"/>
                  <a:gd name="T2" fmla="*/ 0 w 83"/>
                  <a:gd name="T3" fmla="*/ 3 h 6"/>
                  <a:gd name="T4" fmla="*/ 0 w 83"/>
                  <a:gd name="T5" fmla="*/ 0 h 6"/>
                  <a:gd name="T6" fmla="*/ 93 w 83"/>
                  <a:gd name="T7" fmla="*/ 0 h 6"/>
                  <a:gd name="T8" fmla="*/ 93 w 83"/>
                  <a:gd name="T9" fmla="*/ 3 h 6"/>
                  <a:gd name="T10" fmla="*/ 93 w 83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22"/>
              <p:cNvSpPr>
                <a:spLocks/>
              </p:cNvSpPr>
              <p:nvPr/>
            </p:nvSpPr>
            <p:spPr bwMode="auto">
              <a:xfrm>
                <a:off x="1837" y="1216"/>
                <a:ext cx="85" cy="5"/>
              </a:xfrm>
              <a:custGeom>
                <a:avLst/>
                <a:gdLst>
                  <a:gd name="T0" fmla="*/ 93 w 83"/>
                  <a:gd name="T1" fmla="*/ 3 h 6"/>
                  <a:gd name="T2" fmla="*/ 0 w 83"/>
                  <a:gd name="T3" fmla="*/ 3 h 6"/>
                  <a:gd name="T4" fmla="*/ 0 w 83"/>
                  <a:gd name="T5" fmla="*/ 0 h 6"/>
                  <a:gd name="T6" fmla="*/ 93 w 83"/>
                  <a:gd name="T7" fmla="*/ 0 h 6"/>
                  <a:gd name="T8" fmla="*/ 93 w 83"/>
                  <a:gd name="T9" fmla="*/ 3 h 6"/>
                  <a:gd name="T10" fmla="*/ 93 w 83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3"/>
              <p:cNvSpPr>
                <a:spLocks noEditPoints="1"/>
              </p:cNvSpPr>
              <p:nvPr/>
            </p:nvSpPr>
            <p:spPr bwMode="auto">
              <a:xfrm>
                <a:off x="1830" y="1199"/>
                <a:ext cx="104" cy="90"/>
              </a:xfrm>
              <a:custGeom>
                <a:avLst/>
                <a:gdLst>
                  <a:gd name="T0" fmla="*/ 55 w 101"/>
                  <a:gd name="T1" fmla="*/ 0 h 90"/>
                  <a:gd name="T2" fmla="*/ 35 w 101"/>
                  <a:gd name="T3" fmla="*/ 6 h 90"/>
                  <a:gd name="T4" fmla="*/ 23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23 w 101"/>
                  <a:gd name="T13" fmla="*/ 79 h 90"/>
                  <a:gd name="T14" fmla="*/ 35 w 101"/>
                  <a:gd name="T15" fmla="*/ 84 h 90"/>
                  <a:gd name="T16" fmla="*/ 55 w 101"/>
                  <a:gd name="T17" fmla="*/ 90 h 90"/>
                  <a:gd name="T18" fmla="*/ 81 w 101"/>
                  <a:gd name="T19" fmla="*/ 84 h 90"/>
                  <a:gd name="T20" fmla="*/ 97 w 101"/>
                  <a:gd name="T21" fmla="*/ 79 h 90"/>
                  <a:gd name="T22" fmla="*/ 110 w 101"/>
                  <a:gd name="T23" fmla="*/ 62 h 90"/>
                  <a:gd name="T24" fmla="*/ 116 w 101"/>
                  <a:gd name="T25" fmla="*/ 45 h 90"/>
                  <a:gd name="T26" fmla="*/ 110 w 101"/>
                  <a:gd name="T27" fmla="*/ 28 h 90"/>
                  <a:gd name="T28" fmla="*/ 97 w 101"/>
                  <a:gd name="T29" fmla="*/ 12 h 90"/>
                  <a:gd name="T30" fmla="*/ 81 w 101"/>
                  <a:gd name="T31" fmla="*/ 6 h 90"/>
                  <a:gd name="T32" fmla="*/ 55 w 101"/>
                  <a:gd name="T33" fmla="*/ 0 h 90"/>
                  <a:gd name="T34" fmla="*/ 55 w 101"/>
                  <a:gd name="T35" fmla="*/ 0 h 90"/>
                  <a:gd name="T36" fmla="*/ 55 w 101"/>
                  <a:gd name="T37" fmla="*/ 84 h 90"/>
                  <a:gd name="T38" fmla="*/ 35 w 101"/>
                  <a:gd name="T39" fmla="*/ 84 h 90"/>
                  <a:gd name="T40" fmla="*/ 23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23 w 101"/>
                  <a:gd name="T49" fmla="*/ 17 h 90"/>
                  <a:gd name="T50" fmla="*/ 35 w 101"/>
                  <a:gd name="T51" fmla="*/ 6 h 90"/>
                  <a:gd name="T52" fmla="*/ 55 w 101"/>
                  <a:gd name="T53" fmla="*/ 0 h 90"/>
                  <a:gd name="T54" fmla="*/ 76 w 101"/>
                  <a:gd name="T55" fmla="*/ 6 h 90"/>
                  <a:gd name="T56" fmla="*/ 97 w 101"/>
                  <a:gd name="T57" fmla="*/ 17 h 90"/>
                  <a:gd name="T58" fmla="*/ 104 w 101"/>
                  <a:gd name="T59" fmla="*/ 28 h 90"/>
                  <a:gd name="T60" fmla="*/ 110 w 101"/>
                  <a:gd name="T61" fmla="*/ 45 h 90"/>
                  <a:gd name="T62" fmla="*/ 104 w 101"/>
                  <a:gd name="T63" fmla="*/ 62 h 90"/>
                  <a:gd name="T64" fmla="*/ 97 w 101"/>
                  <a:gd name="T65" fmla="*/ 73 h 90"/>
                  <a:gd name="T66" fmla="*/ 76 w 101"/>
                  <a:gd name="T67" fmla="*/ 84 h 90"/>
                  <a:gd name="T68" fmla="*/ 55 w 101"/>
                  <a:gd name="T69" fmla="*/ 84 h 90"/>
                  <a:gd name="T70" fmla="*/ 55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4"/>
              <p:cNvSpPr>
                <a:spLocks/>
              </p:cNvSpPr>
              <p:nvPr/>
            </p:nvSpPr>
            <p:spPr bwMode="auto">
              <a:xfrm>
                <a:off x="1830" y="1199"/>
                <a:ext cx="104" cy="90"/>
              </a:xfrm>
              <a:custGeom>
                <a:avLst/>
                <a:gdLst>
                  <a:gd name="T0" fmla="*/ 55 w 101"/>
                  <a:gd name="T1" fmla="*/ 0 h 90"/>
                  <a:gd name="T2" fmla="*/ 35 w 101"/>
                  <a:gd name="T3" fmla="*/ 6 h 90"/>
                  <a:gd name="T4" fmla="*/ 23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23 w 101"/>
                  <a:gd name="T13" fmla="*/ 79 h 90"/>
                  <a:gd name="T14" fmla="*/ 35 w 101"/>
                  <a:gd name="T15" fmla="*/ 84 h 90"/>
                  <a:gd name="T16" fmla="*/ 55 w 101"/>
                  <a:gd name="T17" fmla="*/ 90 h 90"/>
                  <a:gd name="T18" fmla="*/ 81 w 101"/>
                  <a:gd name="T19" fmla="*/ 84 h 90"/>
                  <a:gd name="T20" fmla="*/ 97 w 101"/>
                  <a:gd name="T21" fmla="*/ 79 h 90"/>
                  <a:gd name="T22" fmla="*/ 110 w 101"/>
                  <a:gd name="T23" fmla="*/ 62 h 90"/>
                  <a:gd name="T24" fmla="*/ 116 w 101"/>
                  <a:gd name="T25" fmla="*/ 45 h 90"/>
                  <a:gd name="T26" fmla="*/ 110 w 101"/>
                  <a:gd name="T27" fmla="*/ 28 h 90"/>
                  <a:gd name="T28" fmla="*/ 97 w 101"/>
                  <a:gd name="T29" fmla="*/ 12 h 90"/>
                  <a:gd name="T30" fmla="*/ 81 w 101"/>
                  <a:gd name="T31" fmla="*/ 6 h 90"/>
                  <a:gd name="T32" fmla="*/ 55 w 101"/>
                  <a:gd name="T33" fmla="*/ 0 h 90"/>
                  <a:gd name="T34" fmla="*/ 55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3" cy="85"/>
              </a:xfrm>
              <a:custGeom>
                <a:avLst/>
                <a:gdLst>
                  <a:gd name="T0" fmla="*/ 52 w 89"/>
                  <a:gd name="T1" fmla="*/ 89 h 84"/>
                  <a:gd name="T2" fmla="*/ 29 w 89"/>
                  <a:gd name="T3" fmla="*/ 89 h 84"/>
                  <a:gd name="T4" fmla="*/ 17 w 89"/>
                  <a:gd name="T5" fmla="*/ 78 h 84"/>
                  <a:gd name="T6" fmla="*/ 6 w 89"/>
                  <a:gd name="T7" fmla="*/ 67 h 84"/>
                  <a:gd name="T8" fmla="*/ 0 w 89"/>
                  <a:gd name="T9" fmla="*/ 50 h 84"/>
                  <a:gd name="T10" fmla="*/ 6 w 89"/>
                  <a:gd name="T11" fmla="*/ 28 h 84"/>
                  <a:gd name="T12" fmla="*/ 17 w 89"/>
                  <a:gd name="T13" fmla="*/ 17 h 84"/>
                  <a:gd name="T14" fmla="*/ 29 w 89"/>
                  <a:gd name="T15" fmla="*/ 6 h 84"/>
                  <a:gd name="T16" fmla="*/ 52 w 89"/>
                  <a:gd name="T17" fmla="*/ 0 h 84"/>
                  <a:gd name="T18" fmla="*/ 75 w 89"/>
                  <a:gd name="T19" fmla="*/ 6 h 84"/>
                  <a:gd name="T20" fmla="*/ 96 w 89"/>
                  <a:gd name="T21" fmla="*/ 17 h 84"/>
                  <a:gd name="T22" fmla="*/ 103 w 89"/>
                  <a:gd name="T23" fmla="*/ 28 h 84"/>
                  <a:gd name="T24" fmla="*/ 111 w 89"/>
                  <a:gd name="T25" fmla="*/ 50 h 84"/>
                  <a:gd name="T26" fmla="*/ 103 w 89"/>
                  <a:gd name="T27" fmla="*/ 67 h 84"/>
                  <a:gd name="T28" fmla="*/ 96 w 89"/>
                  <a:gd name="T29" fmla="*/ 78 h 84"/>
                  <a:gd name="T30" fmla="*/ 75 w 89"/>
                  <a:gd name="T31" fmla="*/ 89 h 84"/>
                  <a:gd name="T32" fmla="*/ 52 w 89"/>
                  <a:gd name="T33" fmla="*/ 89 h 84"/>
                  <a:gd name="T34" fmla="*/ 52 w 89"/>
                  <a:gd name="T35" fmla="*/ 89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6"/>
              <p:cNvSpPr>
                <a:spLocks/>
              </p:cNvSpPr>
              <p:nvPr/>
            </p:nvSpPr>
            <p:spPr bwMode="auto">
              <a:xfrm>
                <a:off x="1859" y="1209"/>
                <a:ext cx="52" cy="68"/>
              </a:xfrm>
              <a:custGeom>
                <a:avLst/>
                <a:gdLst>
                  <a:gd name="T0" fmla="*/ 48 w 53"/>
                  <a:gd name="T1" fmla="*/ 55 h 67"/>
                  <a:gd name="T2" fmla="*/ 48 w 53"/>
                  <a:gd name="T3" fmla="*/ 60 h 67"/>
                  <a:gd name="T4" fmla="*/ 42 w 53"/>
                  <a:gd name="T5" fmla="*/ 66 h 67"/>
                  <a:gd name="T6" fmla="*/ 31 w 53"/>
                  <a:gd name="T7" fmla="*/ 72 h 67"/>
                  <a:gd name="T8" fmla="*/ 24 w 53"/>
                  <a:gd name="T9" fmla="*/ 72 h 67"/>
                  <a:gd name="T10" fmla="*/ 18 w 53"/>
                  <a:gd name="T11" fmla="*/ 72 h 67"/>
                  <a:gd name="T12" fmla="*/ 6 w 53"/>
                  <a:gd name="T13" fmla="*/ 66 h 67"/>
                  <a:gd name="T14" fmla="*/ 0 w 53"/>
                  <a:gd name="T15" fmla="*/ 60 h 67"/>
                  <a:gd name="T16" fmla="*/ 0 w 53"/>
                  <a:gd name="T17" fmla="*/ 55 h 67"/>
                  <a:gd name="T18" fmla="*/ 0 w 53"/>
                  <a:gd name="T19" fmla="*/ 0 h 67"/>
                  <a:gd name="T20" fmla="*/ 48 w 53"/>
                  <a:gd name="T21" fmla="*/ 0 h 67"/>
                  <a:gd name="T22" fmla="*/ 48 w 53"/>
                  <a:gd name="T23" fmla="*/ 55 h 67"/>
                  <a:gd name="T24" fmla="*/ 48 w 53"/>
                  <a:gd name="T25" fmla="*/ 5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7"/>
              <p:cNvSpPr>
                <a:spLocks/>
              </p:cNvSpPr>
              <p:nvPr/>
            </p:nvSpPr>
            <p:spPr bwMode="auto">
              <a:xfrm>
                <a:off x="1859" y="1209"/>
                <a:ext cx="52" cy="68"/>
              </a:xfrm>
              <a:custGeom>
                <a:avLst/>
                <a:gdLst>
                  <a:gd name="T0" fmla="*/ 48 w 53"/>
                  <a:gd name="T1" fmla="*/ 55 h 67"/>
                  <a:gd name="T2" fmla="*/ 48 w 53"/>
                  <a:gd name="T3" fmla="*/ 60 h 67"/>
                  <a:gd name="T4" fmla="*/ 42 w 53"/>
                  <a:gd name="T5" fmla="*/ 66 h 67"/>
                  <a:gd name="T6" fmla="*/ 31 w 53"/>
                  <a:gd name="T7" fmla="*/ 72 h 67"/>
                  <a:gd name="T8" fmla="*/ 24 w 53"/>
                  <a:gd name="T9" fmla="*/ 72 h 67"/>
                  <a:gd name="T10" fmla="*/ 18 w 53"/>
                  <a:gd name="T11" fmla="*/ 72 h 67"/>
                  <a:gd name="T12" fmla="*/ 6 w 53"/>
                  <a:gd name="T13" fmla="*/ 66 h 67"/>
                  <a:gd name="T14" fmla="*/ 0 w 53"/>
                  <a:gd name="T15" fmla="*/ 60 h 67"/>
                  <a:gd name="T16" fmla="*/ 0 w 53"/>
                  <a:gd name="T17" fmla="*/ 55 h 67"/>
                  <a:gd name="T18" fmla="*/ 0 w 53"/>
                  <a:gd name="T19" fmla="*/ 0 h 67"/>
                  <a:gd name="T20" fmla="*/ 48 w 53"/>
                  <a:gd name="T21" fmla="*/ 0 h 67"/>
                  <a:gd name="T22" fmla="*/ 48 w 53"/>
                  <a:gd name="T23" fmla="*/ 55 h 67"/>
                  <a:gd name="T24" fmla="*/ 48 w 53"/>
                  <a:gd name="T25" fmla="*/ 55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5 w 30"/>
                  <a:gd name="T1" fmla="*/ 33 h 34"/>
                  <a:gd name="T2" fmla="*/ 29 w 30"/>
                  <a:gd name="T3" fmla="*/ 39 h 34"/>
                  <a:gd name="T4" fmla="*/ 12 w 30"/>
                  <a:gd name="T5" fmla="*/ 39 h 34"/>
                  <a:gd name="T6" fmla="*/ 6 w 30"/>
                  <a:gd name="T7" fmla="*/ 39 h 34"/>
                  <a:gd name="T8" fmla="*/ 0 w 30"/>
                  <a:gd name="T9" fmla="*/ 33 h 34"/>
                  <a:gd name="T10" fmla="*/ 0 w 30"/>
                  <a:gd name="T11" fmla="*/ 0 h 34"/>
                  <a:gd name="T12" fmla="*/ 35 w 30"/>
                  <a:gd name="T13" fmla="*/ 0 h 34"/>
                  <a:gd name="T14" fmla="*/ 35 w 30"/>
                  <a:gd name="T15" fmla="*/ 33 h 34"/>
                  <a:gd name="T16" fmla="*/ 35 w 30"/>
                  <a:gd name="T17" fmla="*/ 33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5" cy="12"/>
              </a:xfrm>
              <a:custGeom>
                <a:avLst/>
                <a:gdLst>
                  <a:gd name="T0" fmla="*/ 3 w 6"/>
                  <a:gd name="T1" fmla="*/ 11 h 11"/>
                  <a:gd name="T2" fmla="*/ 3 w 6"/>
                  <a:gd name="T3" fmla="*/ 16 h 11"/>
                  <a:gd name="T4" fmla="*/ 0 w 6"/>
                  <a:gd name="T5" fmla="*/ 16 h 11"/>
                  <a:gd name="T6" fmla="*/ 0 w 6"/>
                  <a:gd name="T7" fmla="*/ 16 h 11"/>
                  <a:gd name="T8" fmla="*/ 0 w 6"/>
                  <a:gd name="T9" fmla="*/ 11 h 11"/>
                  <a:gd name="T10" fmla="*/ 0 w 6"/>
                  <a:gd name="T11" fmla="*/ 0 h 11"/>
                  <a:gd name="T12" fmla="*/ 3 w 6"/>
                  <a:gd name="T13" fmla="*/ 0 h 11"/>
                  <a:gd name="T14" fmla="*/ 3 w 6"/>
                  <a:gd name="T15" fmla="*/ 11 h 11"/>
                  <a:gd name="T16" fmla="*/ 3 w 6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30"/>
              <p:cNvSpPr>
                <a:spLocks/>
              </p:cNvSpPr>
              <p:nvPr/>
            </p:nvSpPr>
            <p:spPr bwMode="auto">
              <a:xfrm>
                <a:off x="1880" y="1249"/>
                <a:ext cx="5" cy="5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3 w 6"/>
                  <a:gd name="T11" fmla="*/ 0 h 5"/>
                  <a:gd name="T12" fmla="*/ 3 w 6"/>
                  <a:gd name="T13" fmla="*/ 5 h 5"/>
                  <a:gd name="T14" fmla="*/ 3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31"/>
              <p:cNvSpPr>
                <a:spLocks/>
              </p:cNvSpPr>
              <p:nvPr/>
            </p:nvSpPr>
            <p:spPr bwMode="auto">
              <a:xfrm>
                <a:off x="1885" y="1237"/>
                <a:ext cx="7" cy="7"/>
              </a:xfrm>
              <a:custGeom>
                <a:avLst/>
                <a:gdLst>
                  <a:gd name="T0" fmla="*/ 13 w 6"/>
                  <a:gd name="T1" fmla="*/ 13 h 6"/>
                  <a:gd name="T2" fmla="*/ 13 w 6"/>
                  <a:gd name="T3" fmla="*/ 13 h 6"/>
                  <a:gd name="T4" fmla="*/ 0 w 6"/>
                  <a:gd name="T5" fmla="*/ 13 h 6"/>
                  <a:gd name="T6" fmla="*/ 0 w 6"/>
                  <a:gd name="T7" fmla="*/ 13 h 6"/>
                  <a:gd name="T8" fmla="*/ 0 w 6"/>
                  <a:gd name="T9" fmla="*/ 0 h 6"/>
                  <a:gd name="T10" fmla="*/ 13 w 6"/>
                  <a:gd name="T11" fmla="*/ 0 h 6"/>
                  <a:gd name="T12" fmla="*/ 13 w 6"/>
                  <a:gd name="T13" fmla="*/ 13 h 6"/>
                  <a:gd name="T14" fmla="*/ 13 w 6"/>
                  <a:gd name="T15" fmla="*/ 1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32"/>
              <p:cNvSpPr>
                <a:spLocks/>
              </p:cNvSpPr>
              <p:nvPr/>
            </p:nvSpPr>
            <p:spPr bwMode="auto">
              <a:xfrm>
                <a:off x="1873" y="1237"/>
                <a:ext cx="7" cy="7"/>
              </a:xfrm>
              <a:custGeom>
                <a:avLst/>
                <a:gdLst>
                  <a:gd name="T0" fmla="*/ 13 w 6"/>
                  <a:gd name="T1" fmla="*/ 13 h 6"/>
                  <a:gd name="T2" fmla="*/ 13 w 6"/>
                  <a:gd name="T3" fmla="*/ 13 h 6"/>
                  <a:gd name="T4" fmla="*/ 0 w 6"/>
                  <a:gd name="T5" fmla="*/ 13 h 6"/>
                  <a:gd name="T6" fmla="*/ 0 w 6"/>
                  <a:gd name="T7" fmla="*/ 13 h 6"/>
                  <a:gd name="T8" fmla="*/ 0 w 6"/>
                  <a:gd name="T9" fmla="*/ 0 h 6"/>
                  <a:gd name="T10" fmla="*/ 13 w 6"/>
                  <a:gd name="T11" fmla="*/ 0 h 6"/>
                  <a:gd name="T12" fmla="*/ 13 w 6"/>
                  <a:gd name="T13" fmla="*/ 13 h 6"/>
                  <a:gd name="T14" fmla="*/ 13 w 6"/>
                  <a:gd name="T15" fmla="*/ 13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3"/>
              <p:cNvSpPr>
                <a:spLocks/>
              </p:cNvSpPr>
              <p:nvPr/>
            </p:nvSpPr>
            <p:spPr bwMode="auto">
              <a:xfrm>
                <a:off x="1861" y="1209"/>
                <a:ext cx="7" cy="12"/>
              </a:xfrm>
              <a:custGeom>
                <a:avLst/>
                <a:gdLst>
                  <a:gd name="T0" fmla="*/ 13 w 6"/>
                  <a:gd name="T1" fmla="*/ 16 h 11"/>
                  <a:gd name="T2" fmla="*/ 0 w 6"/>
                  <a:gd name="T3" fmla="*/ 16 h 11"/>
                  <a:gd name="T4" fmla="*/ 0 w 6"/>
                  <a:gd name="T5" fmla="*/ 0 h 11"/>
                  <a:gd name="T6" fmla="*/ 13 w 6"/>
                  <a:gd name="T7" fmla="*/ 0 h 11"/>
                  <a:gd name="T8" fmla="*/ 13 w 6"/>
                  <a:gd name="T9" fmla="*/ 16 h 11"/>
                  <a:gd name="T10" fmla="*/ 13 w 6"/>
                  <a:gd name="T11" fmla="*/ 1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4"/>
              <p:cNvSpPr>
                <a:spLocks/>
              </p:cNvSpPr>
              <p:nvPr/>
            </p:nvSpPr>
            <p:spPr bwMode="auto">
              <a:xfrm>
                <a:off x="1861" y="1209"/>
                <a:ext cx="7" cy="12"/>
              </a:xfrm>
              <a:custGeom>
                <a:avLst/>
                <a:gdLst>
                  <a:gd name="T0" fmla="*/ 13 w 6"/>
                  <a:gd name="T1" fmla="*/ 16 h 11"/>
                  <a:gd name="T2" fmla="*/ 0 w 6"/>
                  <a:gd name="T3" fmla="*/ 16 h 11"/>
                  <a:gd name="T4" fmla="*/ 0 w 6"/>
                  <a:gd name="T5" fmla="*/ 0 h 11"/>
                  <a:gd name="T6" fmla="*/ 13 w 6"/>
                  <a:gd name="T7" fmla="*/ 0 h 11"/>
                  <a:gd name="T8" fmla="*/ 13 w 6"/>
                  <a:gd name="T9" fmla="*/ 16 h 11"/>
                  <a:gd name="T10" fmla="*/ 13 w 6"/>
                  <a:gd name="T11" fmla="*/ 1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5"/>
              <p:cNvSpPr>
                <a:spLocks/>
              </p:cNvSpPr>
              <p:nvPr/>
            </p:nvSpPr>
            <p:spPr bwMode="auto">
              <a:xfrm>
                <a:off x="1899" y="1209"/>
                <a:ext cx="5" cy="12"/>
              </a:xfrm>
              <a:custGeom>
                <a:avLst/>
                <a:gdLst>
                  <a:gd name="T0" fmla="*/ 5 w 5"/>
                  <a:gd name="T1" fmla="*/ 16 h 11"/>
                  <a:gd name="T2" fmla="*/ 0 w 5"/>
                  <a:gd name="T3" fmla="*/ 16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6 h 11"/>
                  <a:gd name="T10" fmla="*/ 5 w 5"/>
                  <a:gd name="T11" fmla="*/ 1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6"/>
              <p:cNvSpPr>
                <a:spLocks/>
              </p:cNvSpPr>
              <p:nvPr/>
            </p:nvSpPr>
            <p:spPr bwMode="auto">
              <a:xfrm>
                <a:off x="1899" y="1209"/>
                <a:ext cx="5" cy="12"/>
              </a:xfrm>
              <a:custGeom>
                <a:avLst/>
                <a:gdLst>
                  <a:gd name="T0" fmla="*/ 5 w 5"/>
                  <a:gd name="T1" fmla="*/ 16 h 11"/>
                  <a:gd name="T2" fmla="*/ 0 w 5"/>
                  <a:gd name="T3" fmla="*/ 16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6 h 11"/>
                  <a:gd name="T10" fmla="*/ 5 w 5"/>
                  <a:gd name="T11" fmla="*/ 1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7"/>
              <p:cNvSpPr>
                <a:spLocks/>
              </p:cNvSpPr>
              <p:nvPr/>
            </p:nvSpPr>
            <p:spPr bwMode="auto">
              <a:xfrm>
                <a:off x="1861" y="1237"/>
                <a:ext cx="7" cy="7"/>
              </a:xfrm>
              <a:custGeom>
                <a:avLst/>
                <a:gdLst>
                  <a:gd name="T0" fmla="*/ 13 w 6"/>
                  <a:gd name="T1" fmla="*/ 13 h 6"/>
                  <a:gd name="T2" fmla="*/ 0 w 6"/>
                  <a:gd name="T3" fmla="*/ 13 h 6"/>
                  <a:gd name="T4" fmla="*/ 0 w 6"/>
                  <a:gd name="T5" fmla="*/ 0 h 6"/>
                  <a:gd name="T6" fmla="*/ 13 w 6"/>
                  <a:gd name="T7" fmla="*/ 0 h 6"/>
                  <a:gd name="T8" fmla="*/ 13 w 6"/>
                  <a:gd name="T9" fmla="*/ 13 h 6"/>
                  <a:gd name="T10" fmla="*/ 13 w 6"/>
                  <a:gd name="T11" fmla="*/ 1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8"/>
              <p:cNvSpPr>
                <a:spLocks/>
              </p:cNvSpPr>
              <p:nvPr/>
            </p:nvSpPr>
            <p:spPr bwMode="auto">
              <a:xfrm>
                <a:off x="1861" y="1237"/>
                <a:ext cx="7" cy="7"/>
              </a:xfrm>
              <a:custGeom>
                <a:avLst/>
                <a:gdLst>
                  <a:gd name="T0" fmla="*/ 13 w 6"/>
                  <a:gd name="T1" fmla="*/ 13 h 6"/>
                  <a:gd name="T2" fmla="*/ 0 w 6"/>
                  <a:gd name="T3" fmla="*/ 13 h 6"/>
                  <a:gd name="T4" fmla="*/ 0 w 6"/>
                  <a:gd name="T5" fmla="*/ 0 h 6"/>
                  <a:gd name="T6" fmla="*/ 13 w 6"/>
                  <a:gd name="T7" fmla="*/ 0 h 6"/>
                  <a:gd name="T8" fmla="*/ 13 w 6"/>
                  <a:gd name="T9" fmla="*/ 13 h 6"/>
                  <a:gd name="T10" fmla="*/ 13 w 6"/>
                  <a:gd name="T11" fmla="*/ 1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9"/>
              <p:cNvSpPr>
                <a:spLocks/>
              </p:cNvSpPr>
              <p:nvPr/>
            </p:nvSpPr>
            <p:spPr bwMode="auto">
              <a:xfrm>
                <a:off x="1861" y="1254"/>
                <a:ext cx="12" cy="14"/>
              </a:xfrm>
              <a:custGeom>
                <a:avLst/>
                <a:gdLst>
                  <a:gd name="T0" fmla="*/ 12 w 12"/>
                  <a:gd name="T1" fmla="*/ 22 h 11"/>
                  <a:gd name="T2" fmla="*/ 12 w 12"/>
                  <a:gd name="T3" fmla="*/ 37 h 11"/>
                  <a:gd name="T4" fmla="*/ 0 w 12"/>
                  <a:gd name="T5" fmla="*/ 22 h 11"/>
                  <a:gd name="T6" fmla="*/ 6 w 12"/>
                  <a:gd name="T7" fmla="*/ 0 h 11"/>
                  <a:gd name="T8" fmla="*/ 12 w 12"/>
                  <a:gd name="T9" fmla="*/ 22 h 11"/>
                  <a:gd name="T10" fmla="*/ 12 w 12"/>
                  <a:gd name="T11" fmla="*/ 2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40"/>
              <p:cNvSpPr>
                <a:spLocks/>
              </p:cNvSpPr>
              <p:nvPr/>
            </p:nvSpPr>
            <p:spPr bwMode="auto">
              <a:xfrm>
                <a:off x="1861" y="1254"/>
                <a:ext cx="12" cy="14"/>
              </a:xfrm>
              <a:custGeom>
                <a:avLst/>
                <a:gdLst>
                  <a:gd name="T0" fmla="*/ 12 w 12"/>
                  <a:gd name="T1" fmla="*/ 22 h 11"/>
                  <a:gd name="T2" fmla="*/ 12 w 12"/>
                  <a:gd name="T3" fmla="*/ 37 h 11"/>
                  <a:gd name="T4" fmla="*/ 0 w 12"/>
                  <a:gd name="T5" fmla="*/ 22 h 11"/>
                  <a:gd name="T6" fmla="*/ 6 w 12"/>
                  <a:gd name="T7" fmla="*/ 0 h 11"/>
                  <a:gd name="T8" fmla="*/ 12 w 12"/>
                  <a:gd name="T9" fmla="*/ 22 h 11"/>
                  <a:gd name="T10" fmla="*/ 12 w 12"/>
                  <a:gd name="T11" fmla="*/ 2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7" cy="14"/>
              </a:xfrm>
              <a:custGeom>
                <a:avLst/>
                <a:gdLst>
                  <a:gd name="T0" fmla="*/ 0 w 6"/>
                  <a:gd name="T1" fmla="*/ 22 h 11"/>
                  <a:gd name="T2" fmla="*/ 0 w 6"/>
                  <a:gd name="T3" fmla="*/ 37 h 11"/>
                  <a:gd name="T4" fmla="*/ 13 w 6"/>
                  <a:gd name="T5" fmla="*/ 22 h 11"/>
                  <a:gd name="T6" fmla="*/ 13 w 6"/>
                  <a:gd name="T7" fmla="*/ 0 h 11"/>
                  <a:gd name="T8" fmla="*/ 0 w 6"/>
                  <a:gd name="T9" fmla="*/ 22 h 11"/>
                  <a:gd name="T10" fmla="*/ 0 w 6"/>
                  <a:gd name="T11" fmla="*/ 2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7" cy="14"/>
              </a:xfrm>
              <a:custGeom>
                <a:avLst/>
                <a:gdLst>
                  <a:gd name="T0" fmla="*/ 0 w 6"/>
                  <a:gd name="T1" fmla="*/ 22 h 11"/>
                  <a:gd name="T2" fmla="*/ 0 w 6"/>
                  <a:gd name="T3" fmla="*/ 37 h 11"/>
                  <a:gd name="T4" fmla="*/ 13 w 6"/>
                  <a:gd name="T5" fmla="*/ 22 h 11"/>
                  <a:gd name="T6" fmla="*/ 13 w 6"/>
                  <a:gd name="T7" fmla="*/ 0 h 11"/>
                  <a:gd name="T8" fmla="*/ 0 w 6"/>
                  <a:gd name="T9" fmla="*/ 22 h 11"/>
                  <a:gd name="T10" fmla="*/ 0 w 6"/>
                  <a:gd name="T11" fmla="*/ 2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3"/>
              <p:cNvSpPr>
                <a:spLocks/>
              </p:cNvSpPr>
              <p:nvPr/>
            </p:nvSpPr>
            <p:spPr bwMode="auto">
              <a:xfrm>
                <a:off x="1899" y="1237"/>
                <a:ext cx="5" cy="7"/>
              </a:xfrm>
              <a:custGeom>
                <a:avLst/>
                <a:gdLst>
                  <a:gd name="T0" fmla="*/ 5 w 5"/>
                  <a:gd name="T1" fmla="*/ 13 h 6"/>
                  <a:gd name="T2" fmla="*/ 0 w 5"/>
                  <a:gd name="T3" fmla="*/ 13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13 h 6"/>
                  <a:gd name="T10" fmla="*/ 5 w 5"/>
                  <a:gd name="T11" fmla="*/ 1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4"/>
              <p:cNvSpPr>
                <a:spLocks/>
              </p:cNvSpPr>
              <p:nvPr/>
            </p:nvSpPr>
            <p:spPr bwMode="auto">
              <a:xfrm>
                <a:off x="1899" y="1237"/>
                <a:ext cx="5" cy="7"/>
              </a:xfrm>
              <a:custGeom>
                <a:avLst/>
                <a:gdLst>
                  <a:gd name="T0" fmla="*/ 5 w 5"/>
                  <a:gd name="T1" fmla="*/ 13 h 6"/>
                  <a:gd name="T2" fmla="*/ 0 w 5"/>
                  <a:gd name="T3" fmla="*/ 13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13 h 6"/>
                  <a:gd name="T10" fmla="*/ 5 w 5"/>
                  <a:gd name="T11" fmla="*/ 1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5" cy="12"/>
              </a:xfrm>
              <a:custGeom>
                <a:avLst/>
                <a:gdLst>
                  <a:gd name="T0" fmla="*/ 3 w 6"/>
                  <a:gd name="T1" fmla="*/ 16 h 11"/>
                  <a:gd name="T2" fmla="*/ 0 w 6"/>
                  <a:gd name="T3" fmla="*/ 16 h 11"/>
                  <a:gd name="T4" fmla="*/ 0 w 6"/>
                  <a:gd name="T5" fmla="*/ 0 h 11"/>
                  <a:gd name="T6" fmla="*/ 3 w 6"/>
                  <a:gd name="T7" fmla="*/ 0 h 11"/>
                  <a:gd name="T8" fmla="*/ 3 w 6"/>
                  <a:gd name="T9" fmla="*/ 16 h 11"/>
                  <a:gd name="T10" fmla="*/ 3 w 6"/>
                  <a:gd name="T11" fmla="*/ 1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5" cy="12"/>
              </a:xfrm>
              <a:custGeom>
                <a:avLst/>
                <a:gdLst>
                  <a:gd name="T0" fmla="*/ 3 w 6"/>
                  <a:gd name="T1" fmla="*/ 16 h 11"/>
                  <a:gd name="T2" fmla="*/ 0 w 6"/>
                  <a:gd name="T3" fmla="*/ 16 h 11"/>
                  <a:gd name="T4" fmla="*/ 0 w 6"/>
                  <a:gd name="T5" fmla="*/ 0 h 11"/>
                  <a:gd name="T6" fmla="*/ 3 w 6"/>
                  <a:gd name="T7" fmla="*/ 0 h 11"/>
                  <a:gd name="T8" fmla="*/ 3 w 6"/>
                  <a:gd name="T9" fmla="*/ 16 h 11"/>
                  <a:gd name="T10" fmla="*/ 3 w 6"/>
                  <a:gd name="T11" fmla="*/ 1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7" cy="158"/>
              </a:xfrm>
              <a:custGeom>
                <a:avLst/>
                <a:gdLst>
                  <a:gd name="T0" fmla="*/ 255 w 245"/>
                  <a:gd name="T1" fmla="*/ 166 h 156"/>
                  <a:gd name="T2" fmla="*/ 255 w 245"/>
                  <a:gd name="T3" fmla="*/ 0 h 156"/>
                  <a:gd name="T4" fmla="*/ 0 w 245"/>
                  <a:gd name="T5" fmla="*/ 0 h 156"/>
                  <a:gd name="T6" fmla="*/ 0 w 245"/>
                  <a:gd name="T7" fmla="*/ 166 h 156"/>
                  <a:gd name="T8" fmla="*/ 255 w 245"/>
                  <a:gd name="T9" fmla="*/ 166 h 156"/>
                  <a:gd name="T10" fmla="*/ 255 w 245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148"/>
            <p:cNvGrpSpPr>
              <a:grpSpLocks/>
            </p:cNvGrpSpPr>
            <p:nvPr userDrawn="1"/>
          </p:nvGrpSpPr>
          <p:grpSpPr bwMode="auto">
            <a:xfrm>
              <a:off x="4792854" y="6619865"/>
              <a:ext cx="192235" cy="123446"/>
              <a:chOff x="1595" y="1394"/>
              <a:chExt cx="245" cy="158"/>
            </a:xfrm>
          </p:grpSpPr>
          <p:sp>
            <p:nvSpPr>
              <p:cNvPr id="110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8"/>
              </a:xfrm>
              <a:custGeom>
                <a:avLst/>
                <a:gdLst>
                  <a:gd name="T0" fmla="*/ 245 w 245"/>
                  <a:gd name="T1" fmla="*/ 162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62 h 157"/>
                  <a:gd name="T8" fmla="*/ 245 w 245"/>
                  <a:gd name="T9" fmla="*/ 162 h 157"/>
                  <a:gd name="T10" fmla="*/ 245 w 245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7 w 72"/>
                  <a:gd name="T1" fmla="*/ 0 h 45"/>
                  <a:gd name="T2" fmla="*/ 0 w 72"/>
                  <a:gd name="T3" fmla="*/ 0 h 45"/>
                  <a:gd name="T4" fmla="*/ 0 w 72"/>
                  <a:gd name="T5" fmla="*/ 55 h 45"/>
                  <a:gd name="T6" fmla="*/ 77 w 72"/>
                  <a:gd name="T7" fmla="*/ 55 h 45"/>
                  <a:gd name="T8" fmla="*/ 77 w 72"/>
                  <a:gd name="T9" fmla="*/ 0 h 45"/>
                  <a:gd name="T10" fmla="*/ 77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51"/>
              <p:cNvSpPr>
                <a:spLocks/>
              </p:cNvSpPr>
              <p:nvPr/>
            </p:nvSpPr>
            <p:spPr bwMode="auto">
              <a:xfrm>
                <a:off x="1595" y="1505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55 h 45"/>
                  <a:gd name="T4" fmla="*/ 77 w 72"/>
                  <a:gd name="T5" fmla="*/ 55 h 45"/>
                  <a:gd name="T6" fmla="*/ 77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3" name="Freeform 152"/>
              <p:cNvSpPr>
                <a:spLocks/>
              </p:cNvSpPr>
              <p:nvPr/>
            </p:nvSpPr>
            <p:spPr bwMode="auto">
              <a:xfrm>
                <a:off x="1739" y="1505"/>
                <a:ext cx="101" cy="47"/>
              </a:xfrm>
              <a:custGeom>
                <a:avLst/>
                <a:gdLst>
                  <a:gd name="T0" fmla="*/ 0 w 102"/>
                  <a:gd name="T1" fmla="*/ 55 h 45"/>
                  <a:gd name="T2" fmla="*/ 97 w 102"/>
                  <a:gd name="T3" fmla="*/ 55 h 45"/>
                  <a:gd name="T4" fmla="*/ 97 w 102"/>
                  <a:gd name="T5" fmla="*/ 0 h 45"/>
                  <a:gd name="T6" fmla="*/ 0 w 102"/>
                  <a:gd name="T7" fmla="*/ 0 h 45"/>
                  <a:gd name="T8" fmla="*/ 0 w 102"/>
                  <a:gd name="T9" fmla="*/ 55 h 45"/>
                  <a:gd name="T10" fmla="*/ 0 w 102"/>
                  <a:gd name="T11" fmla="*/ 5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55 h 45"/>
                  <a:gd name="T4" fmla="*/ 97 w 102"/>
                  <a:gd name="T5" fmla="*/ 55 h 45"/>
                  <a:gd name="T6" fmla="*/ 97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8"/>
              </a:xfrm>
              <a:custGeom>
                <a:avLst/>
                <a:gdLst>
                  <a:gd name="T0" fmla="*/ 125 w 245"/>
                  <a:gd name="T1" fmla="*/ 162 h 157"/>
                  <a:gd name="T2" fmla="*/ 125 w 245"/>
                  <a:gd name="T3" fmla="*/ 100 h 157"/>
                  <a:gd name="T4" fmla="*/ 245 w 245"/>
                  <a:gd name="T5" fmla="*/ 100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100 h 157"/>
                  <a:gd name="T20" fmla="*/ 90 w 245"/>
                  <a:gd name="T21" fmla="*/ 100 h 157"/>
                  <a:gd name="T22" fmla="*/ 90 w 245"/>
                  <a:gd name="T23" fmla="*/ 162 h 157"/>
                  <a:gd name="T24" fmla="*/ 125 w 245"/>
                  <a:gd name="T25" fmla="*/ 162 h 157"/>
                  <a:gd name="T26" fmla="*/ 125 w 245"/>
                  <a:gd name="T27" fmla="*/ 162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8"/>
              </a:xfrm>
              <a:custGeom>
                <a:avLst/>
                <a:gdLst>
                  <a:gd name="T0" fmla="*/ 245 w 245"/>
                  <a:gd name="T1" fmla="*/ 162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62 h 157"/>
                  <a:gd name="T8" fmla="*/ 245 w 245"/>
                  <a:gd name="T9" fmla="*/ 162 h 157"/>
                  <a:gd name="T10" fmla="*/ 245 w 245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56"/>
            <p:cNvGrpSpPr>
              <a:grpSpLocks/>
            </p:cNvGrpSpPr>
            <p:nvPr userDrawn="1"/>
          </p:nvGrpSpPr>
          <p:grpSpPr bwMode="auto">
            <a:xfrm>
              <a:off x="4544782" y="6619866"/>
              <a:ext cx="190269" cy="123446"/>
              <a:chOff x="1593" y="1143"/>
              <a:chExt cx="244" cy="158"/>
            </a:xfrm>
          </p:grpSpPr>
          <p:sp>
            <p:nvSpPr>
              <p:cNvPr id="106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8"/>
              </a:xfrm>
              <a:custGeom>
                <a:avLst/>
                <a:gdLst>
                  <a:gd name="T0" fmla="*/ 240 w 245"/>
                  <a:gd name="T1" fmla="*/ 162 h 157"/>
                  <a:gd name="T2" fmla="*/ 240 w 245"/>
                  <a:gd name="T3" fmla="*/ 0 h 157"/>
                  <a:gd name="T4" fmla="*/ 0 w 245"/>
                  <a:gd name="T5" fmla="*/ 0 h 157"/>
                  <a:gd name="T6" fmla="*/ 0 w 245"/>
                  <a:gd name="T7" fmla="*/ 162 h 157"/>
                  <a:gd name="T8" fmla="*/ 240 w 245"/>
                  <a:gd name="T9" fmla="*/ 162 h 157"/>
                  <a:gd name="T10" fmla="*/ 240 w 245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0 w 245"/>
                  <a:gd name="T1" fmla="*/ 55 h 45"/>
                  <a:gd name="T2" fmla="*/ 240 w 245"/>
                  <a:gd name="T3" fmla="*/ 0 h 45"/>
                  <a:gd name="T4" fmla="*/ 0 w 245"/>
                  <a:gd name="T5" fmla="*/ 0 h 45"/>
                  <a:gd name="T6" fmla="*/ 0 w 245"/>
                  <a:gd name="T7" fmla="*/ 55 h 45"/>
                  <a:gd name="T8" fmla="*/ 240 w 245"/>
                  <a:gd name="T9" fmla="*/ 55 h 45"/>
                  <a:gd name="T10" fmla="*/ 240 w 245"/>
                  <a:gd name="T11" fmla="*/ 5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2"/>
              </a:xfrm>
              <a:custGeom>
                <a:avLst/>
                <a:gdLst>
                  <a:gd name="T0" fmla="*/ 240 w 245"/>
                  <a:gd name="T1" fmla="*/ 56 h 51"/>
                  <a:gd name="T2" fmla="*/ 240 w 245"/>
                  <a:gd name="T3" fmla="*/ 0 h 51"/>
                  <a:gd name="T4" fmla="*/ 0 w 245"/>
                  <a:gd name="T5" fmla="*/ 0 h 51"/>
                  <a:gd name="T6" fmla="*/ 0 w 245"/>
                  <a:gd name="T7" fmla="*/ 56 h 51"/>
                  <a:gd name="T8" fmla="*/ 240 w 245"/>
                  <a:gd name="T9" fmla="*/ 56 h 51"/>
                  <a:gd name="T10" fmla="*/ 240 w 245"/>
                  <a:gd name="T11" fmla="*/ 56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9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8"/>
              </a:xfrm>
              <a:custGeom>
                <a:avLst/>
                <a:gdLst>
                  <a:gd name="T0" fmla="*/ 240 w 245"/>
                  <a:gd name="T1" fmla="*/ 162 h 157"/>
                  <a:gd name="T2" fmla="*/ 240 w 245"/>
                  <a:gd name="T3" fmla="*/ 0 h 157"/>
                  <a:gd name="T4" fmla="*/ 0 w 245"/>
                  <a:gd name="T5" fmla="*/ 0 h 157"/>
                  <a:gd name="T6" fmla="*/ 0 w 245"/>
                  <a:gd name="T7" fmla="*/ 162 h 157"/>
                  <a:gd name="T8" fmla="*/ 240 w 245"/>
                  <a:gd name="T9" fmla="*/ 162 h 157"/>
                  <a:gd name="T10" fmla="*/ 240 w 245"/>
                  <a:gd name="T11" fmla="*/ 162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61"/>
            <p:cNvGrpSpPr>
              <a:grpSpLocks/>
            </p:cNvGrpSpPr>
            <p:nvPr userDrawn="1"/>
          </p:nvGrpSpPr>
          <p:grpSpPr bwMode="auto">
            <a:xfrm>
              <a:off x="4069570" y="6619870"/>
              <a:ext cx="192609" cy="123030"/>
              <a:chOff x="1591" y="892"/>
              <a:chExt cx="247" cy="158"/>
            </a:xfrm>
          </p:grpSpPr>
          <p:sp>
            <p:nvSpPr>
              <p:cNvPr id="102" name="Freeform 162"/>
              <p:cNvSpPr>
                <a:spLocks/>
              </p:cNvSpPr>
              <p:nvPr/>
            </p:nvSpPr>
            <p:spPr bwMode="auto">
              <a:xfrm>
                <a:off x="1591" y="892"/>
                <a:ext cx="247" cy="158"/>
              </a:xfrm>
              <a:custGeom>
                <a:avLst/>
                <a:gdLst>
                  <a:gd name="T0" fmla="*/ 255 w 245"/>
                  <a:gd name="T1" fmla="*/ 166 h 156"/>
                  <a:gd name="T2" fmla="*/ 255 w 245"/>
                  <a:gd name="T3" fmla="*/ 0 h 156"/>
                  <a:gd name="T4" fmla="*/ 0 w 245"/>
                  <a:gd name="T5" fmla="*/ 0 h 156"/>
                  <a:gd name="T6" fmla="*/ 0 w 245"/>
                  <a:gd name="T7" fmla="*/ 166 h 156"/>
                  <a:gd name="T8" fmla="*/ 255 w 245"/>
                  <a:gd name="T9" fmla="*/ 166 h 156"/>
                  <a:gd name="T10" fmla="*/ 255 w 245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163"/>
              <p:cNvSpPr>
                <a:spLocks/>
              </p:cNvSpPr>
              <p:nvPr/>
            </p:nvSpPr>
            <p:spPr bwMode="auto">
              <a:xfrm>
                <a:off x="1591" y="892"/>
                <a:ext cx="247" cy="52"/>
              </a:xfrm>
              <a:custGeom>
                <a:avLst/>
                <a:gdLst>
                  <a:gd name="T0" fmla="*/ 255 w 245"/>
                  <a:gd name="T1" fmla="*/ 60 h 50"/>
                  <a:gd name="T2" fmla="*/ 255 w 245"/>
                  <a:gd name="T3" fmla="*/ 0 h 50"/>
                  <a:gd name="T4" fmla="*/ 0 w 245"/>
                  <a:gd name="T5" fmla="*/ 0 h 50"/>
                  <a:gd name="T6" fmla="*/ 0 w 245"/>
                  <a:gd name="T7" fmla="*/ 60 h 50"/>
                  <a:gd name="T8" fmla="*/ 255 w 245"/>
                  <a:gd name="T9" fmla="*/ 60 h 50"/>
                  <a:gd name="T10" fmla="*/ 255 w 245"/>
                  <a:gd name="T11" fmla="*/ 6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164"/>
              <p:cNvSpPr>
                <a:spLocks/>
              </p:cNvSpPr>
              <p:nvPr/>
            </p:nvSpPr>
            <p:spPr bwMode="auto">
              <a:xfrm>
                <a:off x="1591" y="998"/>
                <a:ext cx="247" cy="52"/>
              </a:xfrm>
              <a:custGeom>
                <a:avLst/>
                <a:gdLst>
                  <a:gd name="T0" fmla="*/ 255 w 245"/>
                  <a:gd name="T1" fmla="*/ 60 h 50"/>
                  <a:gd name="T2" fmla="*/ 255 w 245"/>
                  <a:gd name="T3" fmla="*/ 0 h 50"/>
                  <a:gd name="T4" fmla="*/ 0 w 245"/>
                  <a:gd name="T5" fmla="*/ 0 h 50"/>
                  <a:gd name="T6" fmla="*/ 0 w 245"/>
                  <a:gd name="T7" fmla="*/ 60 h 50"/>
                  <a:gd name="T8" fmla="*/ 255 w 245"/>
                  <a:gd name="T9" fmla="*/ 60 h 50"/>
                  <a:gd name="T10" fmla="*/ 255 w 245"/>
                  <a:gd name="T11" fmla="*/ 6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5" name="Freeform 165"/>
              <p:cNvSpPr>
                <a:spLocks/>
              </p:cNvSpPr>
              <p:nvPr/>
            </p:nvSpPr>
            <p:spPr bwMode="auto">
              <a:xfrm>
                <a:off x="1591" y="892"/>
                <a:ext cx="247" cy="158"/>
              </a:xfrm>
              <a:custGeom>
                <a:avLst/>
                <a:gdLst>
                  <a:gd name="T0" fmla="*/ 255 w 245"/>
                  <a:gd name="T1" fmla="*/ 166 h 156"/>
                  <a:gd name="T2" fmla="*/ 255 w 245"/>
                  <a:gd name="T3" fmla="*/ 0 h 156"/>
                  <a:gd name="T4" fmla="*/ 0 w 245"/>
                  <a:gd name="T5" fmla="*/ 0 h 156"/>
                  <a:gd name="T6" fmla="*/ 0 w 245"/>
                  <a:gd name="T7" fmla="*/ 166 h 156"/>
                  <a:gd name="T8" fmla="*/ 255 w 245"/>
                  <a:gd name="T9" fmla="*/ 166 h 156"/>
                  <a:gd name="T10" fmla="*/ 255 w 245"/>
                  <a:gd name="T11" fmla="*/ 1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3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68610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83"/>
              <a:ext cx="192235" cy="122984"/>
              <a:chOff x="4187" y="1590"/>
              <a:chExt cx="238" cy="163"/>
            </a:xfrm>
          </p:grpSpPr>
          <p:sp>
            <p:nvSpPr>
              <p:cNvPr id="75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4"/>
              </a:xfrm>
              <a:custGeom>
                <a:avLst/>
                <a:gdLst>
                  <a:gd name="T0" fmla="*/ 0 w 244"/>
                  <a:gd name="T1" fmla="*/ 0 h 50"/>
                  <a:gd name="T2" fmla="*/ 35 w 244"/>
                  <a:gd name="T3" fmla="*/ 0 h 50"/>
                  <a:gd name="T4" fmla="*/ 35 w 244"/>
                  <a:gd name="T5" fmla="*/ 1414 h 50"/>
                  <a:gd name="T6" fmla="*/ 0 w 244"/>
                  <a:gd name="T7" fmla="*/ 1414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6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8"/>
              </a:xfrm>
              <a:custGeom>
                <a:avLst/>
                <a:gdLst>
                  <a:gd name="T0" fmla="*/ 0 w 244"/>
                  <a:gd name="T1" fmla="*/ 0 h 55"/>
                  <a:gd name="T2" fmla="*/ 35 w 244"/>
                  <a:gd name="T3" fmla="*/ 0 h 55"/>
                  <a:gd name="T4" fmla="*/ 35 w 244"/>
                  <a:gd name="T5" fmla="*/ 1069 h 55"/>
                  <a:gd name="T6" fmla="*/ 0 w 244"/>
                  <a:gd name="T7" fmla="*/ 1069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188"/>
              <p:cNvSpPr>
                <a:spLocks/>
              </p:cNvSpPr>
              <p:nvPr/>
            </p:nvSpPr>
            <p:spPr bwMode="auto">
              <a:xfrm>
                <a:off x="4187" y="1644"/>
                <a:ext cx="238" cy="56"/>
              </a:xfrm>
              <a:custGeom>
                <a:avLst/>
                <a:gdLst>
                  <a:gd name="T0" fmla="*/ 0 w 244"/>
                  <a:gd name="T1" fmla="*/ 0 h 56"/>
                  <a:gd name="T2" fmla="*/ 35 w 244"/>
                  <a:gd name="T3" fmla="*/ 0 h 56"/>
                  <a:gd name="T4" fmla="*/ 35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8" name="Freeform 189"/>
              <p:cNvSpPr>
                <a:spLocks/>
              </p:cNvSpPr>
              <p:nvPr/>
            </p:nvSpPr>
            <p:spPr bwMode="auto">
              <a:xfrm>
                <a:off x="4267" y="1644"/>
                <a:ext cx="69" cy="63"/>
              </a:xfrm>
              <a:custGeom>
                <a:avLst/>
                <a:gdLst>
                  <a:gd name="T0" fmla="*/ 17 w 71"/>
                  <a:gd name="T1" fmla="*/ 38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85 h 62"/>
                  <a:gd name="T8" fmla="*/ 6 w 71"/>
                  <a:gd name="T9" fmla="*/ 545 h 62"/>
                  <a:gd name="T10" fmla="*/ 12 w 71"/>
                  <a:gd name="T11" fmla="*/ 619 h 62"/>
                  <a:gd name="T12" fmla="*/ 17 w 71"/>
                  <a:gd name="T13" fmla="*/ 669 h 62"/>
                  <a:gd name="T14" fmla="*/ 17 w 71"/>
                  <a:gd name="T15" fmla="*/ 737 h 62"/>
                  <a:gd name="T16" fmla="*/ 17 w 71"/>
                  <a:gd name="T17" fmla="*/ 669 h 62"/>
                  <a:gd name="T18" fmla="*/ 17 w 71"/>
                  <a:gd name="T19" fmla="*/ 619 h 62"/>
                  <a:gd name="T20" fmla="*/ 17 w 71"/>
                  <a:gd name="T21" fmla="*/ 545 h 62"/>
                  <a:gd name="T22" fmla="*/ 17 w 71"/>
                  <a:gd name="T23" fmla="*/ 385 h 62"/>
                  <a:gd name="T24" fmla="*/ 17 w 71"/>
                  <a:gd name="T25" fmla="*/ 38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90"/>
              <p:cNvSpPr>
                <a:spLocks/>
              </p:cNvSpPr>
              <p:nvPr/>
            </p:nvSpPr>
            <p:spPr bwMode="auto">
              <a:xfrm>
                <a:off x="4267" y="1644"/>
                <a:ext cx="69" cy="63"/>
              </a:xfrm>
              <a:custGeom>
                <a:avLst/>
                <a:gdLst>
                  <a:gd name="T0" fmla="*/ 17 w 71"/>
                  <a:gd name="T1" fmla="*/ 38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85 h 62"/>
                  <a:gd name="T8" fmla="*/ 6 w 71"/>
                  <a:gd name="T9" fmla="*/ 545 h 62"/>
                  <a:gd name="T10" fmla="*/ 12 w 71"/>
                  <a:gd name="T11" fmla="*/ 619 h 62"/>
                  <a:gd name="T12" fmla="*/ 17 w 71"/>
                  <a:gd name="T13" fmla="*/ 669 h 62"/>
                  <a:gd name="T14" fmla="*/ 17 w 71"/>
                  <a:gd name="T15" fmla="*/ 737 h 62"/>
                  <a:gd name="T16" fmla="*/ 17 w 71"/>
                  <a:gd name="T17" fmla="*/ 669 h 62"/>
                  <a:gd name="T18" fmla="*/ 17 w 71"/>
                  <a:gd name="T19" fmla="*/ 619 h 62"/>
                  <a:gd name="T20" fmla="*/ 17 w 71"/>
                  <a:gd name="T21" fmla="*/ 545 h 62"/>
                  <a:gd name="T22" fmla="*/ 17 w 71"/>
                  <a:gd name="T23" fmla="*/ 385 h 62"/>
                  <a:gd name="T24" fmla="*/ 17 w 71"/>
                  <a:gd name="T25" fmla="*/ 38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91"/>
              <p:cNvSpPr>
                <a:spLocks/>
              </p:cNvSpPr>
              <p:nvPr/>
            </p:nvSpPr>
            <p:spPr bwMode="auto">
              <a:xfrm>
                <a:off x="4267" y="1644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71 h 62"/>
                  <a:gd name="T4" fmla="*/ 0 w 71"/>
                  <a:gd name="T5" fmla="*/ 271 h 62"/>
                  <a:gd name="T6" fmla="*/ 0 w 71"/>
                  <a:gd name="T7" fmla="*/ 385 h 62"/>
                  <a:gd name="T8" fmla="*/ 17 w 71"/>
                  <a:gd name="T9" fmla="*/ 385 h 62"/>
                  <a:gd name="T10" fmla="*/ 17 w 71"/>
                  <a:gd name="T11" fmla="*/ 619 h 62"/>
                  <a:gd name="T12" fmla="*/ 17 w 71"/>
                  <a:gd name="T13" fmla="*/ 669 h 62"/>
                  <a:gd name="T14" fmla="*/ 12 w 71"/>
                  <a:gd name="T15" fmla="*/ 619 h 62"/>
                  <a:gd name="T16" fmla="*/ 6 w 71"/>
                  <a:gd name="T17" fmla="*/ 619 h 62"/>
                  <a:gd name="T18" fmla="*/ 17 w 71"/>
                  <a:gd name="T19" fmla="*/ 619 h 62"/>
                  <a:gd name="T20" fmla="*/ 17 w 71"/>
                  <a:gd name="T21" fmla="*/ 619 h 62"/>
                  <a:gd name="T22" fmla="*/ 17 w 71"/>
                  <a:gd name="T23" fmla="*/ 669 h 62"/>
                  <a:gd name="T24" fmla="*/ 17 w 71"/>
                  <a:gd name="T25" fmla="*/ 737 h 62"/>
                  <a:gd name="T26" fmla="*/ 17 w 71"/>
                  <a:gd name="T27" fmla="*/ 669 h 62"/>
                  <a:gd name="T28" fmla="*/ 17 w 71"/>
                  <a:gd name="T29" fmla="*/ 385 h 62"/>
                  <a:gd name="T30" fmla="*/ 17 w 71"/>
                  <a:gd name="T31" fmla="*/ 271 h 62"/>
                  <a:gd name="T32" fmla="*/ 17 w 71"/>
                  <a:gd name="T33" fmla="*/ 271 h 62"/>
                  <a:gd name="T34" fmla="*/ 17 w 71"/>
                  <a:gd name="T35" fmla="*/ 385 h 62"/>
                  <a:gd name="T36" fmla="*/ 17 w 71"/>
                  <a:gd name="T37" fmla="*/ 385 h 62"/>
                  <a:gd name="T38" fmla="*/ 17 w 71"/>
                  <a:gd name="T39" fmla="*/ 385 h 62"/>
                  <a:gd name="T40" fmla="*/ 17 w 71"/>
                  <a:gd name="T41" fmla="*/ 27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85 h 62"/>
                  <a:gd name="T62" fmla="*/ 17 w 71"/>
                  <a:gd name="T63" fmla="*/ 385 h 62"/>
                  <a:gd name="T64" fmla="*/ 17 w 71"/>
                  <a:gd name="T65" fmla="*/ 619 h 62"/>
                  <a:gd name="T66" fmla="*/ 17 w 71"/>
                  <a:gd name="T67" fmla="*/ 619 h 62"/>
                  <a:gd name="T68" fmla="*/ 17 w 71"/>
                  <a:gd name="T69" fmla="*/ 669 h 62"/>
                  <a:gd name="T70" fmla="*/ 17 w 71"/>
                  <a:gd name="T71" fmla="*/ 619 h 62"/>
                  <a:gd name="T72" fmla="*/ 17 w 71"/>
                  <a:gd name="T73" fmla="*/ 619 h 62"/>
                  <a:gd name="T74" fmla="*/ 17 w 71"/>
                  <a:gd name="T75" fmla="*/ 619 h 62"/>
                  <a:gd name="T76" fmla="*/ 17 w 71"/>
                  <a:gd name="T77" fmla="*/ 385 h 62"/>
                  <a:gd name="T78" fmla="*/ 17 w 71"/>
                  <a:gd name="T79" fmla="*/ 385 h 62"/>
                  <a:gd name="T80" fmla="*/ 17 w 71"/>
                  <a:gd name="T81" fmla="*/ 271 h 62"/>
                  <a:gd name="T82" fmla="*/ 17 w 71"/>
                  <a:gd name="T83" fmla="*/ 271 h 62"/>
                  <a:gd name="T84" fmla="*/ 17 w 71"/>
                  <a:gd name="T85" fmla="*/ 27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7"/>
              </a:xfrm>
              <a:custGeom>
                <a:avLst/>
                <a:gdLst>
                  <a:gd name="T0" fmla="*/ 18 w 95"/>
                  <a:gd name="T1" fmla="*/ 454 h 33"/>
                  <a:gd name="T2" fmla="*/ 18 w 95"/>
                  <a:gd name="T3" fmla="*/ 454 h 33"/>
                  <a:gd name="T4" fmla="*/ 18 w 95"/>
                  <a:gd name="T5" fmla="*/ 454 h 33"/>
                  <a:gd name="T6" fmla="*/ 18 w 95"/>
                  <a:gd name="T7" fmla="*/ 454 h 33"/>
                  <a:gd name="T8" fmla="*/ 18 w 95"/>
                  <a:gd name="T9" fmla="*/ 454 h 33"/>
                  <a:gd name="T10" fmla="*/ 18 w 95"/>
                  <a:gd name="T11" fmla="*/ 526 h 33"/>
                  <a:gd name="T12" fmla="*/ 18 w 95"/>
                  <a:gd name="T13" fmla="*/ 526 h 33"/>
                  <a:gd name="T14" fmla="*/ 18 w 95"/>
                  <a:gd name="T15" fmla="*/ 19 h 33"/>
                  <a:gd name="T16" fmla="*/ 18 w 95"/>
                  <a:gd name="T17" fmla="*/ 10 h 33"/>
                  <a:gd name="T18" fmla="*/ 18 w 95"/>
                  <a:gd name="T19" fmla="*/ 10 h 33"/>
                  <a:gd name="T20" fmla="*/ 18 w 95"/>
                  <a:gd name="T21" fmla="*/ 0 h 33"/>
                  <a:gd name="T22" fmla="*/ 18 w 95"/>
                  <a:gd name="T23" fmla="*/ 10 h 33"/>
                  <a:gd name="T24" fmla="*/ 18 w 95"/>
                  <a:gd name="T25" fmla="*/ 0 h 33"/>
                  <a:gd name="T26" fmla="*/ 18 w 95"/>
                  <a:gd name="T27" fmla="*/ 10 h 33"/>
                  <a:gd name="T28" fmla="*/ 18 w 95"/>
                  <a:gd name="T29" fmla="*/ 0 h 33"/>
                  <a:gd name="T30" fmla="*/ 15 w 95"/>
                  <a:gd name="T31" fmla="*/ 10 h 33"/>
                  <a:gd name="T32" fmla="*/ 12 w 95"/>
                  <a:gd name="T33" fmla="*/ 10 h 33"/>
                  <a:gd name="T34" fmla="*/ 0 w 95"/>
                  <a:gd name="T35" fmla="*/ 19 h 33"/>
                  <a:gd name="T36" fmla="*/ 12 w 95"/>
                  <a:gd name="T37" fmla="*/ 526 h 33"/>
                  <a:gd name="T38" fmla="*/ 15 w 95"/>
                  <a:gd name="T39" fmla="*/ 454 h 33"/>
                  <a:gd name="T40" fmla="*/ 18 w 95"/>
                  <a:gd name="T41" fmla="*/ 454 h 33"/>
                  <a:gd name="T42" fmla="*/ 18 w 95"/>
                  <a:gd name="T43" fmla="*/ 454 h 33"/>
                  <a:gd name="T44" fmla="*/ 18 w 95"/>
                  <a:gd name="T45" fmla="*/ 454 h 33"/>
                  <a:gd name="T46" fmla="*/ 18 w 95"/>
                  <a:gd name="T47" fmla="*/ 454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7"/>
              </a:xfrm>
              <a:custGeom>
                <a:avLst/>
                <a:gdLst>
                  <a:gd name="T0" fmla="*/ 18 w 95"/>
                  <a:gd name="T1" fmla="*/ 454 h 33"/>
                  <a:gd name="T2" fmla="*/ 18 w 95"/>
                  <a:gd name="T3" fmla="*/ 454 h 33"/>
                  <a:gd name="T4" fmla="*/ 18 w 95"/>
                  <a:gd name="T5" fmla="*/ 454 h 33"/>
                  <a:gd name="T6" fmla="*/ 18 w 95"/>
                  <a:gd name="T7" fmla="*/ 454 h 33"/>
                  <a:gd name="T8" fmla="*/ 18 w 95"/>
                  <a:gd name="T9" fmla="*/ 454 h 33"/>
                  <a:gd name="T10" fmla="*/ 18 w 95"/>
                  <a:gd name="T11" fmla="*/ 526 h 33"/>
                  <a:gd name="T12" fmla="*/ 18 w 95"/>
                  <a:gd name="T13" fmla="*/ 526 h 33"/>
                  <a:gd name="T14" fmla="*/ 18 w 95"/>
                  <a:gd name="T15" fmla="*/ 19 h 33"/>
                  <a:gd name="T16" fmla="*/ 18 w 95"/>
                  <a:gd name="T17" fmla="*/ 10 h 33"/>
                  <a:gd name="T18" fmla="*/ 18 w 95"/>
                  <a:gd name="T19" fmla="*/ 10 h 33"/>
                  <a:gd name="T20" fmla="*/ 18 w 95"/>
                  <a:gd name="T21" fmla="*/ 0 h 33"/>
                  <a:gd name="T22" fmla="*/ 18 w 95"/>
                  <a:gd name="T23" fmla="*/ 10 h 33"/>
                  <a:gd name="T24" fmla="*/ 18 w 95"/>
                  <a:gd name="T25" fmla="*/ 0 h 33"/>
                  <a:gd name="T26" fmla="*/ 18 w 95"/>
                  <a:gd name="T27" fmla="*/ 10 h 33"/>
                  <a:gd name="T28" fmla="*/ 18 w 95"/>
                  <a:gd name="T29" fmla="*/ 0 h 33"/>
                  <a:gd name="T30" fmla="*/ 15 w 95"/>
                  <a:gd name="T31" fmla="*/ 10 h 33"/>
                  <a:gd name="T32" fmla="*/ 12 w 95"/>
                  <a:gd name="T33" fmla="*/ 10 h 33"/>
                  <a:gd name="T34" fmla="*/ 0 w 95"/>
                  <a:gd name="T35" fmla="*/ 19 h 33"/>
                  <a:gd name="T36" fmla="*/ 12 w 95"/>
                  <a:gd name="T37" fmla="*/ 526 h 33"/>
                  <a:gd name="T38" fmla="*/ 15 w 95"/>
                  <a:gd name="T39" fmla="*/ 454 h 33"/>
                  <a:gd name="T40" fmla="*/ 18 w 95"/>
                  <a:gd name="T41" fmla="*/ 454 h 33"/>
                  <a:gd name="T42" fmla="*/ 18 w 95"/>
                  <a:gd name="T43" fmla="*/ 454 h 33"/>
                  <a:gd name="T44" fmla="*/ 18 w 95"/>
                  <a:gd name="T45" fmla="*/ 454 h 33"/>
                  <a:gd name="T46" fmla="*/ 18 w 95"/>
                  <a:gd name="T47" fmla="*/ 454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4"/>
              <p:cNvSpPr>
                <a:spLocks/>
              </p:cNvSpPr>
              <p:nvPr/>
            </p:nvSpPr>
            <p:spPr bwMode="auto">
              <a:xfrm>
                <a:off x="4274" y="1607"/>
                <a:ext cx="23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33 h 28"/>
                  <a:gd name="T8" fmla="*/ 12 w 24"/>
                  <a:gd name="T9" fmla="*/ 33 h 28"/>
                  <a:gd name="T10" fmla="*/ 12 w 24"/>
                  <a:gd name="T11" fmla="*/ 33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5"/>
              <p:cNvSpPr>
                <a:spLocks/>
              </p:cNvSpPr>
              <p:nvPr/>
            </p:nvSpPr>
            <p:spPr bwMode="auto">
              <a:xfrm>
                <a:off x="4274" y="1607"/>
                <a:ext cx="23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33 h 28"/>
                  <a:gd name="T8" fmla="*/ 12 w 24"/>
                  <a:gd name="T9" fmla="*/ 33 h 28"/>
                  <a:gd name="T10" fmla="*/ 12 w 24"/>
                  <a:gd name="T11" fmla="*/ 33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33 h 28"/>
                  <a:gd name="T8" fmla="*/ 6 w 18"/>
                  <a:gd name="T9" fmla="*/ 33 h 28"/>
                  <a:gd name="T10" fmla="*/ 0 w 18"/>
                  <a:gd name="T11" fmla="*/ 33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33 h 28"/>
                  <a:gd name="T8" fmla="*/ 6 w 18"/>
                  <a:gd name="T9" fmla="*/ 33 h 28"/>
                  <a:gd name="T10" fmla="*/ 0 w 18"/>
                  <a:gd name="T11" fmla="*/ 33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8"/>
              <p:cNvSpPr>
                <a:spLocks/>
              </p:cNvSpPr>
              <p:nvPr/>
            </p:nvSpPr>
            <p:spPr bwMode="auto">
              <a:xfrm>
                <a:off x="4260" y="1617"/>
                <a:ext cx="14" cy="7"/>
              </a:xfrm>
              <a:custGeom>
                <a:avLst/>
                <a:gdLst>
                  <a:gd name="T0" fmla="*/ 0 w 12"/>
                  <a:gd name="T1" fmla="*/ 28 h 5"/>
                  <a:gd name="T2" fmla="*/ 13 w 12"/>
                  <a:gd name="T3" fmla="*/ 28 h 5"/>
                  <a:gd name="T4" fmla="*/ 13 w 12"/>
                  <a:gd name="T5" fmla="*/ 28 h 5"/>
                  <a:gd name="T6" fmla="*/ 13 w 12"/>
                  <a:gd name="T7" fmla="*/ 28 h 5"/>
                  <a:gd name="T8" fmla="*/ 13 w 12"/>
                  <a:gd name="T9" fmla="*/ 28 h 5"/>
                  <a:gd name="T10" fmla="*/ 13 w 12"/>
                  <a:gd name="T11" fmla="*/ 28 h 5"/>
                  <a:gd name="T12" fmla="*/ 26 w 12"/>
                  <a:gd name="T13" fmla="*/ 28 h 5"/>
                  <a:gd name="T14" fmla="*/ 26 w 12"/>
                  <a:gd name="T15" fmla="*/ 28 h 5"/>
                  <a:gd name="T16" fmla="*/ 26 w 12"/>
                  <a:gd name="T17" fmla="*/ 0 h 5"/>
                  <a:gd name="T18" fmla="*/ 13 w 12"/>
                  <a:gd name="T19" fmla="*/ 0 h 5"/>
                  <a:gd name="T20" fmla="*/ 13 w 12"/>
                  <a:gd name="T21" fmla="*/ 0 h 5"/>
                  <a:gd name="T22" fmla="*/ 13 w 12"/>
                  <a:gd name="T23" fmla="*/ 0 h 5"/>
                  <a:gd name="T24" fmla="*/ 0 w 12"/>
                  <a:gd name="T25" fmla="*/ 28 h 5"/>
                  <a:gd name="T26" fmla="*/ 0 w 12"/>
                  <a:gd name="T27" fmla="*/ 28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9"/>
              <p:cNvSpPr>
                <a:spLocks/>
              </p:cNvSpPr>
              <p:nvPr/>
            </p:nvSpPr>
            <p:spPr bwMode="auto">
              <a:xfrm>
                <a:off x="4267" y="1631"/>
                <a:ext cx="11" cy="5"/>
              </a:xfrm>
              <a:custGeom>
                <a:avLst/>
                <a:gdLst>
                  <a:gd name="T0" fmla="*/ 0 w 12"/>
                  <a:gd name="T1" fmla="*/ 3 h 6"/>
                  <a:gd name="T2" fmla="*/ 0 w 12"/>
                  <a:gd name="T3" fmla="*/ 3 h 6"/>
                  <a:gd name="T4" fmla="*/ 0 w 12"/>
                  <a:gd name="T5" fmla="*/ 3 h 6"/>
                  <a:gd name="T6" fmla="*/ 6 w 12"/>
                  <a:gd name="T7" fmla="*/ 3 h 6"/>
                  <a:gd name="T8" fmla="*/ 6 w 12"/>
                  <a:gd name="T9" fmla="*/ 3 h 6"/>
                  <a:gd name="T10" fmla="*/ 6 w 12"/>
                  <a:gd name="T11" fmla="*/ 3 h 6"/>
                  <a:gd name="T12" fmla="*/ 7 w 12"/>
                  <a:gd name="T13" fmla="*/ 0 h 6"/>
                  <a:gd name="T14" fmla="*/ 7 w 12"/>
                  <a:gd name="T15" fmla="*/ 0 h 6"/>
                  <a:gd name="T16" fmla="*/ 7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3 h 6"/>
                  <a:gd name="T24" fmla="*/ 0 w 12"/>
                  <a:gd name="T25" fmla="*/ 3 h 6"/>
                  <a:gd name="T26" fmla="*/ 0 w 12"/>
                  <a:gd name="T27" fmla="*/ 3 h 6"/>
                  <a:gd name="T28" fmla="*/ 0 w 12"/>
                  <a:gd name="T29" fmla="*/ 3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200"/>
              <p:cNvSpPr>
                <a:spLocks/>
              </p:cNvSpPr>
              <p:nvPr/>
            </p:nvSpPr>
            <p:spPr bwMode="auto">
              <a:xfrm>
                <a:off x="4274" y="1614"/>
                <a:ext cx="16" cy="12"/>
              </a:xfrm>
              <a:custGeom>
                <a:avLst/>
                <a:gdLst>
                  <a:gd name="T0" fmla="*/ 4 w 18"/>
                  <a:gd name="T1" fmla="*/ 0 h 11"/>
                  <a:gd name="T2" fmla="*/ 4 w 18"/>
                  <a:gd name="T3" fmla="*/ 0 h 11"/>
                  <a:gd name="T4" fmla="*/ 4 w 18"/>
                  <a:gd name="T5" fmla="*/ 0 h 11"/>
                  <a:gd name="T6" fmla="*/ 0 w 18"/>
                  <a:gd name="T7" fmla="*/ 11 h 11"/>
                  <a:gd name="T8" fmla="*/ 4 w 18"/>
                  <a:gd name="T9" fmla="*/ 16 h 11"/>
                  <a:gd name="T10" fmla="*/ 4 w 18"/>
                  <a:gd name="T11" fmla="*/ 11 h 11"/>
                  <a:gd name="T12" fmla="*/ 4 w 18"/>
                  <a:gd name="T13" fmla="*/ 11 h 11"/>
                  <a:gd name="T14" fmla="*/ 4 w 18"/>
                  <a:gd name="T15" fmla="*/ 11 h 11"/>
                  <a:gd name="T16" fmla="*/ 4 w 18"/>
                  <a:gd name="T17" fmla="*/ 0 h 11"/>
                  <a:gd name="T18" fmla="*/ 4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5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3 h 6"/>
                  <a:gd name="T10" fmla="*/ 6 w 18"/>
                  <a:gd name="T11" fmla="*/ 3 h 6"/>
                  <a:gd name="T12" fmla="*/ 9 w 18"/>
                  <a:gd name="T13" fmla="*/ 3 h 6"/>
                  <a:gd name="T14" fmla="*/ 9 w 18"/>
                  <a:gd name="T15" fmla="*/ 3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202"/>
              <p:cNvSpPr>
                <a:spLocks/>
              </p:cNvSpPr>
              <p:nvPr/>
            </p:nvSpPr>
            <p:spPr bwMode="auto">
              <a:xfrm>
                <a:off x="4331" y="1614"/>
                <a:ext cx="11" cy="12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11 h 11"/>
                  <a:gd name="T4" fmla="*/ 5 w 11"/>
                  <a:gd name="T5" fmla="*/ 11 h 11"/>
                  <a:gd name="T6" fmla="*/ 5 w 11"/>
                  <a:gd name="T7" fmla="*/ 11 h 11"/>
                  <a:gd name="T8" fmla="*/ 0 w 11"/>
                  <a:gd name="T9" fmla="*/ 11 h 11"/>
                  <a:gd name="T10" fmla="*/ 5 w 11"/>
                  <a:gd name="T11" fmla="*/ 16 h 11"/>
                  <a:gd name="T12" fmla="*/ 5 w 11"/>
                  <a:gd name="T13" fmla="*/ 16 h 11"/>
                  <a:gd name="T14" fmla="*/ 5 w 11"/>
                  <a:gd name="T15" fmla="*/ 16 h 11"/>
                  <a:gd name="T16" fmla="*/ 11 w 11"/>
                  <a:gd name="T17" fmla="*/ 16 h 11"/>
                  <a:gd name="T18" fmla="*/ 11 w 11"/>
                  <a:gd name="T19" fmla="*/ 11 h 11"/>
                  <a:gd name="T20" fmla="*/ 11 w 11"/>
                  <a:gd name="T21" fmla="*/ 11 h 11"/>
                  <a:gd name="T22" fmla="*/ 11 w 11"/>
                  <a:gd name="T23" fmla="*/ 11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3"/>
              <p:cNvSpPr>
                <a:spLocks/>
              </p:cNvSpPr>
              <p:nvPr/>
            </p:nvSpPr>
            <p:spPr bwMode="auto">
              <a:xfrm>
                <a:off x="4327" y="1626"/>
                <a:ext cx="16" cy="10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8 w 17"/>
                  <a:gd name="T5" fmla="*/ 0 h 12"/>
                  <a:gd name="T6" fmla="*/ 8 w 17"/>
                  <a:gd name="T7" fmla="*/ 0 h 12"/>
                  <a:gd name="T8" fmla="*/ 12 w 17"/>
                  <a:gd name="T9" fmla="*/ 0 h 12"/>
                  <a:gd name="T10" fmla="*/ 12 w 17"/>
                  <a:gd name="T11" fmla="*/ 3 h 12"/>
                  <a:gd name="T12" fmla="*/ 8 w 17"/>
                  <a:gd name="T13" fmla="*/ 5 h 12"/>
                  <a:gd name="T14" fmla="*/ 8 w 17"/>
                  <a:gd name="T15" fmla="*/ 5 h 12"/>
                  <a:gd name="T16" fmla="*/ 6 w 17"/>
                  <a:gd name="T17" fmla="*/ 5 h 12"/>
                  <a:gd name="T18" fmla="*/ 0 w 17"/>
                  <a:gd name="T19" fmla="*/ 5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4"/>
              <p:cNvSpPr>
                <a:spLocks/>
              </p:cNvSpPr>
              <p:nvPr/>
            </p:nvSpPr>
            <p:spPr bwMode="auto">
              <a:xfrm>
                <a:off x="4327" y="1626"/>
                <a:ext cx="16" cy="10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8 w 17"/>
                  <a:gd name="T5" fmla="*/ 3 h 12"/>
                  <a:gd name="T6" fmla="*/ 8 w 17"/>
                  <a:gd name="T7" fmla="*/ 3 h 12"/>
                  <a:gd name="T8" fmla="*/ 12 w 17"/>
                  <a:gd name="T9" fmla="*/ 3 h 12"/>
                  <a:gd name="T10" fmla="*/ 8 w 17"/>
                  <a:gd name="T11" fmla="*/ 5 h 12"/>
                  <a:gd name="T12" fmla="*/ 8 w 17"/>
                  <a:gd name="T13" fmla="*/ 5 h 12"/>
                  <a:gd name="T14" fmla="*/ 6 w 17"/>
                  <a:gd name="T15" fmla="*/ 5 h 12"/>
                  <a:gd name="T16" fmla="*/ 0 w 17"/>
                  <a:gd name="T17" fmla="*/ 3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5"/>
              <p:cNvSpPr>
                <a:spLocks/>
              </p:cNvSpPr>
              <p:nvPr/>
            </p:nvSpPr>
            <p:spPr bwMode="auto">
              <a:xfrm>
                <a:off x="4331" y="1631"/>
                <a:ext cx="11" cy="5"/>
              </a:xfrm>
              <a:custGeom>
                <a:avLst/>
                <a:gdLst>
                  <a:gd name="T0" fmla="*/ 5 w 11"/>
                  <a:gd name="T1" fmla="*/ 3 h 6"/>
                  <a:gd name="T2" fmla="*/ 5 w 11"/>
                  <a:gd name="T3" fmla="*/ 3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3 h 6"/>
                  <a:gd name="T70" fmla="*/ 5 w 11"/>
                  <a:gd name="T71" fmla="*/ 3 h 6"/>
                  <a:gd name="T72" fmla="*/ 5 w 11"/>
                  <a:gd name="T73" fmla="*/ 3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3 h 6"/>
                  <a:gd name="T84" fmla="*/ 5 w 11"/>
                  <a:gd name="T85" fmla="*/ 3 h 6"/>
                  <a:gd name="T86" fmla="*/ 5 w 11"/>
                  <a:gd name="T87" fmla="*/ 3 h 6"/>
                  <a:gd name="T88" fmla="*/ 5 w 11"/>
                  <a:gd name="T89" fmla="*/ 3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1" cy="15"/>
              </a:xfrm>
              <a:custGeom>
                <a:avLst/>
                <a:gdLst>
                  <a:gd name="T0" fmla="*/ 6 w 12"/>
                  <a:gd name="T1" fmla="*/ 50 h 11"/>
                  <a:gd name="T2" fmla="*/ 6 w 12"/>
                  <a:gd name="T3" fmla="*/ 50 h 11"/>
                  <a:gd name="T4" fmla="*/ 6 w 12"/>
                  <a:gd name="T5" fmla="*/ 26 h 11"/>
                  <a:gd name="T6" fmla="*/ 6 w 12"/>
                  <a:gd name="T7" fmla="*/ 26 h 11"/>
                  <a:gd name="T8" fmla="*/ 6 w 12"/>
                  <a:gd name="T9" fmla="*/ 26 h 11"/>
                  <a:gd name="T10" fmla="*/ 6 w 12"/>
                  <a:gd name="T11" fmla="*/ 26 h 11"/>
                  <a:gd name="T12" fmla="*/ 6 w 12"/>
                  <a:gd name="T13" fmla="*/ 26 h 11"/>
                  <a:gd name="T14" fmla="*/ 6 w 12"/>
                  <a:gd name="T15" fmla="*/ 26 h 11"/>
                  <a:gd name="T16" fmla="*/ 6 w 12"/>
                  <a:gd name="T17" fmla="*/ 26 h 11"/>
                  <a:gd name="T18" fmla="*/ 6 w 12"/>
                  <a:gd name="T19" fmla="*/ 26 h 11"/>
                  <a:gd name="T20" fmla="*/ 6 w 12"/>
                  <a:gd name="T21" fmla="*/ 26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26 h 11"/>
                  <a:gd name="T32" fmla="*/ 0 w 12"/>
                  <a:gd name="T33" fmla="*/ 26 h 11"/>
                  <a:gd name="T34" fmla="*/ 0 w 12"/>
                  <a:gd name="T35" fmla="*/ 26 h 11"/>
                  <a:gd name="T36" fmla="*/ 0 w 12"/>
                  <a:gd name="T37" fmla="*/ 26 h 11"/>
                  <a:gd name="T38" fmla="*/ 0 w 12"/>
                  <a:gd name="T39" fmla="*/ 26 h 11"/>
                  <a:gd name="T40" fmla="*/ 6 w 12"/>
                  <a:gd name="T41" fmla="*/ 26 h 11"/>
                  <a:gd name="T42" fmla="*/ 0 w 12"/>
                  <a:gd name="T43" fmla="*/ 26 h 11"/>
                  <a:gd name="T44" fmla="*/ 6 w 12"/>
                  <a:gd name="T45" fmla="*/ 50 h 11"/>
                  <a:gd name="T46" fmla="*/ 6 w 12"/>
                  <a:gd name="T47" fmla="*/ 50 h 11"/>
                  <a:gd name="T48" fmla="*/ 6 w 12"/>
                  <a:gd name="T49" fmla="*/ 26 h 11"/>
                  <a:gd name="T50" fmla="*/ 6 w 12"/>
                  <a:gd name="T51" fmla="*/ 26 h 11"/>
                  <a:gd name="T52" fmla="*/ 6 w 12"/>
                  <a:gd name="T53" fmla="*/ 26 h 11"/>
                  <a:gd name="T54" fmla="*/ 6 w 12"/>
                  <a:gd name="T55" fmla="*/ 50 h 11"/>
                  <a:gd name="T56" fmla="*/ 6 w 12"/>
                  <a:gd name="T57" fmla="*/ 50 h 11"/>
                  <a:gd name="T58" fmla="*/ 6 w 12"/>
                  <a:gd name="T59" fmla="*/ 50 h 11"/>
                  <a:gd name="T60" fmla="*/ 6 w 12"/>
                  <a:gd name="T61" fmla="*/ 26 h 11"/>
                  <a:gd name="T62" fmla="*/ 6 w 12"/>
                  <a:gd name="T63" fmla="*/ 26 h 11"/>
                  <a:gd name="T64" fmla="*/ 6 w 12"/>
                  <a:gd name="T65" fmla="*/ 26 h 11"/>
                  <a:gd name="T66" fmla="*/ 6 w 12"/>
                  <a:gd name="T67" fmla="*/ 26 h 11"/>
                  <a:gd name="T68" fmla="*/ 6 w 12"/>
                  <a:gd name="T69" fmla="*/ 26 h 11"/>
                  <a:gd name="T70" fmla="*/ 6 w 12"/>
                  <a:gd name="T71" fmla="*/ 50 h 11"/>
                  <a:gd name="T72" fmla="*/ 6 w 12"/>
                  <a:gd name="T73" fmla="*/ 50 h 11"/>
                  <a:gd name="T74" fmla="*/ 6 w 12"/>
                  <a:gd name="T75" fmla="*/ 26 h 11"/>
                  <a:gd name="T76" fmla="*/ 6 w 12"/>
                  <a:gd name="T77" fmla="*/ 26 h 11"/>
                  <a:gd name="T78" fmla="*/ 6 w 12"/>
                  <a:gd name="T79" fmla="*/ 26 h 11"/>
                  <a:gd name="T80" fmla="*/ 6 w 12"/>
                  <a:gd name="T81" fmla="*/ 50 h 11"/>
                  <a:gd name="T82" fmla="*/ 6 w 12"/>
                  <a:gd name="T83" fmla="*/ 50 h 11"/>
                  <a:gd name="T84" fmla="*/ 6 w 12"/>
                  <a:gd name="T85" fmla="*/ 50 h 11"/>
                  <a:gd name="T86" fmla="*/ 6 w 12"/>
                  <a:gd name="T87" fmla="*/ 50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7" cy="2"/>
              </a:xfrm>
              <a:custGeom>
                <a:avLst/>
                <a:gdLst>
                  <a:gd name="T0" fmla="*/ 13 w 6"/>
                  <a:gd name="T1" fmla="*/ 0 h 1"/>
                  <a:gd name="T2" fmla="*/ 13 w 6"/>
                  <a:gd name="T3" fmla="*/ 0 h 1"/>
                  <a:gd name="T4" fmla="*/ 13 w 6"/>
                  <a:gd name="T5" fmla="*/ 0 h 1"/>
                  <a:gd name="T6" fmla="*/ 13 w 6"/>
                  <a:gd name="T7" fmla="*/ 0 h 1"/>
                  <a:gd name="T8" fmla="*/ 13 w 6"/>
                  <a:gd name="T9" fmla="*/ 0 h 1"/>
                  <a:gd name="T10" fmla="*/ 13 w 6"/>
                  <a:gd name="T11" fmla="*/ 0 h 1"/>
                  <a:gd name="T12" fmla="*/ 13 w 6"/>
                  <a:gd name="T13" fmla="*/ 0 h 1"/>
                  <a:gd name="T14" fmla="*/ 13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13 w 6"/>
                  <a:gd name="T31" fmla="*/ 0 h 1"/>
                  <a:gd name="T32" fmla="*/ 13 w 6"/>
                  <a:gd name="T33" fmla="*/ 0 h 1"/>
                  <a:gd name="T34" fmla="*/ 13 w 6"/>
                  <a:gd name="T35" fmla="*/ 0 h 1"/>
                  <a:gd name="T36" fmla="*/ 13 w 6"/>
                  <a:gd name="T37" fmla="*/ 0 h 1"/>
                  <a:gd name="T38" fmla="*/ 13 w 6"/>
                  <a:gd name="T39" fmla="*/ 0 h 1"/>
                  <a:gd name="T40" fmla="*/ 13 w 6"/>
                  <a:gd name="T41" fmla="*/ 0 h 1"/>
                  <a:gd name="T42" fmla="*/ 13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7" cy="7"/>
              </a:xfrm>
              <a:custGeom>
                <a:avLst/>
                <a:gdLst>
                  <a:gd name="T0" fmla="*/ 13 w 6"/>
                  <a:gd name="T1" fmla="*/ 0 h 5"/>
                  <a:gd name="T2" fmla="*/ 0 w 6"/>
                  <a:gd name="T3" fmla="*/ 0 h 5"/>
                  <a:gd name="T4" fmla="*/ 13 w 6"/>
                  <a:gd name="T5" fmla="*/ 28 h 5"/>
                  <a:gd name="T6" fmla="*/ 13 w 6"/>
                  <a:gd name="T7" fmla="*/ 0 h 5"/>
                  <a:gd name="T8" fmla="*/ 13 w 6"/>
                  <a:gd name="T9" fmla="*/ 0 h 5"/>
                  <a:gd name="T10" fmla="*/ 13 w 6"/>
                  <a:gd name="T11" fmla="*/ 0 h 5"/>
                  <a:gd name="T12" fmla="*/ 13 w 6"/>
                  <a:gd name="T13" fmla="*/ 28 h 5"/>
                  <a:gd name="T14" fmla="*/ 13 w 6"/>
                  <a:gd name="T15" fmla="*/ 28 h 5"/>
                  <a:gd name="T16" fmla="*/ 13 w 6"/>
                  <a:gd name="T17" fmla="*/ 28 h 5"/>
                  <a:gd name="T18" fmla="*/ 13 w 6"/>
                  <a:gd name="T19" fmla="*/ 0 h 5"/>
                  <a:gd name="T20" fmla="*/ 13 w 6"/>
                  <a:gd name="T21" fmla="*/ 0 h 5"/>
                  <a:gd name="T22" fmla="*/ 13 w 6"/>
                  <a:gd name="T23" fmla="*/ 0 h 5"/>
                  <a:gd name="T24" fmla="*/ 13 w 6"/>
                  <a:gd name="T25" fmla="*/ 0 h 5"/>
                  <a:gd name="T26" fmla="*/ 13 w 6"/>
                  <a:gd name="T27" fmla="*/ 0 h 5"/>
                  <a:gd name="T28" fmla="*/ 13 w 6"/>
                  <a:gd name="T29" fmla="*/ 0 h 5"/>
                  <a:gd name="T30" fmla="*/ 13 w 6"/>
                  <a:gd name="T31" fmla="*/ 0 h 5"/>
                  <a:gd name="T32" fmla="*/ 13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9"/>
              <p:cNvSpPr>
                <a:spLocks/>
              </p:cNvSpPr>
              <p:nvPr/>
            </p:nvSpPr>
            <p:spPr bwMode="auto">
              <a:xfrm>
                <a:off x="4304" y="1626"/>
                <a:ext cx="5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3 w 6"/>
                  <a:gd name="T7" fmla="*/ 0 h 1"/>
                  <a:gd name="T8" fmla="*/ 3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0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7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13 w 6"/>
                  <a:gd name="T7" fmla="*/ 0 h 1"/>
                  <a:gd name="T8" fmla="*/ 13 w 6"/>
                  <a:gd name="T9" fmla="*/ 0 h 1"/>
                  <a:gd name="T10" fmla="*/ 13 w 6"/>
                  <a:gd name="T11" fmla="*/ 0 h 1"/>
                  <a:gd name="T12" fmla="*/ 13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11"/>
              <p:cNvSpPr>
                <a:spLocks/>
              </p:cNvSpPr>
              <p:nvPr/>
            </p:nvSpPr>
            <p:spPr bwMode="auto">
              <a:xfrm>
                <a:off x="4308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3"/>
              </a:xfrm>
              <a:custGeom>
                <a:avLst/>
                <a:gdLst>
                  <a:gd name="T0" fmla="*/ 35 w 244"/>
                  <a:gd name="T1" fmla="*/ 2121 h 156"/>
                  <a:gd name="T2" fmla="*/ 35 w 244"/>
                  <a:gd name="T3" fmla="*/ 0 h 156"/>
                  <a:gd name="T4" fmla="*/ 0 w 244"/>
                  <a:gd name="T5" fmla="*/ 0 h 156"/>
                  <a:gd name="T6" fmla="*/ 0 w 244"/>
                  <a:gd name="T7" fmla="*/ 2121 h 156"/>
                  <a:gd name="T8" fmla="*/ 35 w 244"/>
                  <a:gd name="T9" fmla="*/ 2121 h 156"/>
                  <a:gd name="T10" fmla="*/ 35 w 244"/>
                  <a:gd name="T11" fmla="*/ 212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738" y="6619865"/>
              <a:ext cx="190527" cy="123075"/>
              <a:chOff x="7877630" y="2333052"/>
              <a:chExt cx="253842" cy="163974"/>
            </a:xfrm>
          </p:grpSpPr>
          <p:sp>
            <p:nvSpPr>
              <p:cNvPr id="73" name="Freeform 220"/>
              <p:cNvSpPr>
                <a:spLocks/>
              </p:cNvSpPr>
              <p:nvPr userDrawn="1"/>
            </p:nvSpPr>
            <p:spPr bwMode="auto">
              <a:xfrm>
                <a:off x="7877632" y="2333057"/>
                <a:ext cx="253842" cy="73422"/>
              </a:xfrm>
              <a:custGeom>
                <a:avLst/>
                <a:gdLst>
                  <a:gd name="T0" fmla="*/ 2147483647 w 238"/>
                  <a:gd name="T1" fmla="*/ 2147483647 h 72"/>
                  <a:gd name="T2" fmla="*/ 0 w 238"/>
                  <a:gd name="T3" fmla="*/ 2147483647 h 72"/>
                  <a:gd name="T4" fmla="*/ 0 w 238"/>
                  <a:gd name="T5" fmla="*/ 0 h 72"/>
                  <a:gd name="T6" fmla="*/ 2147483647 w 238"/>
                  <a:gd name="T7" fmla="*/ 0 h 72"/>
                  <a:gd name="T8" fmla="*/ 2147483647 w 238"/>
                  <a:gd name="T9" fmla="*/ 2147483647 h 72"/>
                  <a:gd name="T10" fmla="*/ 2147483647 w 238"/>
                  <a:gd name="T11" fmla="*/ 2147483647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1"/>
              <p:cNvSpPr>
                <a:spLocks/>
              </p:cNvSpPr>
              <p:nvPr userDrawn="1"/>
            </p:nvSpPr>
            <p:spPr bwMode="auto">
              <a:xfrm>
                <a:off x="7880095" y="2411373"/>
                <a:ext cx="251378" cy="85658"/>
              </a:xfrm>
              <a:custGeom>
                <a:avLst/>
                <a:gdLst>
                  <a:gd name="T0" fmla="*/ 2147483647 w 238"/>
                  <a:gd name="T1" fmla="*/ 2147483647 h 84"/>
                  <a:gd name="T2" fmla="*/ 2147483647 w 238"/>
                  <a:gd name="T3" fmla="*/ 0 h 84"/>
                  <a:gd name="T4" fmla="*/ 0 w 238"/>
                  <a:gd name="T5" fmla="*/ 0 h 84"/>
                  <a:gd name="T6" fmla="*/ 0 w 238"/>
                  <a:gd name="T7" fmla="*/ 2147483647 h 84"/>
                  <a:gd name="T8" fmla="*/ 2147483647 w 238"/>
                  <a:gd name="T9" fmla="*/ 2147483647 h 84"/>
                  <a:gd name="T10" fmla="*/ 2147483647 w 238"/>
                  <a:gd name="T11" fmla="*/ 2147483647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6" name="Group 223"/>
            <p:cNvGrpSpPr>
              <a:grpSpLocks/>
            </p:cNvGrpSpPr>
            <p:nvPr userDrawn="1"/>
          </p:nvGrpSpPr>
          <p:grpSpPr bwMode="auto">
            <a:xfrm>
              <a:off x="2846569" y="6619861"/>
              <a:ext cx="192235" cy="126753"/>
              <a:chOff x="4184" y="1339"/>
              <a:chExt cx="238" cy="168"/>
            </a:xfrm>
          </p:grpSpPr>
          <p:sp>
            <p:nvSpPr>
              <p:cNvPr id="69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3"/>
              </a:xfrm>
              <a:custGeom>
                <a:avLst/>
                <a:gdLst>
                  <a:gd name="T0" fmla="*/ 35 w 244"/>
                  <a:gd name="T1" fmla="*/ 2121 h 156"/>
                  <a:gd name="T2" fmla="*/ 35 w 244"/>
                  <a:gd name="T3" fmla="*/ 0 h 156"/>
                  <a:gd name="T4" fmla="*/ 0 w 244"/>
                  <a:gd name="T5" fmla="*/ 0 h 156"/>
                  <a:gd name="T6" fmla="*/ 0 w 244"/>
                  <a:gd name="T7" fmla="*/ 2121 h 156"/>
                  <a:gd name="T8" fmla="*/ 35 w 244"/>
                  <a:gd name="T9" fmla="*/ 2121 h 156"/>
                  <a:gd name="T10" fmla="*/ 35 w 244"/>
                  <a:gd name="T11" fmla="*/ 212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4"/>
              </a:xfrm>
              <a:custGeom>
                <a:avLst/>
                <a:gdLst>
                  <a:gd name="T0" fmla="*/ 35 w 244"/>
                  <a:gd name="T1" fmla="*/ 1414 h 50"/>
                  <a:gd name="T2" fmla="*/ 35 w 244"/>
                  <a:gd name="T3" fmla="*/ 0 h 50"/>
                  <a:gd name="T4" fmla="*/ 0 w 244"/>
                  <a:gd name="T5" fmla="*/ 0 h 50"/>
                  <a:gd name="T6" fmla="*/ 0 w 244"/>
                  <a:gd name="T7" fmla="*/ 1414 h 50"/>
                  <a:gd name="T8" fmla="*/ 35 w 244"/>
                  <a:gd name="T9" fmla="*/ 1414 h 50"/>
                  <a:gd name="T10" fmla="*/ 35 w 244"/>
                  <a:gd name="T11" fmla="*/ 141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26"/>
              <p:cNvSpPr>
                <a:spLocks/>
              </p:cNvSpPr>
              <p:nvPr/>
            </p:nvSpPr>
            <p:spPr bwMode="auto">
              <a:xfrm>
                <a:off x="4184" y="1449"/>
                <a:ext cx="238" cy="58"/>
              </a:xfrm>
              <a:custGeom>
                <a:avLst/>
                <a:gdLst>
                  <a:gd name="T0" fmla="*/ 35 w 244"/>
                  <a:gd name="T1" fmla="*/ 2021 h 50"/>
                  <a:gd name="T2" fmla="*/ 35 w 244"/>
                  <a:gd name="T3" fmla="*/ 0 h 50"/>
                  <a:gd name="T4" fmla="*/ 0 w 244"/>
                  <a:gd name="T5" fmla="*/ 0 h 50"/>
                  <a:gd name="T6" fmla="*/ 0 w 244"/>
                  <a:gd name="T7" fmla="*/ 2021 h 50"/>
                  <a:gd name="T8" fmla="*/ 35 w 244"/>
                  <a:gd name="T9" fmla="*/ 2021 h 50"/>
                  <a:gd name="T10" fmla="*/ 35 w 244"/>
                  <a:gd name="T11" fmla="*/ 2021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2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3"/>
              </a:xfrm>
              <a:custGeom>
                <a:avLst/>
                <a:gdLst>
                  <a:gd name="T0" fmla="*/ 35 w 244"/>
                  <a:gd name="T1" fmla="*/ 2121 h 156"/>
                  <a:gd name="T2" fmla="*/ 35 w 244"/>
                  <a:gd name="T3" fmla="*/ 0 h 156"/>
                  <a:gd name="T4" fmla="*/ 0 w 244"/>
                  <a:gd name="T5" fmla="*/ 0 h 156"/>
                  <a:gd name="T6" fmla="*/ 0 w 244"/>
                  <a:gd name="T7" fmla="*/ 2121 h 156"/>
                  <a:gd name="T8" fmla="*/ 35 w 244"/>
                  <a:gd name="T9" fmla="*/ 2121 h 156"/>
                  <a:gd name="T10" fmla="*/ 35 w 244"/>
                  <a:gd name="T11" fmla="*/ 2121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7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2176 h 151"/>
                  <a:gd name="T6" fmla="*/ 0 w 238"/>
                  <a:gd name="T7" fmla="*/ 2176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1039 h 56"/>
                  <a:gd name="T6" fmla="*/ 0 w 238"/>
                  <a:gd name="T7" fmla="*/ 1039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1166 h 55"/>
                  <a:gd name="T6" fmla="*/ 0 w 238"/>
                  <a:gd name="T7" fmla="*/ 1166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37 w 42"/>
                  <a:gd name="T1" fmla="*/ 190 h 45"/>
                  <a:gd name="T2" fmla="*/ 37 w 42"/>
                  <a:gd name="T3" fmla="*/ 11 h 45"/>
                  <a:gd name="T4" fmla="*/ 37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90 h 45"/>
                  <a:gd name="T12" fmla="*/ 6 w 42"/>
                  <a:gd name="T13" fmla="*/ 217 h 45"/>
                  <a:gd name="T14" fmla="*/ 6 w 42"/>
                  <a:gd name="T15" fmla="*/ 242 h 45"/>
                  <a:gd name="T16" fmla="*/ 12 w 42"/>
                  <a:gd name="T17" fmla="*/ 277 h 45"/>
                  <a:gd name="T18" fmla="*/ 18 w 42"/>
                  <a:gd name="T19" fmla="*/ 277 h 45"/>
                  <a:gd name="T20" fmla="*/ 21 w 42"/>
                  <a:gd name="T21" fmla="*/ 277 h 45"/>
                  <a:gd name="T22" fmla="*/ 25 w 42"/>
                  <a:gd name="T23" fmla="*/ 277 h 45"/>
                  <a:gd name="T24" fmla="*/ 25 w 42"/>
                  <a:gd name="T25" fmla="*/ 277 h 45"/>
                  <a:gd name="T26" fmla="*/ 31 w 42"/>
                  <a:gd name="T27" fmla="*/ 242 h 45"/>
                  <a:gd name="T28" fmla="*/ 31 w 42"/>
                  <a:gd name="T29" fmla="*/ 217 h 45"/>
                  <a:gd name="T30" fmla="*/ 37 w 42"/>
                  <a:gd name="T31" fmla="*/ 190 h 45"/>
                  <a:gd name="T32" fmla="*/ 37 w 42"/>
                  <a:gd name="T33" fmla="*/ 19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37 w 42"/>
                  <a:gd name="T1" fmla="*/ 190 h 45"/>
                  <a:gd name="T2" fmla="*/ 37 w 42"/>
                  <a:gd name="T3" fmla="*/ 11 h 45"/>
                  <a:gd name="T4" fmla="*/ 37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90 h 45"/>
                  <a:gd name="T12" fmla="*/ 6 w 42"/>
                  <a:gd name="T13" fmla="*/ 217 h 45"/>
                  <a:gd name="T14" fmla="*/ 6 w 42"/>
                  <a:gd name="T15" fmla="*/ 242 h 45"/>
                  <a:gd name="T16" fmla="*/ 12 w 42"/>
                  <a:gd name="T17" fmla="*/ 277 h 45"/>
                  <a:gd name="T18" fmla="*/ 18 w 42"/>
                  <a:gd name="T19" fmla="*/ 277 h 45"/>
                  <a:gd name="T20" fmla="*/ 21 w 42"/>
                  <a:gd name="T21" fmla="*/ 277 h 45"/>
                  <a:gd name="T22" fmla="*/ 25 w 42"/>
                  <a:gd name="T23" fmla="*/ 277 h 45"/>
                  <a:gd name="T24" fmla="*/ 25 w 42"/>
                  <a:gd name="T25" fmla="*/ 277 h 45"/>
                  <a:gd name="T26" fmla="*/ 31 w 42"/>
                  <a:gd name="T27" fmla="*/ 242 h 45"/>
                  <a:gd name="T28" fmla="*/ 31 w 42"/>
                  <a:gd name="T29" fmla="*/ 217 h 45"/>
                  <a:gd name="T30" fmla="*/ 37 w 42"/>
                  <a:gd name="T31" fmla="*/ 190 h 45"/>
                  <a:gd name="T32" fmla="*/ 37 w 42"/>
                  <a:gd name="T33" fmla="*/ 19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4"/>
              <p:cNvSpPr>
                <a:spLocks/>
              </p:cNvSpPr>
              <p:nvPr/>
            </p:nvSpPr>
            <p:spPr bwMode="auto">
              <a:xfrm>
                <a:off x="4218" y="2178"/>
                <a:ext cx="41" cy="12"/>
              </a:xfrm>
              <a:custGeom>
                <a:avLst/>
                <a:gdLst>
                  <a:gd name="T0" fmla="*/ 37 w 42"/>
                  <a:gd name="T1" fmla="*/ 6 h 12"/>
                  <a:gd name="T2" fmla="*/ 37 w 42"/>
                  <a:gd name="T3" fmla="*/ 6 h 12"/>
                  <a:gd name="T4" fmla="*/ 31 w 42"/>
                  <a:gd name="T5" fmla="*/ 6 h 12"/>
                  <a:gd name="T6" fmla="*/ 25 w 42"/>
                  <a:gd name="T7" fmla="*/ 0 h 12"/>
                  <a:gd name="T8" fmla="*/ 21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37 w 42"/>
                  <a:gd name="T19" fmla="*/ 6 h 12"/>
                  <a:gd name="T20" fmla="*/ 37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5"/>
              <p:cNvSpPr>
                <a:spLocks/>
              </p:cNvSpPr>
              <p:nvPr/>
            </p:nvSpPr>
            <p:spPr bwMode="auto">
              <a:xfrm>
                <a:off x="4225" y="2194"/>
                <a:ext cx="27" cy="37"/>
              </a:xfrm>
              <a:custGeom>
                <a:avLst/>
                <a:gdLst>
                  <a:gd name="T0" fmla="*/ 18 w 30"/>
                  <a:gd name="T1" fmla="*/ 266 h 34"/>
                  <a:gd name="T2" fmla="*/ 14 w 30"/>
                  <a:gd name="T3" fmla="*/ 11 h 34"/>
                  <a:gd name="T4" fmla="*/ 11 w 30"/>
                  <a:gd name="T5" fmla="*/ 11 h 34"/>
                  <a:gd name="T6" fmla="*/ 11 w 30"/>
                  <a:gd name="T7" fmla="*/ 0 h 34"/>
                  <a:gd name="T8" fmla="*/ 7 w 30"/>
                  <a:gd name="T9" fmla="*/ 11 h 34"/>
                  <a:gd name="T10" fmla="*/ 5 w 30"/>
                  <a:gd name="T11" fmla="*/ 11 h 34"/>
                  <a:gd name="T12" fmla="*/ 0 w 30"/>
                  <a:gd name="T13" fmla="*/ 266 h 34"/>
                  <a:gd name="T14" fmla="*/ 0 w 30"/>
                  <a:gd name="T15" fmla="*/ 317 h 34"/>
                  <a:gd name="T16" fmla="*/ 5 w 30"/>
                  <a:gd name="T17" fmla="*/ 365 h 34"/>
                  <a:gd name="T18" fmla="*/ 5 w 30"/>
                  <a:gd name="T19" fmla="*/ 365 h 34"/>
                  <a:gd name="T20" fmla="*/ 7 w 30"/>
                  <a:gd name="T21" fmla="*/ 433 h 34"/>
                  <a:gd name="T22" fmla="*/ 11 w 30"/>
                  <a:gd name="T23" fmla="*/ 433 h 34"/>
                  <a:gd name="T24" fmla="*/ 11 w 30"/>
                  <a:gd name="T25" fmla="*/ 433 h 34"/>
                  <a:gd name="T26" fmla="*/ 14 w 30"/>
                  <a:gd name="T27" fmla="*/ 365 h 34"/>
                  <a:gd name="T28" fmla="*/ 18 w 30"/>
                  <a:gd name="T29" fmla="*/ 365 h 34"/>
                  <a:gd name="T30" fmla="*/ 18 w 30"/>
                  <a:gd name="T31" fmla="*/ 317 h 34"/>
                  <a:gd name="T32" fmla="*/ 18 w 30"/>
                  <a:gd name="T33" fmla="*/ 266 h 34"/>
                  <a:gd name="T34" fmla="*/ 18 w 30"/>
                  <a:gd name="T35" fmla="*/ 266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6"/>
              <p:cNvSpPr>
                <a:spLocks/>
              </p:cNvSpPr>
              <p:nvPr/>
            </p:nvSpPr>
            <p:spPr bwMode="auto">
              <a:xfrm>
                <a:off x="4225" y="2216"/>
                <a:ext cx="27" cy="7"/>
              </a:xfrm>
              <a:custGeom>
                <a:avLst/>
                <a:gdLst>
                  <a:gd name="T0" fmla="*/ 18 w 30"/>
                  <a:gd name="T1" fmla="*/ 13 h 6"/>
                  <a:gd name="T2" fmla="*/ 18 w 30"/>
                  <a:gd name="T3" fmla="*/ 13 h 6"/>
                  <a:gd name="T4" fmla="*/ 18 w 30"/>
                  <a:gd name="T5" fmla="*/ 13 h 6"/>
                  <a:gd name="T6" fmla="*/ 18 w 30"/>
                  <a:gd name="T7" fmla="*/ 13 h 6"/>
                  <a:gd name="T8" fmla="*/ 18 w 30"/>
                  <a:gd name="T9" fmla="*/ 0 h 6"/>
                  <a:gd name="T10" fmla="*/ 18 w 30"/>
                  <a:gd name="T11" fmla="*/ 0 h 6"/>
                  <a:gd name="T12" fmla="*/ 18 w 30"/>
                  <a:gd name="T13" fmla="*/ 0 h 6"/>
                  <a:gd name="T14" fmla="*/ 18 w 30"/>
                  <a:gd name="T15" fmla="*/ 0 h 6"/>
                  <a:gd name="T16" fmla="*/ 14 w 30"/>
                  <a:gd name="T17" fmla="*/ 0 h 6"/>
                  <a:gd name="T18" fmla="*/ 14 w 30"/>
                  <a:gd name="T19" fmla="*/ 0 h 6"/>
                  <a:gd name="T20" fmla="*/ 14 w 30"/>
                  <a:gd name="T21" fmla="*/ 0 h 6"/>
                  <a:gd name="T22" fmla="*/ 11 w 30"/>
                  <a:gd name="T23" fmla="*/ 0 h 6"/>
                  <a:gd name="T24" fmla="*/ 11 w 30"/>
                  <a:gd name="T25" fmla="*/ 0 h 6"/>
                  <a:gd name="T26" fmla="*/ 7 w 30"/>
                  <a:gd name="T27" fmla="*/ 0 h 6"/>
                  <a:gd name="T28" fmla="*/ 7 w 30"/>
                  <a:gd name="T29" fmla="*/ 0 h 6"/>
                  <a:gd name="T30" fmla="*/ 7 w 30"/>
                  <a:gd name="T31" fmla="*/ 0 h 6"/>
                  <a:gd name="T32" fmla="*/ 5 w 30"/>
                  <a:gd name="T33" fmla="*/ 0 h 6"/>
                  <a:gd name="T34" fmla="*/ 5 w 30"/>
                  <a:gd name="T35" fmla="*/ 0 h 6"/>
                  <a:gd name="T36" fmla="*/ 5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13 h 6"/>
                  <a:gd name="T46" fmla="*/ 0 w 30"/>
                  <a:gd name="T47" fmla="*/ 13 h 6"/>
                  <a:gd name="T48" fmla="*/ 0 w 30"/>
                  <a:gd name="T49" fmla="*/ 13 h 6"/>
                  <a:gd name="T50" fmla="*/ 0 w 30"/>
                  <a:gd name="T51" fmla="*/ 13 h 6"/>
                  <a:gd name="T52" fmla="*/ 5 w 30"/>
                  <a:gd name="T53" fmla="*/ 13 h 6"/>
                  <a:gd name="T54" fmla="*/ 5 w 30"/>
                  <a:gd name="T55" fmla="*/ 13 h 6"/>
                  <a:gd name="T56" fmla="*/ 7 w 30"/>
                  <a:gd name="T57" fmla="*/ 13 h 6"/>
                  <a:gd name="T58" fmla="*/ 7 w 30"/>
                  <a:gd name="T59" fmla="*/ 13 h 6"/>
                  <a:gd name="T60" fmla="*/ 7 w 30"/>
                  <a:gd name="T61" fmla="*/ 13 h 6"/>
                  <a:gd name="T62" fmla="*/ 11 w 30"/>
                  <a:gd name="T63" fmla="*/ 13 h 6"/>
                  <a:gd name="T64" fmla="*/ 11 w 30"/>
                  <a:gd name="T65" fmla="*/ 13 h 6"/>
                  <a:gd name="T66" fmla="*/ 11 w 30"/>
                  <a:gd name="T67" fmla="*/ 13 h 6"/>
                  <a:gd name="T68" fmla="*/ 14 w 30"/>
                  <a:gd name="T69" fmla="*/ 13 h 6"/>
                  <a:gd name="T70" fmla="*/ 14 w 30"/>
                  <a:gd name="T71" fmla="*/ 13 h 6"/>
                  <a:gd name="T72" fmla="*/ 14 w 30"/>
                  <a:gd name="T73" fmla="*/ 13 h 6"/>
                  <a:gd name="T74" fmla="*/ 18 w 30"/>
                  <a:gd name="T75" fmla="*/ 13 h 6"/>
                  <a:gd name="T76" fmla="*/ 18 w 30"/>
                  <a:gd name="T77" fmla="*/ 13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7"/>
              <p:cNvSpPr>
                <a:spLocks/>
              </p:cNvSpPr>
              <p:nvPr/>
            </p:nvSpPr>
            <p:spPr bwMode="auto">
              <a:xfrm>
                <a:off x="4225" y="2223"/>
                <a:ext cx="27" cy="2"/>
              </a:xfrm>
              <a:custGeom>
                <a:avLst/>
                <a:gdLst>
                  <a:gd name="T0" fmla="*/ 18 w 30"/>
                  <a:gd name="T1" fmla="*/ 0 h 1"/>
                  <a:gd name="T2" fmla="*/ 18 w 30"/>
                  <a:gd name="T3" fmla="*/ 0 h 1"/>
                  <a:gd name="T4" fmla="*/ 18 w 30"/>
                  <a:gd name="T5" fmla="*/ 0 h 1"/>
                  <a:gd name="T6" fmla="*/ 18 w 30"/>
                  <a:gd name="T7" fmla="*/ 0 h 1"/>
                  <a:gd name="T8" fmla="*/ 18 w 30"/>
                  <a:gd name="T9" fmla="*/ 0 h 1"/>
                  <a:gd name="T10" fmla="*/ 18 w 30"/>
                  <a:gd name="T11" fmla="*/ 0 h 1"/>
                  <a:gd name="T12" fmla="*/ 18 w 30"/>
                  <a:gd name="T13" fmla="*/ 0 h 1"/>
                  <a:gd name="T14" fmla="*/ 18 w 30"/>
                  <a:gd name="T15" fmla="*/ 0 h 1"/>
                  <a:gd name="T16" fmla="*/ 14 w 30"/>
                  <a:gd name="T17" fmla="*/ 0 h 1"/>
                  <a:gd name="T18" fmla="*/ 14 w 30"/>
                  <a:gd name="T19" fmla="*/ 0 h 1"/>
                  <a:gd name="T20" fmla="*/ 14 w 30"/>
                  <a:gd name="T21" fmla="*/ 0 h 1"/>
                  <a:gd name="T22" fmla="*/ 11 w 30"/>
                  <a:gd name="T23" fmla="*/ 0 h 1"/>
                  <a:gd name="T24" fmla="*/ 11 w 30"/>
                  <a:gd name="T25" fmla="*/ 0 h 1"/>
                  <a:gd name="T26" fmla="*/ 7 w 30"/>
                  <a:gd name="T27" fmla="*/ 0 h 1"/>
                  <a:gd name="T28" fmla="*/ 7 w 30"/>
                  <a:gd name="T29" fmla="*/ 0 h 1"/>
                  <a:gd name="T30" fmla="*/ 7 w 30"/>
                  <a:gd name="T31" fmla="*/ 0 h 1"/>
                  <a:gd name="T32" fmla="*/ 5 w 30"/>
                  <a:gd name="T33" fmla="*/ 0 h 1"/>
                  <a:gd name="T34" fmla="*/ 5 w 30"/>
                  <a:gd name="T35" fmla="*/ 0 h 1"/>
                  <a:gd name="T36" fmla="*/ 5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5 w 30"/>
                  <a:gd name="T51" fmla="*/ 0 h 1"/>
                  <a:gd name="T52" fmla="*/ 5 w 30"/>
                  <a:gd name="T53" fmla="*/ 0 h 1"/>
                  <a:gd name="T54" fmla="*/ 5 w 30"/>
                  <a:gd name="T55" fmla="*/ 0 h 1"/>
                  <a:gd name="T56" fmla="*/ 7 w 30"/>
                  <a:gd name="T57" fmla="*/ 0 h 1"/>
                  <a:gd name="T58" fmla="*/ 7 w 30"/>
                  <a:gd name="T59" fmla="*/ 0 h 1"/>
                  <a:gd name="T60" fmla="*/ 7 w 30"/>
                  <a:gd name="T61" fmla="*/ 0 h 1"/>
                  <a:gd name="T62" fmla="*/ 11 w 30"/>
                  <a:gd name="T63" fmla="*/ 0 h 1"/>
                  <a:gd name="T64" fmla="*/ 11 w 30"/>
                  <a:gd name="T65" fmla="*/ 0 h 1"/>
                  <a:gd name="T66" fmla="*/ 14 w 30"/>
                  <a:gd name="T67" fmla="*/ 0 h 1"/>
                  <a:gd name="T68" fmla="*/ 14 w 30"/>
                  <a:gd name="T69" fmla="*/ 0 h 1"/>
                  <a:gd name="T70" fmla="*/ 14 w 30"/>
                  <a:gd name="T71" fmla="*/ 0 h 1"/>
                  <a:gd name="T72" fmla="*/ 18 w 30"/>
                  <a:gd name="T73" fmla="*/ 0 h 1"/>
                  <a:gd name="T74" fmla="*/ 18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8"/>
              <p:cNvSpPr>
                <a:spLocks/>
              </p:cNvSpPr>
              <p:nvPr/>
            </p:nvSpPr>
            <p:spPr bwMode="auto">
              <a:xfrm>
                <a:off x="4237" y="2190"/>
                <a:ext cx="7" cy="7"/>
              </a:xfrm>
              <a:custGeom>
                <a:avLst/>
                <a:gdLst>
                  <a:gd name="T0" fmla="*/ 13 w 6"/>
                  <a:gd name="T1" fmla="*/ 0 h 5"/>
                  <a:gd name="T2" fmla="*/ 13 w 6"/>
                  <a:gd name="T3" fmla="*/ 0 h 5"/>
                  <a:gd name="T4" fmla="*/ 13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13 w 6"/>
                  <a:gd name="T17" fmla="*/ 28 h 5"/>
                  <a:gd name="T18" fmla="*/ 13 w 6"/>
                  <a:gd name="T19" fmla="*/ 0 h 5"/>
                  <a:gd name="T20" fmla="*/ 13 w 6"/>
                  <a:gd name="T21" fmla="*/ 0 h 5"/>
                  <a:gd name="T22" fmla="*/ 13 w 6"/>
                  <a:gd name="T23" fmla="*/ 0 h 5"/>
                  <a:gd name="T24" fmla="*/ 13 w 6"/>
                  <a:gd name="T25" fmla="*/ 0 h 5"/>
                  <a:gd name="T26" fmla="*/ 13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7" cy="2"/>
              </a:xfrm>
              <a:custGeom>
                <a:avLst/>
                <a:gdLst>
                  <a:gd name="T0" fmla="*/ 13 w 6"/>
                  <a:gd name="T1" fmla="*/ 0 h 1"/>
                  <a:gd name="T2" fmla="*/ 13 w 6"/>
                  <a:gd name="T3" fmla="*/ 0 h 1"/>
                  <a:gd name="T4" fmla="*/ 13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13 w 6"/>
                  <a:gd name="T17" fmla="*/ 0 h 1"/>
                  <a:gd name="T18" fmla="*/ 13 w 6"/>
                  <a:gd name="T19" fmla="*/ 0 h 1"/>
                  <a:gd name="T20" fmla="*/ 13 w 6"/>
                  <a:gd name="T21" fmla="*/ 0 h 1"/>
                  <a:gd name="T22" fmla="*/ 13 w 6"/>
                  <a:gd name="T23" fmla="*/ 0 h 1"/>
                  <a:gd name="T24" fmla="*/ 13 w 6"/>
                  <a:gd name="T25" fmla="*/ 0 h 1"/>
                  <a:gd name="T26" fmla="*/ 13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40"/>
              <p:cNvSpPr>
                <a:spLocks/>
              </p:cNvSpPr>
              <p:nvPr/>
            </p:nvSpPr>
            <p:spPr bwMode="auto">
              <a:xfrm>
                <a:off x="4230" y="2185"/>
                <a:ext cx="7" cy="2"/>
              </a:xfrm>
              <a:custGeom>
                <a:avLst/>
                <a:gdLst>
                  <a:gd name="T0" fmla="*/ 13 w 6"/>
                  <a:gd name="T1" fmla="*/ 0 h 1"/>
                  <a:gd name="T2" fmla="*/ 13 w 6"/>
                  <a:gd name="T3" fmla="*/ 0 h 1"/>
                  <a:gd name="T4" fmla="*/ 13 w 6"/>
                  <a:gd name="T5" fmla="*/ 0 h 1"/>
                  <a:gd name="T6" fmla="*/ 13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13 w 6"/>
                  <a:gd name="T15" fmla="*/ 0 h 1"/>
                  <a:gd name="T16" fmla="*/ 13 w 6"/>
                  <a:gd name="T17" fmla="*/ 0 h 1"/>
                  <a:gd name="T18" fmla="*/ 13 w 6"/>
                  <a:gd name="T19" fmla="*/ 0 h 1"/>
                  <a:gd name="T20" fmla="*/ 13 w 6"/>
                  <a:gd name="T21" fmla="*/ 0 h 1"/>
                  <a:gd name="T22" fmla="*/ 13 w 6"/>
                  <a:gd name="T23" fmla="*/ 0 h 1"/>
                  <a:gd name="T24" fmla="*/ 13 w 6"/>
                  <a:gd name="T25" fmla="*/ 0 h 1"/>
                  <a:gd name="T26" fmla="*/ 13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2058 h 156"/>
                  <a:gd name="T6" fmla="*/ 238 w 238"/>
                  <a:gd name="T7" fmla="*/ 2058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8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68611" name="Clip" r:id="rId5" imgW="2835275" imgH="1920875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64" y="6619872"/>
              <a:ext cx="193850" cy="123085"/>
              <a:chOff x="4187" y="2402"/>
              <a:chExt cx="240" cy="160"/>
            </a:xfrm>
          </p:grpSpPr>
          <p:sp>
            <p:nvSpPr>
              <p:cNvPr id="52" name="Freeform 215"/>
              <p:cNvSpPr>
                <a:spLocks/>
              </p:cNvSpPr>
              <p:nvPr/>
            </p:nvSpPr>
            <p:spPr bwMode="auto">
              <a:xfrm>
                <a:off x="4235" y="2402"/>
                <a:ext cx="190" cy="160"/>
              </a:xfrm>
              <a:custGeom>
                <a:avLst/>
                <a:gdLst>
                  <a:gd name="T0" fmla="*/ 186 w 191"/>
                  <a:gd name="T1" fmla="*/ 1209 h 156"/>
                  <a:gd name="T2" fmla="*/ 186 w 191"/>
                  <a:gd name="T3" fmla="*/ 0 h 156"/>
                  <a:gd name="T4" fmla="*/ 0 w 191"/>
                  <a:gd name="T5" fmla="*/ 0 h 156"/>
                  <a:gd name="T6" fmla="*/ 0 w 191"/>
                  <a:gd name="T7" fmla="*/ 1209 h 156"/>
                  <a:gd name="T8" fmla="*/ 186 w 191"/>
                  <a:gd name="T9" fmla="*/ 1209 h 156"/>
                  <a:gd name="T10" fmla="*/ 186 w 191"/>
                  <a:gd name="T11" fmla="*/ 1209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8" cy="160"/>
              </a:xfrm>
              <a:custGeom>
                <a:avLst/>
                <a:gdLst>
                  <a:gd name="T0" fmla="*/ 82 w 77"/>
                  <a:gd name="T1" fmla="*/ 1209 h 156"/>
                  <a:gd name="T2" fmla="*/ 82 w 77"/>
                  <a:gd name="T3" fmla="*/ 0 h 156"/>
                  <a:gd name="T4" fmla="*/ 0 w 77"/>
                  <a:gd name="T5" fmla="*/ 0 h 156"/>
                  <a:gd name="T6" fmla="*/ 0 w 77"/>
                  <a:gd name="T7" fmla="*/ 1209 h 156"/>
                  <a:gd name="T8" fmla="*/ 82 w 77"/>
                  <a:gd name="T9" fmla="*/ 1209 h 156"/>
                  <a:gd name="T10" fmla="*/ 82 w 77"/>
                  <a:gd name="T11" fmla="*/ 1209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17"/>
              <p:cNvSpPr>
                <a:spLocks/>
              </p:cNvSpPr>
              <p:nvPr/>
            </p:nvSpPr>
            <p:spPr bwMode="auto">
              <a:xfrm>
                <a:off x="4347" y="2402"/>
                <a:ext cx="80" cy="160"/>
              </a:xfrm>
              <a:custGeom>
                <a:avLst/>
                <a:gdLst>
                  <a:gd name="T0" fmla="*/ 88 w 78"/>
                  <a:gd name="T1" fmla="*/ 1209 h 156"/>
                  <a:gd name="T2" fmla="*/ 88 w 78"/>
                  <a:gd name="T3" fmla="*/ 0 h 156"/>
                  <a:gd name="T4" fmla="*/ 0 w 78"/>
                  <a:gd name="T5" fmla="*/ 0 h 156"/>
                  <a:gd name="T6" fmla="*/ 0 w 78"/>
                  <a:gd name="T7" fmla="*/ 1209 h 156"/>
                  <a:gd name="T8" fmla="*/ 88 w 78"/>
                  <a:gd name="T9" fmla="*/ 1209 h 156"/>
                  <a:gd name="T10" fmla="*/ 88 w 78"/>
                  <a:gd name="T11" fmla="*/ 1209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0"/>
              </a:xfrm>
              <a:custGeom>
                <a:avLst/>
                <a:gdLst>
                  <a:gd name="T0" fmla="*/ 19 w 244"/>
                  <a:gd name="T1" fmla="*/ 26522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26522 h 151"/>
                  <a:gd name="T8" fmla="*/ 19 w 244"/>
                  <a:gd name="T9" fmla="*/ 26522 h 151"/>
                  <a:gd name="T10" fmla="*/ 19 w 244"/>
                  <a:gd name="T11" fmla="*/ 2652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71"/>
              <a:ext cx="192235" cy="123040"/>
              <a:chOff x="528" y="1773"/>
              <a:chExt cx="246" cy="157"/>
            </a:xfrm>
          </p:grpSpPr>
          <p:sp>
            <p:nvSpPr>
              <p:cNvPr id="48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7"/>
              </a:xfrm>
              <a:custGeom>
                <a:avLst/>
                <a:gdLst>
                  <a:gd name="T0" fmla="*/ 465 w 244"/>
                  <a:gd name="T1" fmla="*/ 61 h 157"/>
                  <a:gd name="T2" fmla="*/ 46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65 w 244"/>
                  <a:gd name="T9" fmla="*/ 61 h 157"/>
                  <a:gd name="T10" fmla="*/ 46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80"/>
              </a:xfrm>
              <a:custGeom>
                <a:avLst/>
                <a:gdLst>
                  <a:gd name="T0" fmla="*/ 3455 w 238"/>
                  <a:gd name="T1" fmla="*/ 39 h 79"/>
                  <a:gd name="T2" fmla="*/ 3455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3455 w 238"/>
                  <a:gd name="T9" fmla="*/ 39 h 79"/>
                  <a:gd name="T10" fmla="*/ 3455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1" cy="157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3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7"/>
              </a:xfrm>
              <a:custGeom>
                <a:avLst/>
                <a:gdLst>
                  <a:gd name="T0" fmla="*/ 465 w 244"/>
                  <a:gd name="T1" fmla="*/ 61 h 157"/>
                  <a:gd name="T2" fmla="*/ 46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65 w 244"/>
                  <a:gd name="T9" fmla="*/ 61 h 157"/>
                  <a:gd name="T10" fmla="*/ 46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1" name="Group 253"/>
            <p:cNvGrpSpPr>
              <a:grpSpLocks/>
            </p:cNvGrpSpPr>
            <p:nvPr userDrawn="1"/>
          </p:nvGrpSpPr>
          <p:grpSpPr bwMode="auto">
            <a:xfrm>
              <a:off x="7785664" y="6619866"/>
              <a:ext cx="190246" cy="123446"/>
              <a:chOff x="528" y="1164"/>
              <a:chExt cx="237" cy="158"/>
            </a:xfrm>
          </p:grpSpPr>
          <p:sp>
            <p:nvSpPr>
              <p:cNvPr id="44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/>
              </a:extLst>
            </p:spPr>
            <p:txBody>
              <a:bodyPr/>
              <a:lstStyle>
                <a:lvl1pPr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Rectangle 256"/>
              <p:cNvSpPr>
                <a:spLocks noChangeArrowheads="1"/>
              </p:cNvSpPr>
              <p:nvPr/>
            </p:nvSpPr>
            <p:spPr bwMode="auto">
              <a:xfrm>
                <a:off x="528" y="1218"/>
                <a:ext cx="237" cy="54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257"/>
              <p:cNvSpPr>
                <a:spLocks noChangeArrowheads="1"/>
              </p:cNvSpPr>
              <p:nvPr/>
            </p:nvSpPr>
            <p:spPr bwMode="auto">
              <a:xfrm>
                <a:off x="528" y="1267"/>
                <a:ext cx="237" cy="5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mtClean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</p:grpSp>
        <p:pic>
          <p:nvPicPr>
            <p:cNvPr id="32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Group 269"/>
            <p:cNvGrpSpPr>
              <a:grpSpLocks noChangeAspect="1"/>
            </p:cNvGrpSpPr>
            <p:nvPr userDrawn="1"/>
          </p:nvGrpSpPr>
          <p:grpSpPr bwMode="auto">
            <a:xfrm>
              <a:off x="4311448" y="6619875"/>
              <a:ext cx="187075" cy="119106"/>
              <a:chOff x="4213" y="2064"/>
              <a:chExt cx="242" cy="156"/>
            </a:xfrm>
          </p:grpSpPr>
          <p:sp>
            <p:nvSpPr>
              <p:cNvPr id="40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3" y="2064"/>
                <a:ext cx="242" cy="156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Rectangle 271"/>
              <p:cNvSpPr>
                <a:spLocks noChangeArrowheads="1"/>
              </p:cNvSpPr>
              <p:nvPr/>
            </p:nvSpPr>
            <p:spPr bwMode="auto">
              <a:xfrm>
                <a:off x="4213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272"/>
              <p:cNvSpPr>
                <a:spLocks noChangeArrowheads="1"/>
              </p:cNvSpPr>
              <p:nvPr/>
            </p:nvSpPr>
            <p:spPr bwMode="auto">
              <a:xfrm>
                <a:off x="4213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273"/>
              <p:cNvSpPr>
                <a:spLocks noChangeArrowheads="1"/>
              </p:cNvSpPr>
              <p:nvPr/>
            </p:nvSpPr>
            <p:spPr bwMode="auto">
              <a:xfrm>
                <a:off x="4213" y="2167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>
                <a:lvl1pPr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 b="1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altLang="en-US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4" name="Group 242"/>
            <p:cNvGrpSpPr>
              <a:grpSpLocks/>
            </p:cNvGrpSpPr>
            <p:nvPr userDrawn="1"/>
          </p:nvGrpSpPr>
          <p:grpSpPr bwMode="auto">
            <a:xfrm>
              <a:off x="1597882" y="6619873"/>
              <a:ext cx="190272" cy="121111"/>
              <a:chOff x="5554" y="2058"/>
              <a:chExt cx="245" cy="156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4" y="2058"/>
                <a:ext cx="245" cy="156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55 w 244"/>
                  <a:gd name="T5" fmla="*/ 404 h 156"/>
                  <a:gd name="T6" fmla="*/ 45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4" y="2162"/>
                <a:ext cx="245" cy="52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97659757 h 45"/>
                  <a:gd name="T4" fmla="*/ 455 w 244"/>
                  <a:gd name="T5" fmla="*/ 97659757 h 45"/>
                  <a:gd name="T6" fmla="*/ 45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4" y="2060"/>
                <a:ext cx="245" cy="54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25536 h 50"/>
                  <a:gd name="T4" fmla="*/ 455 w 244"/>
                  <a:gd name="T5" fmla="*/ 25536 h 50"/>
                  <a:gd name="T6" fmla="*/ 45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4" y="2058"/>
                <a:ext cx="245" cy="156"/>
              </a:xfrm>
              <a:custGeom>
                <a:avLst/>
                <a:gdLst>
                  <a:gd name="T0" fmla="*/ 455 w 244"/>
                  <a:gd name="T1" fmla="*/ 404 h 156"/>
                  <a:gd name="T2" fmla="*/ 45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55 w 244"/>
                  <a:gd name="T9" fmla="*/ 404 h 156"/>
                  <a:gd name="T10" fmla="*/ 45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5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3" name="Rectangle 39"/>
          <p:cNvSpPr>
            <a:spLocks noChangeArrowheads="1"/>
          </p:cNvSpPr>
          <p:nvPr userDrawn="1"/>
        </p:nvSpPr>
        <p:spPr bwMode="auto">
          <a:xfrm>
            <a:off x="315913" y="180975"/>
            <a:ext cx="1412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fld id="{1AD4D3CB-F0E3-4614-B07D-B3769EB90CFC}" type="slidenum">
              <a:rPr lang="de-DE" altLang="en-US" b="0" smtClean="0">
                <a:solidFill>
                  <a:srgbClr val="00B5E2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endParaRPr lang="de-DE" altLang="en-US" b="0" smtClean="0">
              <a:solidFill>
                <a:srgbClr val="00B5E2"/>
              </a:solidFill>
              <a:latin typeface="Arial" charset="0"/>
              <a:cs typeface="Arial" charset="0"/>
            </a:endParaRPr>
          </a:p>
        </p:txBody>
      </p:sp>
      <p:sp>
        <p:nvSpPr>
          <p:cNvPr id="244" name="Rectangle 248"/>
          <p:cNvSpPr>
            <a:spLocks noChangeArrowheads="1"/>
          </p:cNvSpPr>
          <p:nvPr userDrawn="1"/>
        </p:nvSpPr>
        <p:spPr bwMode="auto">
          <a:xfrm>
            <a:off x="6334125" y="542925"/>
            <a:ext cx="3571875" cy="147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/>
          </a:extLst>
        </p:spPr>
        <p:txBody>
          <a:bodyPr lIns="36000" tIns="36000" rIns="36000" bIns="36000"/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245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0375" y="1019175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" name="Rectangle 61"/>
          <p:cNvSpPr>
            <a:spLocks noChangeArrowheads="1"/>
          </p:cNvSpPr>
          <p:nvPr userDrawn="1"/>
        </p:nvSpPr>
        <p:spPr bwMode="auto">
          <a:xfrm>
            <a:off x="627063" y="180975"/>
            <a:ext cx="37125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GB" altLang="en-US" b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GSICS Working</a:t>
            </a:r>
            <a:r>
              <a:rPr lang="en-GB" altLang="en-US" b="0" baseline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 Group Meeting, Darmstadt, Germany 24-28 March </a:t>
            </a:r>
            <a:r>
              <a:rPr lang="en-GB" altLang="en-US" b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2014</a:t>
            </a: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9906000" cy="855663"/>
          </a:xfrm>
          <a:prstGeom prst="rect">
            <a:avLst/>
          </a:prstGeom>
          <a:solidFill>
            <a:srgbClr val="00205B"/>
          </a:solidFill>
          <a:ln>
            <a:noFill/>
          </a:ln>
          <a:extLst>
            <a:ext uri="{91240B29-F687-4F45-9708-019B960494DF}"/>
          </a:extLst>
        </p:spPr>
        <p:txBody>
          <a:bodyPr lIns="36000" tIns="36000" rIns="36000" bIns="36000"/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08013" y="6524625"/>
            <a:ext cx="70405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GB" altLang="en-US" b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EUM/TSS/VWG/14/746511   CEOS WGCV-37, Frascati, Italy, 17-21 February 2014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10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altLang="en-US" b="0" smtClean="0">
                <a:solidFill>
                  <a:srgbClr val="00B5E2"/>
                </a:solidFill>
                <a:latin typeface="Arial" charset="0"/>
                <a:cs typeface="Arial" charset="0"/>
              </a:rPr>
              <a:t>Go to ‚View‘ menu and click on ‚Slide Master‘ to update this footer. Include DM reference, version number and date</a:t>
            </a:r>
          </a:p>
        </p:txBody>
      </p:sp>
      <p:sp>
        <p:nvSpPr>
          <p:cNvPr id="5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fld id="{DC60F5D9-D3EE-4CF4-B93B-5EDAF5399AF7}" type="slidenum">
              <a:rPr lang="de-DE" altLang="en-US" b="0" smtClean="0">
                <a:solidFill>
                  <a:srgbClr val="00B5E2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endParaRPr lang="de-DE" altLang="en-US" b="0" smtClean="0">
              <a:solidFill>
                <a:srgbClr val="00B5E2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1"/>
          <p:cNvSpPr>
            <a:spLocks noChangeArrowheads="1"/>
          </p:cNvSpPr>
          <p:nvPr userDrawn="1"/>
        </p:nvSpPr>
        <p:spPr bwMode="auto">
          <a:xfrm>
            <a:off x="627063" y="6610350"/>
            <a:ext cx="58610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de-DE" altLang="en-US" b="0" smtClean="0">
                <a:solidFill>
                  <a:srgbClr val="00B5E2"/>
                </a:solidFill>
                <a:latin typeface="Arial" charset="0"/>
                <a:cs typeface="Arial" charset="0"/>
              </a:rPr>
              <a:t>Go to ‚View‘ menu and click on ‚Slide Master‘ to update this footer. Include DM reference, version number and date</a:t>
            </a:r>
          </a:p>
        </p:txBody>
      </p:sp>
      <p:sp>
        <p:nvSpPr>
          <p:cNvPr id="5" name="Rectangle 39"/>
          <p:cNvSpPr>
            <a:spLocks noChangeArrowheads="1"/>
          </p:cNvSpPr>
          <p:nvPr userDrawn="1"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fld id="{F5C90DDC-A7B2-4ABE-936F-0AD4019E885F}" type="slidenum">
              <a:rPr lang="de-DE" altLang="en-US" b="0" smtClean="0">
                <a:solidFill>
                  <a:srgbClr val="00B5E2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endParaRPr lang="de-DE" altLang="en-US" b="0" smtClean="0">
              <a:solidFill>
                <a:srgbClr val="00B5E2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1"/>
          <a:stretch>
            <a:fillRect/>
          </a:stretch>
        </p:blipFill>
        <p:spPr bwMode="auto">
          <a:xfrm>
            <a:off x="5803900" y="874713"/>
            <a:ext cx="41021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517525"/>
            <a:ext cx="9906000" cy="1501775"/>
          </a:xfrm>
          <a:prstGeom prst="rect">
            <a:avLst/>
          </a:prstGeom>
          <a:solidFill>
            <a:srgbClr val="00205B"/>
          </a:solidFill>
          <a:ln>
            <a:noFill/>
          </a:ln>
          <a:extLst>
            <a:ext uri="{91240B29-F687-4F45-9708-019B960494DF}"/>
          </a:extLst>
        </p:spPr>
        <p:txBody>
          <a:bodyPr lIns="36000" tIns="36000" rIns="36000" bIns="36000"/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1"/>
          <p:cNvSpPr>
            <a:spLocks noChangeArrowheads="1"/>
          </p:cNvSpPr>
          <p:nvPr userDrawn="1"/>
        </p:nvSpPr>
        <p:spPr bwMode="auto">
          <a:xfrm>
            <a:off x="617538" y="6524625"/>
            <a:ext cx="68119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GB" altLang="en-US" b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EUM/TSS/VWG/14/746511   CEOS WGCV-37, Frascati, Italy, 17-21 February 2014</a:t>
            </a: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099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9"/>
          <p:cNvSpPr>
            <a:spLocks noChangeArrowheads="1"/>
          </p:cNvSpPr>
          <p:nvPr/>
        </p:nvSpPr>
        <p:spPr bwMode="auto">
          <a:xfrm>
            <a:off x="315913" y="6610350"/>
            <a:ext cx="1412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fld id="{6FF435DA-1F39-4D61-8A26-D43FB8C6BE66}" type="slidenum">
              <a:rPr lang="de-DE" altLang="en-US" b="0" smtClean="0">
                <a:solidFill>
                  <a:srgbClr val="00B5E2"/>
                </a:solidFill>
                <a:latin typeface="Arial" charset="0"/>
                <a:cs typeface="Arial" charset="0"/>
              </a:rPr>
              <a:pPr algn="ctr">
                <a:defRPr/>
              </a:pPr>
              <a:t>‹#›</a:t>
            </a:fld>
            <a:endParaRPr lang="de-DE" altLang="en-US" b="0" smtClean="0">
              <a:solidFill>
                <a:srgbClr val="00B5E2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61"/>
          <p:cNvSpPr>
            <a:spLocks noChangeArrowheads="1"/>
          </p:cNvSpPr>
          <p:nvPr userDrawn="1"/>
        </p:nvSpPr>
        <p:spPr bwMode="auto">
          <a:xfrm>
            <a:off x="503238" y="6600825"/>
            <a:ext cx="37125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900" b="1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r>
              <a:rPr lang="en-GB" altLang="en-US" b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GSICS Working</a:t>
            </a:r>
            <a:r>
              <a:rPr lang="en-GB" altLang="en-US" b="0" baseline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 Group Meeting, Darmstadt, Germany 24-28 March </a:t>
            </a:r>
            <a:r>
              <a:rPr lang="en-GB" altLang="en-US" b="0" dirty="0" smtClean="0">
                <a:solidFill>
                  <a:srgbClr val="00B5EF"/>
                </a:solidFill>
                <a:latin typeface="Arial" charset="0"/>
                <a:cs typeface="Arial" charset="0"/>
              </a:rPr>
              <a:t>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  <p:sldLayoutId id="2147484868" r:id="rId2"/>
    <p:sldLayoutId id="2147484869" r:id="rId3"/>
    <p:sldLayoutId id="2147484870" r:id="rId4"/>
    <p:sldLayoutId id="2147484871" r:id="rId5"/>
    <p:sldLayoutId id="2147484872" r:id="rId6"/>
    <p:sldLayoutId id="2147484873" r:id="rId7"/>
    <p:sldLayoutId id="2147484874" r:id="rId8"/>
    <p:sldLayoutId id="2147484875" r:id="rId9"/>
    <p:sldLayoutId id="2147484876" r:id="rId10"/>
    <p:sldLayoutId id="2147484866" r:id="rId11"/>
    <p:sldLayoutId id="2147484877" r:id="rId12"/>
  </p:sldLayoutIdLst>
  <p:transition/>
  <p:txStyles>
    <p:titleStyle>
      <a:lvl1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psjsnorbits.png"/>
          <p:cNvPicPr>
            <a:picLocks noChangeAspect="1"/>
          </p:cNvPicPr>
          <p:nvPr/>
        </p:nvPicPr>
        <p:blipFill>
          <a:blip r:embed="rId3" cstate="print"/>
          <a:srcRect b="34721"/>
          <a:stretch>
            <a:fillRect/>
          </a:stretch>
        </p:blipFill>
        <p:spPr bwMode="auto">
          <a:xfrm>
            <a:off x="381000" y="2381250"/>
            <a:ext cx="34766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34988"/>
            <a:ext cx="6210300" cy="14493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z="2000" dirty="0" smtClean="0"/>
              <a:t>GEO-LEO IR products –</a:t>
            </a:r>
          </a:p>
          <a:p>
            <a:pPr algn="ctr" eaLnBrk="1" hangingPunct="1">
              <a:defRPr/>
            </a:pPr>
            <a:r>
              <a:rPr lang="en-IE" sz="2000" b="0" dirty="0" smtClean="0"/>
              <a:t>Delta Correction format for embedding in </a:t>
            </a:r>
            <a:r>
              <a:rPr lang="en-IE" sz="2000" b="0" dirty="0" err="1" smtClean="0"/>
              <a:t>netCDF</a:t>
            </a:r>
            <a:r>
              <a:rPr lang="en-IE" sz="2000" b="0" dirty="0" smtClean="0"/>
              <a:t> GSICS Corrections</a:t>
            </a:r>
            <a:endParaRPr lang="en-GB" sz="2000" dirty="0" smtClean="0"/>
          </a:p>
        </p:txBody>
      </p:sp>
      <p:pic>
        <p:nvPicPr>
          <p:cNvPr id="14340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396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663" y="3213100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46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Rectangle 41"/>
          <p:cNvSpPr txBox="1">
            <a:spLocks noChangeArrowheads="1"/>
          </p:cNvSpPr>
          <p:nvPr/>
        </p:nvSpPr>
        <p:spPr bwMode="auto">
          <a:xfrm>
            <a:off x="4400550" y="3078163"/>
            <a:ext cx="53721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en-US" sz="1800" dirty="0" smtClean="0">
                <a:latin typeface="Arial" pitchFamily="34" charset="0"/>
                <a:cs typeface="Arial" pitchFamily="34" charset="0"/>
              </a:rPr>
              <a:t>Tim Hewison</a:t>
            </a:r>
            <a:br>
              <a:rPr lang="en-GB" altLang="en-US" sz="1800" dirty="0" smtClean="0">
                <a:latin typeface="Arial" pitchFamily="34" charset="0"/>
                <a:cs typeface="Arial" pitchFamily="34" charset="0"/>
              </a:rPr>
            </a:br>
            <a:endParaRPr lang="en-GB" altLang="en-US" sz="1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altLang="en-US" sz="1800" dirty="0">
                <a:latin typeface="Arial" pitchFamily="34" charset="0"/>
                <a:cs typeface="Arial" pitchFamily="34" charset="0"/>
              </a:rPr>
              <a:t>EUMETSAT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Formulating the Delta Correction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447800"/>
            <a:ext cx="4746625" cy="4525963"/>
          </a:xfrm>
        </p:spPr>
        <p:txBody>
          <a:bodyPr/>
          <a:lstStyle/>
          <a:p>
            <a:r>
              <a:rPr lang="en-GB" dirty="0" smtClean="0"/>
              <a:t>GSICS Correction</a:t>
            </a:r>
          </a:p>
          <a:p>
            <a:pPr lvl="1"/>
            <a:endParaRPr lang="en-GB" baseline="-25000" dirty="0" smtClean="0"/>
          </a:p>
          <a:p>
            <a:pPr lvl="1"/>
            <a:endParaRPr lang="en-GB" baseline="-25000" dirty="0" smtClean="0"/>
          </a:p>
          <a:p>
            <a:pPr lvl="1"/>
            <a:endParaRPr lang="en-GB" baseline="-25000" dirty="0" smtClean="0"/>
          </a:p>
          <a:p>
            <a:pPr lvl="1"/>
            <a:endParaRPr lang="en-GB" baseline="-25000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=&gt; Double Difference:</a:t>
            </a:r>
          </a:p>
          <a:p>
            <a:pPr lvl="1"/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graphicFrame>
        <p:nvGraphicFramePr>
          <p:cNvPr id="143364" name="Content Placeholder 4"/>
          <p:cNvGraphicFramePr>
            <a:graphicFrameLocks noChangeAspect="1"/>
          </p:cNvGraphicFramePr>
          <p:nvPr/>
        </p:nvGraphicFramePr>
        <p:xfrm>
          <a:off x="1343025" y="2038350"/>
          <a:ext cx="3016250" cy="974725"/>
        </p:xfrm>
        <a:graphic>
          <a:graphicData uri="http://schemas.openxmlformats.org/presentationml/2006/ole">
            <p:oleObj spid="_x0000_s76802" name="Equation" r:id="rId3" imgW="2120760" imgH="685800" progId="Equation.3">
              <p:embed/>
            </p:oleObj>
          </a:graphicData>
        </a:graphic>
      </p:graphicFrame>
      <p:graphicFrame>
        <p:nvGraphicFramePr>
          <p:cNvPr id="143366" name="Content Placeholder 4"/>
          <p:cNvGraphicFramePr>
            <a:graphicFrameLocks noChangeAspect="1"/>
          </p:cNvGraphicFramePr>
          <p:nvPr/>
        </p:nvGraphicFramePr>
        <p:xfrm>
          <a:off x="1302544" y="4192588"/>
          <a:ext cx="2420937" cy="1589087"/>
        </p:xfrm>
        <a:graphic>
          <a:graphicData uri="http://schemas.openxmlformats.org/presentationml/2006/ole">
            <p:oleObj spid="_x0000_s76803" name="Equation" r:id="rId4" imgW="1701720" imgH="1117440" progId="Equation.3">
              <p:embed/>
            </p:oleObj>
          </a:graphicData>
        </a:graphic>
      </p:graphicFrame>
      <p:pic>
        <p:nvPicPr>
          <p:cNvPr id="10" name="Picture 2" descr="H:\MY DOCUMENTS\plots\multi_ref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8700" y="1439863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Uncertainty of Delta Correction</a:t>
            </a:r>
            <a:endParaRPr lang="en-GB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362700" y="1463674"/>
          <a:ext cx="3048000" cy="4779963"/>
        </p:xfrm>
        <a:graphic>
          <a:graphicData uri="http://schemas.openxmlformats.org/presentationml/2006/ole">
            <p:oleObj spid="_x0000_s77826" name="Equation" r:id="rId3" imgW="2145960" imgH="3365280" progId="Equation.3">
              <p:embed/>
            </p:oleObj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95273" y="1463674"/>
            <a:ext cx="5915027" cy="4908551"/>
          </a:xfrm>
        </p:spPr>
        <p:txBody>
          <a:bodyPr/>
          <a:lstStyle/>
          <a:p>
            <a:r>
              <a:rPr lang="en-GB" sz="2000" dirty="0" smtClean="0"/>
              <a:t>Propagate uncertainties from GSICS Corrections</a:t>
            </a:r>
          </a:p>
          <a:p>
            <a:r>
              <a:rPr lang="en-GB" sz="2000" dirty="0" smtClean="0"/>
              <a:t>But co-</a:t>
            </a:r>
            <a:r>
              <a:rPr lang="en-GB" sz="2000" dirty="0" err="1" smtClean="0"/>
              <a:t>covariances</a:t>
            </a:r>
            <a:r>
              <a:rPr lang="en-GB" sz="2000" dirty="0" smtClean="0"/>
              <a:t> unknown</a:t>
            </a:r>
          </a:p>
          <a:p>
            <a:pPr lvl="1"/>
            <a:r>
              <a:rPr lang="en-GB" sz="1800" dirty="0" smtClean="0"/>
              <a:t>Collocations not collocated!</a:t>
            </a:r>
          </a:p>
          <a:p>
            <a:r>
              <a:rPr lang="en-GB" sz="2000" dirty="0" smtClean="0"/>
              <a:t>Could assume zero</a:t>
            </a:r>
          </a:p>
          <a:p>
            <a:pPr lvl="1">
              <a:buNone/>
            </a:pPr>
            <a:r>
              <a:rPr lang="en-GB" sz="1800" dirty="0" smtClean="0"/>
              <a:t>= Uncorrelated GSICS corrections</a:t>
            </a:r>
          </a:p>
          <a:p>
            <a:r>
              <a:rPr lang="en-GB" sz="2000" dirty="0" smtClean="0"/>
              <a:t>Check assumption: Compare</a:t>
            </a:r>
          </a:p>
          <a:p>
            <a:pPr lvl="1"/>
            <a:r>
              <a:rPr lang="en-GB" sz="1800" dirty="0" smtClean="0"/>
              <a:t>Estimated “theoretical” uncertainties from error propagation</a:t>
            </a:r>
          </a:p>
          <a:p>
            <a:pPr lvl="1"/>
            <a:r>
              <a:rPr lang="en-GB" sz="1800" dirty="0" smtClean="0"/>
              <a:t>with observed variance of DD time series</a:t>
            </a:r>
            <a:br>
              <a:rPr lang="en-GB" sz="1800" dirty="0" smtClean="0"/>
            </a:br>
            <a:r>
              <a:rPr lang="en-GB" sz="1800" dirty="0" smtClean="0"/>
              <a:t>(unsmoothed daily results)</a:t>
            </a:r>
          </a:p>
          <a:p>
            <a:pPr lvl="1"/>
            <a:r>
              <a:rPr lang="en-GB" sz="1800" dirty="0" smtClean="0"/>
              <a:t>Because no trend in Double Differences (DD)</a:t>
            </a:r>
          </a:p>
          <a:p>
            <a:endParaRPr lang="en-GB" sz="2400" dirty="0" smtClean="0"/>
          </a:p>
          <a:p>
            <a:r>
              <a:rPr lang="en-GB" sz="2000" dirty="0" smtClean="0"/>
              <a:t>Thanks to Masaya for spotting typo in </a:t>
            </a:r>
            <a:r>
              <a:rPr lang="en-GB" sz="2000" b="1" dirty="0" smtClean="0"/>
              <a:t>J</a:t>
            </a:r>
            <a:r>
              <a:rPr lang="en-GB" sz="2000" dirty="0" smtClean="0"/>
              <a:t>!</a:t>
            </a:r>
          </a:p>
        </p:txBody>
      </p:sp>
      <p:graphicFrame>
        <p:nvGraphicFramePr>
          <p:cNvPr id="144388" name="Object 3"/>
          <p:cNvGraphicFramePr>
            <a:graphicFrameLocks noChangeAspect="1"/>
          </p:cNvGraphicFramePr>
          <p:nvPr/>
        </p:nvGraphicFramePr>
        <p:xfrm>
          <a:off x="6164263" y="1106488"/>
          <a:ext cx="3444875" cy="5483225"/>
        </p:xfrm>
        <a:graphic>
          <a:graphicData uri="http://schemas.openxmlformats.org/presentationml/2006/ole">
            <p:oleObj spid="_x0000_s77827" name="Equation" r:id="rId4" imgW="2425680" imgH="3860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:\MY DOCUMENTS\plots\metopa_b_daily_a-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4062"/>
            <a:ext cx="9906000" cy="53152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05" y="323655"/>
            <a:ext cx="8915400" cy="954087"/>
          </a:xfrm>
        </p:spPr>
        <p:txBody>
          <a:bodyPr/>
          <a:lstStyle/>
          <a:p>
            <a:r>
              <a:rPr lang="en-GB" dirty="0" smtClean="0"/>
              <a:t>Time Series of Double Differences </a:t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</a:rPr>
              <a:t>(Met10/SEVIRI-</a:t>
            </a:r>
            <a:r>
              <a:rPr lang="en-GB" sz="2400" dirty="0" err="1" smtClean="0">
                <a:solidFill>
                  <a:srgbClr val="FF0000"/>
                </a:solidFill>
              </a:rPr>
              <a:t>MetopB</a:t>
            </a:r>
            <a:r>
              <a:rPr lang="en-GB" sz="2400" dirty="0" smtClean="0">
                <a:solidFill>
                  <a:srgbClr val="FF0000"/>
                </a:solidFill>
              </a:rPr>
              <a:t>/IASI)-</a:t>
            </a:r>
            <a:r>
              <a:rPr lang="en-GB" sz="2400" dirty="0" smtClean="0">
                <a:solidFill>
                  <a:schemeClr val="tx1"/>
                </a:solidFill>
              </a:rPr>
              <a:t>(Met10/SEVIRI-</a:t>
            </a:r>
            <a:r>
              <a:rPr lang="en-GB" sz="2400" dirty="0" err="1" smtClean="0">
                <a:solidFill>
                  <a:schemeClr val="tx1"/>
                </a:solidFill>
              </a:rPr>
              <a:t>MetopA</a:t>
            </a:r>
            <a:r>
              <a:rPr lang="en-GB" sz="2400" dirty="0" smtClean="0">
                <a:solidFill>
                  <a:schemeClr val="tx1"/>
                </a:solidFill>
              </a:rPr>
              <a:t>/IASI)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14425" y="6286500"/>
            <a:ext cx="554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Unsmoothed Daily Results</a:t>
            </a:r>
            <a:br>
              <a:rPr lang="en-GB" sz="1600" dirty="0" smtClean="0">
                <a:solidFill>
                  <a:schemeClr val="tx1"/>
                </a:solidFill>
              </a:rPr>
            </a:br>
            <a:r>
              <a:rPr lang="en-GB" sz="1600" b="0" dirty="0" smtClean="0">
                <a:solidFill>
                  <a:schemeClr val="tx1"/>
                </a:solidFill>
              </a:rPr>
              <a:t> – only selecting matched days!</a:t>
            </a:r>
            <a:endParaRPr lang="en-GB" sz="1600" b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9862" y="3514725"/>
            <a:ext cx="68008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No Significant Trend in DD for Tb=std or 220K, 290K,...</a:t>
            </a:r>
            <a:endParaRPr lang="en-GB" sz="16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9862" y="4005679"/>
            <a:ext cx="68008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No Significant Trend in DD for slope or offset</a:t>
            </a:r>
            <a:endParaRPr lang="en-GB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:\MY DOCUMENTS\plots\metopa_b_daily_uncertain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9017"/>
            <a:ext cx="9906000" cy="53152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Uncertainties from Theory &amp; Time Series</a:t>
            </a:r>
            <a:br>
              <a:rPr lang="en-GB" sz="3600" dirty="0" smtClean="0"/>
            </a:br>
            <a:r>
              <a:rPr lang="en-GB" sz="2000" dirty="0" smtClean="0"/>
              <a:t>Double Difference coefficients applied to range of scene </a:t>
            </a:r>
            <a:r>
              <a:rPr lang="en-GB" sz="2000" dirty="0" err="1" smtClean="0"/>
              <a:t>Tbs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647950" y="6126163"/>
            <a:ext cx="6143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schemeClr val="tx1"/>
                </a:solidFill>
              </a:rPr>
              <a:t>Black line: Bias Implied from mean of SD coefficients time series</a:t>
            </a:r>
          </a:p>
          <a:p>
            <a:r>
              <a:rPr lang="en-GB" sz="1050" dirty="0" smtClean="0">
                <a:solidFill>
                  <a:schemeClr val="tx2"/>
                </a:solidFill>
              </a:rPr>
              <a:t>Blue shading: ±k=1 uncertainty from theory, assuming co-</a:t>
            </a:r>
            <a:r>
              <a:rPr lang="en-GB" sz="1050" dirty="0" err="1" smtClean="0">
                <a:solidFill>
                  <a:schemeClr val="tx2"/>
                </a:solidFill>
              </a:rPr>
              <a:t>covariances</a:t>
            </a:r>
            <a:r>
              <a:rPr lang="en-GB" sz="1050" dirty="0" smtClean="0">
                <a:solidFill>
                  <a:schemeClr val="tx2"/>
                </a:solidFill>
              </a:rPr>
              <a:t>=0</a:t>
            </a:r>
          </a:p>
          <a:p>
            <a:r>
              <a:rPr lang="en-GB" sz="1050" dirty="0" smtClean="0">
                <a:solidFill>
                  <a:srgbClr val="C00000"/>
                </a:solidFill>
              </a:rPr>
              <a:t>Red line: Bias implied from mean of DD coefficients time series</a:t>
            </a:r>
          </a:p>
          <a:p>
            <a:r>
              <a:rPr lang="en-GB" sz="1050" dirty="0" smtClean="0">
                <a:solidFill>
                  <a:srgbClr val="FF0000"/>
                </a:solidFill>
              </a:rPr>
              <a:t>Orange curves: ±k=1 uncertainty from variances of DD coefficients time series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81250" y="2685217"/>
            <a:ext cx="68008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Most Channels – No significant difference over range of </a:t>
            </a:r>
            <a:r>
              <a:rPr lang="en-GB" sz="1600" dirty="0" err="1" smtClean="0">
                <a:solidFill>
                  <a:schemeClr val="tx1"/>
                </a:solidFill>
              </a:rPr>
              <a:t>Tbs</a:t>
            </a:r>
            <a:endParaRPr lang="en-GB" sz="1600" b="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1250" y="3176171"/>
            <a:ext cx="68008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</a:rPr>
              <a:t>Theoretical Uncertainty match time series statistics q. well</a:t>
            </a:r>
            <a:endParaRPr lang="en-GB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555625" y="2275183"/>
            <a:ext cx="8855075" cy="18573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happens after </a:t>
            </a:r>
            <a:r>
              <a:rPr lang="en-GB" dirty="0" err="1" smtClean="0"/>
              <a:t>Metop</a:t>
            </a:r>
            <a:r>
              <a:rPr lang="en-GB" dirty="0" smtClean="0"/>
              <a:t>-A?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3985426"/>
            <a:ext cx="4746625" cy="2140743"/>
          </a:xfrm>
        </p:spPr>
        <p:txBody>
          <a:bodyPr/>
          <a:lstStyle/>
          <a:p>
            <a:r>
              <a:rPr lang="en-GB" dirty="0" smtClean="0"/>
              <a:t>Monitor </a:t>
            </a:r>
            <a:r>
              <a:rPr lang="en-GB" dirty="0" err="1" smtClean="0"/>
              <a:t>IASIb</a:t>
            </a:r>
            <a:r>
              <a:rPr lang="en-GB" dirty="0" smtClean="0"/>
              <a:t>-a DD </a:t>
            </a:r>
          </a:p>
          <a:p>
            <a:pPr lvl="1"/>
            <a:r>
              <a:rPr lang="en-GB" dirty="0" smtClean="0"/>
              <a:t>during overlap period</a:t>
            </a:r>
          </a:p>
          <a:p>
            <a:r>
              <a:rPr lang="en-GB" dirty="0" smtClean="0"/>
              <a:t>Calculate trend</a:t>
            </a:r>
          </a:p>
          <a:p>
            <a:r>
              <a:rPr lang="en-GB" dirty="0" smtClean="0"/>
              <a:t>and uncertainty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3985426"/>
            <a:ext cx="3971925" cy="2140743"/>
          </a:xfrm>
        </p:spPr>
        <p:txBody>
          <a:bodyPr/>
          <a:lstStyle/>
          <a:p>
            <a:r>
              <a:rPr lang="en-GB" dirty="0" smtClean="0"/>
              <a:t>Extrapolate trend?</a:t>
            </a:r>
          </a:p>
          <a:p>
            <a:pPr lvl="1"/>
            <a:r>
              <a:rPr lang="en-GB" dirty="0" smtClean="0"/>
              <a:t>Only if significant?</a:t>
            </a:r>
          </a:p>
          <a:p>
            <a:pPr lvl="1"/>
            <a:r>
              <a:rPr lang="en-GB" dirty="0" smtClean="0"/>
              <a:t>Dangerous!</a:t>
            </a:r>
          </a:p>
          <a:p>
            <a:r>
              <a:rPr lang="en-GB" sz="2400" dirty="0" smtClean="0"/>
              <a:t>Extrapolate uncertainty</a:t>
            </a:r>
          </a:p>
          <a:p>
            <a:pPr lvl="1"/>
            <a:r>
              <a:rPr lang="en-GB" sz="2000" dirty="0" smtClean="0"/>
              <a:t>Using </a:t>
            </a:r>
            <a:r>
              <a:rPr lang="en-GB" sz="2000" dirty="0" err="1" smtClean="0"/>
              <a:t>variogram</a:t>
            </a:r>
            <a:r>
              <a:rPr lang="en-GB" sz="2000" dirty="0" smtClean="0"/>
              <a:t> analysis</a:t>
            </a:r>
          </a:p>
          <a:p>
            <a:pPr lvl="1"/>
            <a:r>
              <a:rPr lang="en-GB" sz="2000" dirty="0" smtClean="0"/>
              <a:t>Need &gt;2 years overlap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5625" y="1072665"/>
            <a:ext cx="0" cy="22629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27075" y="3463434"/>
            <a:ext cx="39719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546100" y="1930696"/>
            <a:ext cx="3971925" cy="549275"/>
          </a:xfrm>
          <a:custGeom>
            <a:avLst/>
            <a:gdLst>
              <a:gd name="connsiteX0" fmla="*/ 0 w 3971925"/>
              <a:gd name="connsiteY0" fmla="*/ 355600 h 549275"/>
              <a:gd name="connsiteX1" fmla="*/ 600075 w 3971925"/>
              <a:gd name="connsiteY1" fmla="*/ 31750 h 549275"/>
              <a:gd name="connsiteX2" fmla="*/ 1419225 w 3971925"/>
              <a:gd name="connsiteY2" fmla="*/ 165100 h 549275"/>
              <a:gd name="connsiteX3" fmla="*/ 2038350 w 3971925"/>
              <a:gd name="connsiteY3" fmla="*/ 498475 h 549275"/>
              <a:gd name="connsiteX4" fmla="*/ 2743200 w 3971925"/>
              <a:gd name="connsiteY4" fmla="*/ 469900 h 549275"/>
              <a:gd name="connsiteX5" fmla="*/ 3514725 w 3971925"/>
              <a:gd name="connsiteY5" fmla="*/ 231775 h 549275"/>
              <a:gd name="connsiteX6" fmla="*/ 3752850 w 3971925"/>
              <a:gd name="connsiteY6" fmla="*/ 498475 h 549275"/>
              <a:gd name="connsiteX7" fmla="*/ 3971925 w 3971925"/>
              <a:gd name="connsiteY7" fmla="*/ 374650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1925" h="549275">
                <a:moveTo>
                  <a:pt x="0" y="355600"/>
                </a:moveTo>
                <a:cubicBezTo>
                  <a:pt x="181769" y="209550"/>
                  <a:pt x="363538" y="63500"/>
                  <a:pt x="600075" y="31750"/>
                </a:cubicBezTo>
                <a:cubicBezTo>
                  <a:pt x="836612" y="0"/>
                  <a:pt x="1179513" y="87313"/>
                  <a:pt x="1419225" y="165100"/>
                </a:cubicBezTo>
                <a:cubicBezTo>
                  <a:pt x="1658937" y="242887"/>
                  <a:pt x="1817688" y="447675"/>
                  <a:pt x="2038350" y="498475"/>
                </a:cubicBezTo>
                <a:cubicBezTo>
                  <a:pt x="2259012" y="549275"/>
                  <a:pt x="2497138" y="514350"/>
                  <a:pt x="2743200" y="469900"/>
                </a:cubicBezTo>
                <a:cubicBezTo>
                  <a:pt x="2989263" y="425450"/>
                  <a:pt x="3346450" y="227013"/>
                  <a:pt x="3514725" y="231775"/>
                </a:cubicBezTo>
                <a:cubicBezTo>
                  <a:pt x="3683000" y="236538"/>
                  <a:pt x="3676650" y="474663"/>
                  <a:pt x="3752850" y="498475"/>
                </a:cubicBezTo>
                <a:cubicBezTo>
                  <a:pt x="3829050" y="522287"/>
                  <a:pt x="3900487" y="448468"/>
                  <a:pt x="3971925" y="374650"/>
                </a:cubicBezTo>
              </a:path>
            </a:pathLst>
          </a:cu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536575" y="2083096"/>
            <a:ext cx="3971925" cy="549275"/>
          </a:xfrm>
          <a:custGeom>
            <a:avLst/>
            <a:gdLst>
              <a:gd name="connsiteX0" fmla="*/ 0 w 3971925"/>
              <a:gd name="connsiteY0" fmla="*/ 355600 h 549275"/>
              <a:gd name="connsiteX1" fmla="*/ 600075 w 3971925"/>
              <a:gd name="connsiteY1" fmla="*/ 31750 h 549275"/>
              <a:gd name="connsiteX2" fmla="*/ 1419225 w 3971925"/>
              <a:gd name="connsiteY2" fmla="*/ 165100 h 549275"/>
              <a:gd name="connsiteX3" fmla="*/ 2038350 w 3971925"/>
              <a:gd name="connsiteY3" fmla="*/ 498475 h 549275"/>
              <a:gd name="connsiteX4" fmla="*/ 2743200 w 3971925"/>
              <a:gd name="connsiteY4" fmla="*/ 469900 h 549275"/>
              <a:gd name="connsiteX5" fmla="*/ 3514725 w 3971925"/>
              <a:gd name="connsiteY5" fmla="*/ 231775 h 549275"/>
              <a:gd name="connsiteX6" fmla="*/ 3752850 w 3971925"/>
              <a:gd name="connsiteY6" fmla="*/ 498475 h 549275"/>
              <a:gd name="connsiteX7" fmla="*/ 3971925 w 3971925"/>
              <a:gd name="connsiteY7" fmla="*/ 374650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1925" h="549275">
                <a:moveTo>
                  <a:pt x="0" y="355600"/>
                </a:moveTo>
                <a:cubicBezTo>
                  <a:pt x="181769" y="209550"/>
                  <a:pt x="363538" y="63500"/>
                  <a:pt x="600075" y="31750"/>
                </a:cubicBezTo>
                <a:cubicBezTo>
                  <a:pt x="836612" y="0"/>
                  <a:pt x="1179513" y="87313"/>
                  <a:pt x="1419225" y="165100"/>
                </a:cubicBezTo>
                <a:cubicBezTo>
                  <a:pt x="1658937" y="242887"/>
                  <a:pt x="1817688" y="447675"/>
                  <a:pt x="2038350" y="498475"/>
                </a:cubicBezTo>
                <a:cubicBezTo>
                  <a:pt x="2259012" y="549275"/>
                  <a:pt x="2497138" y="514350"/>
                  <a:pt x="2743200" y="469900"/>
                </a:cubicBezTo>
                <a:cubicBezTo>
                  <a:pt x="2989263" y="425450"/>
                  <a:pt x="3346450" y="227013"/>
                  <a:pt x="3514725" y="231775"/>
                </a:cubicBezTo>
                <a:cubicBezTo>
                  <a:pt x="3683000" y="236538"/>
                  <a:pt x="3676650" y="474663"/>
                  <a:pt x="3752850" y="498475"/>
                </a:cubicBezTo>
                <a:cubicBezTo>
                  <a:pt x="3829050" y="522287"/>
                  <a:pt x="3900487" y="448468"/>
                  <a:pt x="3971925" y="374650"/>
                </a:cubicBezTo>
              </a:path>
            </a:pathLst>
          </a:cu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536575" y="1808458"/>
            <a:ext cx="3971925" cy="549275"/>
          </a:xfrm>
          <a:custGeom>
            <a:avLst/>
            <a:gdLst>
              <a:gd name="connsiteX0" fmla="*/ 0 w 3971925"/>
              <a:gd name="connsiteY0" fmla="*/ 355600 h 549275"/>
              <a:gd name="connsiteX1" fmla="*/ 600075 w 3971925"/>
              <a:gd name="connsiteY1" fmla="*/ 31750 h 549275"/>
              <a:gd name="connsiteX2" fmla="*/ 1419225 w 3971925"/>
              <a:gd name="connsiteY2" fmla="*/ 165100 h 549275"/>
              <a:gd name="connsiteX3" fmla="*/ 2038350 w 3971925"/>
              <a:gd name="connsiteY3" fmla="*/ 498475 h 549275"/>
              <a:gd name="connsiteX4" fmla="*/ 2743200 w 3971925"/>
              <a:gd name="connsiteY4" fmla="*/ 469900 h 549275"/>
              <a:gd name="connsiteX5" fmla="*/ 3514725 w 3971925"/>
              <a:gd name="connsiteY5" fmla="*/ 231775 h 549275"/>
              <a:gd name="connsiteX6" fmla="*/ 3752850 w 3971925"/>
              <a:gd name="connsiteY6" fmla="*/ 498475 h 549275"/>
              <a:gd name="connsiteX7" fmla="*/ 3971925 w 3971925"/>
              <a:gd name="connsiteY7" fmla="*/ 374650 h 54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1925" h="549275">
                <a:moveTo>
                  <a:pt x="0" y="355600"/>
                </a:moveTo>
                <a:cubicBezTo>
                  <a:pt x="181769" y="209550"/>
                  <a:pt x="363538" y="63500"/>
                  <a:pt x="600075" y="31750"/>
                </a:cubicBezTo>
                <a:cubicBezTo>
                  <a:pt x="836612" y="0"/>
                  <a:pt x="1179513" y="87313"/>
                  <a:pt x="1419225" y="165100"/>
                </a:cubicBezTo>
                <a:cubicBezTo>
                  <a:pt x="1658937" y="242887"/>
                  <a:pt x="1817688" y="447675"/>
                  <a:pt x="2038350" y="498475"/>
                </a:cubicBezTo>
                <a:cubicBezTo>
                  <a:pt x="2259012" y="549275"/>
                  <a:pt x="2497138" y="514350"/>
                  <a:pt x="2743200" y="469900"/>
                </a:cubicBezTo>
                <a:cubicBezTo>
                  <a:pt x="2989263" y="425450"/>
                  <a:pt x="3346450" y="227013"/>
                  <a:pt x="3514725" y="231775"/>
                </a:cubicBezTo>
                <a:cubicBezTo>
                  <a:pt x="3683000" y="236538"/>
                  <a:pt x="3676650" y="474663"/>
                  <a:pt x="3752850" y="498475"/>
                </a:cubicBezTo>
                <a:cubicBezTo>
                  <a:pt x="3829050" y="522287"/>
                  <a:pt x="3900487" y="448468"/>
                  <a:pt x="3971925" y="374650"/>
                </a:cubicBezTo>
              </a:path>
            </a:pathLst>
          </a:cu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stCxn id="10" idx="0"/>
          </p:cNvCxnSpPr>
          <p:nvPr/>
        </p:nvCxnSpPr>
        <p:spPr>
          <a:xfrm>
            <a:off x="546100" y="2286296"/>
            <a:ext cx="3971925" cy="714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552450" y="1602083"/>
            <a:ext cx="8867775" cy="692150"/>
          </a:xfrm>
          <a:custGeom>
            <a:avLst/>
            <a:gdLst>
              <a:gd name="connsiteX0" fmla="*/ 0 w 8867775"/>
              <a:gd name="connsiteY0" fmla="*/ 504825 h 692150"/>
              <a:gd name="connsiteX1" fmla="*/ 2019300 w 8867775"/>
              <a:gd name="connsiteY1" fmla="*/ 666750 h 692150"/>
              <a:gd name="connsiteX2" fmla="*/ 3981450 w 8867775"/>
              <a:gd name="connsiteY2" fmla="*/ 581025 h 692150"/>
              <a:gd name="connsiteX3" fmla="*/ 8867775 w 8867775"/>
              <a:gd name="connsiteY3" fmla="*/ 0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7775" h="692150">
                <a:moveTo>
                  <a:pt x="0" y="504825"/>
                </a:moveTo>
                <a:cubicBezTo>
                  <a:pt x="677862" y="579437"/>
                  <a:pt x="1355725" y="654050"/>
                  <a:pt x="2019300" y="666750"/>
                </a:cubicBezTo>
                <a:cubicBezTo>
                  <a:pt x="2682875" y="679450"/>
                  <a:pt x="2840038" y="692150"/>
                  <a:pt x="3981450" y="581025"/>
                </a:cubicBezTo>
                <a:cubicBezTo>
                  <a:pt x="5122862" y="469900"/>
                  <a:pt x="6995318" y="234950"/>
                  <a:pt x="8867775" y="0"/>
                </a:cubicBezTo>
              </a:path>
            </a:pathLst>
          </a:cu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542925" y="2097383"/>
            <a:ext cx="3962400" cy="196850"/>
          </a:xfrm>
          <a:custGeom>
            <a:avLst/>
            <a:gdLst>
              <a:gd name="connsiteX0" fmla="*/ 0 w 3962400"/>
              <a:gd name="connsiteY0" fmla="*/ 0 h 196850"/>
              <a:gd name="connsiteX1" fmla="*/ 1990725 w 3962400"/>
              <a:gd name="connsiteY1" fmla="*/ 180975 h 196850"/>
              <a:gd name="connsiteX2" fmla="*/ 3962400 w 3962400"/>
              <a:gd name="connsiteY2" fmla="*/ 952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400" h="196850">
                <a:moveTo>
                  <a:pt x="0" y="0"/>
                </a:moveTo>
                <a:cubicBezTo>
                  <a:pt x="665162" y="82550"/>
                  <a:pt x="1330325" y="165100"/>
                  <a:pt x="1990725" y="180975"/>
                </a:cubicBezTo>
                <a:cubicBezTo>
                  <a:pt x="2651125" y="196850"/>
                  <a:pt x="3306762" y="146050"/>
                  <a:pt x="3962400" y="95250"/>
                </a:cubicBezTo>
              </a:path>
            </a:pathLst>
          </a:custGeom>
          <a:ln w="381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36601" y="3463434"/>
            <a:ext cx="8902699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 flipV="1">
            <a:off x="555625" y="2392658"/>
            <a:ext cx="8867775" cy="692150"/>
          </a:xfrm>
          <a:custGeom>
            <a:avLst/>
            <a:gdLst>
              <a:gd name="connsiteX0" fmla="*/ 0 w 8867775"/>
              <a:gd name="connsiteY0" fmla="*/ 504825 h 692150"/>
              <a:gd name="connsiteX1" fmla="*/ 2019300 w 8867775"/>
              <a:gd name="connsiteY1" fmla="*/ 666750 h 692150"/>
              <a:gd name="connsiteX2" fmla="*/ 3981450 w 8867775"/>
              <a:gd name="connsiteY2" fmla="*/ 581025 h 692150"/>
              <a:gd name="connsiteX3" fmla="*/ 8867775 w 8867775"/>
              <a:gd name="connsiteY3" fmla="*/ 0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7775" h="692150">
                <a:moveTo>
                  <a:pt x="0" y="504825"/>
                </a:moveTo>
                <a:cubicBezTo>
                  <a:pt x="677862" y="579437"/>
                  <a:pt x="1355725" y="654050"/>
                  <a:pt x="2019300" y="666750"/>
                </a:cubicBezTo>
                <a:cubicBezTo>
                  <a:pt x="2682875" y="679450"/>
                  <a:pt x="2840038" y="692150"/>
                  <a:pt x="3981450" y="581025"/>
                </a:cubicBezTo>
                <a:cubicBezTo>
                  <a:pt x="5122862" y="469900"/>
                  <a:pt x="6995318" y="234950"/>
                  <a:pt x="8867775" y="0"/>
                </a:cubicBezTo>
              </a:path>
            </a:pathLst>
          </a:custGeom>
          <a:ln w="381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 25"/>
          <p:cNvSpPr/>
          <p:nvPr/>
        </p:nvSpPr>
        <p:spPr>
          <a:xfrm flipV="1">
            <a:off x="552450" y="2392658"/>
            <a:ext cx="3962400" cy="196850"/>
          </a:xfrm>
          <a:custGeom>
            <a:avLst/>
            <a:gdLst>
              <a:gd name="connsiteX0" fmla="*/ 0 w 3962400"/>
              <a:gd name="connsiteY0" fmla="*/ 0 h 196850"/>
              <a:gd name="connsiteX1" fmla="*/ 1990725 w 3962400"/>
              <a:gd name="connsiteY1" fmla="*/ 180975 h 196850"/>
              <a:gd name="connsiteX2" fmla="*/ 3962400 w 3962400"/>
              <a:gd name="connsiteY2" fmla="*/ 952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400" h="196850">
                <a:moveTo>
                  <a:pt x="0" y="0"/>
                </a:moveTo>
                <a:cubicBezTo>
                  <a:pt x="665162" y="82550"/>
                  <a:pt x="1330325" y="165100"/>
                  <a:pt x="1990725" y="180975"/>
                </a:cubicBezTo>
                <a:cubicBezTo>
                  <a:pt x="2651125" y="196850"/>
                  <a:pt x="3306762" y="146050"/>
                  <a:pt x="3962400" y="95250"/>
                </a:cubicBezTo>
              </a:path>
            </a:pathLst>
          </a:custGeom>
          <a:ln w="3810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04" name="Picture 4" descr="http://getentrepreneurial.com/wp-content/uploads/2011/05/Are-You-Using-Marketing-to-Sabotage-Your-Business-Success-3-Danger-Sig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8395" y="4239090"/>
            <a:ext cx="1262590" cy="105215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8373380" y="3564015"/>
            <a:ext cx="1350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0" dirty="0" smtClean="0">
                <a:solidFill>
                  <a:schemeClr val="tx1"/>
                </a:solidFill>
              </a:rPr>
              <a:t>Time</a:t>
            </a:r>
            <a:endParaRPr lang="en-GB" sz="1600" b="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773705"/>
            <a:ext cx="430887" cy="22502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600" b="0" dirty="0" smtClean="0">
                <a:solidFill>
                  <a:schemeClr val="tx1"/>
                </a:solidFill>
              </a:rPr>
              <a:t>Delta Correction</a:t>
            </a:r>
            <a:endParaRPr lang="en-GB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Variogram of Double Differences</a:t>
            </a:r>
            <a:endParaRPr lang="en-GB" dirty="0"/>
          </a:p>
        </p:txBody>
      </p:sp>
      <p:pic>
        <p:nvPicPr>
          <p:cNvPr id="83970" name="Picture 2" descr="H:\MY DOCUMENTS\plots\metopa_b_daily_vario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1356"/>
            <a:ext cx="9906000" cy="5315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:\MY DOCUMENTS\plots\metopa_b_daily_variogram.png"/>
          <p:cNvPicPr>
            <a:picLocks noChangeAspect="1" noChangeArrowheads="1"/>
          </p:cNvPicPr>
          <p:nvPr/>
        </p:nvPicPr>
        <p:blipFill>
          <a:blip r:embed="rId3" cstate="print"/>
          <a:srcRect l="74988" t="49153"/>
          <a:stretch>
            <a:fillRect/>
          </a:stretch>
        </p:blipFill>
        <p:spPr bwMode="auto">
          <a:xfrm>
            <a:off x="5358045" y="1223755"/>
            <a:ext cx="4202057" cy="45836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Analyse Stability using </a:t>
            </a:r>
            <a:r>
              <a:rPr lang="en-GB" dirty="0" err="1" smtClean="0"/>
              <a:t>Variograms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2510" y="1628800"/>
            <a:ext cx="4746625" cy="4525963"/>
          </a:xfrm>
        </p:spPr>
        <p:txBody>
          <a:bodyPr/>
          <a:lstStyle/>
          <a:p>
            <a:r>
              <a:rPr lang="en-GB" sz="2400" dirty="0" smtClean="0"/>
              <a:t>Create stochastic model of calibration drifts</a:t>
            </a:r>
          </a:p>
          <a:p>
            <a:r>
              <a:rPr lang="en-GB" sz="2400" dirty="0" smtClean="0"/>
              <a:t>Using Temporal </a:t>
            </a:r>
            <a:r>
              <a:rPr lang="en-GB" sz="2400" dirty="0" err="1" smtClean="0"/>
              <a:t>Variogram</a:t>
            </a:r>
            <a:r>
              <a:rPr lang="en-GB" sz="2400" dirty="0" smtClean="0"/>
              <a:t>: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No significant drift over 0.5yr</a:t>
            </a:r>
          </a:p>
          <a:p>
            <a:r>
              <a:rPr lang="en-GB" sz="2400" dirty="0" smtClean="0"/>
              <a:t>Longer periods?</a:t>
            </a:r>
          </a:p>
          <a:p>
            <a:r>
              <a:rPr lang="en-GB" sz="2400" dirty="0" smtClean="0"/>
              <a:t>Fit </a:t>
            </a:r>
            <a:r>
              <a:rPr lang="en-GB" sz="2400" dirty="0" smtClean="0">
                <a:cs typeface="Times New Roman" pitchFamily="18" charset="0"/>
              </a:rPr>
              <a:t>(2</a:t>
            </a:r>
            <a:r>
              <a:rPr lang="en-GB" sz="2400" i="1" dirty="0" smtClean="0">
                <a:cs typeface="Times New Roman" pitchFamily="18" charset="0"/>
              </a:rPr>
              <a:t>γ</a:t>
            </a:r>
            <a:r>
              <a:rPr lang="en-GB" sz="2400" i="1" baseline="-30000" dirty="0" smtClean="0">
                <a:cs typeface="Times New Roman" pitchFamily="18" charset="0"/>
              </a:rPr>
              <a:t>t</a:t>
            </a:r>
            <a:r>
              <a:rPr lang="en-GB" sz="2400" dirty="0" smtClean="0">
                <a:cs typeface="Times New Roman" pitchFamily="18" charset="0"/>
              </a:rPr>
              <a:t>)</a:t>
            </a:r>
            <a:r>
              <a:rPr lang="en-GB" sz="2400" baseline="30000" dirty="0" smtClean="0">
                <a:cs typeface="Times New Roman" pitchFamily="18" charset="0"/>
              </a:rPr>
              <a:t>1/2</a:t>
            </a:r>
            <a:r>
              <a:rPr lang="en-GB" sz="2400" dirty="0" smtClean="0"/>
              <a:t> and </a:t>
            </a:r>
            <a:r>
              <a:rPr lang="en-GB" sz="2400" i="1" dirty="0" smtClean="0"/>
              <a:t>t</a:t>
            </a:r>
            <a:r>
              <a:rPr lang="en-GB" sz="2400" dirty="0" smtClean="0"/>
              <a:t> to predict range of future drifts</a:t>
            </a:r>
          </a:p>
          <a:p>
            <a:pPr lvl="1"/>
            <a:r>
              <a:rPr lang="en-GB" sz="2000" dirty="0" smtClean="0"/>
              <a:t>See Met7-IASI for example...</a:t>
            </a:r>
            <a:endParaRPr lang="en-GB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543384" y="3438131"/>
            <a:ext cx="2704031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449494" y="3438130"/>
            <a:ext cx="213253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 flipV="1">
            <a:off x="6449494" y="2759467"/>
            <a:ext cx="2815217" cy="678663"/>
          </a:xfrm>
          <a:prstGeom prst="arc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720725" y="3098800"/>
          <a:ext cx="4071938" cy="774700"/>
        </p:xfrm>
        <a:graphic>
          <a:graphicData uri="http://schemas.openxmlformats.org/presentationml/2006/ole">
            <p:oleObj spid="_x0000_s78850" name="Equation" r:id="rId4" imgW="2120900" imgH="393700" progId="Equation.3">
              <p:embed/>
            </p:oleObj>
          </a:graphicData>
        </a:graphic>
      </p:graphicFrame>
      <p:sp>
        <p:nvSpPr>
          <p:cNvPr id="23" name="Rectangle 3"/>
          <p:cNvSpPr>
            <a:spLocks noChangeArrowheads="1"/>
          </p:cNvSpPr>
          <p:nvPr/>
        </p:nvSpPr>
        <p:spPr bwMode="auto">
          <a:xfrm rot="10800000" flipV="1">
            <a:off x="5638799" y="5683819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Temporal </a:t>
            </a:r>
            <a:r>
              <a:rPr lang="en-GB" sz="1400" dirty="0" smtClean="0">
                <a:solidFill>
                  <a:schemeClr val="tx1"/>
                </a:solidFill>
                <a:cs typeface="Times New Roman" pitchFamily="18" charset="0"/>
              </a:rPr>
              <a:t>variogram </a:t>
            </a: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[(2</a:t>
            </a:r>
            <a:r>
              <a:rPr lang="en-GB" sz="1400" i="1" dirty="0">
                <a:solidFill>
                  <a:schemeClr val="tx1"/>
                </a:solidFill>
                <a:cs typeface="Times New Roman" pitchFamily="18" charset="0"/>
              </a:rPr>
              <a:t>γ</a:t>
            </a:r>
            <a:r>
              <a:rPr lang="en-GB" sz="1400" i="1" baseline="-30000" dirty="0">
                <a:solidFill>
                  <a:schemeClr val="tx1"/>
                </a:solidFill>
                <a:cs typeface="Times New Roman" pitchFamily="18" charset="0"/>
              </a:rPr>
              <a:t>t</a:t>
            </a: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)</a:t>
            </a:r>
            <a:r>
              <a:rPr lang="en-GB" sz="1400" baseline="30000" dirty="0">
                <a:solidFill>
                  <a:schemeClr val="tx1"/>
                </a:solidFill>
                <a:cs typeface="Times New Roman" pitchFamily="18" charset="0"/>
              </a:rPr>
              <a:t>1/2</a:t>
            </a: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] calculated as </a:t>
            </a:r>
            <a:r>
              <a:rPr lang="en-GB" sz="1400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en-GB" sz="14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GB" sz="1400" dirty="0" smtClean="0">
                <a:solidFill>
                  <a:schemeClr val="tx1"/>
                </a:solidFill>
                <a:cs typeface="Times New Roman" pitchFamily="18" charset="0"/>
              </a:rPr>
              <a:t>RMS difference of DD Standard Biases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63025" y="2759468"/>
            <a:ext cx="301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?</a:t>
            </a: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1" descr="H:\MY DOCUMENTS\plots\met7-iasi_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75" y="1402675"/>
            <a:ext cx="5979977" cy="3286800"/>
          </a:xfrm>
          <a:prstGeom prst="rect">
            <a:avLst/>
          </a:prstGeom>
          <a:noFill/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Time Series of Meteosat7/MVIRI Bias </a:t>
            </a:r>
            <a:r>
              <a:rPr lang="en-GB" sz="3200" dirty="0" err="1" smtClean="0"/>
              <a:t>wrt</a:t>
            </a:r>
            <a:r>
              <a:rPr lang="en-GB" sz="3200" dirty="0" smtClean="0"/>
              <a:t> IASI 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666749" y="1402675"/>
            <a:ext cx="3571875" cy="4780638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000" dirty="0" smtClean="0"/>
              <a:t>Meteosat7/MVIRI</a:t>
            </a:r>
            <a:br>
              <a:rPr lang="en-GB" sz="2000" dirty="0" smtClean="0"/>
            </a:br>
            <a:r>
              <a:rPr lang="en-GB" sz="2000" dirty="0" smtClean="0"/>
              <a:t> “WV” and “IR”</a:t>
            </a:r>
          </a:p>
          <a:p>
            <a:pPr>
              <a:buFontTx/>
              <a:buChar char="•"/>
            </a:pPr>
            <a:r>
              <a:rPr lang="en-GB" sz="2000" dirty="0" smtClean="0"/>
              <a:t>GSICS Re-Analysis Correction</a:t>
            </a:r>
          </a:p>
          <a:p>
            <a:pPr>
              <a:buFontTx/>
              <a:buChar char="•"/>
            </a:pPr>
            <a:r>
              <a:rPr lang="en-GB" sz="2000" dirty="0" smtClean="0"/>
              <a:t>Evaluated Standard Bias for </a:t>
            </a:r>
            <a:br>
              <a:rPr lang="en-GB" sz="2000" dirty="0" smtClean="0"/>
            </a:br>
            <a:r>
              <a:rPr lang="en-GB" sz="2000" dirty="0" smtClean="0"/>
              <a:t>Standard Scene radiance</a:t>
            </a:r>
          </a:p>
          <a:p>
            <a:pPr>
              <a:buFontTx/>
              <a:buChar char="•"/>
            </a:pPr>
            <a:r>
              <a:rPr lang="en-GB" sz="2000" dirty="0" smtClean="0"/>
              <a:t>Expressed as Tb</a:t>
            </a:r>
          </a:p>
          <a:p>
            <a:pPr>
              <a:buFontTx/>
              <a:buChar char="•"/>
            </a:pPr>
            <a:r>
              <a:rPr lang="en-GB" sz="2000" dirty="0" smtClean="0"/>
              <a:t>5 year long time series</a:t>
            </a:r>
          </a:p>
          <a:p>
            <a:pPr>
              <a:buFontTx/>
              <a:buChar char="•"/>
            </a:pPr>
            <a:r>
              <a:rPr lang="en-GB" sz="2000" dirty="0" smtClean="0"/>
              <a:t>WV: strong yearly cycle</a:t>
            </a:r>
          </a:p>
          <a:p>
            <a:pPr>
              <a:buFontTx/>
              <a:buChar char="•"/>
            </a:pPr>
            <a:r>
              <a:rPr lang="en-GB" sz="2000" dirty="0" smtClean="0"/>
              <a:t>IR: twice-yearly cycle</a:t>
            </a:r>
          </a:p>
          <a:p>
            <a:pPr lvl="1"/>
            <a:r>
              <a:rPr lang="en-GB" sz="2000" dirty="0" smtClean="0"/>
              <a:t>+ long-term drift </a:t>
            </a:r>
          </a:p>
          <a:p>
            <a:pPr lvl="1"/>
            <a:r>
              <a:rPr lang="en-GB" sz="2000" dirty="0" smtClean="0"/>
              <a:t>(ice contamination?)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7388" y="6426200"/>
            <a:ext cx="71120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7963AC1F-3540-410D-BDBA-D16E9B25A17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16391" name="Rectangle 3"/>
          <p:cNvSpPr>
            <a:spLocks noChangeArrowheads="1"/>
          </p:cNvSpPr>
          <p:nvPr/>
        </p:nvSpPr>
        <p:spPr bwMode="auto">
          <a:xfrm rot="10800000" flipV="1">
            <a:off x="4683125" y="5151993"/>
            <a:ext cx="47926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Time Series of Standard Biases for “WV” and “IR” channels of Meteosat7/MVIRI calculated with reference to Metop-A/IASI. 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1" descr="H:\MY DOCUMENTS\plots\met7-iasi_ts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6609" y="1420813"/>
            <a:ext cx="5822781" cy="3200400"/>
          </a:xfrm>
          <a:prstGeom prst="rect">
            <a:avLst/>
          </a:prstGeom>
          <a:noFill/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Variograms</a:t>
            </a:r>
            <a:r>
              <a:rPr lang="en-GB" sz="3200" dirty="0" smtClean="0"/>
              <a:t> for Meteosat-7/MVIRI “WV” and “IR”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1287463"/>
            <a:ext cx="3571875" cy="478155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“WV” and “IR” channels of Meteosat/MVIRI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Variograms increase with time interval 1-29d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1800" dirty="0" smtClean="0"/>
              <a:t>Averaging period used in GSICS Correction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“WV” Minimum at </a:t>
            </a:r>
            <a:r>
              <a:rPr lang="el-GR" sz="2000" dirty="0" smtClean="0"/>
              <a:t>Δ</a:t>
            </a:r>
            <a:r>
              <a:rPr lang="en-GB" sz="2000" i="1" dirty="0" smtClean="0"/>
              <a:t>t</a:t>
            </a:r>
            <a:r>
              <a:rPr lang="en-GB" sz="2000" dirty="0" smtClean="0"/>
              <a:t>=1yr: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dirty="0" smtClean="0">
                <a:ea typeface="+mn-ea"/>
                <a:cs typeface="+mn-cs"/>
              </a:rPr>
              <a:t>(2</a:t>
            </a:r>
            <a:r>
              <a:rPr lang="en-GB" sz="2000" i="1" dirty="0" smtClean="0">
                <a:ea typeface="+mn-ea"/>
                <a:cs typeface="+mn-cs"/>
              </a:rPr>
              <a:t>γ</a:t>
            </a:r>
            <a:r>
              <a:rPr lang="en-GB" sz="2000" i="1" baseline="-25000" dirty="0" smtClean="0">
                <a:ea typeface="+mn-ea"/>
                <a:cs typeface="+mn-cs"/>
              </a:rPr>
              <a:t>t</a:t>
            </a:r>
            <a:r>
              <a:rPr lang="en-GB" sz="2000" dirty="0" smtClean="0">
                <a:ea typeface="+mn-ea"/>
                <a:cs typeface="+mn-cs"/>
              </a:rPr>
              <a:t>)</a:t>
            </a:r>
            <a:r>
              <a:rPr lang="en-GB" sz="2000" baseline="30000" dirty="0" smtClean="0">
                <a:ea typeface="+mn-ea"/>
                <a:cs typeface="+mn-cs"/>
              </a:rPr>
              <a:t>1/2</a:t>
            </a:r>
            <a:r>
              <a:rPr lang="en-GB" sz="2000" dirty="0" smtClean="0">
                <a:ea typeface="+mn-ea"/>
                <a:cs typeface="+mn-cs"/>
              </a:rPr>
              <a:t>=65±4 </a:t>
            </a:r>
            <a:r>
              <a:rPr lang="en-GB" sz="2000" dirty="0" err="1" smtClean="0">
                <a:ea typeface="+mn-ea"/>
                <a:cs typeface="+mn-cs"/>
              </a:rPr>
              <a:t>mK</a:t>
            </a:r>
            <a:endParaRPr lang="en-GB" sz="2000" dirty="0" smtClean="0"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“IR” Minimum at </a:t>
            </a:r>
            <a:r>
              <a:rPr lang="el-GR" sz="2000" dirty="0" smtClean="0"/>
              <a:t>Δ</a:t>
            </a:r>
            <a:r>
              <a:rPr lang="en-GB" sz="2000" i="1" dirty="0" smtClean="0"/>
              <a:t>t</a:t>
            </a:r>
            <a:r>
              <a:rPr lang="en-GB" sz="2000" dirty="0" smtClean="0"/>
              <a:t>=1yr: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dirty="0" smtClean="0">
                <a:ea typeface="+mn-ea"/>
                <a:cs typeface="+mn-cs"/>
              </a:rPr>
              <a:t>(2</a:t>
            </a:r>
            <a:r>
              <a:rPr lang="en-GB" sz="2000" i="1" dirty="0" smtClean="0">
                <a:ea typeface="+mn-ea"/>
                <a:cs typeface="+mn-cs"/>
              </a:rPr>
              <a:t>γ</a:t>
            </a:r>
            <a:r>
              <a:rPr lang="en-GB" sz="2000" i="1" baseline="-25000" dirty="0" smtClean="0">
                <a:ea typeface="+mn-ea"/>
                <a:cs typeface="+mn-cs"/>
              </a:rPr>
              <a:t>t</a:t>
            </a:r>
            <a:r>
              <a:rPr lang="en-GB" sz="2000" dirty="0" smtClean="0">
                <a:ea typeface="+mn-ea"/>
                <a:cs typeface="+mn-cs"/>
              </a:rPr>
              <a:t>)</a:t>
            </a:r>
            <a:r>
              <a:rPr lang="en-GB" sz="2000" baseline="30000" dirty="0" smtClean="0">
                <a:ea typeface="+mn-ea"/>
                <a:cs typeface="+mn-cs"/>
              </a:rPr>
              <a:t>1/2</a:t>
            </a:r>
            <a:r>
              <a:rPr lang="en-GB" sz="2000" dirty="0" smtClean="0">
                <a:ea typeface="+mn-ea"/>
                <a:cs typeface="+mn-cs"/>
              </a:rPr>
              <a:t>=187±12 </a:t>
            </a:r>
            <a:r>
              <a:rPr lang="en-GB" sz="2000" dirty="0" err="1" smtClean="0">
                <a:ea typeface="+mn-ea"/>
                <a:cs typeface="+mn-cs"/>
              </a:rPr>
              <a:t>mK</a:t>
            </a:r>
            <a:endParaRPr lang="en-GB" sz="2000" dirty="0" smtClean="0"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Higher “nugget values”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dirty="0" smtClean="0"/>
              <a:t>More collocation noise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Higher “sill values”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GB" sz="2000" dirty="0" smtClean="0"/>
              <a:t>Faster calibration drift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 smtClean="0"/>
              <a:t>See poster for details</a:t>
            </a:r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5" name="Rectangle 3"/>
          <p:cNvSpPr>
            <a:spLocks noChangeArrowheads="1"/>
          </p:cNvSpPr>
          <p:nvPr/>
        </p:nvSpPr>
        <p:spPr bwMode="auto">
          <a:xfrm rot="10800000" flipV="1">
            <a:off x="4683125" y="4936550"/>
            <a:ext cx="479266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Temporal </a:t>
            </a:r>
            <a:r>
              <a:rPr lang="en-GB" sz="1400" dirty="0" err="1">
                <a:solidFill>
                  <a:schemeClr val="tx1"/>
                </a:solidFill>
                <a:cs typeface="Times New Roman" pitchFamily="18" charset="0"/>
              </a:rPr>
              <a:t>variograms</a:t>
            </a: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 [(2</a:t>
            </a:r>
            <a:r>
              <a:rPr lang="en-GB" sz="1400" i="1" dirty="0">
                <a:solidFill>
                  <a:schemeClr val="tx1"/>
                </a:solidFill>
                <a:cs typeface="Times New Roman" pitchFamily="18" charset="0"/>
              </a:rPr>
              <a:t>γ</a:t>
            </a:r>
            <a:r>
              <a:rPr lang="en-GB" sz="1400" i="1" baseline="-30000" dirty="0">
                <a:solidFill>
                  <a:schemeClr val="tx1"/>
                </a:solidFill>
                <a:cs typeface="Times New Roman" pitchFamily="18" charset="0"/>
              </a:rPr>
              <a:t>t</a:t>
            </a: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)</a:t>
            </a:r>
            <a:r>
              <a:rPr lang="en-GB" sz="1400" baseline="30000" dirty="0">
                <a:solidFill>
                  <a:schemeClr val="tx1"/>
                </a:solidFill>
                <a:cs typeface="Times New Roman" pitchFamily="18" charset="0"/>
              </a:rPr>
              <a:t>1/2</a:t>
            </a: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] calculated as RMS differences in Standard Biases for “WV”  and “IR” channels of Meteosat-7/MVIRI calculated with reference to </a:t>
            </a:r>
            <a:r>
              <a:rPr lang="en-GB" sz="1400" dirty="0" err="1">
                <a:solidFill>
                  <a:schemeClr val="tx1"/>
                </a:solidFill>
                <a:cs typeface="Times New Roman" pitchFamily="18" charset="0"/>
              </a:rPr>
              <a:t>Metop</a:t>
            </a: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-A/IASI. </a:t>
            </a:r>
            <a:br>
              <a:rPr lang="en-GB" sz="14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en-GB" sz="1400" dirty="0">
                <a:solidFill>
                  <a:schemeClr val="tx1"/>
                </a:solidFill>
                <a:cs typeface="Times New Roman" pitchFamily="18" charset="0"/>
              </a:rPr>
              <a:t>Vertical lines show periods of 29d and 1yr.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605713" y="2343150"/>
            <a:ext cx="995362" cy="904875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586663" y="1857678"/>
            <a:ext cx="1977627" cy="1933272"/>
          </a:xfrm>
          <a:prstGeom prst="line">
            <a:avLst/>
          </a:prstGeom>
          <a:ln w="254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9013503">
            <a:off x="7344668" y="2549514"/>
            <a:ext cx="1343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</a:rPr>
              <a:t>Low Pass Filter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9013503">
            <a:off x="7974675" y="2804187"/>
            <a:ext cx="1573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C00000"/>
                </a:solidFill>
              </a:rPr>
              <a:t>Long-term Drift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34325" y="1675626"/>
            <a:ext cx="1476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3"/>
                </a:solidFill>
              </a:rPr>
              <a:t>6-Month Cycles</a:t>
            </a:r>
            <a:endParaRPr lang="en-GB" sz="1200" dirty="0">
              <a:solidFill>
                <a:schemeClr val="accent3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9058275" y="1895475"/>
            <a:ext cx="0" cy="3187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058275" y="1895475"/>
            <a:ext cx="180975" cy="246876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9058275" y="1895475"/>
            <a:ext cx="352425" cy="182051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647306" y="2649026"/>
            <a:ext cx="858144" cy="77635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647306" y="2520501"/>
            <a:ext cx="2021384" cy="1079949"/>
          </a:xfrm>
          <a:prstGeom prst="line">
            <a:avLst/>
          </a:prstGeom>
          <a:ln w="254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9013503">
            <a:off x="4386261" y="2726864"/>
            <a:ext cx="1343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</a:rPr>
              <a:t>Low Pass Filter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9955219">
            <a:off x="4871336" y="3100640"/>
            <a:ext cx="1573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C00000"/>
                </a:solidFill>
              </a:rPr>
              <a:t>Long-term Drift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98677" y="1857677"/>
            <a:ext cx="13430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accent3"/>
                </a:solidFill>
              </a:rPr>
              <a:t>Annual Cycles</a:t>
            </a:r>
            <a:endParaRPr lang="en-GB" sz="1200" dirty="0">
              <a:solidFill>
                <a:schemeClr val="accent3"/>
              </a:solidFill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348413" y="2077526"/>
            <a:ext cx="0" cy="4572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348413" y="2077526"/>
            <a:ext cx="216239" cy="41364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299" y="1088741"/>
            <a:ext cx="9210675" cy="56168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GSICS Correction: Inter-calibrate Meteosat/SEVIRI to Metop/IASI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Metop-A/IASI stable reference instrument since 2007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Metop-B/IASI launched in 2012 in anti-Metop-A orbit!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Developed Double Differencing method to compare IASI-A and –B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Consistent Calibration (Mean Abs Diff = 0.03K for warm scenes)</a:t>
            </a:r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Stable Calibration (SD of DD= 0.03K for warm scenes)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Developed </a:t>
            </a:r>
            <a:r>
              <a:rPr lang="en-GB" sz="2000" i="1" dirty="0" smtClean="0"/>
              <a:t>Delta Corrections</a:t>
            </a:r>
            <a:endParaRPr lang="en-GB" sz="2000" dirty="0" smtClean="0"/>
          </a:p>
          <a:p>
            <a:pPr lvl="1">
              <a:lnSpc>
                <a:spcPct val="150000"/>
              </a:lnSpc>
            </a:pPr>
            <a:r>
              <a:rPr lang="en-GB" sz="1800" dirty="0" smtClean="0"/>
              <a:t>To convert inter-calibration against one reference to be consistent with another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Track relative calibration drift during overlap period w/ uncertainty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Extrapolate drift and uncertainty outside overlap period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Provides traceability link for Climate Data Records</a:t>
            </a:r>
            <a:endParaRPr lang="en-GB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Recap of Previous Decisions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7025" y="1268413"/>
            <a:ext cx="9148763" cy="5445952"/>
          </a:xfrm>
        </p:spPr>
        <p:txBody>
          <a:bodyPr>
            <a:normAutofit/>
          </a:bodyPr>
          <a:lstStyle/>
          <a:p>
            <a:pPr marL="514350" indent="-514350"/>
            <a:r>
              <a:rPr lang="en-GB" sz="2400" dirty="0" smtClean="0"/>
              <a:t>Delta Corrections should be generated</a:t>
            </a:r>
          </a:p>
          <a:p>
            <a:pPr marL="1005300" lvl="1" indent="-514350"/>
            <a:r>
              <a:rPr lang="en-GB" sz="2000" dirty="0" smtClean="0"/>
              <a:t>To allow users to transfer calibration to common reference</a:t>
            </a:r>
          </a:p>
          <a:p>
            <a:pPr marL="1005300" lvl="1" indent="-514350"/>
            <a:r>
              <a:rPr lang="en-GB" sz="2000" dirty="0" smtClean="0"/>
              <a:t>Based on Double Differences (Mon-Ref1)-(Mon-Ref2)</a:t>
            </a:r>
          </a:p>
          <a:p>
            <a:pPr marL="514350" indent="-514350"/>
            <a:r>
              <a:rPr lang="en-GB" sz="2400" dirty="0" smtClean="0"/>
              <a:t>Delta Corrections are specific to each monitored instrument</a:t>
            </a:r>
          </a:p>
          <a:p>
            <a:pPr marL="514350" indent="-514350"/>
            <a:r>
              <a:rPr lang="en-GB" sz="2400" dirty="0" smtClean="0"/>
              <a:t>Delta Corrections are not GSICS Products in their own right</a:t>
            </a:r>
          </a:p>
          <a:p>
            <a:pPr marL="514350" indent="-514350"/>
            <a:r>
              <a:rPr lang="en-GB" sz="2400" dirty="0" smtClean="0"/>
              <a:t>Delta Corrections should be embedded in GSICS Corrections</a:t>
            </a:r>
          </a:p>
          <a:p>
            <a:pPr marL="1005300" lvl="1" indent="-514350"/>
            <a:r>
              <a:rPr lang="en-GB" sz="2000" dirty="0" smtClean="0"/>
              <a:t>in </a:t>
            </a:r>
            <a:r>
              <a:rPr lang="en-GB" sz="2000" dirty="0" err="1" smtClean="0"/>
              <a:t>netCDF</a:t>
            </a:r>
            <a:r>
              <a:rPr lang="en-GB" sz="2000" dirty="0" smtClean="0"/>
              <a:t> format</a:t>
            </a:r>
          </a:p>
          <a:p>
            <a:pPr marL="514350" indent="-514350"/>
            <a:endParaRPr lang="en-GB" sz="2000" dirty="0" smtClean="0"/>
          </a:p>
          <a:p>
            <a:pPr marL="971550" lvl="1" indent="-514350">
              <a:buFont typeface="+mj-lt"/>
              <a:buAutoNum type="alphaLcPeriod"/>
            </a:pPr>
            <a:endParaRPr lang="en-GB" sz="2000" dirty="0" smtClean="0"/>
          </a:p>
          <a:p>
            <a:pPr marL="971550" lvl="1" indent="-514350">
              <a:buFont typeface="+mj-lt"/>
              <a:buAutoNum type="alphaLcPeriod"/>
            </a:pPr>
            <a:endParaRPr lang="en-GB" sz="2000" dirty="0" smtClean="0"/>
          </a:p>
          <a:p>
            <a:pPr>
              <a:buFontTx/>
              <a:buChar char="•"/>
            </a:pPr>
            <a:endParaRPr lang="en-GB" sz="2400" dirty="0" smtClean="0"/>
          </a:p>
          <a:p>
            <a:pPr>
              <a:buFontTx/>
              <a:buChar char="•"/>
            </a:pPr>
            <a:endParaRPr lang="en-GB" sz="2400" dirty="0" smtClean="0"/>
          </a:p>
          <a:p>
            <a:pPr>
              <a:buFontTx/>
              <a:buChar char="•"/>
            </a:pPr>
            <a:endParaRPr lang="en-GB" sz="2400" dirty="0" smtClean="0"/>
          </a:p>
          <a:p>
            <a:pPr>
              <a:buFontTx/>
              <a:buChar char="•"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7388" y="6426200"/>
            <a:ext cx="71120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2C875C38-8EE1-47F1-9A93-DE83BB11EEC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 Implementation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/>
            <a:r>
              <a:rPr lang="en-GB" sz="3200" dirty="0" smtClean="0"/>
              <a:t>Generate NRTC &amp; RAC independently using Metop-A/IASI and Metop-B/IASI</a:t>
            </a:r>
            <a:br>
              <a:rPr lang="en-GB" sz="3200" dirty="0" smtClean="0"/>
            </a:br>
            <a:endParaRPr lang="en-GB" sz="3200" dirty="0" smtClean="0"/>
          </a:p>
          <a:p>
            <a:pPr marL="514350" indent="-514350"/>
            <a:r>
              <a:rPr lang="en-GB" sz="3200" dirty="0" smtClean="0"/>
              <a:t>Create a process to read these and generate Delta Corrections</a:t>
            </a:r>
          </a:p>
          <a:p>
            <a:pPr marL="971550" lvl="1" indent="-514350"/>
            <a:r>
              <a:rPr lang="en-GB" sz="2800" dirty="0" smtClean="0"/>
              <a:t>(Mon-Ref1)-(Mon-Ref2) &amp; (Mon-Ref2)-(Mon-Ref1)</a:t>
            </a:r>
          </a:p>
          <a:p>
            <a:pPr marL="971550" lvl="1" indent="-514350"/>
            <a:r>
              <a:rPr lang="en-GB" sz="2800" dirty="0" smtClean="0"/>
              <a:t>Assuming zero </a:t>
            </a:r>
            <a:r>
              <a:rPr lang="en-GB" sz="2800" dirty="0" smtClean="0"/>
              <a:t>co-</a:t>
            </a:r>
            <a:r>
              <a:rPr lang="en-GB" sz="2800" dirty="0" err="1" smtClean="0"/>
              <a:t>covariances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  <a:p>
            <a:pPr marL="514350" indent="-514350"/>
            <a:r>
              <a:rPr lang="en-GB" sz="3200" dirty="0" smtClean="0"/>
              <a:t>Append these into </a:t>
            </a:r>
            <a:r>
              <a:rPr lang="en-GB" sz="3200" dirty="0" err="1" smtClean="0"/>
              <a:t>netCDF</a:t>
            </a:r>
            <a:r>
              <a:rPr lang="en-GB" sz="3200" dirty="0" smtClean="0"/>
              <a:t> files for </a:t>
            </a:r>
          </a:p>
          <a:p>
            <a:pPr marL="971550" lvl="1" indent="-514350"/>
            <a:r>
              <a:rPr lang="en-GB" sz="2800" dirty="0" smtClean="0"/>
              <a:t>NRTC &amp; RAC</a:t>
            </a:r>
          </a:p>
          <a:p>
            <a:pPr marL="971550" lvl="1" indent="-514350"/>
            <a:r>
              <a:rPr lang="en-GB" sz="2800" dirty="0" smtClean="0"/>
              <a:t>(Mon-Ref1) &amp; (Mon-Ref2)</a:t>
            </a: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Decisions – </a:t>
            </a:r>
            <a:br>
              <a:rPr lang="en-GB" dirty="0" smtClean="0"/>
            </a:br>
            <a:r>
              <a:rPr lang="en-GB" dirty="0" smtClean="0">
                <a:solidFill>
                  <a:srgbClr val="00B050"/>
                </a:solidFill>
              </a:rPr>
              <a:t>Updated during meeting with outcomes in Green</a:t>
            </a:r>
            <a:endParaRPr lang="en-GB" dirty="0" smtClean="0">
              <a:solidFill>
                <a:srgbClr val="00B05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7025" y="1268413"/>
            <a:ext cx="9148763" cy="54459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Do we use same Delta Corrections for NRTC &amp; RAC</a:t>
            </a:r>
            <a:r>
              <a:rPr lang="en-GB" sz="2800" dirty="0" smtClean="0"/>
              <a:t>? </a:t>
            </a:r>
            <a:r>
              <a:rPr lang="en-GB" sz="2800" b="1" dirty="0" smtClean="0">
                <a:solidFill>
                  <a:srgbClr val="00B050"/>
                </a:solidFill>
              </a:rPr>
              <a:t>N</a:t>
            </a:r>
            <a:r>
              <a:rPr lang="en-GB" sz="2800" b="1" dirty="0" smtClean="0">
                <a:solidFill>
                  <a:srgbClr val="00B050"/>
                </a:solidFill>
              </a:rPr>
              <a:t>o!</a:t>
            </a:r>
            <a:endParaRPr lang="en-GB" sz="2800" dirty="0" smtClean="0"/>
          </a:p>
          <a:p>
            <a:pPr marL="1005300" lvl="1" indent="-514350">
              <a:buFont typeface="+mj-lt"/>
              <a:buAutoNum type="alphaLcParenR"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smoothing period to use for Delta Corrections?</a:t>
            </a:r>
            <a:endParaRPr lang="en-GB" sz="2800" dirty="0" smtClean="0">
              <a:solidFill>
                <a:schemeClr val="tx1"/>
              </a:solidFill>
              <a:cs typeface="Arial" charset="0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GB" sz="2400" dirty="0" smtClean="0"/>
              <a:t>Same as for NRTC? (e.g. 14d)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2400" dirty="0" smtClean="0"/>
              <a:t>Same as for RAC? (e.g. 29d)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2400" dirty="0" smtClean="0"/>
              <a:t>As long a period as the double-difference is </a:t>
            </a:r>
            <a:r>
              <a:rPr lang="en-GB" sz="2400" i="1" dirty="0" smtClean="0"/>
              <a:t>stable</a:t>
            </a:r>
            <a:r>
              <a:rPr lang="en-GB" sz="2400" dirty="0" smtClean="0"/>
              <a:t>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2400" dirty="0" smtClean="0"/>
              <a:t>Some arbitrary reference period? (e.g. 1yr)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2400" dirty="0" smtClean="0"/>
              <a:t>Or multiple integer number of years?</a:t>
            </a:r>
          </a:p>
          <a:p>
            <a:pPr marL="971550" lvl="1" indent="-514350">
              <a:buNone/>
            </a:pPr>
            <a:r>
              <a:rPr lang="en-GB" sz="2400" b="1" dirty="0" smtClean="0">
                <a:solidFill>
                  <a:srgbClr val="00B050"/>
                </a:solidFill>
              </a:rPr>
              <a:t>a for NRTC, b for RAC, c/d/e for ARC (TBD)</a:t>
            </a:r>
            <a:endParaRPr lang="en-GB" sz="2400" dirty="0" smtClean="0"/>
          </a:p>
          <a:p>
            <a:pPr marL="971550" lvl="1" indent="-514350">
              <a:buFont typeface="+mj-lt"/>
              <a:buAutoNum type="alphaLcPeriod"/>
            </a:pPr>
            <a:endParaRPr lang="en-GB" sz="2400" dirty="0" smtClean="0"/>
          </a:p>
          <a:p>
            <a:pPr>
              <a:buFontTx/>
              <a:buChar char="•"/>
            </a:pPr>
            <a:endParaRPr lang="en-GB" sz="2800" dirty="0" smtClean="0"/>
          </a:p>
          <a:p>
            <a:pPr>
              <a:buFontTx/>
              <a:buChar char="•"/>
            </a:pPr>
            <a:endParaRPr lang="en-GB" sz="2800" dirty="0" smtClean="0"/>
          </a:p>
          <a:p>
            <a:pPr>
              <a:buFontTx/>
              <a:buChar char="•"/>
            </a:pPr>
            <a:endParaRPr lang="en-GB" sz="2800" dirty="0" smtClean="0"/>
          </a:p>
          <a:p>
            <a:pPr>
              <a:buFontTx/>
              <a:buChar char="•"/>
            </a:pP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7388" y="6426200"/>
            <a:ext cx="71120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2C875C38-8EE1-47F1-9A93-DE83BB11EEC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Decisions, Decisions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27025" y="1268413"/>
            <a:ext cx="9148763" cy="544595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sz="2800" dirty="0" smtClean="0"/>
              <a:t>What happens when Metop-A/IASI dies?</a:t>
            </a:r>
            <a:endParaRPr lang="en-GB" sz="2800" dirty="0" smtClean="0">
              <a:solidFill>
                <a:schemeClr val="tx1"/>
              </a:solidFill>
              <a:cs typeface="Arial" charset="0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GB" sz="2400" dirty="0" smtClean="0"/>
              <a:t>Just keep the last Delta Corrections?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2400" dirty="0" smtClean="0"/>
              <a:t>Define mean Delta Correction over some period?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GB" sz="2000" dirty="0" smtClean="0"/>
              <a:t>The whole period of overlap?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GB" sz="2000" dirty="0" smtClean="0"/>
              <a:t>Some arbitrary reference period?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2400" dirty="0" smtClean="0"/>
              <a:t>Adopt Metop-B/IASI as standard and </a:t>
            </a:r>
            <a:br>
              <a:rPr lang="en-GB" sz="2400" dirty="0" smtClean="0"/>
            </a:br>
            <a:r>
              <a:rPr lang="en-GB" sz="2400" dirty="0" smtClean="0"/>
              <a:t>Define Delta Corrections for IASI-A-&gt;B as (</a:t>
            </a:r>
            <a:r>
              <a:rPr lang="en-GB" sz="2400" dirty="0" err="1" smtClean="0"/>
              <a:t>b.i</a:t>
            </a:r>
            <a:r>
              <a:rPr lang="en-GB" sz="2400" dirty="0" smtClean="0"/>
              <a:t>) or (</a:t>
            </a:r>
            <a:r>
              <a:rPr lang="en-GB" sz="2400" dirty="0" err="1" smtClean="0"/>
              <a:t>b.ii</a:t>
            </a:r>
            <a:r>
              <a:rPr lang="en-GB" sz="2400" dirty="0" smtClean="0"/>
              <a:t>)?</a:t>
            </a:r>
          </a:p>
          <a:p>
            <a:pPr marL="971550" lvl="1" indent="-514350">
              <a:buNone/>
            </a:pPr>
            <a:r>
              <a:rPr lang="en-GB" sz="2400" dirty="0" err="1" smtClean="0">
                <a:solidFill>
                  <a:schemeClr val="accent2"/>
                </a:solidFill>
              </a:rPr>
              <a:t>n.b</a:t>
            </a:r>
            <a:r>
              <a:rPr lang="en-GB" sz="2400" dirty="0" smtClean="0">
                <a:solidFill>
                  <a:schemeClr val="accent2"/>
                </a:solidFill>
              </a:rPr>
              <a:t>. Need backward compatibility for current IASI-A products</a:t>
            </a:r>
          </a:p>
          <a:p>
            <a:pPr marL="971550" lvl="1" indent="-514350">
              <a:buNone/>
            </a:pPr>
            <a:r>
              <a:rPr lang="en-IE" sz="2400" b="1" dirty="0" smtClean="0">
                <a:solidFill>
                  <a:srgbClr val="00B050"/>
                </a:solidFill>
              </a:rPr>
              <a:t>Remove delta-correction </a:t>
            </a:r>
            <a:r>
              <a:rPr lang="en-IE" sz="2400" b="1" dirty="0" smtClean="0">
                <a:solidFill>
                  <a:srgbClr val="00B050"/>
                </a:solidFill>
              </a:rPr>
              <a:t>when </a:t>
            </a:r>
            <a:r>
              <a:rPr lang="en-IE" sz="2400" b="1" dirty="0" smtClean="0">
                <a:solidFill>
                  <a:srgbClr val="00B050"/>
                </a:solidFill>
              </a:rPr>
              <a:t>second reference dies.</a:t>
            </a:r>
            <a:endParaRPr lang="en-IE" sz="2400" b="1" dirty="0" smtClean="0">
              <a:solidFill>
                <a:srgbClr val="00B050"/>
              </a:solidFill>
            </a:endParaRPr>
          </a:p>
          <a:p>
            <a:pPr marL="971550" lvl="1" indent="-514350">
              <a:buNone/>
            </a:pPr>
            <a:r>
              <a:rPr lang="en-IE" sz="2400" b="1" dirty="0" smtClean="0">
                <a:solidFill>
                  <a:srgbClr val="00B050"/>
                </a:solidFill>
              </a:rPr>
              <a:t>Revisit question for ARC. Possibly use blended reference.</a:t>
            </a:r>
            <a:endParaRPr lang="en-GB" sz="2400" dirty="0" smtClean="0"/>
          </a:p>
          <a:p>
            <a:pPr marL="480600" indent="-514350">
              <a:buFont typeface="+mj-lt"/>
              <a:buAutoNum type="arabicPeriod" startAt="3"/>
            </a:pPr>
            <a:r>
              <a:rPr lang="en-GB" sz="2800" dirty="0" smtClean="0"/>
              <a:t>Do we really need another class of GSICS Product?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2400" dirty="0" smtClean="0"/>
              <a:t>To support generation of FCDRs over long time period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GB" sz="2400" dirty="0" smtClean="0"/>
              <a:t>To cover multiple monitored and reference </a:t>
            </a:r>
            <a:r>
              <a:rPr lang="en-GB" sz="2400" dirty="0" smtClean="0"/>
              <a:t>instruments</a:t>
            </a:r>
          </a:p>
          <a:p>
            <a:pPr marL="971550" lvl="1" indent="-514350">
              <a:buNone/>
            </a:pPr>
            <a:r>
              <a:rPr lang="en-GB" sz="2400" b="1" dirty="0" smtClean="0">
                <a:solidFill>
                  <a:srgbClr val="00B050"/>
                </a:solidFill>
              </a:rPr>
              <a:t>Yes. In the near future.</a:t>
            </a:r>
            <a:endParaRPr lang="en-GB" sz="2400" dirty="0" smtClean="0"/>
          </a:p>
          <a:p>
            <a:pPr marL="971550" lvl="1" indent="-514350">
              <a:buFont typeface="+mj-lt"/>
              <a:buAutoNum type="alphaLcPeriod"/>
            </a:pPr>
            <a:endParaRPr lang="en-GB" sz="2400" dirty="0" smtClean="0"/>
          </a:p>
          <a:p>
            <a:pPr>
              <a:buFontTx/>
              <a:buChar char="•"/>
            </a:pPr>
            <a:endParaRPr lang="en-GB" sz="2800" dirty="0" smtClean="0"/>
          </a:p>
          <a:p>
            <a:pPr>
              <a:buFontTx/>
              <a:buChar char="•"/>
            </a:pPr>
            <a:endParaRPr lang="en-GB" sz="2800" dirty="0" smtClean="0"/>
          </a:p>
          <a:p>
            <a:pPr>
              <a:buFontTx/>
              <a:buChar char="•"/>
            </a:pPr>
            <a:endParaRPr lang="en-GB" sz="2800" dirty="0" smtClean="0"/>
          </a:p>
          <a:p>
            <a:pPr>
              <a:buFontTx/>
              <a:buChar char="•"/>
            </a:pPr>
            <a:endParaRPr lang="en-GB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37388" y="6426200"/>
            <a:ext cx="711200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2C875C38-8EE1-47F1-9A93-DE83BB11EEC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Decisions, Decisions, Decisions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GB" sz="3200" dirty="0" smtClean="0"/>
              <a:t>How to distribute embedded Delta Corrections?</a:t>
            </a:r>
          </a:p>
          <a:p>
            <a:pPr marL="1005300" lvl="1" indent="-514350">
              <a:buFont typeface="+mj-lt"/>
              <a:buAutoNum type="alphaLcParenR"/>
            </a:pPr>
            <a:r>
              <a:rPr lang="en-GB" sz="2400" dirty="0" smtClean="0"/>
              <a:t>(Mon-Ref2), (Ref2-Ref1) ?</a:t>
            </a:r>
            <a:br>
              <a:rPr lang="en-GB" sz="2400" dirty="0" smtClean="0"/>
            </a:br>
            <a:r>
              <a:rPr lang="en-GB" sz="2400" dirty="0" smtClean="0"/>
              <a:t>– User applies </a:t>
            </a:r>
            <a:r>
              <a:rPr lang="en-GB" sz="2400" dirty="0" smtClean="0"/>
              <a:t>optionally</a:t>
            </a:r>
            <a:br>
              <a:rPr lang="en-GB" sz="2400" dirty="0" smtClean="0"/>
            </a:br>
            <a:r>
              <a:rPr lang="en-IE" sz="2400" b="1" dirty="0" smtClean="0">
                <a:solidFill>
                  <a:srgbClr val="00B050"/>
                </a:solidFill>
              </a:rPr>
              <a:t>Start with this as simplest option.</a:t>
            </a:r>
            <a:endParaRPr lang="en-GB" sz="2400" dirty="0" smtClean="0"/>
          </a:p>
          <a:p>
            <a:pPr marL="1005300" lvl="1" indent="-514350">
              <a:buFont typeface="+mj-lt"/>
              <a:buAutoNum type="alphaLcParenR"/>
            </a:pPr>
            <a:r>
              <a:rPr lang="en-GB" sz="2400" dirty="0" smtClean="0"/>
              <a:t>(Mon-Ref2), (Mon-Ref2)+(Ref2-Ref1) ?</a:t>
            </a:r>
            <a:br>
              <a:rPr lang="en-GB" sz="2400" dirty="0" smtClean="0"/>
            </a:br>
            <a:r>
              <a:rPr lang="en-GB" sz="2400" dirty="0" smtClean="0"/>
              <a:t>– Allows users to inter-calibration to Ref2 or Ref1</a:t>
            </a:r>
            <a:br>
              <a:rPr lang="en-GB" sz="2400" dirty="0" smtClean="0"/>
            </a:br>
            <a:r>
              <a:rPr lang="en-GB" sz="2400" dirty="0" smtClean="0"/>
              <a:t>– Still possible to back out Delta Correction if needed</a:t>
            </a:r>
            <a:br>
              <a:rPr lang="en-GB" sz="2400" dirty="0" smtClean="0"/>
            </a:br>
            <a:endParaRPr lang="en-GB" sz="2400" dirty="0" smtClean="0"/>
          </a:p>
          <a:p>
            <a:pPr marL="1005300" lvl="1" indent="-514350">
              <a:buFont typeface="+mj-lt"/>
              <a:buAutoNum type="alphaLcParenR"/>
            </a:pPr>
            <a:r>
              <a:rPr lang="en-GB" sz="2400" dirty="0" smtClean="0"/>
              <a:t>(Mon-Ref2), (Ref2-Ref1), (Mon-Ref2)+(Ref2-Ref1) ?</a:t>
            </a:r>
            <a:br>
              <a:rPr lang="en-GB" sz="2400" dirty="0" smtClean="0"/>
            </a:br>
            <a:r>
              <a:rPr lang="en-GB" sz="2400" dirty="0" smtClean="0"/>
              <a:t>– Everything! (few bytes bigger)</a:t>
            </a:r>
            <a:br>
              <a:rPr lang="en-GB" sz="2400" dirty="0" smtClean="0"/>
            </a:br>
            <a:r>
              <a:rPr lang="en-IE" sz="2400" b="1" dirty="0" smtClean="0">
                <a:solidFill>
                  <a:srgbClr val="00B050"/>
                </a:solidFill>
              </a:rPr>
              <a:t>Aim to add this option, subject to user feedback on a).</a:t>
            </a:r>
            <a:endParaRPr lang="en-GB" sz="2400" dirty="0" smtClean="0"/>
          </a:p>
          <a:p>
            <a:pPr marL="1005300" lvl="1" indent="-514350">
              <a:buFont typeface="+mj-lt"/>
              <a:buAutoNum type="alphaLcParenR"/>
            </a:pPr>
            <a:r>
              <a:rPr lang="en-GB" sz="2400" dirty="0" smtClean="0"/>
              <a:t>(</a:t>
            </a:r>
            <a:r>
              <a:rPr lang="en-GB" sz="2400" dirty="0" smtClean="0"/>
              <a:t>Mon-Ref2)+(Ref2-Ref1) ?</a:t>
            </a:r>
            <a:br>
              <a:rPr lang="en-GB" sz="2400" dirty="0" smtClean="0"/>
            </a:br>
            <a:r>
              <a:rPr lang="en-GB" sz="2400" dirty="0" smtClean="0"/>
              <a:t>– Already applied – but problematic at end of Ref1?</a:t>
            </a:r>
          </a:p>
          <a:p>
            <a:pPr marL="1005300" lvl="1" indent="-514350">
              <a:buFont typeface="+mj-lt"/>
              <a:buAutoNum type="alphaLcParenR"/>
            </a:pPr>
            <a:endParaRPr lang="en-GB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Mid-term 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Definition of a merged community reference</a:t>
            </a:r>
          </a:p>
          <a:p>
            <a:pPr lvl="1"/>
            <a:r>
              <a:rPr lang="en-GB" sz="2800" dirty="0" smtClean="0"/>
              <a:t>For IR inter-calibration</a:t>
            </a:r>
          </a:p>
          <a:p>
            <a:pPr lvl="1"/>
            <a:r>
              <a:rPr lang="en-GB" sz="2800" dirty="0" smtClean="0"/>
              <a:t>Based on IASI on Metop-A, -B, -C, AIRS, </a:t>
            </a:r>
            <a:r>
              <a:rPr lang="en-GB" sz="2800" dirty="0" err="1" smtClean="0"/>
              <a:t>CrIS</a:t>
            </a:r>
            <a:r>
              <a:rPr lang="en-GB" sz="2800" dirty="0" smtClean="0"/>
              <a:t>...</a:t>
            </a:r>
          </a:p>
          <a:p>
            <a:pPr lvl="1"/>
            <a:r>
              <a:rPr lang="en-GB" sz="2800" dirty="0" err="1" smtClean="0"/>
              <a:t>Hyperspectral</a:t>
            </a:r>
            <a:r>
              <a:rPr lang="en-GB" sz="2800" dirty="0" smtClean="0"/>
              <a:t>?</a:t>
            </a:r>
          </a:p>
          <a:p>
            <a:pPr lvl="1"/>
            <a:r>
              <a:rPr lang="en-GB" sz="2800" dirty="0" smtClean="0"/>
              <a:t>Applicable for archive re-calibration</a:t>
            </a:r>
          </a:p>
          <a:p>
            <a:pPr lvl="1"/>
            <a:r>
              <a:rPr lang="en-GB" sz="2800" dirty="0" smtClean="0"/>
              <a:t>How?</a:t>
            </a:r>
          </a:p>
          <a:p>
            <a:pPr lvl="1"/>
            <a:r>
              <a:rPr lang="en-GB" sz="2800" dirty="0" smtClean="0"/>
              <a:t>How to define uncertainties?</a:t>
            </a:r>
          </a:p>
          <a:p>
            <a:pPr lvl="1"/>
            <a:r>
              <a:rPr lang="en-GB" sz="2800" dirty="0" smtClean="0"/>
              <a:t>When to start?</a:t>
            </a:r>
          </a:p>
          <a:p>
            <a:pPr lvl="1"/>
            <a:r>
              <a:rPr lang="en-GB" sz="2800" dirty="0" smtClean="0"/>
              <a:t>But first, what are the requirements?</a:t>
            </a: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modification to </a:t>
            </a:r>
            <a:r>
              <a:rPr lang="en-GB" dirty="0" err="1" smtClean="0"/>
              <a:t>netCDF</a:t>
            </a:r>
            <a:r>
              <a:rPr lang="en-GB" dirty="0" smtClean="0"/>
              <a:t> for Option 5b)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E" sz="2000" dirty="0" smtClean="0"/>
              <a:t>Blue: Current content for </a:t>
            </a:r>
            <a:r>
              <a:rPr lang="en-IE" sz="2000" dirty="0" smtClean="0"/>
              <a:t>Mon-Ref1 </a:t>
            </a:r>
            <a:r>
              <a:rPr lang="en-IE" sz="2000" dirty="0" smtClean="0"/>
              <a:t>(called “</a:t>
            </a:r>
            <a:r>
              <a:rPr lang="en-IE" sz="2000" dirty="0" err="1" smtClean="0"/>
              <a:t>reference_instrument</a:t>
            </a:r>
            <a:r>
              <a:rPr lang="en-IE" sz="2000" dirty="0" smtClean="0"/>
              <a:t>”)</a:t>
            </a:r>
          </a:p>
          <a:p>
            <a:pPr>
              <a:buNone/>
            </a:pPr>
            <a:r>
              <a:rPr lang="en-IE" sz="2000" dirty="0" smtClean="0">
                <a:solidFill>
                  <a:srgbClr val="FF0000"/>
                </a:solidFill>
              </a:rPr>
              <a:t>Red: Proposed addition for </a:t>
            </a:r>
            <a:r>
              <a:rPr lang="en-IE" sz="2000" dirty="0" smtClean="0">
                <a:solidFill>
                  <a:srgbClr val="FF0000"/>
                </a:solidFill>
              </a:rPr>
              <a:t>Mon-Ref2 </a:t>
            </a:r>
            <a:r>
              <a:rPr lang="en-IE" sz="2000" dirty="0" smtClean="0">
                <a:solidFill>
                  <a:srgbClr val="FF0000"/>
                </a:solidFill>
              </a:rPr>
              <a:t>(called “reference_instrument2”)</a:t>
            </a:r>
          </a:p>
          <a:p>
            <a:pPr>
              <a:buNone/>
            </a:pPr>
            <a:r>
              <a:rPr lang="en-IE" sz="2000" dirty="0" smtClean="0">
                <a:solidFill>
                  <a:srgbClr val="00B050"/>
                </a:solidFill>
              </a:rPr>
              <a:t>Green: Decisions </a:t>
            </a:r>
            <a:r>
              <a:rPr lang="en-IE" sz="2000" dirty="0" smtClean="0">
                <a:solidFill>
                  <a:srgbClr val="00B050"/>
                </a:solidFill>
              </a:rPr>
              <a:t>needed – </a:t>
            </a:r>
            <a:r>
              <a:rPr lang="en-IE" sz="2000" b="1" dirty="0" smtClean="0">
                <a:solidFill>
                  <a:srgbClr val="00B050"/>
                </a:solidFill>
              </a:rPr>
              <a:t>outcomes in bold</a:t>
            </a:r>
            <a:endParaRPr lang="en-IE" sz="2000" b="1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IE" sz="1800" dirty="0" smtClean="0"/>
          </a:p>
          <a:p>
            <a:pPr>
              <a:buNone/>
            </a:pPr>
            <a:endParaRPr lang="en-IE" sz="1800" dirty="0" smtClean="0"/>
          </a:p>
          <a:p>
            <a:pPr>
              <a:buNone/>
            </a:pPr>
            <a:endParaRPr lang="en-IE" sz="1800" dirty="0" smtClean="0"/>
          </a:p>
          <a:p>
            <a:pPr>
              <a:buNone/>
            </a:pPr>
            <a:endParaRPr lang="en-IE" sz="1800" dirty="0" smtClean="0"/>
          </a:p>
          <a:p>
            <a:pPr>
              <a:buNone/>
            </a:pPr>
            <a:r>
              <a:rPr lang="en-IE" sz="1800" dirty="0" smtClean="0"/>
              <a:t>Dimensions </a:t>
            </a:r>
          </a:p>
          <a:p>
            <a:r>
              <a:rPr lang="en-IE" sz="1800" dirty="0" err="1" smtClean="0"/>
              <a:t>chan</a:t>
            </a:r>
            <a:r>
              <a:rPr lang="en-IE" sz="1800" dirty="0" smtClean="0"/>
              <a:t> = 8 </a:t>
            </a:r>
          </a:p>
          <a:p>
            <a:r>
              <a:rPr lang="en-IE" sz="1800" dirty="0" err="1" smtClean="0"/>
              <a:t>chan_strlen</a:t>
            </a:r>
            <a:r>
              <a:rPr lang="en-IE" sz="1800" dirty="0" smtClean="0"/>
              <a:t> = 5 </a:t>
            </a:r>
          </a:p>
          <a:p>
            <a:r>
              <a:rPr lang="en-IE" sz="1800" dirty="0" smtClean="0"/>
              <a:t>validity = 2 </a:t>
            </a:r>
          </a:p>
          <a:p>
            <a:r>
              <a:rPr lang="en-IE" sz="1800" dirty="0" smtClean="0"/>
              <a:t>date = UNLIMITED (198 currently) </a:t>
            </a:r>
          </a:p>
          <a:p>
            <a:r>
              <a:rPr lang="en-IE" sz="1800" dirty="0" err="1" smtClean="0"/>
              <a:t>standard_name</a:t>
            </a:r>
            <a:r>
              <a:rPr lang="en-IE" sz="1800" dirty="0" smtClean="0"/>
              <a:t> = "time" </a:t>
            </a:r>
          </a:p>
          <a:p>
            <a:r>
              <a:rPr lang="en-IE" sz="1800" dirty="0" err="1" smtClean="0"/>
              <a:t>long_name</a:t>
            </a:r>
            <a:r>
              <a:rPr lang="en-IE" sz="1800" dirty="0" smtClean="0"/>
              <a:t> = "date of evaluation" </a:t>
            </a:r>
          </a:p>
          <a:p>
            <a:r>
              <a:rPr lang="en-IE" sz="1800" dirty="0" smtClean="0"/>
              <a:t>units = "seconds since 1970-01-01T00:00:00Z" </a:t>
            </a:r>
          </a:p>
          <a:p>
            <a:r>
              <a:rPr lang="en-IE" sz="1800" dirty="0" smtClean="0"/>
              <a:t>calendar = "</a:t>
            </a:r>
            <a:r>
              <a:rPr lang="en-IE" sz="1800" dirty="0" err="1" smtClean="0"/>
              <a:t>gregorian</a:t>
            </a:r>
            <a:r>
              <a:rPr lang="en-IE" sz="1800" dirty="0" smtClean="0"/>
              <a:t>" </a:t>
            </a:r>
          </a:p>
          <a:p>
            <a:r>
              <a:rPr lang="en-IE" sz="1800" dirty="0" smtClean="0"/>
              <a:t>bounds = "</a:t>
            </a:r>
            <a:r>
              <a:rPr lang="en-IE" sz="1800" dirty="0" err="1" smtClean="0"/>
              <a:t>validity_period</a:t>
            </a:r>
            <a:r>
              <a:rPr lang="en-IE" sz="1800" dirty="0" smtClean="0"/>
              <a:t>" </a:t>
            </a:r>
          </a:p>
          <a:p>
            <a:endParaRPr lang="en-GB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Attributes – Part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dirty="0" smtClean="0"/>
              <a:t>Conventions = "CF-1.6" </a:t>
            </a:r>
          </a:p>
          <a:p>
            <a:r>
              <a:rPr lang="en-GB" sz="1800" dirty="0" err="1" smtClean="0"/>
              <a:t>Metadata_Conventions</a:t>
            </a:r>
            <a:r>
              <a:rPr lang="en-GB" sz="1800" dirty="0" smtClean="0"/>
              <a:t> = "</a:t>
            </a:r>
            <a:r>
              <a:rPr lang="en-GB" sz="1800" dirty="0" err="1" smtClean="0"/>
              <a:t>Unidata</a:t>
            </a:r>
            <a:r>
              <a:rPr lang="en-GB" sz="1800" dirty="0" smtClean="0"/>
              <a:t> Dataset Discovery v1.0" </a:t>
            </a:r>
          </a:p>
          <a:p>
            <a:r>
              <a:rPr lang="en-GB" sz="1800" dirty="0" err="1" smtClean="0"/>
              <a:t>standard_name_vocabulary</a:t>
            </a:r>
            <a:r>
              <a:rPr lang="en-GB" sz="1800" dirty="0" smtClean="0"/>
              <a:t> = "CF Standard Name Table (Version 19, 22 March 2012)" </a:t>
            </a:r>
          </a:p>
          <a:p>
            <a:r>
              <a:rPr lang="en-GB" sz="1800" dirty="0" smtClean="0"/>
              <a:t>project = "Global Space-based Inter-Calibration System " </a:t>
            </a:r>
          </a:p>
          <a:p>
            <a:r>
              <a:rPr lang="en-GB" sz="1800" dirty="0" smtClean="0"/>
              <a:t>title = "</a:t>
            </a:r>
            <a:r>
              <a:rPr lang="en-GB" sz="1800" dirty="0" smtClean="0">
                <a:solidFill>
                  <a:srgbClr val="00B050"/>
                </a:solidFill>
              </a:rPr>
              <a:t>MSG3+SEVIRI </a:t>
            </a:r>
            <a:r>
              <a:rPr lang="en-GB" sz="1800" dirty="0" err="1" smtClean="0">
                <a:solidFill>
                  <a:srgbClr val="00B050"/>
                </a:solidFill>
              </a:rPr>
              <a:t>vs</a:t>
            </a:r>
            <a:r>
              <a:rPr lang="en-GB" sz="1800" dirty="0" smtClean="0">
                <a:solidFill>
                  <a:srgbClr val="00B050"/>
                </a:solidFill>
              </a:rPr>
              <a:t> </a:t>
            </a:r>
            <a:r>
              <a:rPr lang="en-GB" sz="1800" dirty="0" err="1" smtClean="0">
                <a:solidFill>
                  <a:srgbClr val="00B050"/>
                </a:solidFill>
              </a:rPr>
              <a:t>MetOpB+IASI</a:t>
            </a:r>
            <a:r>
              <a:rPr lang="en-GB" sz="1800" dirty="0" smtClean="0">
                <a:solidFill>
                  <a:srgbClr val="00B050"/>
                </a:solidFill>
              </a:rPr>
              <a:t> GSICS Re-Analysis Correction" Same title? </a:t>
            </a:r>
            <a:r>
              <a:rPr lang="en-GB" sz="1800" b="1" dirty="0" smtClean="0">
                <a:solidFill>
                  <a:srgbClr val="00B050"/>
                </a:solidFill>
              </a:rPr>
              <a:t>yes</a:t>
            </a:r>
          </a:p>
          <a:p>
            <a:r>
              <a:rPr lang="en-GB" sz="1800" dirty="0" smtClean="0"/>
              <a:t>summary = "Coefficients of the GSICS Correction for the infrared channels of a </a:t>
            </a:r>
            <a:r>
              <a:rPr lang="en-GB" sz="1800" dirty="0" err="1" smtClean="0"/>
              <a:t>GEOstationary</a:t>
            </a:r>
            <a:r>
              <a:rPr lang="en-GB" sz="1800" dirty="0" smtClean="0"/>
              <a:t> imager using a LEO hyperspectral reference instrument" </a:t>
            </a:r>
          </a:p>
          <a:p>
            <a:r>
              <a:rPr lang="en-GB" sz="1800" dirty="0" smtClean="0"/>
              <a:t>institution = "EUMETSAT" </a:t>
            </a:r>
          </a:p>
          <a:p>
            <a:r>
              <a:rPr lang="en-GB" sz="1800" dirty="0" err="1" smtClean="0"/>
              <a:t>date_created</a:t>
            </a:r>
            <a:r>
              <a:rPr lang="en-GB" sz="1800" dirty="0" smtClean="0"/>
              <a:t> = "2013-08-02T14:02:16Z" </a:t>
            </a:r>
          </a:p>
          <a:p>
            <a:r>
              <a:rPr lang="en-GB" sz="1800" dirty="0" err="1" smtClean="0"/>
              <a:t>date_modified</a:t>
            </a:r>
            <a:r>
              <a:rPr lang="en-GB" sz="1800" dirty="0" smtClean="0"/>
              <a:t> = "2014-03-12T14:52:30Z" </a:t>
            </a:r>
          </a:p>
          <a:p>
            <a:r>
              <a:rPr lang="en-GB" sz="1800" dirty="0" smtClean="0"/>
              <a:t>license = "Calibration information delivered as a GSICS operational product is generated in accordance with GSICS principles and practices.; GSICS operational and demonstration products may be used and redistributed freely. Scientific publications using GSICS operational or demonstration products should however acknowledge both GSICS and the relevant producer organization.; There is no warranty on the data express or implied, including warranties of merchantability and fitness for a particular purpose, or any assumed legal liability for the accuracy, completeness, or usefulness, of this information. The user of the data do so at their own risk." </a:t>
            </a:r>
          </a:p>
          <a:p>
            <a:endParaRPr lang="en-GB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Attributes – Part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dirty="0" err="1" smtClean="0"/>
              <a:t>naming_authority</a:t>
            </a:r>
            <a:r>
              <a:rPr lang="en-GB" sz="1800" dirty="0" smtClean="0"/>
              <a:t> = "</a:t>
            </a:r>
            <a:r>
              <a:rPr lang="en-GB" sz="1800" dirty="0" err="1" smtClean="0"/>
              <a:t>int.eumetsat.gsics</a:t>
            </a:r>
            <a:r>
              <a:rPr lang="en-GB" sz="1800" dirty="0" smtClean="0"/>
              <a:t>" </a:t>
            </a:r>
          </a:p>
          <a:p>
            <a:r>
              <a:rPr lang="en-GB" sz="1800" dirty="0" err="1" smtClean="0"/>
              <a:t>creator_name</a:t>
            </a:r>
            <a:r>
              <a:rPr lang="en-GB" sz="1800" dirty="0" smtClean="0"/>
              <a:t> = "EUMETSAT - European Organisation for the Exploitation of Meteorological Satellites" </a:t>
            </a:r>
          </a:p>
          <a:p>
            <a:r>
              <a:rPr lang="en-GB" sz="1800" dirty="0" err="1" smtClean="0"/>
              <a:t>creator_email</a:t>
            </a:r>
            <a:r>
              <a:rPr lang="en-GB" sz="1800" dirty="0" smtClean="0"/>
              <a:t> = "ops@eumetsat.int" </a:t>
            </a:r>
          </a:p>
          <a:p>
            <a:r>
              <a:rPr lang="en-GB" sz="1800" dirty="0" err="1" smtClean="0"/>
              <a:t>creator_url</a:t>
            </a:r>
            <a:r>
              <a:rPr lang="en-GB" sz="1800" dirty="0" smtClean="0"/>
              <a:t> = "http://www.eumetsat.int" </a:t>
            </a:r>
          </a:p>
          <a:p>
            <a:r>
              <a:rPr lang="en-GB" sz="1800" dirty="0" smtClean="0"/>
              <a:t>references = "ATBD, </a:t>
            </a:r>
            <a:r>
              <a:rPr lang="en-GB" sz="1800" dirty="0" err="1" smtClean="0"/>
              <a:t>Unidata</a:t>
            </a:r>
            <a:r>
              <a:rPr lang="en-GB" sz="1800" dirty="0" smtClean="0"/>
              <a:t> </a:t>
            </a:r>
            <a:r>
              <a:rPr lang="en-GB" sz="1800" dirty="0" err="1" smtClean="0"/>
              <a:t>NetCDF</a:t>
            </a:r>
            <a:r>
              <a:rPr lang="en-GB" sz="1800" dirty="0" smtClean="0"/>
              <a:t>, Climate Format Conventions, EUMETSAT IASI 1C Native Format Guide" </a:t>
            </a:r>
          </a:p>
          <a:p>
            <a:r>
              <a:rPr lang="en-GB" sz="1800" dirty="0" smtClean="0"/>
              <a:t>history = "2013-08-01T00:00:00Z </a:t>
            </a:r>
            <a:r>
              <a:rPr lang="en-GB" sz="1800" dirty="0" err="1" smtClean="0"/>
              <a:t>hypirsno_match_file_nc</a:t>
            </a:r>
            <a:r>
              <a:rPr lang="en-GB" sz="1800" dirty="0" smtClean="0"/>
              <a:t> </a:t>
            </a:r>
            <a:r>
              <a:rPr lang="en-GB" sz="1800" dirty="0" err="1" smtClean="0"/>
              <a:t>collocation_criteria</a:t>
            </a:r>
            <a:r>
              <a:rPr lang="en-GB" sz="1800" dirty="0" smtClean="0"/>
              <a:t>=v0.3; 2013-08-01T00:00:00Z </a:t>
            </a:r>
            <a:r>
              <a:rPr lang="en-GB" sz="1800" dirty="0" err="1" smtClean="0"/>
              <a:t>hypirsno_collocate</a:t>
            </a:r>
            <a:r>
              <a:rPr lang="en-GB" sz="1800" dirty="0" smtClean="0"/>
              <a:t> v0.3 </a:t>
            </a:r>
            <a:r>
              <a:rPr lang="en-GB" sz="1800" dirty="0" err="1" smtClean="0"/>
              <a:t>collocation_criteria</a:t>
            </a:r>
            <a:r>
              <a:rPr lang="en-GB" sz="1800" dirty="0" smtClean="0"/>
              <a:t>=v0.3; 2013-08-01T00:00:00Z </a:t>
            </a:r>
            <a:r>
              <a:rPr lang="en-GB" sz="1800" dirty="0" err="1" smtClean="0"/>
              <a:t>hypirsno_convolve</a:t>
            </a:r>
            <a:r>
              <a:rPr lang="en-GB" sz="1800" dirty="0" smtClean="0"/>
              <a:t> v0.1 SRF=v1.95; 2013-08-01T00:00:00Z </a:t>
            </a:r>
            <a:r>
              <a:rPr lang="en-GB" sz="1800" dirty="0" err="1" smtClean="0"/>
              <a:t>hypirsno_analyse</a:t>
            </a:r>
            <a:r>
              <a:rPr lang="en-GB" sz="1800" dirty="0" smtClean="0"/>
              <a:t> v0.2 filter=0; 2013-08-02T14:02:16Z </a:t>
            </a:r>
            <a:r>
              <a:rPr lang="en-GB" sz="1800" dirty="0" err="1" smtClean="0"/>
              <a:t>hypirsno_output</a:t>
            </a:r>
            <a:r>
              <a:rPr lang="en-GB" sz="1800" dirty="0" smtClean="0"/>
              <a:t> v03.05.00 filter=0 </a:t>
            </a:r>
            <a:r>
              <a:rPr lang="en-GB" sz="1800" dirty="0" err="1" smtClean="0"/>
              <a:t>corr</a:t>
            </a:r>
            <a:r>
              <a:rPr lang="en-GB" sz="1800" dirty="0" smtClean="0"/>
              <a:t>=RAC" </a:t>
            </a:r>
          </a:p>
          <a:p>
            <a:r>
              <a:rPr lang="en-GB" sz="1800" dirty="0" err="1" smtClean="0"/>
              <a:t>processing_level</a:t>
            </a:r>
            <a:r>
              <a:rPr lang="en-GB" sz="1800" dirty="0" smtClean="0"/>
              <a:t> = "demonstration/v03.05.00" </a:t>
            </a:r>
          </a:p>
          <a:p>
            <a:r>
              <a:rPr lang="en-GB" sz="1800" dirty="0" err="1" smtClean="0"/>
              <a:t>time_coverage_start</a:t>
            </a:r>
            <a:r>
              <a:rPr lang="en-GB" sz="1800" dirty="0" smtClean="0"/>
              <a:t> = "2013-08-01T00:00:00Z" </a:t>
            </a:r>
          </a:p>
          <a:p>
            <a:r>
              <a:rPr lang="en-GB" sz="1800" dirty="0" err="1" smtClean="0"/>
              <a:t>time_coverage_end</a:t>
            </a:r>
            <a:r>
              <a:rPr lang="en-GB" sz="1800" dirty="0" smtClean="0"/>
              <a:t> = "2014-02-26T24:00:00Z" </a:t>
            </a:r>
          </a:p>
          <a:p>
            <a:r>
              <a:rPr lang="en-GB" sz="1800" dirty="0" err="1" smtClean="0"/>
              <a:t>geospatial_lat_min</a:t>
            </a:r>
            <a:r>
              <a:rPr lang="en-GB" sz="1800" dirty="0" smtClean="0"/>
              <a:t> = -35.0 </a:t>
            </a:r>
          </a:p>
          <a:p>
            <a:r>
              <a:rPr lang="en-GB" sz="1800" dirty="0" err="1" smtClean="0"/>
              <a:t>geospatial_lat_max</a:t>
            </a:r>
            <a:r>
              <a:rPr lang="en-GB" sz="1800" dirty="0" smtClean="0"/>
              <a:t> = 35.0 </a:t>
            </a:r>
          </a:p>
          <a:p>
            <a:r>
              <a:rPr lang="en-GB" sz="1800" dirty="0" err="1" smtClean="0"/>
              <a:t>geospatial_lon_min</a:t>
            </a:r>
            <a:r>
              <a:rPr lang="en-GB" sz="1800" dirty="0" smtClean="0"/>
              <a:t> = -35.0 </a:t>
            </a:r>
          </a:p>
          <a:p>
            <a:r>
              <a:rPr lang="en-GB" sz="1800" dirty="0" err="1" smtClean="0"/>
              <a:t>geospatial_lon_max</a:t>
            </a:r>
            <a:r>
              <a:rPr lang="en-GB" sz="1800" dirty="0" smtClean="0"/>
              <a:t> = 35.0 </a:t>
            </a:r>
          </a:p>
          <a:p>
            <a:r>
              <a:rPr lang="en-GB" sz="1800" dirty="0" err="1" smtClean="0"/>
              <a:t>geospatial_lat_units</a:t>
            </a:r>
            <a:r>
              <a:rPr lang="en-GB" sz="1800" dirty="0" smtClean="0"/>
              <a:t> = "</a:t>
            </a:r>
            <a:r>
              <a:rPr lang="en-GB" sz="1800" dirty="0" err="1" smtClean="0"/>
              <a:t>degrees_north</a:t>
            </a:r>
            <a:r>
              <a:rPr lang="en-GB" sz="1800" dirty="0" smtClean="0"/>
              <a:t>" </a:t>
            </a:r>
          </a:p>
          <a:p>
            <a:r>
              <a:rPr lang="en-GB" sz="1800" dirty="0" err="1" smtClean="0"/>
              <a:t>geospatial_lon_units</a:t>
            </a:r>
            <a:r>
              <a:rPr lang="en-GB" sz="1800" dirty="0" smtClean="0"/>
              <a:t> = "</a:t>
            </a:r>
            <a:r>
              <a:rPr lang="en-GB" sz="1800" dirty="0" err="1" smtClean="0"/>
              <a:t>degrees_east</a:t>
            </a:r>
            <a:r>
              <a:rPr lang="en-GB" sz="1800" dirty="0" smtClean="0"/>
              <a:t>" </a:t>
            </a:r>
          </a:p>
          <a:p>
            <a:endParaRPr lang="en-GB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Attributes – Part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dirty="0" smtClean="0"/>
              <a:t>id = "</a:t>
            </a:r>
            <a:r>
              <a:rPr lang="en-GB" sz="1800" dirty="0" smtClean="0">
                <a:solidFill>
                  <a:srgbClr val="00B050"/>
                </a:solidFill>
              </a:rPr>
              <a:t>W_XX-EUMETSAT-Darmstadt,SATCAL+RAC+GEOLEOIR,MSG3+SEVIRI-MetOpB+IASI_C_EUMG_20130801000000_demo_03.nc</a:t>
            </a:r>
            <a:r>
              <a:rPr lang="en-GB" sz="1800" dirty="0" smtClean="0"/>
              <a:t>"  </a:t>
            </a:r>
            <a:r>
              <a:rPr lang="en-GB" sz="1800" dirty="0" smtClean="0">
                <a:solidFill>
                  <a:srgbClr val="00B050"/>
                </a:solidFill>
              </a:rPr>
              <a:t>Same filename? </a:t>
            </a:r>
            <a:r>
              <a:rPr lang="en-GB" sz="1800" b="1" dirty="0" smtClean="0">
                <a:solidFill>
                  <a:srgbClr val="00B050"/>
                </a:solidFill>
              </a:rPr>
              <a:t>yes</a:t>
            </a:r>
          </a:p>
          <a:p>
            <a:r>
              <a:rPr lang="en-GB" sz="1800" dirty="0" err="1" smtClean="0"/>
              <a:t>wmo_data_category</a:t>
            </a:r>
            <a:r>
              <a:rPr lang="en-GB" sz="1800" dirty="0" smtClean="0"/>
              <a:t> = 30 </a:t>
            </a:r>
          </a:p>
          <a:p>
            <a:r>
              <a:rPr lang="en-GB" sz="1800" dirty="0" err="1" smtClean="0"/>
              <a:t>wmo_international_data_subcategory</a:t>
            </a:r>
            <a:r>
              <a:rPr lang="en-GB" sz="1800" dirty="0" smtClean="0"/>
              <a:t> = 5 </a:t>
            </a:r>
          </a:p>
          <a:p>
            <a:r>
              <a:rPr lang="en-GB" sz="1800" dirty="0" err="1" smtClean="0"/>
              <a:t>local_data_subcategory</a:t>
            </a:r>
            <a:r>
              <a:rPr lang="en-GB" sz="1800" dirty="0" smtClean="0"/>
              <a:t> = 1 </a:t>
            </a:r>
          </a:p>
          <a:p>
            <a:r>
              <a:rPr lang="en-GB" sz="1800" dirty="0" smtClean="0"/>
              <a:t>keywords = "GSICS, satellites, inter-calibration, etc." </a:t>
            </a:r>
          </a:p>
          <a:p>
            <a:r>
              <a:rPr lang="en-GB" sz="1800" dirty="0" err="1" smtClean="0"/>
              <a:t>reference_instrument</a:t>
            </a:r>
            <a:r>
              <a:rPr lang="en-GB" sz="1800" dirty="0" smtClean="0"/>
              <a:t> = "</a:t>
            </a:r>
            <a:r>
              <a:rPr lang="en-GB" sz="1800" dirty="0" err="1" smtClean="0"/>
              <a:t>MetOpB</a:t>
            </a:r>
            <a:r>
              <a:rPr lang="en-GB" sz="1800" dirty="0" smtClean="0"/>
              <a:t> IASI" </a:t>
            </a:r>
          </a:p>
          <a:p>
            <a:r>
              <a:rPr lang="en-GB" sz="1800" dirty="0" smtClean="0">
                <a:solidFill>
                  <a:srgbClr val="FF0000"/>
                </a:solidFill>
              </a:rPr>
              <a:t>reference_instrument2 = "</a:t>
            </a:r>
            <a:r>
              <a:rPr lang="en-GB" sz="1800" dirty="0" err="1" smtClean="0">
                <a:solidFill>
                  <a:srgbClr val="FF0000"/>
                </a:solidFill>
              </a:rPr>
              <a:t>MetOpA</a:t>
            </a:r>
            <a:r>
              <a:rPr lang="en-GB" sz="1800" dirty="0" smtClean="0">
                <a:solidFill>
                  <a:srgbClr val="FF0000"/>
                </a:solidFill>
              </a:rPr>
              <a:t> IASI" </a:t>
            </a:r>
          </a:p>
          <a:p>
            <a:r>
              <a:rPr lang="en-GB" sz="1800" dirty="0" err="1" smtClean="0"/>
              <a:t>monitored_instrument</a:t>
            </a:r>
            <a:r>
              <a:rPr lang="en-GB" sz="1800" dirty="0" smtClean="0"/>
              <a:t> = "MSG3 SEVIRI" </a:t>
            </a:r>
          </a:p>
          <a:p>
            <a:r>
              <a:rPr lang="en-GB" sz="1800" dirty="0" err="1" smtClean="0"/>
              <a:t>window_period</a:t>
            </a:r>
            <a:r>
              <a:rPr lang="en-GB" sz="1800" dirty="0" smtClean="0"/>
              <a:t> = "P14D" </a:t>
            </a:r>
          </a:p>
          <a:p>
            <a:r>
              <a:rPr lang="en-GB" sz="1800" dirty="0" smtClean="0"/>
              <a:t>comment = "Use the RAC with the time closest to the time of interest. Take great caution when applying it at a date where this difference is greater than the </a:t>
            </a:r>
            <a:r>
              <a:rPr lang="en-GB" sz="1800" dirty="0" err="1" smtClean="0"/>
              <a:t>window_period</a:t>
            </a:r>
            <a:r>
              <a:rPr lang="en-GB" sz="1800" dirty="0" smtClean="0"/>
              <a:t>." </a:t>
            </a:r>
          </a:p>
          <a:p>
            <a:r>
              <a:rPr lang="en-GB" sz="1800" dirty="0" err="1" smtClean="0"/>
              <a:t>readMeDocURL</a:t>
            </a:r>
            <a:r>
              <a:rPr lang="en-GB" sz="1800" dirty="0" smtClean="0"/>
              <a:t> = "http://www.eumetsat.int/Home/Main/DataProducts/Calibration/Inter-calibration/" </a:t>
            </a:r>
          </a:p>
          <a:p>
            <a:r>
              <a:rPr lang="en-GB" sz="1800" dirty="0" err="1" smtClean="0"/>
              <a:t>number_of_times</a:t>
            </a:r>
            <a:r>
              <a:rPr lang="en-GB" sz="1800" dirty="0" smtClean="0"/>
              <a:t> = 198 </a:t>
            </a:r>
          </a:p>
          <a:p>
            <a:r>
              <a:rPr lang="en-GB" sz="1800" dirty="0" err="1" smtClean="0"/>
              <a:t>number_of_validities</a:t>
            </a:r>
            <a:r>
              <a:rPr lang="en-GB" sz="1800" dirty="0" smtClean="0"/>
              <a:t> = 2 </a:t>
            </a:r>
            <a:endParaRPr lang="en-GB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Attributes – Part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dirty="0" smtClean="0"/>
              <a:t>planck_function_constant_c1 = 1.19104E-5 </a:t>
            </a:r>
          </a:p>
          <a:p>
            <a:r>
              <a:rPr lang="en-GB" sz="1800" dirty="0" smtClean="0"/>
              <a:t>planck_function_constant_c1_unit = "</a:t>
            </a:r>
            <a:r>
              <a:rPr lang="en-GB" sz="1800" dirty="0" err="1" smtClean="0"/>
              <a:t>mW</a:t>
            </a:r>
            <a:r>
              <a:rPr lang="en-GB" sz="1800" dirty="0" smtClean="0"/>
              <a:t>(cm^-1)^-4 m^-2 </a:t>
            </a:r>
            <a:r>
              <a:rPr lang="en-GB" sz="1800" dirty="0" err="1" smtClean="0"/>
              <a:t>sr</a:t>
            </a:r>
            <a:r>
              <a:rPr lang="en-GB" sz="1800" dirty="0" smtClean="0"/>
              <a:t>^-1" </a:t>
            </a:r>
          </a:p>
          <a:p>
            <a:r>
              <a:rPr lang="en-GB" sz="1800" dirty="0" smtClean="0"/>
              <a:t>planck_function_constant_c2 = 1.43877 </a:t>
            </a:r>
          </a:p>
          <a:p>
            <a:r>
              <a:rPr lang="en-GB" sz="1800" dirty="0" smtClean="0"/>
              <a:t>planck_function_constant_c2_unit = "K cm" </a:t>
            </a:r>
          </a:p>
          <a:p>
            <a:r>
              <a:rPr lang="en-GB" sz="1800" dirty="0" err="1" smtClean="0"/>
              <a:t>radiance_to_brightness_conversion_formula</a:t>
            </a:r>
            <a:r>
              <a:rPr lang="en-GB" sz="1800" dirty="0" smtClean="0"/>
              <a:t> = "</a:t>
            </a:r>
            <a:r>
              <a:rPr lang="en-GB" sz="1800" dirty="0" err="1" smtClean="0"/>
              <a:t>tb</a:t>
            </a:r>
            <a:r>
              <a:rPr lang="en-GB" sz="1800" dirty="0" smtClean="0"/>
              <a:t>=((c2 * </a:t>
            </a:r>
            <a:r>
              <a:rPr lang="en-GB" sz="1800" dirty="0" err="1" smtClean="0"/>
              <a:t>wnc</a:t>
            </a:r>
            <a:r>
              <a:rPr lang="en-GB" sz="1800" dirty="0" smtClean="0"/>
              <a:t>)/LN(1.+(c1 * wnc^3)/radiance)-beta)/alpha" </a:t>
            </a:r>
          </a:p>
          <a:p>
            <a:r>
              <a:rPr lang="en-GB" sz="1800" dirty="0" err="1" smtClean="0"/>
              <a:t>brightness_to_radiance_conversion_formula</a:t>
            </a:r>
            <a:r>
              <a:rPr lang="en-GB" sz="1800" dirty="0" smtClean="0"/>
              <a:t> = "radiance=(c1 * wnc^3) / ((EXP(c2 * </a:t>
            </a:r>
            <a:r>
              <a:rPr lang="en-GB" sz="1800" dirty="0" err="1" smtClean="0"/>
              <a:t>wnc</a:t>
            </a:r>
            <a:r>
              <a:rPr lang="en-GB" sz="1800" dirty="0" smtClean="0"/>
              <a:t> / (alpha*</a:t>
            </a:r>
            <a:r>
              <a:rPr lang="en-GB" sz="1800" dirty="0" err="1" smtClean="0"/>
              <a:t>tb+beta</a:t>
            </a:r>
            <a:r>
              <a:rPr lang="en-GB" sz="1800" dirty="0" smtClean="0"/>
              <a:t>)))-1)" </a:t>
            </a:r>
            <a:endParaRPr lang="en-GB" sz="18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134"/>
          <p:cNvSpPr/>
          <p:nvPr/>
        </p:nvSpPr>
        <p:spPr>
          <a:xfrm>
            <a:off x="3392487" y="2722563"/>
            <a:ext cx="4821238" cy="4187824"/>
          </a:xfrm>
          <a:custGeom>
            <a:avLst/>
            <a:gdLst>
              <a:gd name="connsiteX0" fmla="*/ 141288 w 4821238"/>
              <a:gd name="connsiteY0" fmla="*/ 3373437 h 4187824"/>
              <a:gd name="connsiteX1" fmla="*/ 255588 w 4821238"/>
              <a:gd name="connsiteY1" fmla="*/ 2859087 h 4187824"/>
              <a:gd name="connsiteX2" fmla="*/ 1674813 w 4821238"/>
              <a:gd name="connsiteY2" fmla="*/ 2763837 h 4187824"/>
              <a:gd name="connsiteX3" fmla="*/ 2646363 w 4821238"/>
              <a:gd name="connsiteY3" fmla="*/ 2697162 h 4187824"/>
              <a:gd name="connsiteX4" fmla="*/ 2970213 w 4821238"/>
              <a:gd name="connsiteY4" fmla="*/ 1944687 h 4187824"/>
              <a:gd name="connsiteX5" fmla="*/ 2789238 w 4821238"/>
              <a:gd name="connsiteY5" fmla="*/ 1363662 h 4187824"/>
              <a:gd name="connsiteX6" fmla="*/ 2265363 w 4821238"/>
              <a:gd name="connsiteY6" fmla="*/ 1201737 h 4187824"/>
              <a:gd name="connsiteX7" fmla="*/ 1960563 w 4821238"/>
              <a:gd name="connsiteY7" fmla="*/ 801687 h 4187824"/>
              <a:gd name="connsiteX8" fmla="*/ 1951038 w 4821238"/>
              <a:gd name="connsiteY8" fmla="*/ 334962 h 4187824"/>
              <a:gd name="connsiteX9" fmla="*/ 2179638 w 4821238"/>
              <a:gd name="connsiteY9" fmla="*/ 125412 h 4187824"/>
              <a:gd name="connsiteX10" fmla="*/ 3113088 w 4821238"/>
              <a:gd name="connsiteY10" fmla="*/ 58737 h 4187824"/>
              <a:gd name="connsiteX11" fmla="*/ 4503738 w 4821238"/>
              <a:gd name="connsiteY11" fmla="*/ 106362 h 4187824"/>
              <a:gd name="connsiteX12" fmla="*/ 4818063 w 4821238"/>
              <a:gd name="connsiteY12" fmla="*/ 696912 h 4187824"/>
              <a:gd name="connsiteX13" fmla="*/ 4522788 w 4821238"/>
              <a:gd name="connsiteY13" fmla="*/ 1201737 h 4187824"/>
              <a:gd name="connsiteX14" fmla="*/ 3732213 w 4821238"/>
              <a:gd name="connsiteY14" fmla="*/ 1439862 h 4187824"/>
              <a:gd name="connsiteX15" fmla="*/ 3284538 w 4821238"/>
              <a:gd name="connsiteY15" fmla="*/ 2363787 h 4187824"/>
              <a:gd name="connsiteX16" fmla="*/ 2922588 w 4821238"/>
              <a:gd name="connsiteY16" fmla="*/ 3925887 h 4187824"/>
              <a:gd name="connsiteX17" fmla="*/ 541338 w 4821238"/>
              <a:gd name="connsiteY17" fmla="*/ 3935412 h 4187824"/>
              <a:gd name="connsiteX18" fmla="*/ 141288 w 4821238"/>
              <a:gd name="connsiteY18" fmla="*/ 3373437 h 418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21238" h="4187824">
                <a:moveTo>
                  <a:pt x="141288" y="3373437"/>
                </a:moveTo>
                <a:cubicBezTo>
                  <a:pt x="93663" y="3194050"/>
                  <a:pt x="0" y="2960687"/>
                  <a:pt x="255588" y="2859087"/>
                </a:cubicBezTo>
                <a:cubicBezTo>
                  <a:pt x="511176" y="2757487"/>
                  <a:pt x="1674813" y="2763837"/>
                  <a:pt x="1674813" y="2763837"/>
                </a:cubicBezTo>
                <a:cubicBezTo>
                  <a:pt x="2073276" y="2736850"/>
                  <a:pt x="2430463" y="2833687"/>
                  <a:pt x="2646363" y="2697162"/>
                </a:cubicBezTo>
                <a:cubicBezTo>
                  <a:pt x="2862263" y="2560637"/>
                  <a:pt x="2946400" y="2166937"/>
                  <a:pt x="2970213" y="1944687"/>
                </a:cubicBezTo>
                <a:cubicBezTo>
                  <a:pt x="2994026" y="1722437"/>
                  <a:pt x="2906713" y="1487487"/>
                  <a:pt x="2789238" y="1363662"/>
                </a:cubicBezTo>
                <a:cubicBezTo>
                  <a:pt x="2671763" y="1239837"/>
                  <a:pt x="2403476" y="1295400"/>
                  <a:pt x="2265363" y="1201737"/>
                </a:cubicBezTo>
                <a:cubicBezTo>
                  <a:pt x="2127251" y="1108075"/>
                  <a:pt x="2012950" y="946149"/>
                  <a:pt x="1960563" y="801687"/>
                </a:cubicBezTo>
                <a:cubicBezTo>
                  <a:pt x="1908176" y="657225"/>
                  <a:pt x="1914526" y="447674"/>
                  <a:pt x="1951038" y="334962"/>
                </a:cubicBezTo>
                <a:cubicBezTo>
                  <a:pt x="1987550" y="222250"/>
                  <a:pt x="1985963" y="171450"/>
                  <a:pt x="2179638" y="125412"/>
                </a:cubicBezTo>
                <a:cubicBezTo>
                  <a:pt x="2373313" y="79375"/>
                  <a:pt x="2725738" y="61912"/>
                  <a:pt x="3113088" y="58737"/>
                </a:cubicBezTo>
                <a:cubicBezTo>
                  <a:pt x="3500438" y="55562"/>
                  <a:pt x="4219576" y="0"/>
                  <a:pt x="4503738" y="106362"/>
                </a:cubicBezTo>
                <a:cubicBezTo>
                  <a:pt x="4787900" y="212724"/>
                  <a:pt x="4814888" y="514350"/>
                  <a:pt x="4818063" y="696912"/>
                </a:cubicBezTo>
                <a:cubicBezTo>
                  <a:pt x="4821238" y="879474"/>
                  <a:pt x="4703763" y="1077912"/>
                  <a:pt x="4522788" y="1201737"/>
                </a:cubicBezTo>
                <a:cubicBezTo>
                  <a:pt x="4341813" y="1325562"/>
                  <a:pt x="3938588" y="1246187"/>
                  <a:pt x="3732213" y="1439862"/>
                </a:cubicBezTo>
                <a:cubicBezTo>
                  <a:pt x="3525838" y="1633537"/>
                  <a:pt x="3419476" y="1949450"/>
                  <a:pt x="3284538" y="2363787"/>
                </a:cubicBezTo>
                <a:cubicBezTo>
                  <a:pt x="3149601" y="2778125"/>
                  <a:pt x="3379788" y="3663950"/>
                  <a:pt x="2922588" y="3925887"/>
                </a:cubicBezTo>
                <a:cubicBezTo>
                  <a:pt x="2465388" y="4187824"/>
                  <a:pt x="1008063" y="4032250"/>
                  <a:pt x="541338" y="3935412"/>
                </a:cubicBezTo>
                <a:cubicBezTo>
                  <a:pt x="74613" y="3838574"/>
                  <a:pt x="188913" y="3552824"/>
                  <a:pt x="141288" y="3373437"/>
                </a:cubicBezTo>
                <a:close/>
              </a:path>
            </a:pathLst>
          </a:custGeom>
          <a:solidFill>
            <a:srgbClr val="CDE3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 of Delta Correction</a:t>
            </a:r>
          </a:p>
        </p:txBody>
      </p:sp>
      <p:sp>
        <p:nvSpPr>
          <p:cNvPr id="141400" name="Rectangle 8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3" name="AutoShape 20"/>
          <p:cNvSpPr>
            <a:spLocks noChangeArrowheads="1"/>
          </p:cNvSpPr>
          <p:nvPr/>
        </p:nvSpPr>
        <p:spPr bwMode="auto">
          <a:xfrm>
            <a:off x="551551" y="1370956"/>
            <a:ext cx="2220814" cy="1137859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4" name="Text Box 13"/>
          <p:cNvSpPr txBox="1">
            <a:spLocks noChangeArrowheads="1"/>
          </p:cNvSpPr>
          <p:nvPr/>
        </p:nvSpPr>
        <p:spPr bwMode="auto">
          <a:xfrm>
            <a:off x="551551" y="1418368"/>
            <a:ext cx="2201333" cy="94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Reference-1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AutoShape 20"/>
          <p:cNvSpPr>
            <a:spLocks noChangeArrowheads="1"/>
          </p:cNvSpPr>
          <p:nvPr/>
        </p:nvSpPr>
        <p:spPr bwMode="auto">
          <a:xfrm>
            <a:off x="3970436" y="1370956"/>
            <a:ext cx="2220814" cy="1137859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6" name="Text Box 13"/>
          <p:cNvSpPr txBox="1">
            <a:spLocks noChangeArrowheads="1"/>
          </p:cNvSpPr>
          <p:nvPr/>
        </p:nvSpPr>
        <p:spPr bwMode="auto">
          <a:xfrm>
            <a:off x="3970436" y="1542193"/>
            <a:ext cx="2201333" cy="94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Monitored Instrument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 Box 73"/>
          <p:cNvSpPr txBox="1">
            <a:spLocks noChangeArrowheads="1"/>
          </p:cNvSpPr>
          <p:nvPr/>
        </p:nvSpPr>
        <p:spPr bwMode="auto">
          <a:xfrm>
            <a:off x="2192810" y="2984851"/>
            <a:ext cx="2201333" cy="796574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GSICS Correction Mon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1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AutoShape 20"/>
          <p:cNvSpPr>
            <a:spLocks noChangeArrowheads="1"/>
          </p:cNvSpPr>
          <p:nvPr/>
        </p:nvSpPr>
        <p:spPr bwMode="auto">
          <a:xfrm>
            <a:off x="7189886" y="1370956"/>
            <a:ext cx="2220814" cy="1137859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" name="Text Box 13"/>
          <p:cNvSpPr txBox="1">
            <a:spLocks noChangeArrowheads="1"/>
          </p:cNvSpPr>
          <p:nvPr/>
        </p:nvSpPr>
        <p:spPr bwMode="auto">
          <a:xfrm>
            <a:off x="7189886" y="1418368"/>
            <a:ext cx="2201333" cy="94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Reference-2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 Box 73"/>
          <p:cNvSpPr txBox="1">
            <a:spLocks noChangeArrowheads="1"/>
          </p:cNvSpPr>
          <p:nvPr/>
        </p:nvSpPr>
        <p:spPr bwMode="auto">
          <a:xfrm>
            <a:off x="5611695" y="2984851"/>
            <a:ext cx="2201333" cy="796574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GSICS Correction Mon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2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AutoShape 20"/>
          <p:cNvSpPr>
            <a:spLocks noChangeArrowheads="1"/>
          </p:cNvSpPr>
          <p:nvPr/>
        </p:nvSpPr>
        <p:spPr bwMode="auto">
          <a:xfrm>
            <a:off x="3950955" y="4134707"/>
            <a:ext cx="2220814" cy="1137859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" name="Text Box 13"/>
          <p:cNvSpPr txBox="1">
            <a:spLocks noChangeArrowheads="1"/>
          </p:cNvSpPr>
          <p:nvPr/>
        </p:nvSpPr>
        <p:spPr bwMode="auto">
          <a:xfrm>
            <a:off x="3950955" y="4182119"/>
            <a:ext cx="2201333" cy="94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Mon</a:t>
            </a:r>
            <a:r>
              <a:rPr lang="en-US" sz="2400" b="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1</a:t>
            </a:r>
            <a:endParaRPr lang="en-US" sz="2400" b="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3" name="Text Box 73"/>
          <p:cNvSpPr txBox="1">
            <a:spLocks noChangeArrowheads="1"/>
          </p:cNvSpPr>
          <p:nvPr/>
        </p:nvSpPr>
        <p:spPr bwMode="auto">
          <a:xfrm>
            <a:off x="3961126" y="5734050"/>
            <a:ext cx="2201333" cy="796574"/>
          </a:xfrm>
          <a:prstGeom prst="rect">
            <a:avLst/>
          </a:pr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Delta Correction 2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1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" name="Straight Arrow Connector 104"/>
          <p:cNvCxnSpPr>
            <a:stCxn id="93" idx="3"/>
            <a:endCxn id="97" idx="0"/>
          </p:cNvCxnSpPr>
          <p:nvPr/>
        </p:nvCxnSpPr>
        <p:spPr>
          <a:xfrm>
            <a:off x="1661958" y="2508815"/>
            <a:ext cx="1631519" cy="47603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5" idx="3"/>
            <a:endCxn id="97" idx="0"/>
          </p:cNvCxnSpPr>
          <p:nvPr/>
        </p:nvCxnSpPr>
        <p:spPr>
          <a:xfrm flipH="1">
            <a:off x="3293477" y="2508815"/>
            <a:ext cx="1787366" cy="47603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5080843" y="2508815"/>
            <a:ext cx="1631519" cy="47603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98" idx="3"/>
          </p:cNvCxnSpPr>
          <p:nvPr/>
        </p:nvCxnSpPr>
        <p:spPr>
          <a:xfrm flipH="1">
            <a:off x="6712362" y="2508815"/>
            <a:ext cx="1587931" cy="47603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6152289" y="3781425"/>
            <a:ext cx="560073" cy="196717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97" idx="2"/>
          </p:cNvCxnSpPr>
          <p:nvPr/>
        </p:nvCxnSpPr>
        <p:spPr>
          <a:xfrm>
            <a:off x="3293477" y="3781425"/>
            <a:ext cx="686699" cy="19526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endCxn id="101" idx="1"/>
          </p:cNvCxnSpPr>
          <p:nvPr/>
        </p:nvCxnSpPr>
        <p:spPr>
          <a:xfrm>
            <a:off x="3293477" y="3781425"/>
            <a:ext cx="1767885" cy="3532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00" idx="2"/>
            <a:endCxn id="101" idx="1"/>
          </p:cNvCxnSpPr>
          <p:nvPr/>
        </p:nvCxnSpPr>
        <p:spPr>
          <a:xfrm flipH="1">
            <a:off x="5061362" y="3781425"/>
            <a:ext cx="1651000" cy="3532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03" idx="0"/>
            <a:endCxn id="101" idx="3"/>
          </p:cNvCxnSpPr>
          <p:nvPr/>
        </p:nvCxnSpPr>
        <p:spPr>
          <a:xfrm flipH="1" flipV="1">
            <a:off x="5061362" y="5272566"/>
            <a:ext cx="431" cy="4614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95" idx="3"/>
          </p:cNvCxnSpPr>
          <p:nvPr/>
        </p:nvCxnSpPr>
        <p:spPr>
          <a:xfrm>
            <a:off x="5080843" y="2508815"/>
            <a:ext cx="0" cy="16258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142875" y="4134707"/>
            <a:ext cx="2610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>Derived by GSICS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995288" y="4182119"/>
            <a:ext cx="2610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solidFill>
                  <a:schemeClr val="accent1"/>
                </a:solidFill>
              </a:rPr>
              <a:t>Applied by User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712362" y="5533995"/>
            <a:ext cx="2610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>Integrated into GSICS Correction</a:t>
            </a:r>
            <a:endParaRPr lang="en-GB" sz="2000" dirty="0">
              <a:solidFill>
                <a:srgbClr val="00B050"/>
              </a:solidFill>
            </a:endParaRPr>
          </a:p>
        </p:txBody>
      </p:sp>
      <p:cxnSp>
        <p:nvCxnSpPr>
          <p:cNvPr id="137" name="Straight Arrow Connector 136"/>
          <p:cNvCxnSpPr/>
          <p:nvPr/>
        </p:nvCxnSpPr>
        <p:spPr>
          <a:xfrm>
            <a:off x="495300" y="4134707"/>
            <a:ext cx="1631519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7671371" y="4182119"/>
            <a:ext cx="173932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98" grpId="0" animBg="1"/>
      <p:bldP spid="99" grpId="0"/>
      <p:bldP spid="100" grpId="0" animBg="1"/>
      <p:bldP spid="101" grpId="0" animBg="1"/>
      <p:bldP spid="101" grpId="1" animBg="1"/>
      <p:bldP spid="102" grpId="0"/>
      <p:bldP spid="103" grpId="0" animBg="1"/>
      <p:bldP spid="131" grpId="0"/>
      <p:bldP spid="131" grpId="1"/>
      <p:bldP spid="1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Variables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992188"/>
            <a:ext cx="4731305" cy="5391150"/>
          </a:xfrm>
        </p:spPr>
        <p:txBody>
          <a:bodyPr>
            <a:noAutofit/>
          </a:bodyPr>
          <a:lstStyle/>
          <a:p>
            <a:r>
              <a:rPr lang="en-GB" sz="1800" dirty="0" smtClean="0"/>
              <a:t>char </a:t>
            </a:r>
            <a:r>
              <a:rPr lang="en-GB" sz="1800" dirty="0" err="1" smtClean="0"/>
              <a:t>channel_name</a:t>
            </a:r>
            <a:r>
              <a:rPr lang="en-GB" sz="1800" dirty="0" smtClean="0"/>
              <a:t>(</a:t>
            </a:r>
            <a:r>
              <a:rPr lang="en-GB" sz="1800" dirty="0" err="1" smtClean="0"/>
              <a:t>chan</a:t>
            </a:r>
            <a:r>
              <a:rPr lang="en-GB" sz="1800" dirty="0" smtClean="0"/>
              <a:t>, </a:t>
            </a:r>
            <a:r>
              <a:rPr lang="en-GB" sz="1800" dirty="0" err="1" smtClean="0"/>
              <a:t>chan_strlen</a:t>
            </a:r>
            <a:r>
              <a:rPr lang="en-GB" sz="1800" dirty="0" smtClean="0"/>
              <a:t>) </a:t>
            </a:r>
          </a:p>
          <a:p>
            <a:r>
              <a:rPr lang="en-GB" sz="1800" dirty="0" err="1" smtClean="0"/>
              <a:t>int</a:t>
            </a:r>
            <a:r>
              <a:rPr lang="en-GB" sz="1800" dirty="0" smtClean="0"/>
              <a:t> </a:t>
            </a:r>
            <a:r>
              <a:rPr lang="en-GB" sz="1800" dirty="0" err="1" smtClean="0"/>
              <a:t>number_of_collocations</a:t>
            </a:r>
            <a:r>
              <a:rPr lang="en-GB" sz="1800" dirty="0" smtClean="0"/>
              <a:t>(date, </a:t>
            </a:r>
            <a:r>
              <a:rPr lang="en-GB" sz="1800" dirty="0" err="1" smtClean="0"/>
              <a:t>chan</a:t>
            </a:r>
            <a:r>
              <a:rPr lang="en-GB" sz="1800" dirty="0" smtClean="0"/>
              <a:t>) </a:t>
            </a:r>
          </a:p>
          <a:p>
            <a:r>
              <a:rPr lang="en-GB" sz="1800" dirty="0" smtClean="0"/>
              <a:t>float </a:t>
            </a:r>
            <a:r>
              <a:rPr lang="en-GB" sz="1800" dirty="0" err="1" smtClean="0"/>
              <a:t>central_wavelength</a:t>
            </a:r>
            <a:r>
              <a:rPr lang="en-GB" sz="1800" dirty="0" smtClean="0"/>
              <a:t>(</a:t>
            </a:r>
            <a:r>
              <a:rPr lang="en-GB" sz="1800" dirty="0" err="1" smtClean="0"/>
              <a:t>chan</a:t>
            </a:r>
            <a:r>
              <a:rPr lang="en-GB" sz="1800" dirty="0" smtClean="0"/>
              <a:t>) </a:t>
            </a:r>
          </a:p>
          <a:p>
            <a:r>
              <a:rPr lang="en-GB" sz="1800" dirty="0" smtClean="0"/>
              <a:t>float </a:t>
            </a:r>
            <a:r>
              <a:rPr lang="en-GB" sz="1800" dirty="0" err="1" smtClean="0"/>
              <a:t>std_scene_tb</a:t>
            </a:r>
            <a:r>
              <a:rPr lang="en-GB" sz="1800" dirty="0" smtClean="0"/>
              <a:t>(</a:t>
            </a:r>
            <a:r>
              <a:rPr lang="en-GB" sz="1800" dirty="0" err="1" smtClean="0"/>
              <a:t>chan</a:t>
            </a:r>
            <a:r>
              <a:rPr lang="en-GB" sz="1800" dirty="0" smtClean="0"/>
              <a:t>) </a:t>
            </a:r>
          </a:p>
          <a:p>
            <a:r>
              <a:rPr lang="en-GB" sz="1800" dirty="0" smtClean="0"/>
              <a:t>float offset(date, </a:t>
            </a:r>
            <a:r>
              <a:rPr lang="en-GB" sz="1800" dirty="0" err="1" smtClean="0"/>
              <a:t>chan</a:t>
            </a:r>
            <a:r>
              <a:rPr lang="en-GB" sz="1800" dirty="0" smtClean="0"/>
              <a:t>) </a:t>
            </a:r>
          </a:p>
          <a:p>
            <a:r>
              <a:rPr lang="en-GB" sz="1800" dirty="0" smtClean="0"/>
              <a:t>float </a:t>
            </a:r>
            <a:r>
              <a:rPr lang="en-GB" sz="1800" dirty="0" err="1" smtClean="0"/>
              <a:t>offset_se</a:t>
            </a:r>
            <a:r>
              <a:rPr lang="en-GB" sz="1800" dirty="0" smtClean="0"/>
              <a:t>(date, </a:t>
            </a:r>
            <a:r>
              <a:rPr lang="en-GB" sz="1800" dirty="0" err="1" smtClean="0"/>
              <a:t>chan</a:t>
            </a:r>
            <a:r>
              <a:rPr lang="en-GB" sz="1800" dirty="0" smtClean="0"/>
              <a:t>) </a:t>
            </a:r>
          </a:p>
          <a:p>
            <a:r>
              <a:rPr lang="en-GB" sz="1800" dirty="0" smtClean="0"/>
              <a:t>float slope(date, </a:t>
            </a:r>
            <a:r>
              <a:rPr lang="en-GB" sz="1800" dirty="0" err="1" smtClean="0"/>
              <a:t>chan</a:t>
            </a:r>
            <a:r>
              <a:rPr lang="en-GB" sz="1800" dirty="0" smtClean="0"/>
              <a:t>) </a:t>
            </a:r>
          </a:p>
          <a:p>
            <a:r>
              <a:rPr lang="en-GB" sz="1800" dirty="0" smtClean="0"/>
              <a:t>float </a:t>
            </a:r>
            <a:r>
              <a:rPr lang="en-GB" sz="1800" dirty="0" err="1" smtClean="0"/>
              <a:t>slope_se</a:t>
            </a:r>
            <a:r>
              <a:rPr lang="en-GB" sz="1800" dirty="0" smtClean="0"/>
              <a:t>(date, </a:t>
            </a:r>
            <a:r>
              <a:rPr lang="en-GB" sz="1800" dirty="0" err="1" smtClean="0"/>
              <a:t>chan</a:t>
            </a:r>
            <a:r>
              <a:rPr lang="en-GB" sz="1800" dirty="0" smtClean="0"/>
              <a:t>) </a:t>
            </a:r>
          </a:p>
          <a:p>
            <a:r>
              <a:rPr lang="en-GB" sz="1800" dirty="0" smtClean="0"/>
              <a:t>float covariance(date, </a:t>
            </a:r>
            <a:r>
              <a:rPr lang="en-GB" sz="1800" dirty="0" err="1" smtClean="0"/>
              <a:t>chan</a:t>
            </a:r>
            <a:r>
              <a:rPr lang="en-GB" sz="1800" dirty="0" smtClean="0"/>
              <a:t>) </a:t>
            </a:r>
          </a:p>
          <a:p>
            <a:r>
              <a:rPr lang="en-GB" sz="1800" dirty="0" smtClean="0"/>
              <a:t>float </a:t>
            </a:r>
            <a:r>
              <a:rPr lang="en-GB" sz="1800" dirty="0" err="1" smtClean="0"/>
              <a:t>std_scene_tb_bias</a:t>
            </a:r>
            <a:r>
              <a:rPr lang="en-GB" sz="1800" dirty="0" smtClean="0"/>
              <a:t>(date, </a:t>
            </a:r>
            <a:r>
              <a:rPr lang="en-GB" sz="1800" dirty="0" err="1" smtClean="0"/>
              <a:t>chan</a:t>
            </a:r>
            <a:r>
              <a:rPr lang="en-GB" sz="1800" dirty="0" smtClean="0"/>
              <a:t>) </a:t>
            </a:r>
          </a:p>
          <a:p>
            <a:r>
              <a:rPr lang="en-GB" sz="1800" dirty="0" smtClean="0"/>
              <a:t>float </a:t>
            </a:r>
            <a:r>
              <a:rPr lang="en-GB" sz="1800" dirty="0" err="1" smtClean="0"/>
              <a:t>std_scene_tb_bias_se</a:t>
            </a:r>
            <a:r>
              <a:rPr lang="en-GB" sz="1800" dirty="0" smtClean="0"/>
              <a:t>(date, </a:t>
            </a:r>
            <a:r>
              <a:rPr lang="en-GB" sz="1800" dirty="0" err="1" smtClean="0"/>
              <a:t>chan</a:t>
            </a:r>
            <a:r>
              <a:rPr lang="en-GB" sz="1800" dirty="0" smtClean="0"/>
              <a:t>) </a:t>
            </a:r>
          </a:p>
          <a:p>
            <a:r>
              <a:rPr lang="en-GB" sz="1800" dirty="0" smtClean="0"/>
              <a:t>byte alert(date) </a:t>
            </a:r>
          </a:p>
          <a:p>
            <a:r>
              <a:rPr lang="en-GB" sz="1800" dirty="0" smtClean="0"/>
              <a:t>double </a:t>
            </a:r>
            <a:r>
              <a:rPr lang="en-GB" sz="1800" dirty="0" err="1" smtClean="0"/>
              <a:t>validity_period</a:t>
            </a:r>
            <a:r>
              <a:rPr lang="en-GB" sz="1800" dirty="0" smtClean="0"/>
              <a:t>(date, validity) </a:t>
            </a:r>
          </a:p>
          <a:p>
            <a:r>
              <a:rPr lang="en-GB" sz="1800" dirty="0" smtClean="0"/>
              <a:t>float </a:t>
            </a:r>
            <a:r>
              <a:rPr lang="en-GB" sz="1800" dirty="0" err="1" smtClean="0"/>
              <a:t>wnc</a:t>
            </a:r>
            <a:r>
              <a:rPr lang="en-GB" sz="1800" dirty="0" smtClean="0"/>
              <a:t>(</a:t>
            </a:r>
            <a:r>
              <a:rPr lang="en-GB" sz="1800" dirty="0" err="1" smtClean="0"/>
              <a:t>chan</a:t>
            </a:r>
            <a:r>
              <a:rPr lang="en-GB" sz="1800" dirty="0" smtClean="0"/>
              <a:t>) </a:t>
            </a:r>
          </a:p>
          <a:p>
            <a:r>
              <a:rPr lang="en-GB" sz="1800" dirty="0" smtClean="0"/>
              <a:t>float alpha(</a:t>
            </a:r>
            <a:r>
              <a:rPr lang="en-GB" sz="1800" dirty="0" err="1" smtClean="0"/>
              <a:t>chan</a:t>
            </a:r>
            <a:r>
              <a:rPr lang="en-GB" sz="1800" dirty="0" smtClean="0"/>
              <a:t>) </a:t>
            </a:r>
          </a:p>
          <a:p>
            <a:r>
              <a:rPr lang="en-GB" sz="1800" dirty="0" smtClean="0"/>
              <a:t>float beta(</a:t>
            </a:r>
            <a:r>
              <a:rPr lang="en-GB" sz="1800" dirty="0" err="1" smtClean="0"/>
              <a:t>chan</a:t>
            </a:r>
            <a:r>
              <a:rPr lang="en-GB" sz="1800" dirty="0" smtClean="0"/>
              <a:t>) </a:t>
            </a:r>
            <a:endParaRPr lang="en-GB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17984" y="1043735"/>
            <a:ext cx="508801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52000" marR="0" lvl="0" indent="-252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52000" lvl="0" indent="-2520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800" b="0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delta_number_of_collocations</a:t>
            </a:r>
            <a:r>
              <a:rPr lang="en-GB" sz="1800" b="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(date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chan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</a:p>
          <a:p>
            <a:pPr marL="252000" marR="0" lvl="0" indent="-252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52000" marR="0" lvl="0" indent="-252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52000" marR="0" lvl="0" indent="-252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float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delta_offset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(date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chan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</a:p>
          <a:p>
            <a:pPr marL="252000" lvl="0" indent="-2520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float </a:t>
            </a:r>
            <a:r>
              <a:rPr lang="en-GB" sz="1800" b="0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delta_se</a:t>
            </a:r>
            <a:r>
              <a:rPr lang="en-GB" sz="1800" b="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(date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chan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</a:p>
          <a:p>
            <a:pPr marL="252000" lvl="0" indent="-2520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float </a:t>
            </a:r>
            <a:r>
              <a:rPr lang="en-GB" sz="1800" b="0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delta_slope</a:t>
            </a:r>
            <a:r>
              <a:rPr lang="en-GB" sz="1800" b="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(date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chan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</a:p>
          <a:p>
            <a:pPr marL="252000" lvl="0" indent="-2520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float </a:t>
            </a:r>
            <a:r>
              <a:rPr lang="en-GB" sz="1800" b="0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delta_slope_se</a:t>
            </a:r>
            <a:r>
              <a:rPr lang="en-GB" sz="1800" b="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(date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chan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</a:p>
          <a:p>
            <a:pPr marL="252000" lvl="0" indent="-2520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float </a:t>
            </a:r>
            <a:r>
              <a:rPr lang="en-GB" sz="1800" b="0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delta_covariance</a:t>
            </a:r>
            <a:r>
              <a:rPr lang="en-GB" sz="1800" b="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(date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chan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</a:p>
          <a:p>
            <a:pPr marL="252000" lvl="0" indent="-2520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float </a:t>
            </a:r>
            <a:r>
              <a:rPr lang="en-GB" sz="1800" b="0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delta_std_scene_tb_bias</a:t>
            </a:r>
            <a:r>
              <a:rPr lang="en-GB" sz="1800" b="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(date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chan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</a:p>
          <a:p>
            <a:pPr marL="252000" lvl="0" indent="-2520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float </a:t>
            </a:r>
            <a:r>
              <a:rPr lang="en-GB" sz="1800" b="0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delta_std_scene_tb_bias_se</a:t>
            </a:r>
            <a:r>
              <a:rPr lang="en-GB" sz="1800" b="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(date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chan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</a:p>
          <a:p>
            <a:pPr marL="252000" lvl="0" indent="-252000" eaLnBrk="0" hangingPunc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byte </a:t>
            </a:r>
            <a:r>
              <a:rPr lang="en-GB" sz="1800" b="0" kern="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delta_alert</a:t>
            </a:r>
            <a:r>
              <a:rPr lang="en-GB" sz="1800" b="0" kern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(date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252000" marR="0" lvl="0" indent="-252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800" b="0" kern="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252000" marR="0" lvl="0" indent="-252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52000" marR="0" lvl="0" indent="-252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1800" b="0" kern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252000" marR="0" lvl="0" indent="-252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1800" b="0" kern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252000" marR="0" lvl="0" indent="-252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800" b="0" kern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Assumptions</a:t>
            </a:r>
            <a:r>
              <a:rPr lang="en-GB" sz="1800" b="0" kern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52000" indent="-252000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b="0" kern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Results on same dates from ref &amp; ref2 ?</a:t>
            </a:r>
          </a:p>
          <a:p>
            <a:pPr marL="252000" marR="0" lvl="0" indent="-252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GB" sz="1800" b="0" kern="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  <a:p>
            <a:pPr marL="252000" marR="0" lvl="0" indent="-2520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GEO as Transfer Radiometer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95300" y="1371600"/>
            <a:ext cx="4448175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 smtClean="0"/>
              <a:t>Direct Comparison may not be possible</a:t>
            </a:r>
          </a:p>
          <a:p>
            <a:r>
              <a:rPr lang="en-GB" sz="1800" dirty="0" smtClean="0"/>
              <a:t>GEOs can be collocated with every LEO overpass</a:t>
            </a:r>
          </a:p>
          <a:p>
            <a:r>
              <a:rPr lang="en-GB" sz="1800" dirty="0" smtClean="0"/>
              <a:t>Use as transfer standard</a:t>
            </a:r>
          </a:p>
          <a:p>
            <a:r>
              <a:rPr lang="en-GB" sz="1800" dirty="0" smtClean="0"/>
              <a:t>But define </a:t>
            </a:r>
            <a:r>
              <a:rPr lang="en-GB" sz="1800" i="1" dirty="0" smtClean="0"/>
              <a:t>Delta Corrections </a:t>
            </a:r>
            <a:r>
              <a:rPr lang="en-GB" sz="1800" dirty="0" smtClean="0"/>
              <a:t>in GEO channel space</a:t>
            </a:r>
          </a:p>
          <a:p>
            <a:r>
              <a:rPr lang="en-GB" sz="1800" dirty="0" smtClean="0"/>
              <a:t>Errors from Spectral Band Adjustment tend to cancel out</a:t>
            </a:r>
          </a:p>
          <a:p>
            <a:r>
              <a:rPr lang="en-GB" sz="1800" dirty="0" smtClean="0"/>
              <a:t>Wang et al [2011] compared direct SNO method with LEO-GEO-LEO method:</a:t>
            </a:r>
          </a:p>
          <a:p>
            <a:pPr lvl="1"/>
            <a:r>
              <a:rPr lang="en-GB" sz="1400" dirty="0" smtClean="0"/>
              <a:t>Broad consistency</a:t>
            </a:r>
          </a:p>
          <a:p>
            <a:pPr lvl="1"/>
            <a:r>
              <a:rPr lang="en-GB" sz="1400" dirty="0" smtClean="0"/>
              <a:t>Mean differences of &lt;0.1K</a:t>
            </a:r>
          </a:p>
          <a:p>
            <a:pPr lvl="1"/>
            <a:r>
              <a:rPr lang="en-US" sz="1400" dirty="0" smtClean="0"/>
              <a:t>L. Wang, M. Goldberg, X. Wu, C. Cao, R. A. Iacovazzi Jr, F. Yu, and Y. Li, "Consistency assessment of Atmospheric Infrared Sounder and Infrared Atmospheric Sounding Interferometer radiances: Double differences versus simultaneous nadir overpasses," </a:t>
            </a:r>
            <a:r>
              <a:rPr lang="en-US" sz="1400" i="1" dirty="0" smtClean="0"/>
              <a:t>JGR, </a:t>
            </a:r>
            <a:r>
              <a:rPr lang="en-US" sz="1400" dirty="0" smtClean="0"/>
              <a:t>vol. 116, no. 11, 2011.</a:t>
            </a:r>
            <a:endParaRPr lang="en-GB" sz="1400" dirty="0" smtClean="0"/>
          </a:p>
          <a:p>
            <a:pPr lvl="1"/>
            <a:endParaRPr lang="en-GB" sz="1400" dirty="0" smtClean="0"/>
          </a:p>
        </p:txBody>
      </p:sp>
      <p:pic>
        <p:nvPicPr>
          <p:cNvPr id="15364" name="Picture 4" descr="Double-Differenc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313" y="1600200"/>
            <a:ext cx="47513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943475" y="5416550"/>
            <a:ext cx="48291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tx1"/>
                </a:solidFill>
              </a:rPr>
              <a:t>Schematic diagram showing how double differencing against a third sensor as an intermediate transfer reference can be used to inter-calibrate two instruments without requiring direct comparison of their observations. Dashed red lines show collocated observations from pairs of instruments. Black arrows show calibration transfers.</a:t>
            </a:r>
            <a:endParaRPr lang="en-GB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Meteosat-10/SEVIRI as Transfer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95300" y="1371600"/>
            <a:ext cx="4448175" cy="4525963"/>
          </a:xfrm>
        </p:spPr>
        <p:txBody>
          <a:bodyPr/>
          <a:lstStyle/>
          <a:p>
            <a:r>
              <a:rPr lang="en-GB" sz="2000" dirty="0" smtClean="0"/>
              <a:t>Direct Comparison Metop-B &amp; -A impossible</a:t>
            </a:r>
          </a:p>
          <a:p>
            <a:pPr lvl="1"/>
            <a:r>
              <a:rPr lang="en-GB" sz="1800" dirty="0" smtClean="0"/>
              <a:t>Orbits are 50min/180° out of phase</a:t>
            </a:r>
          </a:p>
          <a:p>
            <a:r>
              <a:rPr lang="en-GB" sz="2000" dirty="0" smtClean="0"/>
              <a:t>Meteosat-10/SEVIRI can be collocated with overpasses of both </a:t>
            </a:r>
            <a:r>
              <a:rPr lang="en-GB" sz="2000" dirty="0" err="1" smtClean="0"/>
              <a:t>Metop’s</a:t>
            </a:r>
            <a:endParaRPr lang="en-GB" sz="2000" dirty="0" smtClean="0"/>
          </a:p>
          <a:p>
            <a:pPr lvl="1"/>
            <a:r>
              <a:rPr lang="en-GB" sz="1800" dirty="0" smtClean="0"/>
              <a:t>Use as transfer standard</a:t>
            </a:r>
          </a:p>
          <a:p>
            <a:r>
              <a:rPr lang="en-GB" sz="2000" dirty="0" smtClean="0"/>
              <a:t>Define </a:t>
            </a:r>
            <a:r>
              <a:rPr lang="en-GB" sz="2000" i="1" dirty="0" smtClean="0"/>
              <a:t>Delta Corrections </a:t>
            </a:r>
            <a:r>
              <a:rPr lang="en-GB" sz="2000" dirty="0" smtClean="0"/>
              <a:t>in SEVIRI channel space</a:t>
            </a:r>
          </a:p>
          <a:p>
            <a:pPr lvl="1"/>
            <a:r>
              <a:rPr lang="en-GB" sz="1800" dirty="0" smtClean="0"/>
              <a:t>Strictly Meteosat-10/SEVIRI </a:t>
            </a:r>
          </a:p>
          <a:p>
            <a:pPr lvl="1"/>
            <a:r>
              <a:rPr lang="en-GB" sz="1800" dirty="0" smtClean="0"/>
              <a:t>But SRF Differences expected to have negligible impact</a:t>
            </a:r>
          </a:p>
          <a:p>
            <a:endParaRPr lang="en-GB" sz="2000" dirty="0" smtClean="0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4943475" y="5435600"/>
            <a:ext cx="48291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Schematic diagram showing how double differencing against a third sensor as an intermediate transfer reference can be used to inter-calibrate two instruments without requiring direct comparison of their observations. Dashed red lines show collocated observations from pairs of instruments. Black arrows show calibration transfers.</a:t>
            </a:r>
            <a:endParaRPr lang="en-GB" sz="1000" dirty="0">
              <a:solidFill>
                <a:schemeClr val="tx1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4659313" y="1600200"/>
            <a:ext cx="4751387" cy="3911173"/>
            <a:chOff x="4659313" y="1600200"/>
            <a:chExt cx="4751387" cy="3911173"/>
          </a:xfrm>
        </p:grpSpPr>
        <p:pic>
          <p:nvPicPr>
            <p:cNvPr id="15364" name="Picture 4" descr="Double-Differenci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59313" y="1600200"/>
              <a:ext cx="4751387" cy="381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838700" y="3733800"/>
              <a:ext cx="647700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/>
                  </a:solidFill>
                </a:rPr>
                <a:t>Metop-A/IASI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620125" y="3733800"/>
              <a:ext cx="647700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1"/>
                  </a:solidFill>
                </a:rPr>
                <a:t>Metop-B/IASI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" name="Can 8"/>
            <p:cNvSpPr/>
            <p:nvPr/>
          </p:nvSpPr>
          <p:spPr>
            <a:xfrm>
              <a:off x="6610350" y="1600200"/>
              <a:ext cx="895350" cy="6463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Meteosat-10/SEVIRI</a:t>
              </a:r>
              <a:endParaRPr lang="en-GB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43475" y="5095875"/>
              <a:ext cx="4324349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chemeClr val="tx1"/>
                  </a:solidFill>
                </a:rPr>
                <a:t>(Met10/SEVIRI-</a:t>
              </a:r>
              <a:r>
                <a:rPr lang="en-GB" sz="1050" dirty="0" err="1" smtClean="0">
                  <a:solidFill>
                    <a:schemeClr val="tx1"/>
                  </a:solidFill>
                </a:rPr>
                <a:t>MetopB</a:t>
              </a:r>
              <a:r>
                <a:rPr lang="en-GB" sz="1050" dirty="0" smtClean="0">
                  <a:solidFill>
                    <a:schemeClr val="tx1"/>
                  </a:solidFill>
                </a:rPr>
                <a:t>/IASI)-(Met10/SEVIRI-</a:t>
              </a:r>
              <a:r>
                <a:rPr lang="en-GB" sz="1050" dirty="0" err="1" smtClean="0">
                  <a:solidFill>
                    <a:schemeClr val="tx1"/>
                  </a:solidFill>
                </a:rPr>
                <a:t>MetopA</a:t>
              </a:r>
              <a:r>
                <a:rPr lang="en-GB" sz="1050" dirty="0" smtClean="0">
                  <a:solidFill>
                    <a:schemeClr val="tx1"/>
                  </a:solidFill>
                </a:rPr>
                <a:t>/IASI)</a:t>
              </a:r>
              <a:endParaRPr lang="en-GB" sz="105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832383">
              <a:off x="7359376" y="2673164"/>
              <a:ext cx="1758882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chemeClr val="tx1"/>
                  </a:solidFill>
                </a:rPr>
                <a:t>(Met10/SEVIRI-</a:t>
              </a:r>
              <a:r>
                <a:rPr lang="en-GB" sz="1050" dirty="0" err="1" smtClean="0">
                  <a:solidFill>
                    <a:schemeClr val="tx1"/>
                  </a:solidFill>
                </a:rPr>
                <a:t>MetopB</a:t>
              </a:r>
              <a:r>
                <a:rPr lang="en-GB" sz="1050" dirty="0" smtClean="0">
                  <a:solidFill>
                    <a:schemeClr val="tx1"/>
                  </a:solidFill>
                </a:rPr>
                <a:t>/IASI)</a:t>
              </a:r>
              <a:endParaRPr lang="en-GB" sz="105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8716538">
              <a:off x="5039319" y="2710466"/>
              <a:ext cx="1755567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50" dirty="0" smtClean="0">
                  <a:solidFill>
                    <a:schemeClr val="tx1"/>
                  </a:solidFill>
                </a:rPr>
                <a:t>(Met10/SEVIRI-</a:t>
              </a:r>
              <a:r>
                <a:rPr lang="en-GB" sz="1050" dirty="0" err="1" smtClean="0">
                  <a:solidFill>
                    <a:schemeClr val="tx1"/>
                  </a:solidFill>
                </a:rPr>
                <a:t>MetopA</a:t>
              </a:r>
              <a:r>
                <a:rPr lang="en-GB" sz="1050" dirty="0" smtClean="0">
                  <a:solidFill>
                    <a:schemeClr val="tx1"/>
                  </a:solidFill>
                </a:rPr>
                <a:t>/IASI)</a:t>
              </a:r>
              <a:endParaRPr lang="en-GB" sz="105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:\MY DOCUMENTS\plots\metopa_b_daily_a_3sig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2712"/>
            <a:ext cx="9906000" cy="53152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490" y="368660"/>
            <a:ext cx="9191625" cy="954087"/>
          </a:xfrm>
        </p:spPr>
        <p:txBody>
          <a:bodyPr/>
          <a:lstStyle/>
          <a:p>
            <a:r>
              <a:rPr lang="en-GB" dirty="0" smtClean="0"/>
              <a:t>Time Series of Standard Biases – Updated! Full year</a:t>
            </a:r>
            <a:br>
              <a:rPr lang="en-GB" dirty="0" smtClean="0"/>
            </a:br>
            <a:r>
              <a:rPr lang="en-GB" sz="28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</a:rPr>
              <a:t>(Met10/SEVIRI-</a:t>
            </a:r>
            <a:r>
              <a:rPr lang="en-GB" sz="2800" dirty="0" err="1" smtClean="0">
                <a:solidFill>
                  <a:schemeClr val="tx1"/>
                </a:solidFill>
              </a:rPr>
              <a:t>MetopA</a:t>
            </a:r>
            <a:r>
              <a:rPr lang="en-GB" sz="2800" dirty="0" smtClean="0">
                <a:solidFill>
                  <a:schemeClr val="tx1"/>
                </a:solidFill>
              </a:rPr>
              <a:t>/IASI)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37664" y="2168860"/>
            <a:ext cx="2565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</a:rPr>
              <a:t>^ Decontaminations ^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8225" y="6174305"/>
            <a:ext cx="2565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</a:rPr>
              <a:t>^ Decontaminations ^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1074" y="5686425"/>
            <a:ext cx="7752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Unsmoothed Daily Results                               3-sigma filter</a:t>
            </a:r>
          </a:p>
          <a:p>
            <a:r>
              <a:rPr lang="en-GB" sz="1600" dirty="0" smtClean="0">
                <a:solidFill>
                  <a:schemeClr val="accent1"/>
                </a:solidFill>
              </a:rPr>
              <a:t/>
            </a:r>
            <a:br>
              <a:rPr lang="en-GB" sz="1600" dirty="0" smtClean="0">
                <a:solidFill>
                  <a:schemeClr val="accent1"/>
                </a:solidFill>
              </a:rPr>
            </a:br>
            <a:r>
              <a:rPr lang="en-GB" sz="1600" b="0" dirty="0" smtClean="0">
                <a:solidFill>
                  <a:schemeClr val="accent1"/>
                </a:solidFill>
              </a:rPr>
              <a:t> – not necessarily same days!</a:t>
            </a:r>
            <a:endParaRPr lang="en-GB" sz="1600" b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:\MY DOCUMENTS\plots\metopa_b_daily_a_b_3sigm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2712"/>
            <a:ext cx="9906000" cy="53152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490" y="368660"/>
            <a:ext cx="9191625" cy="954087"/>
          </a:xfrm>
        </p:spPr>
        <p:txBody>
          <a:bodyPr/>
          <a:lstStyle/>
          <a:p>
            <a:r>
              <a:rPr lang="en-GB" dirty="0" smtClean="0"/>
              <a:t>Time Series of Standard Biases – Updated! Full year </a:t>
            </a:r>
            <a:br>
              <a:rPr lang="en-GB" dirty="0" smtClean="0"/>
            </a:br>
            <a:r>
              <a:rPr lang="en-GB" sz="2400" dirty="0" smtClean="0">
                <a:solidFill>
                  <a:srgbClr val="FF0000"/>
                </a:solidFill>
              </a:rPr>
              <a:t>(Met10/SEVIRI-</a:t>
            </a:r>
            <a:r>
              <a:rPr lang="en-GB" sz="2400" dirty="0" err="1" smtClean="0">
                <a:solidFill>
                  <a:srgbClr val="FF0000"/>
                </a:solidFill>
              </a:rPr>
              <a:t>MetopB</a:t>
            </a:r>
            <a:r>
              <a:rPr lang="en-GB" sz="2400" dirty="0" smtClean="0">
                <a:solidFill>
                  <a:srgbClr val="FF0000"/>
                </a:solidFill>
              </a:rPr>
              <a:t>/IASI) </a:t>
            </a:r>
            <a:r>
              <a:rPr lang="en-GB" sz="2400" dirty="0" smtClean="0">
                <a:solidFill>
                  <a:schemeClr val="tx1"/>
                </a:solidFill>
              </a:rPr>
              <a:t>&amp; (Met10/SEVIRI-</a:t>
            </a:r>
            <a:r>
              <a:rPr lang="en-GB" sz="2400" dirty="0" err="1" smtClean="0">
                <a:solidFill>
                  <a:schemeClr val="tx1"/>
                </a:solidFill>
              </a:rPr>
              <a:t>MetopA</a:t>
            </a:r>
            <a:r>
              <a:rPr lang="en-GB" sz="2400" dirty="0" smtClean="0">
                <a:solidFill>
                  <a:schemeClr val="tx1"/>
                </a:solidFill>
              </a:rPr>
              <a:t>/IASI)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81074" y="5686425"/>
            <a:ext cx="7752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Unsmoothed Daily Results                               3-sigma filter</a:t>
            </a:r>
          </a:p>
          <a:p>
            <a:r>
              <a:rPr lang="en-GB" sz="1600" dirty="0" smtClean="0">
                <a:solidFill>
                  <a:schemeClr val="accent1"/>
                </a:solidFill>
              </a:rPr>
              <a:t/>
            </a:r>
            <a:br>
              <a:rPr lang="en-GB" sz="1600" dirty="0" smtClean="0">
                <a:solidFill>
                  <a:schemeClr val="accent1"/>
                </a:solidFill>
              </a:rPr>
            </a:br>
            <a:r>
              <a:rPr lang="en-GB" sz="1600" b="0" dirty="0" smtClean="0">
                <a:solidFill>
                  <a:schemeClr val="accent1"/>
                </a:solidFill>
              </a:rPr>
              <a:t> – not necessarily same days!</a:t>
            </a:r>
            <a:endParaRPr lang="en-GB" sz="1600" b="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7505" y="368660"/>
            <a:ext cx="8915400" cy="954087"/>
          </a:xfrm>
        </p:spPr>
        <p:txBody>
          <a:bodyPr/>
          <a:lstStyle/>
          <a:p>
            <a:r>
              <a:rPr lang="en-GB" dirty="0" smtClean="0"/>
              <a:t>Statistics of Double Difference – Full year </a:t>
            </a:r>
            <a:br>
              <a:rPr lang="en-GB" dirty="0" smtClean="0"/>
            </a:br>
            <a:r>
              <a:rPr lang="en-GB" sz="2400" dirty="0" smtClean="0">
                <a:solidFill>
                  <a:schemeClr val="tx1"/>
                </a:solidFill>
              </a:rPr>
              <a:t>(Met10/SEVIRI-</a:t>
            </a:r>
            <a:r>
              <a:rPr lang="en-GB" sz="2400" dirty="0" err="1" smtClean="0">
                <a:solidFill>
                  <a:schemeClr val="tx1"/>
                </a:solidFill>
              </a:rPr>
              <a:t>MetopB</a:t>
            </a:r>
            <a:r>
              <a:rPr lang="en-GB" sz="2400" dirty="0" smtClean="0">
                <a:solidFill>
                  <a:schemeClr val="tx1"/>
                </a:solidFill>
              </a:rPr>
              <a:t>/IASI)-(Met10/SEVIRI-</a:t>
            </a:r>
            <a:r>
              <a:rPr lang="en-GB" sz="2400" dirty="0" err="1" smtClean="0">
                <a:solidFill>
                  <a:schemeClr val="tx1"/>
                </a:solidFill>
              </a:rPr>
              <a:t>MetopA</a:t>
            </a:r>
            <a:r>
              <a:rPr lang="en-GB" sz="2400" dirty="0" smtClean="0">
                <a:solidFill>
                  <a:schemeClr val="tx1"/>
                </a:solidFill>
              </a:rPr>
              <a:t>/IASI)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536575" y="1600200"/>
          <a:ext cx="4746624" cy="415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208"/>
                <a:gridCol w="1582208"/>
                <a:gridCol w="158220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Meteosat-10/</a:t>
                      </a:r>
                      <a:r>
                        <a:rPr lang="en-GB" baseline="0" dirty="0" smtClean="0"/>
                        <a:t> SEVIRI </a:t>
                      </a:r>
                      <a:r>
                        <a:rPr lang="en-GB" dirty="0" smtClean="0"/>
                        <a:t>Channel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Mean Difference of Standard Biases [K]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Std Error of Difference of Standard Biases [K]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IR3.9</a:t>
                      </a:r>
                      <a:endParaRPr lang="en-GB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+0.078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0.021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IR6.2</a:t>
                      </a:r>
                      <a:endParaRPr lang="en-GB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+0.014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IR7.3</a:t>
                      </a:r>
                      <a:endParaRPr lang="en-GB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IR8.7</a:t>
                      </a:r>
                      <a:endParaRPr lang="en-GB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IR9.7</a:t>
                      </a:r>
                      <a:endParaRPr lang="en-GB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0.010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IR10.8</a:t>
                      </a:r>
                      <a:endParaRPr lang="en-GB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IR12.0</a:t>
                      </a:r>
                      <a:endParaRPr lang="en-GB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IR13.4</a:t>
                      </a:r>
                      <a:endParaRPr lang="en-GB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0.046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48300" y="1543056"/>
            <a:ext cx="4050205" cy="4525963"/>
          </a:xfrm>
        </p:spPr>
        <p:txBody>
          <a:bodyPr/>
          <a:lstStyle/>
          <a:p>
            <a:r>
              <a:rPr lang="en-GB" sz="2000" dirty="0" smtClean="0"/>
              <a:t>Biases for standard scene radiances (clear sky)</a:t>
            </a:r>
          </a:p>
          <a:p>
            <a:r>
              <a:rPr lang="en-GB" sz="2000" dirty="0" smtClean="0"/>
              <a:t>From Daily GSICS Corrections</a:t>
            </a:r>
          </a:p>
          <a:p>
            <a:r>
              <a:rPr lang="en-GB" sz="2000" dirty="0" smtClean="0"/>
              <a:t>12 months’ Metop-B/IASI data</a:t>
            </a:r>
          </a:p>
          <a:p>
            <a:r>
              <a:rPr lang="en-GB" sz="2000" dirty="0" smtClean="0"/>
              <a:t>Double differences are v. small (Mean Abs Diff = 0.025K)</a:t>
            </a:r>
          </a:p>
          <a:p>
            <a:r>
              <a:rPr lang="en-GB" sz="2000" dirty="0" smtClean="0"/>
              <a:t>Only statistically significant at 95% level for IR3.9</a:t>
            </a:r>
          </a:p>
          <a:p>
            <a:pPr lvl="1"/>
            <a:r>
              <a:rPr lang="en-GB" sz="1800" dirty="0" smtClean="0"/>
              <a:t> due to decontamination step</a:t>
            </a:r>
          </a:p>
          <a:p>
            <a:r>
              <a:rPr lang="en-GB" sz="2200" dirty="0" smtClean="0"/>
              <a:t>Good News!</a:t>
            </a:r>
          </a:p>
          <a:p>
            <a:pPr lvl="1"/>
            <a:r>
              <a:rPr lang="en-GB" sz="1800" dirty="0" smtClean="0"/>
              <a:t>But still need delta correction!</a:t>
            </a:r>
          </a:p>
          <a:p>
            <a:pPr lvl="1"/>
            <a:r>
              <a:rPr lang="en-GB" sz="1800" dirty="0" smtClean="0"/>
              <a:t>With uncertainties!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4750" y="5884353"/>
            <a:ext cx="184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</a:rPr>
              <a:t>Total Uncertainty (k=1)</a:t>
            </a:r>
            <a:r>
              <a:rPr lang="en-GB" sz="1000" baseline="30000" dirty="0" smtClean="0">
                <a:solidFill>
                  <a:schemeClr val="tx1"/>
                </a:solidFill>
              </a:rPr>
              <a:t>1</a:t>
            </a:r>
            <a:r>
              <a:rPr lang="en-GB" sz="1000" dirty="0" smtClean="0">
                <a:solidFill>
                  <a:schemeClr val="tx1"/>
                </a:solidFill>
              </a:rPr>
              <a:t> ~0.01K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0175" y="6290668"/>
            <a:ext cx="3276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baseline="30000" dirty="0" smtClean="0">
                <a:solidFill>
                  <a:schemeClr val="tx1"/>
                </a:solidFill>
              </a:rPr>
              <a:t>1</a:t>
            </a:r>
            <a:r>
              <a:rPr lang="en-GB" b="0" dirty="0" smtClean="0">
                <a:solidFill>
                  <a:schemeClr val="tx1"/>
                </a:solidFill>
              </a:rPr>
              <a:t> T. J. Hewison</a:t>
            </a:r>
            <a:r>
              <a:rPr lang="en-IE" b="0" dirty="0" smtClean="0">
                <a:solidFill>
                  <a:schemeClr val="tx1"/>
                </a:solidFill>
              </a:rPr>
              <a:t>: “An Evaluation of the Uncertainty of the GSICS SEVIRI-IASI Inter-Calibration Products", </a:t>
            </a:r>
            <a:br>
              <a:rPr lang="en-IE" b="0" dirty="0" smtClean="0">
                <a:solidFill>
                  <a:schemeClr val="tx1"/>
                </a:solidFill>
              </a:rPr>
            </a:br>
            <a:r>
              <a:rPr lang="en-IE" b="0" dirty="0" smtClean="0">
                <a:solidFill>
                  <a:schemeClr val="tx1"/>
                </a:solidFill>
              </a:rPr>
              <a:t>IEEE Trans. </a:t>
            </a:r>
            <a:r>
              <a:rPr lang="en-IE" b="0" dirty="0" err="1" smtClean="0">
                <a:solidFill>
                  <a:schemeClr val="tx1"/>
                </a:solidFill>
              </a:rPr>
              <a:t>Geosci</a:t>
            </a:r>
            <a:r>
              <a:rPr lang="en-IE" b="0" dirty="0" smtClean="0">
                <a:solidFill>
                  <a:schemeClr val="tx1"/>
                </a:solidFill>
              </a:rPr>
              <a:t>. Remote Sens., vol. 51, no. 3, Mar. 2013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536575" y="1600200"/>
          <a:ext cx="4746624" cy="4155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82208"/>
                <a:gridCol w="1582208"/>
                <a:gridCol w="158220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Meteosat-10/</a:t>
                      </a:r>
                      <a:r>
                        <a:rPr lang="en-GB" baseline="0" dirty="0" smtClean="0"/>
                        <a:t> SEVIRI </a:t>
                      </a:r>
                      <a:r>
                        <a:rPr lang="en-GB" dirty="0" smtClean="0"/>
                        <a:t>Channel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Mean Difference of Standard Biases [K]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Std Error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of Difference of Standard Biases [K]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IR3.9</a:t>
                      </a:r>
                      <a:endParaRPr lang="en-GB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+0.21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IR6.2</a:t>
                      </a:r>
                      <a:endParaRPr lang="en-GB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+0.01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IR7.3</a:t>
                      </a:r>
                      <a:endParaRPr lang="en-GB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IR8.7</a:t>
                      </a:r>
                      <a:endParaRPr lang="en-GB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IR9.7</a:t>
                      </a:r>
                      <a:endParaRPr lang="en-GB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IR10.8</a:t>
                      </a:r>
                      <a:endParaRPr lang="en-GB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+0.00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IR12.0</a:t>
                      </a:r>
                      <a:endParaRPr lang="en-GB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IR13.4</a:t>
                      </a:r>
                      <a:endParaRPr lang="en-GB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48300" y="1543056"/>
            <a:ext cx="4050205" cy="4525963"/>
          </a:xfrm>
        </p:spPr>
        <p:txBody>
          <a:bodyPr/>
          <a:lstStyle/>
          <a:p>
            <a:r>
              <a:rPr lang="en-GB" sz="2000" dirty="0" smtClean="0"/>
              <a:t>Biases for </a:t>
            </a:r>
            <a:r>
              <a:rPr lang="en-GB" sz="2000" dirty="0" smtClean="0">
                <a:solidFill>
                  <a:srgbClr val="0070C0"/>
                </a:solidFill>
              </a:rPr>
              <a:t>cold cloud radiances (220K)</a:t>
            </a:r>
          </a:p>
          <a:p>
            <a:r>
              <a:rPr lang="en-GB" sz="2000" dirty="0" smtClean="0"/>
              <a:t>From Daily GSICS Corrections</a:t>
            </a:r>
          </a:p>
          <a:p>
            <a:r>
              <a:rPr lang="en-GB" sz="2000" dirty="0" smtClean="0"/>
              <a:t>12 months’ Metop-B/IASI data</a:t>
            </a:r>
          </a:p>
          <a:p>
            <a:r>
              <a:rPr lang="en-GB" sz="2000" dirty="0" smtClean="0"/>
              <a:t>Double differences are v. small (Mean Abs Diff = 0.068K)</a:t>
            </a:r>
          </a:p>
          <a:p>
            <a:r>
              <a:rPr lang="en-GB" sz="2000" dirty="0" smtClean="0"/>
              <a:t>Not statistically significant</a:t>
            </a:r>
          </a:p>
          <a:p>
            <a:pPr lvl="1"/>
            <a:r>
              <a:rPr lang="en-GB" sz="1600" dirty="0" smtClean="0"/>
              <a:t>Compared with Uncertainties</a:t>
            </a:r>
          </a:p>
          <a:p>
            <a:r>
              <a:rPr lang="en-GB" sz="2200" dirty="0" smtClean="0"/>
              <a:t>More Good News!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4750" y="5884353"/>
            <a:ext cx="19621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/>
                </a:solidFill>
              </a:rPr>
              <a:t>Total Uncertainty (k=1)</a:t>
            </a:r>
            <a:r>
              <a:rPr lang="en-GB" sz="1000" baseline="30000" dirty="0" smtClean="0">
                <a:solidFill>
                  <a:schemeClr val="tx1"/>
                </a:solidFill>
              </a:rPr>
              <a:t>1</a:t>
            </a:r>
            <a:r>
              <a:rPr lang="en-GB" sz="1000" dirty="0" smtClean="0">
                <a:solidFill>
                  <a:schemeClr val="tx1"/>
                </a:solidFill>
              </a:rPr>
              <a:t> ~0.7K for IR3.9 </a:t>
            </a:r>
            <a:br>
              <a:rPr lang="en-GB" sz="1000" dirty="0" smtClean="0">
                <a:solidFill>
                  <a:schemeClr val="tx1"/>
                </a:solidFill>
              </a:rPr>
            </a:br>
            <a:r>
              <a:rPr lang="en-GB" sz="1000" dirty="0" smtClean="0">
                <a:solidFill>
                  <a:schemeClr val="tx1"/>
                </a:solidFill>
              </a:rPr>
              <a:t>~0.2K for IR10.8</a:t>
            </a:r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0175" y="6290668"/>
            <a:ext cx="3276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baseline="30000" dirty="0" smtClean="0">
                <a:solidFill>
                  <a:schemeClr val="tx1"/>
                </a:solidFill>
              </a:rPr>
              <a:t>1</a:t>
            </a:r>
            <a:r>
              <a:rPr lang="en-GB" b="0" dirty="0" smtClean="0">
                <a:solidFill>
                  <a:schemeClr val="tx1"/>
                </a:solidFill>
              </a:rPr>
              <a:t> T. J. Hewison</a:t>
            </a:r>
            <a:r>
              <a:rPr lang="en-IE" b="0" dirty="0" smtClean="0">
                <a:solidFill>
                  <a:schemeClr val="tx1"/>
                </a:solidFill>
              </a:rPr>
              <a:t>: “An Evaluation of the Uncertainty of the GSICS SEVIRI-IASI Inter-Calibration Products", </a:t>
            </a:r>
            <a:br>
              <a:rPr lang="en-IE" b="0" dirty="0" smtClean="0">
                <a:solidFill>
                  <a:schemeClr val="tx1"/>
                </a:solidFill>
              </a:rPr>
            </a:br>
            <a:r>
              <a:rPr lang="en-IE" b="0" dirty="0" smtClean="0">
                <a:solidFill>
                  <a:schemeClr val="tx1"/>
                </a:solidFill>
              </a:rPr>
              <a:t>IEEE Trans. </a:t>
            </a:r>
            <a:r>
              <a:rPr lang="en-IE" b="0" dirty="0" err="1" smtClean="0">
                <a:solidFill>
                  <a:schemeClr val="tx1"/>
                </a:solidFill>
              </a:rPr>
              <a:t>Geosci</a:t>
            </a:r>
            <a:r>
              <a:rPr lang="en-IE" b="0" dirty="0" smtClean="0">
                <a:solidFill>
                  <a:schemeClr val="tx1"/>
                </a:solidFill>
              </a:rPr>
              <a:t>. Remote Sens., vol. 51, no. 3, Mar. 2013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497505" y="368660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9388" lvl="0" eaLnBrk="0" hangingPunct="0"/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Statistics of Double Difference </a:t>
            </a:r>
            <a:r>
              <a:rPr lang="en-GB" sz="2800" dirty="0" smtClean="0"/>
              <a:t>– Full year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(Met10/SEVIRI-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MetopB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/IASI)-(Met10/SEVIRI-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MetopA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/IASI)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2070</Words>
  <Application>Microsoft Office PowerPoint</Application>
  <PresentationFormat>A4 Paper (210x297 mm)</PresentationFormat>
  <Paragraphs>398</Paragraphs>
  <Slides>30</Slides>
  <Notes>1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Viewgraph_Landscape_Template</vt:lpstr>
      <vt:lpstr>Clip</vt:lpstr>
      <vt:lpstr>Equation</vt:lpstr>
      <vt:lpstr>Slide 1</vt:lpstr>
      <vt:lpstr>Recap of Previous Decisions</vt:lpstr>
      <vt:lpstr>Implementation of Delta Correction</vt:lpstr>
      <vt:lpstr>GEO as Transfer Radiometer</vt:lpstr>
      <vt:lpstr>Meteosat-10/SEVIRI as Transfer</vt:lpstr>
      <vt:lpstr>Time Series of Standard Biases – Updated! Full year  (Met10/SEVIRI-MetopA/IASI)</vt:lpstr>
      <vt:lpstr>Time Series of Standard Biases – Updated! Full year  (Met10/SEVIRI-MetopB/IASI) &amp; (Met10/SEVIRI-MetopA/IASI)</vt:lpstr>
      <vt:lpstr>Statistics of Double Difference – Full year  (Met10/SEVIRI-MetopB/IASI)-(Met10/SEVIRI-MetopA/IASI)</vt:lpstr>
      <vt:lpstr>Slide 9</vt:lpstr>
      <vt:lpstr>Formulating the Delta Correction</vt:lpstr>
      <vt:lpstr>Uncertainty of Delta Correction</vt:lpstr>
      <vt:lpstr>Time Series of Double Differences  (Met10/SEVIRI-MetopB/IASI)-(Met10/SEVIRI-MetopA/IASI)</vt:lpstr>
      <vt:lpstr>Uncertainties from Theory &amp; Time Series Double Difference coefficients applied to range of scene Tbs</vt:lpstr>
      <vt:lpstr>What happens after Metop-A?</vt:lpstr>
      <vt:lpstr>Variogram of Double Differences</vt:lpstr>
      <vt:lpstr>Analyse Stability using Variograms</vt:lpstr>
      <vt:lpstr>Time Series of Meteosat7/MVIRI Bias wrt IASI </vt:lpstr>
      <vt:lpstr>Variograms for Meteosat-7/MVIRI “WV” and “IR”</vt:lpstr>
      <vt:lpstr>Conclusions</vt:lpstr>
      <vt:lpstr>Practical Implementation</vt:lpstr>
      <vt:lpstr>Decisions –  Updated during meeting with outcomes in Green</vt:lpstr>
      <vt:lpstr>Decisions, Decisions</vt:lpstr>
      <vt:lpstr>Decisions, Decisions, Decisions</vt:lpstr>
      <vt:lpstr>Mid-term aims</vt:lpstr>
      <vt:lpstr>Proposed modification to netCDF for Option 5b)</vt:lpstr>
      <vt:lpstr>Global Attributes – Part 1</vt:lpstr>
      <vt:lpstr>Global Attributes – Part 2</vt:lpstr>
      <vt:lpstr>Global Attributes – Part 3</vt:lpstr>
      <vt:lpstr>Global Attributes – Part 4</vt:lpstr>
      <vt:lpstr>Variables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Tim Hewison</cp:lastModifiedBy>
  <cp:revision>1011</cp:revision>
  <cp:lastPrinted>2006-03-06T14:11:17Z</cp:lastPrinted>
  <dcterms:created xsi:type="dcterms:W3CDTF">1997-07-23T08:21:02Z</dcterms:created>
  <dcterms:modified xsi:type="dcterms:W3CDTF">2014-04-07T08:58:16Z</dcterms:modified>
</cp:coreProperties>
</file>