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57" r:id="rId3"/>
    <p:sldId id="296" r:id="rId4"/>
    <p:sldId id="297" r:id="rId5"/>
    <p:sldId id="298" r:id="rId6"/>
    <p:sldId id="299" r:id="rId7"/>
    <p:sldId id="259" r:id="rId8"/>
    <p:sldId id="260" r:id="rId9"/>
    <p:sldId id="300" r:id="rId10"/>
    <p:sldId id="301" r:id="rId11"/>
    <p:sldId id="264" r:id="rId12"/>
    <p:sldId id="265" r:id="rId13"/>
    <p:sldId id="266" r:id="rId14"/>
    <p:sldId id="302" r:id="rId15"/>
    <p:sldId id="304" r:id="rId16"/>
    <p:sldId id="305" r:id="rId17"/>
    <p:sldId id="307" r:id="rId18"/>
    <p:sldId id="308" r:id="rId19"/>
    <p:sldId id="306" r:id="rId20"/>
    <p:sldId id="309" r:id="rId21"/>
    <p:sldId id="310" r:id="rId22"/>
    <p:sldId id="284" r:id="rId23"/>
  </p:sldIdLst>
  <p:sldSz cx="9144000" cy="6858000" type="screen4x3"/>
  <p:notesSz cx="6858000" cy="9144000"/>
  <p:defaultText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63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FA2176-44CB-494B-B4A6-2856C18094FA}" type="datetimeFigureOut">
              <a:rPr kumimoji="1" lang="zh-CN" altLang="en-US" smtClean="0"/>
              <a:pPr/>
              <a:t>2014/3/26</a:t>
            </a:fld>
            <a:endParaRPr kumimoji="1"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59B37F-DACD-F848-8711-4998F636E9D7}" type="slidenum">
              <a:rPr kumimoji="1" lang="zh-CN" altLang="en-US" smtClean="0"/>
              <a:pPr/>
              <a:t>‹#›</a:t>
            </a:fld>
            <a:endParaRPr kumimoji="1" lang="zh-CN" altLang="en-US"/>
          </a:p>
        </p:txBody>
      </p:sp>
    </p:spTree>
    <p:extLst>
      <p:ext uri="{BB962C8B-B14F-4D97-AF65-F5344CB8AC3E}">
        <p14:creationId xmlns:p14="http://schemas.microsoft.com/office/powerpoint/2010/main" xmlns="" val="29350924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幻灯片图像占位符 1"/>
          <p:cNvSpPr>
            <a:spLocks noGrp="1" noRot="1" noChangeAspect="1" noTextEdit="1"/>
          </p:cNvSpPr>
          <p:nvPr>
            <p:ph type="sldImg"/>
          </p:nvPr>
        </p:nvSpPr>
        <p:spPr>
          <a:xfrm>
            <a:off x="1143000" y="685800"/>
            <a:ext cx="4572000" cy="3429000"/>
          </a:xfrm>
          <a:ln/>
        </p:spPr>
      </p:sp>
      <p:sp>
        <p:nvSpPr>
          <p:cNvPr id="21506" name="备注占位符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kumimoji="0" lang="zh-CN" altLang="en-US">
              <a:ea typeface="宋体" charset="0"/>
            </a:endParaRPr>
          </a:p>
        </p:txBody>
      </p:sp>
      <p:sp>
        <p:nvSpPr>
          <p:cNvPr id="21507" name="灯片编号占位符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423">
              <a:defRPr kumimoji="1" sz="2200">
                <a:solidFill>
                  <a:schemeClr val="tx1"/>
                </a:solidFill>
                <a:latin typeface="Tahoma" charset="0"/>
                <a:ea typeface="宋体" charset="0"/>
                <a:cs typeface="宋体" charset="0"/>
              </a:defRPr>
            </a:lvl1pPr>
            <a:lvl2pPr marL="685817" indent="-263776" defTabSz="914423">
              <a:defRPr kumimoji="1" sz="2200">
                <a:solidFill>
                  <a:schemeClr val="tx1"/>
                </a:solidFill>
                <a:latin typeface="Tahoma" charset="0"/>
                <a:ea typeface="宋体" charset="0"/>
              </a:defRPr>
            </a:lvl2pPr>
            <a:lvl3pPr marL="1055103" indent="-211021" defTabSz="914423">
              <a:defRPr kumimoji="1" sz="2200">
                <a:solidFill>
                  <a:schemeClr val="tx1"/>
                </a:solidFill>
                <a:latin typeface="Tahoma" charset="0"/>
                <a:ea typeface="宋体" charset="0"/>
              </a:defRPr>
            </a:lvl3pPr>
            <a:lvl4pPr marL="1477145" indent="-211021" defTabSz="914423">
              <a:defRPr kumimoji="1" sz="2200">
                <a:solidFill>
                  <a:schemeClr val="tx1"/>
                </a:solidFill>
                <a:latin typeface="Tahoma" charset="0"/>
                <a:ea typeface="宋体" charset="0"/>
              </a:defRPr>
            </a:lvl4pPr>
            <a:lvl5pPr marL="1899186" indent="-211021" defTabSz="914423">
              <a:defRPr kumimoji="1" sz="2200">
                <a:solidFill>
                  <a:schemeClr val="tx1"/>
                </a:solidFill>
                <a:latin typeface="Tahoma" charset="0"/>
                <a:ea typeface="宋体" charset="0"/>
              </a:defRPr>
            </a:lvl5pPr>
            <a:lvl6pPr marL="2321227" indent="-211021" defTabSz="914423" fontAlgn="base">
              <a:spcBef>
                <a:spcPct val="0"/>
              </a:spcBef>
              <a:spcAft>
                <a:spcPct val="0"/>
              </a:spcAft>
              <a:defRPr kumimoji="1" sz="2200">
                <a:solidFill>
                  <a:schemeClr val="tx1"/>
                </a:solidFill>
                <a:latin typeface="Tahoma" charset="0"/>
                <a:ea typeface="宋体" charset="0"/>
              </a:defRPr>
            </a:lvl6pPr>
            <a:lvl7pPr marL="2743269" indent="-211021" defTabSz="914423" fontAlgn="base">
              <a:spcBef>
                <a:spcPct val="0"/>
              </a:spcBef>
              <a:spcAft>
                <a:spcPct val="0"/>
              </a:spcAft>
              <a:defRPr kumimoji="1" sz="2200">
                <a:solidFill>
                  <a:schemeClr val="tx1"/>
                </a:solidFill>
                <a:latin typeface="Tahoma" charset="0"/>
                <a:ea typeface="宋体" charset="0"/>
              </a:defRPr>
            </a:lvl7pPr>
            <a:lvl8pPr marL="3165310" indent="-211021" defTabSz="914423" fontAlgn="base">
              <a:spcBef>
                <a:spcPct val="0"/>
              </a:spcBef>
              <a:spcAft>
                <a:spcPct val="0"/>
              </a:spcAft>
              <a:defRPr kumimoji="1" sz="2200">
                <a:solidFill>
                  <a:schemeClr val="tx1"/>
                </a:solidFill>
                <a:latin typeface="Tahoma" charset="0"/>
                <a:ea typeface="宋体" charset="0"/>
              </a:defRPr>
            </a:lvl8pPr>
            <a:lvl9pPr marL="3587351" indent="-211021" defTabSz="914423" fontAlgn="base">
              <a:spcBef>
                <a:spcPct val="0"/>
              </a:spcBef>
              <a:spcAft>
                <a:spcPct val="0"/>
              </a:spcAft>
              <a:defRPr kumimoji="1" sz="2200">
                <a:solidFill>
                  <a:schemeClr val="tx1"/>
                </a:solidFill>
                <a:latin typeface="Tahoma" charset="0"/>
                <a:ea typeface="宋体" charset="0"/>
              </a:defRPr>
            </a:lvl9pPr>
          </a:lstStyle>
          <a:p>
            <a:fld id="{447065CD-0E07-CB40-8E7F-D599E4AF6BEA}" type="slidenum">
              <a:rPr kumimoji="0" lang="en-US" altLang="zh-CN" sz="1200">
                <a:latin typeface="Arial" charset="0"/>
              </a:rPr>
              <a:pPr/>
              <a:t>2</a:t>
            </a:fld>
            <a:endParaRPr kumimoji="0" lang="en-US" altLang="zh-CN" sz="120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幻灯片图像占位符 1"/>
          <p:cNvSpPr>
            <a:spLocks noGrp="1" noRot="1" noChangeAspect="1" noTextEdit="1"/>
          </p:cNvSpPr>
          <p:nvPr>
            <p:ph type="sldImg"/>
          </p:nvPr>
        </p:nvSpPr>
        <p:spPr>
          <a:xfrm>
            <a:off x="1143000" y="685800"/>
            <a:ext cx="4572000" cy="3429000"/>
          </a:xfrm>
          <a:ln/>
        </p:spPr>
      </p:sp>
      <p:sp>
        <p:nvSpPr>
          <p:cNvPr id="46082" name="备注占位符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zh-CN" altLang="en-US">
              <a:ea typeface="宋体" charset="0"/>
            </a:endParaRPr>
          </a:p>
        </p:txBody>
      </p:sp>
      <p:sp>
        <p:nvSpPr>
          <p:cNvPr id="46083" name="灯片编号占位符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423">
              <a:defRPr kumimoji="1" sz="2200">
                <a:solidFill>
                  <a:schemeClr val="tx1"/>
                </a:solidFill>
                <a:latin typeface="Tahoma" charset="0"/>
                <a:ea typeface="宋体" charset="0"/>
                <a:cs typeface="宋体" charset="0"/>
              </a:defRPr>
            </a:lvl1pPr>
            <a:lvl2pPr marL="685817" indent="-263776" defTabSz="914423">
              <a:defRPr kumimoji="1" sz="2200">
                <a:solidFill>
                  <a:schemeClr val="tx1"/>
                </a:solidFill>
                <a:latin typeface="Tahoma" charset="0"/>
                <a:ea typeface="宋体" charset="0"/>
              </a:defRPr>
            </a:lvl2pPr>
            <a:lvl3pPr marL="1055103" indent="-211021" defTabSz="914423">
              <a:defRPr kumimoji="1" sz="2200">
                <a:solidFill>
                  <a:schemeClr val="tx1"/>
                </a:solidFill>
                <a:latin typeface="Tahoma" charset="0"/>
                <a:ea typeface="宋体" charset="0"/>
              </a:defRPr>
            </a:lvl3pPr>
            <a:lvl4pPr marL="1477145" indent="-211021" defTabSz="914423">
              <a:defRPr kumimoji="1" sz="2200">
                <a:solidFill>
                  <a:schemeClr val="tx1"/>
                </a:solidFill>
                <a:latin typeface="Tahoma" charset="0"/>
                <a:ea typeface="宋体" charset="0"/>
              </a:defRPr>
            </a:lvl4pPr>
            <a:lvl5pPr marL="1899186" indent="-211021" defTabSz="914423">
              <a:defRPr kumimoji="1" sz="2200">
                <a:solidFill>
                  <a:schemeClr val="tx1"/>
                </a:solidFill>
                <a:latin typeface="Tahoma" charset="0"/>
                <a:ea typeface="宋体" charset="0"/>
              </a:defRPr>
            </a:lvl5pPr>
            <a:lvl6pPr marL="2321227" indent="-211021" defTabSz="914423" fontAlgn="base">
              <a:spcBef>
                <a:spcPct val="0"/>
              </a:spcBef>
              <a:spcAft>
                <a:spcPct val="0"/>
              </a:spcAft>
              <a:defRPr kumimoji="1" sz="2200">
                <a:solidFill>
                  <a:schemeClr val="tx1"/>
                </a:solidFill>
                <a:latin typeface="Tahoma" charset="0"/>
                <a:ea typeface="宋体" charset="0"/>
              </a:defRPr>
            </a:lvl6pPr>
            <a:lvl7pPr marL="2743269" indent="-211021" defTabSz="914423" fontAlgn="base">
              <a:spcBef>
                <a:spcPct val="0"/>
              </a:spcBef>
              <a:spcAft>
                <a:spcPct val="0"/>
              </a:spcAft>
              <a:defRPr kumimoji="1" sz="2200">
                <a:solidFill>
                  <a:schemeClr val="tx1"/>
                </a:solidFill>
                <a:latin typeface="Tahoma" charset="0"/>
                <a:ea typeface="宋体" charset="0"/>
              </a:defRPr>
            </a:lvl7pPr>
            <a:lvl8pPr marL="3165310" indent="-211021" defTabSz="914423" fontAlgn="base">
              <a:spcBef>
                <a:spcPct val="0"/>
              </a:spcBef>
              <a:spcAft>
                <a:spcPct val="0"/>
              </a:spcAft>
              <a:defRPr kumimoji="1" sz="2200">
                <a:solidFill>
                  <a:schemeClr val="tx1"/>
                </a:solidFill>
                <a:latin typeface="Tahoma" charset="0"/>
                <a:ea typeface="宋体" charset="0"/>
              </a:defRPr>
            </a:lvl8pPr>
            <a:lvl9pPr marL="3587351" indent="-211021" defTabSz="914423" fontAlgn="base">
              <a:spcBef>
                <a:spcPct val="0"/>
              </a:spcBef>
              <a:spcAft>
                <a:spcPct val="0"/>
              </a:spcAft>
              <a:defRPr kumimoji="1" sz="2200">
                <a:solidFill>
                  <a:schemeClr val="tx1"/>
                </a:solidFill>
                <a:latin typeface="Tahoma" charset="0"/>
                <a:ea typeface="宋体" charset="0"/>
              </a:defRPr>
            </a:lvl9pPr>
          </a:lstStyle>
          <a:p>
            <a:fld id="{8162CEF4-7844-5F4C-B59F-AF28150761E4}" type="slidenum">
              <a:rPr kumimoji="0" lang="en-US" altLang="zh-CN" sz="1200">
                <a:latin typeface="Arial" charset="0"/>
              </a:rPr>
              <a:pPr/>
              <a:t>15</a:t>
            </a:fld>
            <a:endParaRPr kumimoji="0" lang="en-US" altLang="zh-CN" sz="120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幻灯片图像占位符 1"/>
          <p:cNvSpPr>
            <a:spLocks noGrp="1" noRot="1" noChangeAspect="1" noTextEdit="1"/>
          </p:cNvSpPr>
          <p:nvPr>
            <p:ph type="sldImg"/>
          </p:nvPr>
        </p:nvSpPr>
        <p:spPr>
          <a:xfrm>
            <a:off x="1143000" y="685800"/>
            <a:ext cx="4572000" cy="3429000"/>
          </a:xfrm>
          <a:ln/>
        </p:spPr>
      </p:sp>
      <p:sp>
        <p:nvSpPr>
          <p:cNvPr id="48130" name="备注占位符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zh-CN" altLang="en-US">
              <a:ea typeface="宋体" charset="0"/>
            </a:endParaRPr>
          </a:p>
        </p:txBody>
      </p:sp>
      <p:sp>
        <p:nvSpPr>
          <p:cNvPr id="48131" name="灯片编号占位符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423">
              <a:defRPr kumimoji="1" sz="2200">
                <a:solidFill>
                  <a:schemeClr val="tx1"/>
                </a:solidFill>
                <a:latin typeface="Tahoma" charset="0"/>
                <a:ea typeface="宋体" charset="0"/>
                <a:cs typeface="宋体" charset="0"/>
              </a:defRPr>
            </a:lvl1pPr>
            <a:lvl2pPr marL="685817" indent="-263776" defTabSz="914423">
              <a:defRPr kumimoji="1" sz="2200">
                <a:solidFill>
                  <a:schemeClr val="tx1"/>
                </a:solidFill>
                <a:latin typeface="Tahoma" charset="0"/>
                <a:ea typeface="宋体" charset="0"/>
              </a:defRPr>
            </a:lvl2pPr>
            <a:lvl3pPr marL="1055103" indent="-211021" defTabSz="914423">
              <a:defRPr kumimoji="1" sz="2200">
                <a:solidFill>
                  <a:schemeClr val="tx1"/>
                </a:solidFill>
                <a:latin typeface="Tahoma" charset="0"/>
                <a:ea typeface="宋体" charset="0"/>
              </a:defRPr>
            </a:lvl3pPr>
            <a:lvl4pPr marL="1477145" indent="-211021" defTabSz="914423">
              <a:defRPr kumimoji="1" sz="2200">
                <a:solidFill>
                  <a:schemeClr val="tx1"/>
                </a:solidFill>
                <a:latin typeface="Tahoma" charset="0"/>
                <a:ea typeface="宋体" charset="0"/>
              </a:defRPr>
            </a:lvl4pPr>
            <a:lvl5pPr marL="1899186" indent="-211021" defTabSz="914423">
              <a:defRPr kumimoji="1" sz="2200">
                <a:solidFill>
                  <a:schemeClr val="tx1"/>
                </a:solidFill>
                <a:latin typeface="Tahoma" charset="0"/>
                <a:ea typeface="宋体" charset="0"/>
              </a:defRPr>
            </a:lvl5pPr>
            <a:lvl6pPr marL="2321227" indent="-211021" defTabSz="914423" fontAlgn="base">
              <a:spcBef>
                <a:spcPct val="0"/>
              </a:spcBef>
              <a:spcAft>
                <a:spcPct val="0"/>
              </a:spcAft>
              <a:defRPr kumimoji="1" sz="2200">
                <a:solidFill>
                  <a:schemeClr val="tx1"/>
                </a:solidFill>
                <a:latin typeface="Tahoma" charset="0"/>
                <a:ea typeface="宋体" charset="0"/>
              </a:defRPr>
            </a:lvl6pPr>
            <a:lvl7pPr marL="2743269" indent="-211021" defTabSz="914423" fontAlgn="base">
              <a:spcBef>
                <a:spcPct val="0"/>
              </a:spcBef>
              <a:spcAft>
                <a:spcPct val="0"/>
              </a:spcAft>
              <a:defRPr kumimoji="1" sz="2200">
                <a:solidFill>
                  <a:schemeClr val="tx1"/>
                </a:solidFill>
                <a:latin typeface="Tahoma" charset="0"/>
                <a:ea typeface="宋体" charset="0"/>
              </a:defRPr>
            </a:lvl7pPr>
            <a:lvl8pPr marL="3165310" indent="-211021" defTabSz="914423" fontAlgn="base">
              <a:spcBef>
                <a:spcPct val="0"/>
              </a:spcBef>
              <a:spcAft>
                <a:spcPct val="0"/>
              </a:spcAft>
              <a:defRPr kumimoji="1" sz="2200">
                <a:solidFill>
                  <a:schemeClr val="tx1"/>
                </a:solidFill>
                <a:latin typeface="Tahoma" charset="0"/>
                <a:ea typeface="宋体" charset="0"/>
              </a:defRPr>
            </a:lvl8pPr>
            <a:lvl9pPr marL="3587351" indent="-211021" defTabSz="914423" fontAlgn="base">
              <a:spcBef>
                <a:spcPct val="0"/>
              </a:spcBef>
              <a:spcAft>
                <a:spcPct val="0"/>
              </a:spcAft>
              <a:defRPr kumimoji="1" sz="2200">
                <a:solidFill>
                  <a:schemeClr val="tx1"/>
                </a:solidFill>
                <a:latin typeface="Tahoma" charset="0"/>
                <a:ea typeface="宋体" charset="0"/>
              </a:defRPr>
            </a:lvl9pPr>
          </a:lstStyle>
          <a:p>
            <a:fld id="{EDEF8116-AAD8-694D-87C3-758DE3874246}" type="slidenum">
              <a:rPr kumimoji="0" lang="en-US" altLang="zh-CN" sz="1200">
                <a:latin typeface="Arial" charset="0"/>
              </a:rPr>
              <a:pPr/>
              <a:t>16</a:t>
            </a:fld>
            <a:endParaRPr kumimoji="0" lang="en-US" altLang="zh-CN" sz="120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幻灯片图像占位符 1"/>
          <p:cNvSpPr>
            <a:spLocks noGrp="1" noRot="1" noChangeAspect="1" noTextEdit="1"/>
          </p:cNvSpPr>
          <p:nvPr>
            <p:ph type="sldImg"/>
          </p:nvPr>
        </p:nvSpPr>
        <p:spPr>
          <a:xfrm>
            <a:off x="1143000" y="685800"/>
            <a:ext cx="4572000" cy="3429000"/>
          </a:xfrm>
          <a:ln/>
        </p:spPr>
      </p:sp>
      <p:sp>
        <p:nvSpPr>
          <p:cNvPr id="64514" name="备注占位符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kumimoji="0" lang="zh-CN" altLang="en-US">
              <a:ea typeface="宋体" charset="0"/>
            </a:endParaRPr>
          </a:p>
        </p:txBody>
      </p:sp>
      <p:sp>
        <p:nvSpPr>
          <p:cNvPr id="64515" name="灯片编号占位符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423">
              <a:defRPr kumimoji="1" sz="2200">
                <a:solidFill>
                  <a:schemeClr val="tx1"/>
                </a:solidFill>
                <a:latin typeface="Tahoma" charset="0"/>
                <a:ea typeface="宋体" charset="0"/>
                <a:cs typeface="宋体" charset="0"/>
              </a:defRPr>
            </a:lvl1pPr>
            <a:lvl2pPr marL="685817" indent="-263776" defTabSz="914423">
              <a:defRPr kumimoji="1" sz="2200">
                <a:solidFill>
                  <a:schemeClr val="tx1"/>
                </a:solidFill>
                <a:latin typeface="Tahoma" charset="0"/>
                <a:ea typeface="宋体" charset="0"/>
              </a:defRPr>
            </a:lvl2pPr>
            <a:lvl3pPr marL="1055103" indent="-211021" defTabSz="914423">
              <a:defRPr kumimoji="1" sz="2200">
                <a:solidFill>
                  <a:schemeClr val="tx1"/>
                </a:solidFill>
                <a:latin typeface="Tahoma" charset="0"/>
                <a:ea typeface="宋体" charset="0"/>
              </a:defRPr>
            </a:lvl3pPr>
            <a:lvl4pPr marL="1477145" indent="-211021" defTabSz="914423">
              <a:defRPr kumimoji="1" sz="2200">
                <a:solidFill>
                  <a:schemeClr val="tx1"/>
                </a:solidFill>
                <a:latin typeface="Tahoma" charset="0"/>
                <a:ea typeface="宋体" charset="0"/>
              </a:defRPr>
            </a:lvl4pPr>
            <a:lvl5pPr marL="1899186" indent="-211021" defTabSz="914423">
              <a:defRPr kumimoji="1" sz="2200">
                <a:solidFill>
                  <a:schemeClr val="tx1"/>
                </a:solidFill>
                <a:latin typeface="Tahoma" charset="0"/>
                <a:ea typeface="宋体" charset="0"/>
              </a:defRPr>
            </a:lvl5pPr>
            <a:lvl6pPr marL="2321227" indent="-211021" defTabSz="914423" fontAlgn="base">
              <a:spcBef>
                <a:spcPct val="0"/>
              </a:spcBef>
              <a:spcAft>
                <a:spcPct val="0"/>
              </a:spcAft>
              <a:defRPr kumimoji="1" sz="2200">
                <a:solidFill>
                  <a:schemeClr val="tx1"/>
                </a:solidFill>
                <a:latin typeface="Tahoma" charset="0"/>
                <a:ea typeface="宋体" charset="0"/>
              </a:defRPr>
            </a:lvl6pPr>
            <a:lvl7pPr marL="2743269" indent="-211021" defTabSz="914423" fontAlgn="base">
              <a:spcBef>
                <a:spcPct val="0"/>
              </a:spcBef>
              <a:spcAft>
                <a:spcPct val="0"/>
              </a:spcAft>
              <a:defRPr kumimoji="1" sz="2200">
                <a:solidFill>
                  <a:schemeClr val="tx1"/>
                </a:solidFill>
                <a:latin typeface="Tahoma" charset="0"/>
                <a:ea typeface="宋体" charset="0"/>
              </a:defRPr>
            </a:lvl7pPr>
            <a:lvl8pPr marL="3165310" indent="-211021" defTabSz="914423" fontAlgn="base">
              <a:spcBef>
                <a:spcPct val="0"/>
              </a:spcBef>
              <a:spcAft>
                <a:spcPct val="0"/>
              </a:spcAft>
              <a:defRPr kumimoji="1" sz="2200">
                <a:solidFill>
                  <a:schemeClr val="tx1"/>
                </a:solidFill>
                <a:latin typeface="Tahoma" charset="0"/>
                <a:ea typeface="宋体" charset="0"/>
              </a:defRPr>
            </a:lvl8pPr>
            <a:lvl9pPr marL="3587351" indent="-211021" defTabSz="914423" fontAlgn="base">
              <a:spcBef>
                <a:spcPct val="0"/>
              </a:spcBef>
              <a:spcAft>
                <a:spcPct val="0"/>
              </a:spcAft>
              <a:defRPr kumimoji="1" sz="2200">
                <a:solidFill>
                  <a:schemeClr val="tx1"/>
                </a:solidFill>
                <a:latin typeface="Tahoma" charset="0"/>
                <a:ea typeface="宋体" charset="0"/>
              </a:defRPr>
            </a:lvl9pPr>
          </a:lstStyle>
          <a:p>
            <a:fld id="{15EF339A-86AD-BB40-8700-03046E0F4B3F}" type="slidenum">
              <a:rPr kumimoji="0" lang="en-US" altLang="zh-CN" sz="1200">
                <a:latin typeface="Arial" charset="0"/>
              </a:rPr>
              <a:pPr/>
              <a:t>22</a:t>
            </a:fld>
            <a:endParaRPr kumimoji="0" lang="en-US" altLang="zh-CN" sz="120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423">
              <a:defRPr kumimoji="1" sz="2200">
                <a:solidFill>
                  <a:schemeClr val="tx1"/>
                </a:solidFill>
                <a:latin typeface="Tahoma" charset="0"/>
                <a:ea typeface="宋体" charset="0"/>
                <a:cs typeface="宋体" charset="0"/>
              </a:defRPr>
            </a:lvl1pPr>
            <a:lvl2pPr marL="685817" indent="-263776" defTabSz="914423">
              <a:defRPr kumimoji="1" sz="2200">
                <a:solidFill>
                  <a:schemeClr val="tx1"/>
                </a:solidFill>
                <a:latin typeface="Tahoma" charset="0"/>
                <a:ea typeface="宋体" charset="0"/>
              </a:defRPr>
            </a:lvl2pPr>
            <a:lvl3pPr marL="1055103" indent="-211021" defTabSz="914423">
              <a:defRPr kumimoji="1" sz="2200">
                <a:solidFill>
                  <a:schemeClr val="tx1"/>
                </a:solidFill>
                <a:latin typeface="Tahoma" charset="0"/>
                <a:ea typeface="宋体" charset="0"/>
              </a:defRPr>
            </a:lvl3pPr>
            <a:lvl4pPr marL="1477145" indent="-211021" defTabSz="914423">
              <a:defRPr kumimoji="1" sz="2200">
                <a:solidFill>
                  <a:schemeClr val="tx1"/>
                </a:solidFill>
                <a:latin typeface="Tahoma" charset="0"/>
                <a:ea typeface="宋体" charset="0"/>
              </a:defRPr>
            </a:lvl4pPr>
            <a:lvl5pPr marL="1899186" indent="-211021" defTabSz="914423">
              <a:defRPr kumimoji="1" sz="2200">
                <a:solidFill>
                  <a:schemeClr val="tx1"/>
                </a:solidFill>
                <a:latin typeface="Tahoma" charset="0"/>
                <a:ea typeface="宋体" charset="0"/>
              </a:defRPr>
            </a:lvl5pPr>
            <a:lvl6pPr marL="2321227" indent="-211021" defTabSz="914423" fontAlgn="base">
              <a:spcBef>
                <a:spcPct val="0"/>
              </a:spcBef>
              <a:spcAft>
                <a:spcPct val="0"/>
              </a:spcAft>
              <a:defRPr kumimoji="1" sz="2200">
                <a:solidFill>
                  <a:schemeClr val="tx1"/>
                </a:solidFill>
                <a:latin typeface="Tahoma" charset="0"/>
                <a:ea typeface="宋体" charset="0"/>
              </a:defRPr>
            </a:lvl6pPr>
            <a:lvl7pPr marL="2743269" indent="-211021" defTabSz="914423" fontAlgn="base">
              <a:spcBef>
                <a:spcPct val="0"/>
              </a:spcBef>
              <a:spcAft>
                <a:spcPct val="0"/>
              </a:spcAft>
              <a:defRPr kumimoji="1" sz="2200">
                <a:solidFill>
                  <a:schemeClr val="tx1"/>
                </a:solidFill>
                <a:latin typeface="Tahoma" charset="0"/>
                <a:ea typeface="宋体" charset="0"/>
              </a:defRPr>
            </a:lvl7pPr>
            <a:lvl8pPr marL="3165310" indent="-211021" defTabSz="914423" fontAlgn="base">
              <a:spcBef>
                <a:spcPct val="0"/>
              </a:spcBef>
              <a:spcAft>
                <a:spcPct val="0"/>
              </a:spcAft>
              <a:defRPr kumimoji="1" sz="2200">
                <a:solidFill>
                  <a:schemeClr val="tx1"/>
                </a:solidFill>
                <a:latin typeface="Tahoma" charset="0"/>
                <a:ea typeface="宋体" charset="0"/>
              </a:defRPr>
            </a:lvl8pPr>
            <a:lvl9pPr marL="3587351" indent="-211021" defTabSz="914423" fontAlgn="base">
              <a:spcBef>
                <a:spcPct val="0"/>
              </a:spcBef>
              <a:spcAft>
                <a:spcPct val="0"/>
              </a:spcAft>
              <a:defRPr kumimoji="1" sz="2200">
                <a:solidFill>
                  <a:schemeClr val="tx1"/>
                </a:solidFill>
                <a:latin typeface="Tahoma" charset="0"/>
                <a:ea typeface="宋体" charset="0"/>
              </a:defRPr>
            </a:lvl9pPr>
          </a:lstStyle>
          <a:p>
            <a:fld id="{0F4291BE-FE06-6A47-8990-5391F93F52EE}" type="slidenum">
              <a:rPr kumimoji="0" lang="en-US" altLang="zh-CN" sz="1200">
                <a:latin typeface="Arial" charset="0"/>
              </a:rPr>
              <a:pPr/>
              <a:t>7</a:t>
            </a:fld>
            <a:endParaRPr kumimoji="0" lang="en-US" altLang="zh-CN" sz="1200">
              <a:latin typeface="Arial" charset="0"/>
            </a:endParaRPr>
          </a:p>
        </p:txBody>
      </p:sp>
      <p:sp>
        <p:nvSpPr>
          <p:cNvPr id="23554" name="Rectangle 2"/>
          <p:cNvSpPr>
            <a:spLocks noGrp="1" noRot="1" noChangeAspect="1" noChangeArrowheads="1" noTextEdit="1"/>
          </p:cNvSpPr>
          <p:nvPr>
            <p:ph type="sldImg"/>
          </p:nvPr>
        </p:nvSpPr>
        <p:spPr>
          <a:xfrm>
            <a:off x="1143000" y="685800"/>
            <a:ext cx="4572000" cy="3429000"/>
          </a:xfrm>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zh-CN" altLang="en-US">
              <a:ea typeface="宋体"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423">
              <a:defRPr kumimoji="1" sz="2200">
                <a:solidFill>
                  <a:schemeClr val="tx1"/>
                </a:solidFill>
                <a:latin typeface="Tahoma" charset="0"/>
                <a:ea typeface="宋体" charset="0"/>
                <a:cs typeface="宋体" charset="0"/>
              </a:defRPr>
            </a:lvl1pPr>
            <a:lvl2pPr marL="685817" indent="-263776" defTabSz="914423">
              <a:defRPr kumimoji="1" sz="2200">
                <a:solidFill>
                  <a:schemeClr val="tx1"/>
                </a:solidFill>
                <a:latin typeface="Tahoma" charset="0"/>
                <a:ea typeface="宋体" charset="0"/>
              </a:defRPr>
            </a:lvl2pPr>
            <a:lvl3pPr marL="1055103" indent="-211021" defTabSz="914423">
              <a:defRPr kumimoji="1" sz="2200">
                <a:solidFill>
                  <a:schemeClr val="tx1"/>
                </a:solidFill>
                <a:latin typeface="Tahoma" charset="0"/>
                <a:ea typeface="宋体" charset="0"/>
              </a:defRPr>
            </a:lvl3pPr>
            <a:lvl4pPr marL="1477145" indent="-211021" defTabSz="914423">
              <a:defRPr kumimoji="1" sz="2200">
                <a:solidFill>
                  <a:schemeClr val="tx1"/>
                </a:solidFill>
                <a:latin typeface="Tahoma" charset="0"/>
                <a:ea typeface="宋体" charset="0"/>
              </a:defRPr>
            </a:lvl4pPr>
            <a:lvl5pPr marL="1899186" indent="-211021" defTabSz="914423">
              <a:defRPr kumimoji="1" sz="2200">
                <a:solidFill>
                  <a:schemeClr val="tx1"/>
                </a:solidFill>
                <a:latin typeface="Tahoma" charset="0"/>
                <a:ea typeface="宋体" charset="0"/>
              </a:defRPr>
            </a:lvl5pPr>
            <a:lvl6pPr marL="2321227" indent="-211021" defTabSz="914423" fontAlgn="base">
              <a:spcBef>
                <a:spcPct val="0"/>
              </a:spcBef>
              <a:spcAft>
                <a:spcPct val="0"/>
              </a:spcAft>
              <a:defRPr kumimoji="1" sz="2200">
                <a:solidFill>
                  <a:schemeClr val="tx1"/>
                </a:solidFill>
                <a:latin typeface="Tahoma" charset="0"/>
                <a:ea typeface="宋体" charset="0"/>
              </a:defRPr>
            </a:lvl6pPr>
            <a:lvl7pPr marL="2743269" indent="-211021" defTabSz="914423" fontAlgn="base">
              <a:spcBef>
                <a:spcPct val="0"/>
              </a:spcBef>
              <a:spcAft>
                <a:spcPct val="0"/>
              </a:spcAft>
              <a:defRPr kumimoji="1" sz="2200">
                <a:solidFill>
                  <a:schemeClr val="tx1"/>
                </a:solidFill>
                <a:latin typeface="Tahoma" charset="0"/>
                <a:ea typeface="宋体" charset="0"/>
              </a:defRPr>
            </a:lvl7pPr>
            <a:lvl8pPr marL="3165310" indent="-211021" defTabSz="914423" fontAlgn="base">
              <a:spcBef>
                <a:spcPct val="0"/>
              </a:spcBef>
              <a:spcAft>
                <a:spcPct val="0"/>
              </a:spcAft>
              <a:defRPr kumimoji="1" sz="2200">
                <a:solidFill>
                  <a:schemeClr val="tx1"/>
                </a:solidFill>
                <a:latin typeface="Tahoma" charset="0"/>
                <a:ea typeface="宋体" charset="0"/>
              </a:defRPr>
            </a:lvl8pPr>
            <a:lvl9pPr marL="3587351" indent="-211021" defTabSz="914423" fontAlgn="base">
              <a:spcBef>
                <a:spcPct val="0"/>
              </a:spcBef>
              <a:spcAft>
                <a:spcPct val="0"/>
              </a:spcAft>
              <a:defRPr kumimoji="1" sz="2200">
                <a:solidFill>
                  <a:schemeClr val="tx1"/>
                </a:solidFill>
                <a:latin typeface="Tahoma" charset="0"/>
                <a:ea typeface="宋体" charset="0"/>
              </a:defRPr>
            </a:lvl9pPr>
          </a:lstStyle>
          <a:p>
            <a:fld id="{AE6FAEBF-C688-2B4E-8D9F-E241566CCC74}" type="slidenum">
              <a:rPr kumimoji="0" lang="en-US" altLang="zh-CN" sz="1200">
                <a:latin typeface="Arial" charset="0"/>
              </a:rPr>
              <a:pPr/>
              <a:t>8</a:t>
            </a:fld>
            <a:endParaRPr kumimoji="0" lang="en-US" altLang="zh-CN" sz="1200">
              <a:latin typeface="Arial" charset="0"/>
            </a:endParaRPr>
          </a:p>
        </p:txBody>
      </p:sp>
      <p:sp>
        <p:nvSpPr>
          <p:cNvPr id="25602" name="Rectangle 2"/>
          <p:cNvSpPr>
            <a:spLocks noGrp="1" noRot="1" noChangeAspect="1" noChangeArrowheads="1" noTextEdit="1"/>
          </p:cNvSpPr>
          <p:nvPr>
            <p:ph type="sldImg"/>
          </p:nvPr>
        </p:nvSpPr>
        <p:spPr>
          <a:xfrm>
            <a:off x="1143000" y="685800"/>
            <a:ext cx="4572000" cy="3429000"/>
          </a:xfrm>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zh-CN" altLang="en-US">
              <a:ea typeface="宋体"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幻灯片图像占位符 1"/>
          <p:cNvSpPr>
            <a:spLocks noGrp="1" noRot="1" noChangeAspect="1" noTextEdit="1"/>
          </p:cNvSpPr>
          <p:nvPr>
            <p:ph type="sldImg"/>
          </p:nvPr>
        </p:nvSpPr>
        <p:spPr>
          <a:xfrm>
            <a:off x="1143000" y="685800"/>
            <a:ext cx="4572000" cy="3429000"/>
          </a:xfrm>
          <a:ln/>
        </p:spPr>
      </p:sp>
      <p:sp>
        <p:nvSpPr>
          <p:cNvPr id="27650" name="备注占位符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kumimoji="0" lang="zh-CN" altLang="en-US">
              <a:ea typeface="宋体" charset="0"/>
            </a:endParaRPr>
          </a:p>
        </p:txBody>
      </p:sp>
      <p:sp>
        <p:nvSpPr>
          <p:cNvPr id="27651" name="灯片编号占位符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423">
              <a:defRPr kumimoji="1" sz="2200">
                <a:solidFill>
                  <a:schemeClr val="tx1"/>
                </a:solidFill>
                <a:latin typeface="Tahoma" charset="0"/>
                <a:ea typeface="宋体" charset="0"/>
                <a:cs typeface="宋体" charset="0"/>
              </a:defRPr>
            </a:lvl1pPr>
            <a:lvl2pPr marL="685817" indent="-263776" defTabSz="914423">
              <a:defRPr kumimoji="1" sz="2200">
                <a:solidFill>
                  <a:schemeClr val="tx1"/>
                </a:solidFill>
                <a:latin typeface="Tahoma" charset="0"/>
                <a:ea typeface="宋体" charset="0"/>
              </a:defRPr>
            </a:lvl2pPr>
            <a:lvl3pPr marL="1055103" indent="-211021" defTabSz="914423">
              <a:defRPr kumimoji="1" sz="2200">
                <a:solidFill>
                  <a:schemeClr val="tx1"/>
                </a:solidFill>
                <a:latin typeface="Tahoma" charset="0"/>
                <a:ea typeface="宋体" charset="0"/>
              </a:defRPr>
            </a:lvl3pPr>
            <a:lvl4pPr marL="1477145" indent="-211021" defTabSz="914423">
              <a:defRPr kumimoji="1" sz="2200">
                <a:solidFill>
                  <a:schemeClr val="tx1"/>
                </a:solidFill>
                <a:latin typeface="Tahoma" charset="0"/>
                <a:ea typeface="宋体" charset="0"/>
              </a:defRPr>
            </a:lvl4pPr>
            <a:lvl5pPr marL="1899186" indent="-211021" defTabSz="914423">
              <a:defRPr kumimoji="1" sz="2200">
                <a:solidFill>
                  <a:schemeClr val="tx1"/>
                </a:solidFill>
                <a:latin typeface="Tahoma" charset="0"/>
                <a:ea typeface="宋体" charset="0"/>
              </a:defRPr>
            </a:lvl5pPr>
            <a:lvl6pPr marL="2321227" indent="-211021" defTabSz="914423" fontAlgn="base">
              <a:spcBef>
                <a:spcPct val="0"/>
              </a:spcBef>
              <a:spcAft>
                <a:spcPct val="0"/>
              </a:spcAft>
              <a:defRPr kumimoji="1" sz="2200">
                <a:solidFill>
                  <a:schemeClr val="tx1"/>
                </a:solidFill>
                <a:latin typeface="Tahoma" charset="0"/>
                <a:ea typeface="宋体" charset="0"/>
              </a:defRPr>
            </a:lvl6pPr>
            <a:lvl7pPr marL="2743269" indent="-211021" defTabSz="914423" fontAlgn="base">
              <a:spcBef>
                <a:spcPct val="0"/>
              </a:spcBef>
              <a:spcAft>
                <a:spcPct val="0"/>
              </a:spcAft>
              <a:defRPr kumimoji="1" sz="2200">
                <a:solidFill>
                  <a:schemeClr val="tx1"/>
                </a:solidFill>
                <a:latin typeface="Tahoma" charset="0"/>
                <a:ea typeface="宋体" charset="0"/>
              </a:defRPr>
            </a:lvl7pPr>
            <a:lvl8pPr marL="3165310" indent="-211021" defTabSz="914423" fontAlgn="base">
              <a:spcBef>
                <a:spcPct val="0"/>
              </a:spcBef>
              <a:spcAft>
                <a:spcPct val="0"/>
              </a:spcAft>
              <a:defRPr kumimoji="1" sz="2200">
                <a:solidFill>
                  <a:schemeClr val="tx1"/>
                </a:solidFill>
                <a:latin typeface="Tahoma" charset="0"/>
                <a:ea typeface="宋体" charset="0"/>
              </a:defRPr>
            </a:lvl8pPr>
            <a:lvl9pPr marL="3587351" indent="-211021" defTabSz="914423" fontAlgn="base">
              <a:spcBef>
                <a:spcPct val="0"/>
              </a:spcBef>
              <a:spcAft>
                <a:spcPct val="0"/>
              </a:spcAft>
              <a:defRPr kumimoji="1" sz="2200">
                <a:solidFill>
                  <a:schemeClr val="tx1"/>
                </a:solidFill>
                <a:latin typeface="Tahoma" charset="0"/>
                <a:ea typeface="宋体" charset="0"/>
              </a:defRPr>
            </a:lvl9pPr>
          </a:lstStyle>
          <a:p>
            <a:fld id="{7FA17974-3DDF-EE47-AD98-FF725E6D3289}" type="slidenum">
              <a:rPr kumimoji="0" lang="en-US" altLang="zh-CN" sz="1200">
                <a:latin typeface="Arial" charset="0"/>
              </a:rPr>
              <a:pPr/>
              <a:t>9</a:t>
            </a:fld>
            <a:endParaRPr kumimoji="0" lang="en-US" altLang="zh-CN" sz="120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423">
              <a:defRPr kumimoji="1" sz="2200">
                <a:solidFill>
                  <a:schemeClr val="tx1"/>
                </a:solidFill>
                <a:latin typeface="Tahoma" charset="0"/>
                <a:ea typeface="宋体" charset="0"/>
                <a:cs typeface="宋体" charset="0"/>
              </a:defRPr>
            </a:lvl1pPr>
            <a:lvl2pPr marL="685817" indent="-263776" defTabSz="914423">
              <a:defRPr kumimoji="1" sz="2200">
                <a:solidFill>
                  <a:schemeClr val="tx1"/>
                </a:solidFill>
                <a:latin typeface="Tahoma" charset="0"/>
                <a:ea typeface="宋体" charset="0"/>
              </a:defRPr>
            </a:lvl2pPr>
            <a:lvl3pPr marL="1055103" indent="-211021" defTabSz="914423">
              <a:defRPr kumimoji="1" sz="2200">
                <a:solidFill>
                  <a:schemeClr val="tx1"/>
                </a:solidFill>
                <a:latin typeface="Tahoma" charset="0"/>
                <a:ea typeface="宋体" charset="0"/>
              </a:defRPr>
            </a:lvl3pPr>
            <a:lvl4pPr marL="1477145" indent="-211021" defTabSz="914423">
              <a:defRPr kumimoji="1" sz="2200">
                <a:solidFill>
                  <a:schemeClr val="tx1"/>
                </a:solidFill>
                <a:latin typeface="Tahoma" charset="0"/>
                <a:ea typeface="宋体" charset="0"/>
              </a:defRPr>
            </a:lvl4pPr>
            <a:lvl5pPr marL="1899186" indent="-211021" defTabSz="914423">
              <a:defRPr kumimoji="1" sz="2200">
                <a:solidFill>
                  <a:schemeClr val="tx1"/>
                </a:solidFill>
                <a:latin typeface="Tahoma" charset="0"/>
                <a:ea typeface="宋体" charset="0"/>
              </a:defRPr>
            </a:lvl5pPr>
            <a:lvl6pPr marL="2321227" indent="-211021" defTabSz="914423" fontAlgn="base">
              <a:spcBef>
                <a:spcPct val="0"/>
              </a:spcBef>
              <a:spcAft>
                <a:spcPct val="0"/>
              </a:spcAft>
              <a:defRPr kumimoji="1" sz="2200">
                <a:solidFill>
                  <a:schemeClr val="tx1"/>
                </a:solidFill>
                <a:latin typeface="Tahoma" charset="0"/>
                <a:ea typeface="宋体" charset="0"/>
              </a:defRPr>
            </a:lvl6pPr>
            <a:lvl7pPr marL="2743269" indent="-211021" defTabSz="914423" fontAlgn="base">
              <a:spcBef>
                <a:spcPct val="0"/>
              </a:spcBef>
              <a:spcAft>
                <a:spcPct val="0"/>
              </a:spcAft>
              <a:defRPr kumimoji="1" sz="2200">
                <a:solidFill>
                  <a:schemeClr val="tx1"/>
                </a:solidFill>
                <a:latin typeface="Tahoma" charset="0"/>
                <a:ea typeface="宋体" charset="0"/>
              </a:defRPr>
            </a:lvl7pPr>
            <a:lvl8pPr marL="3165310" indent="-211021" defTabSz="914423" fontAlgn="base">
              <a:spcBef>
                <a:spcPct val="0"/>
              </a:spcBef>
              <a:spcAft>
                <a:spcPct val="0"/>
              </a:spcAft>
              <a:defRPr kumimoji="1" sz="2200">
                <a:solidFill>
                  <a:schemeClr val="tx1"/>
                </a:solidFill>
                <a:latin typeface="Tahoma" charset="0"/>
                <a:ea typeface="宋体" charset="0"/>
              </a:defRPr>
            </a:lvl8pPr>
            <a:lvl9pPr marL="3587351" indent="-211021" defTabSz="914423" fontAlgn="base">
              <a:spcBef>
                <a:spcPct val="0"/>
              </a:spcBef>
              <a:spcAft>
                <a:spcPct val="0"/>
              </a:spcAft>
              <a:defRPr kumimoji="1" sz="2200">
                <a:solidFill>
                  <a:schemeClr val="tx1"/>
                </a:solidFill>
                <a:latin typeface="Tahoma" charset="0"/>
                <a:ea typeface="宋体" charset="0"/>
              </a:defRPr>
            </a:lvl9pPr>
          </a:lstStyle>
          <a:p>
            <a:fld id="{F599FBBB-146A-034E-A44D-088DB0E9568B}" type="slidenum">
              <a:rPr kumimoji="0" lang="en-US" altLang="zh-CN" sz="1200">
                <a:latin typeface="Arial" charset="0"/>
              </a:rPr>
              <a:pPr/>
              <a:t>10</a:t>
            </a:fld>
            <a:endParaRPr kumimoji="0" lang="en-US" altLang="zh-CN" sz="1200">
              <a:latin typeface="Arial" charset="0"/>
            </a:endParaRPr>
          </a:p>
        </p:txBody>
      </p:sp>
      <p:sp>
        <p:nvSpPr>
          <p:cNvPr id="29698" name="Rectangle 2"/>
          <p:cNvSpPr>
            <a:spLocks noGrp="1" noRot="1" noChangeAspect="1" noChangeArrowheads="1" noTextEdit="1"/>
          </p:cNvSpPr>
          <p:nvPr>
            <p:ph type="sldImg"/>
          </p:nvPr>
        </p:nvSpPr>
        <p:spPr>
          <a:xfrm>
            <a:off x="1143000" y="685800"/>
            <a:ext cx="4572000" cy="3429000"/>
          </a:xfrm>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zh-CN" altLang="en-US">
              <a:ea typeface="宋体"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noTextEdit="1"/>
          </p:cNvSpPr>
          <p:nvPr>
            <p:ph type="sldImg"/>
          </p:nvPr>
        </p:nvSpPr>
        <p:spPr>
          <a:xfrm>
            <a:off x="1143000" y="685800"/>
            <a:ext cx="4572000" cy="3429000"/>
          </a:xfrm>
          <a:ln/>
        </p:spPr>
      </p:sp>
      <p:sp>
        <p:nvSpPr>
          <p:cNvPr id="33794" name="备注占位符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kumimoji="0" lang="zh-CN" altLang="en-US">
              <a:ea typeface="宋体" charset="0"/>
            </a:endParaRPr>
          </a:p>
        </p:txBody>
      </p:sp>
      <p:sp>
        <p:nvSpPr>
          <p:cNvPr id="33795" name="灯片编号占位符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423">
              <a:defRPr kumimoji="1" sz="2200">
                <a:solidFill>
                  <a:schemeClr val="tx1"/>
                </a:solidFill>
                <a:latin typeface="Tahoma" charset="0"/>
                <a:ea typeface="宋体" charset="0"/>
                <a:cs typeface="宋体" charset="0"/>
              </a:defRPr>
            </a:lvl1pPr>
            <a:lvl2pPr marL="685817" indent="-263776" defTabSz="914423">
              <a:defRPr kumimoji="1" sz="2200">
                <a:solidFill>
                  <a:schemeClr val="tx1"/>
                </a:solidFill>
                <a:latin typeface="Tahoma" charset="0"/>
                <a:ea typeface="宋体" charset="0"/>
              </a:defRPr>
            </a:lvl2pPr>
            <a:lvl3pPr marL="1055103" indent="-211021" defTabSz="914423">
              <a:defRPr kumimoji="1" sz="2200">
                <a:solidFill>
                  <a:schemeClr val="tx1"/>
                </a:solidFill>
                <a:latin typeface="Tahoma" charset="0"/>
                <a:ea typeface="宋体" charset="0"/>
              </a:defRPr>
            </a:lvl3pPr>
            <a:lvl4pPr marL="1477145" indent="-211021" defTabSz="914423">
              <a:defRPr kumimoji="1" sz="2200">
                <a:solidFill>
                  <a:schemeClr val="tx1"/>
                </a:solidFill>
                <a:latin typeface="Tahoma" charset="0"/>
                <a:ea typeface="宋体" charset="0"/>
              </a:defRPr>
            </a:lvl4pPr>
            <a:lvl5pPr marL="1899186" indent="-211021" defTabSz="914423">
              <a:defRPr kumimoji="1" sz="2200">
                <a:solidFill>
                  <a:schemeClr val="tx1"/>
                </a:solidFill>
                <a:latin typeface="Tahoma" charset="0"/>
                <a:ea typeface="宋体" charset="0"/>
              </a:defRPr>
            </a:lvl5pPr>
            <a:lvl6pPr marL="2321227" indent="-211021" defTabSz="914423" fontAlgn="base">
              <a:spcBef>
                <a:spcPct val="0"/>
              </a:spcBef>
              <a:spcAft>
                <a:spcPct val="0"/>
              </a:spcAft>
              <a:defRPr kumimoji="1" sz="2200">
                <a:solidFill>
                  <a:schemeClr val="tx1"/>
                </a:solidFill>
                <a:latin typeface="Tahoma" charset="0"/>
                <a:ea typeface="宋体" charset="0"/>
              </a:defRPr>
            </a:lvl6pPr>
            <a:lvl7pPr marL="2743269" indent="-211021" defTabSz="914423" fontAlgn="base">
              <a:spcBef>
                <a:spcPct val="0"/>
              </a:spcBef>
              <a:spcAft>
                <a:spcPct val="0"/>
              </a:spcAft>
              <a:defRPr kumimoji="1" sz="2200">
                <a:solidFill>
                  <a:schemeClr val="tx1"/>
                </a:solidFill>
                <a:latin typeface="Tahoma" charset="0"/>
                <a:ea typeface="宋体" charset="0"/>
              </a:defRPr>
            </a:lvl7pPr>
            <a:lvl8pPr marL="3165310" indent="-211021" defTabSz="914423" fontAlgn="base">
              <a:spcBef>
                <a:spcPct val="0"/>
              </a:spcBef>
              <a:spcAft>
                <a:spcPct val="0"/>
              </a:spcAft>
              <a:defRPr kumimoji="1" sz="2200">
                <a:solidFill>
                  <a:schemeClr val="tx1"/>
                </a:solidFill>
                <a:latin typeface="Tahoma" charset="0"/>
                <a:ea typeface="宋体" charset="0"/>
              </a:defRPr>
            </a:lvl8pPr>
            <a:lvl9pPr marL="3587351" indent="-211021" defTabSz="914423" fontAlgn="base">
              <a:spcBef>
                <a:spcPct val="0"/>
              </a:spcBef>
              <a:spcAft>
                <a:spcPct val="0"/>
              </a:spcAft>
              <a:defRPr kumimoji="1" sz="2200">
                <a:solidFill>
                  <a:schemeClr val="tx1"/>
                </a:solidFill>
                <a:latin typeface="Tahoma" charset="0"/>
                <a:ea typeface="宋体" charset="0"/>
              </a:defRPr>
            </a:lvl9pPr>
          </a:lstStyle>
          <a:p>
            <a:fld id="{E26EB477-0065-6C48-93A7-64185114BCCF}" type="slidenum">
              <a:rPr kumimoji="0" lang="en-US" altLang="zh-CN" sz="1200">
                <a:latin typeface="Arial" charset="0"/>
              </a:rPr>
              <a:pPr/>
              <a:t>11</a:t>
            </a:fld>
            <a:endParaRPr kumimoji="0" lang="en-US" altLang="zh-CN" sz="120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423">
              <a:defRPr kumimoji="1" sz="2200">
                <a:solidFill>
                  <a:schemeClr val="tx1"/>
                </a:solidFill>
                <a:latin typeface="Tahoma" charset="0"/>
                <a:ea typeface="宋体" charset="0"/>
                <a:cs typeface="宋体" charset="0"/>
              </a:defRPr>
            </a:lvl1pPr>
            <a:lvl2pPr marL="685817" indent="-263776" defTabSz="914423">
              <a:defRPr kumimoji="1" sz="2200">
                <a:solidFill>
                  <a:schemeClr val="tx1"/>
                </a:solidFill>
                <a:latin typeface="Tahoma" charset="0"/>
                <a:ea typeface="宋体" charset="0"/>
              </a:defRPr>
            </a:lvl2pPr>
            <a:lvl3pPr marL="1055103" indent="-211021" defTabSz="914423">
              <a:defRPr kumimoji="1" sz="2200">
                <a:solidFill>
                  <a:schemeClr val="tx1"/>
                </a:solidFill>
                <a:latin typeface="Tahoma" charset="0"/>
                <a:ea typeface="宋体" charset="0"/>
              </a:defRPr>
            </a:lvl3pPr>
            <a:lvl4pPr marL="1477145" indent="-211021" defTabSz="914423">
              <a:defRPr kumimoji="1" sz="2200">
                <a:solidFill>
                  <a:schemeClr val="tx1"/>
                </a:solidFill>
                <a:latin typeface="Tahoma" charset="0"/>
                <a:ea typeface="宋体" charset="0"/>
              </a:defRPr>
            </a:lvl4pPr>
            <a:lvl5pPr marL="1899186" indent="-211021" defTabSz="914423">
              <a:defRPr kumimoji="1" sz="2200">
                <a:solidFill>
                  <a:schemeClr val="tx1"/>
                </a:solidFill>
                <a:latin typeface="Tahoma" charset="0"/>
                <a:ea typeface="宋体" charset="0"/>
              </a:defRPr>
            </a:lvl5pPr>
            <a:lvl6pPr marL="2321227" indent="-211021" defTabSz="914423" fontAlgn="base">
              <a:spcBef>
                <a:spcPct val="0"/>
              </a:spcBef>
              <a:spcAft>
                <a:spcPct val="0"/>
              </a:spcAft>
              <a:defRPr kumimoji="1" sz="2200">
                <a:solidFill>
                  <a:schemeClr val="tx1"/>
                </a:solidFill>
                <a:latin typeface="Tahoma" charset="0"/>
                <a:ea typeface="宋体" charset="0"/>
              </a:defRPr>
            </a:lvl6pPr>
            <a:lvl7pPr marL="2743269" indent="-211021" defTabSz="914423" fontAlgn="base">
              <a:spcBef>
                <a:spcPct val="0"/>
              </a:spcBef>
              <a:spcAft>
                <a:spcPct val="0"/>
              </a:spcAft>
              <a:defRPr kumimoji="1" sz="2200">
                <a:solidFill>
                  <a:schemeClr val="tx1"/>
                </a:solidFill>
                <a:latin typeface="Tahoma" charset="0"/>
                <a:ea typeface="宋体" charset="0"/>
              </a:defRPr>
            </a:lvl7pPr>
            <a:lvl8pPr marL="3165310" indent="-211021" defTabSz="914423" fontAlgn="base">
              <a:spcBef>
                <a:spcPct val="0"/>
              </a:spcBef>
              <a:spcAft>
                <a:spcPct val="0"/>
              </a:spcAft>
              <a:defRPr kumimoji="1" sz="2200">
                <a:solidFill>
                  <a:schemeClr val="tx1"/>
                </a:solidFill>
                <a:latin typeface="Tahoma" charset="0"/>
                <a:ea typeface="宋体" charset="0"/>
              </a:defRPr>
            </a:lvl8pPr>
            <a:lvl9pPr marL="3587351" indent="-211021" defTabSz="914423" fontAlgn="base">
              <a:spcBef>
                <a:spcPct val="0"/>
              </a:spcBef>
              <a:spcAft>
                <a:spcPct val="0"/>
              </a:spcAft>
              <a:defRPr kumimoji="1" sz="2200">
                <a:solidFill>
                  <a:schemeClr val="tx1"/>
                </a:solidFill>
                <a:latin typeface="Tahoma" charset="0"/>
                <a:ea typeface="宋体" charset="0"/>
              </a:defRPr>
            </a:lvl9pPr>
          </a:lstStyle>
          <a:p>
            <a:fld id="{36DFB76C-3EAA-A345-824E-24432198B33C}" type="slidenum">
              <a:rPr kumimoji="0" lang="en-US" altLang="zh-CN" sz="1200">
                <a:latin typeface="Arial" charset="0"/>
              </a:rPr>
              <a:pPr/>
              <a:t>12</a:t>
            </a:fld>
            <a:endParaRPr kumimoji="0" lang="en-US" altLang="zh-CN" sz="1200">
              <a:latin typeface="Arial" charset="0"/>
            </a:endParaRPr>
          </a:p>
        </p:txBody>
      </p:sp>
      <p:sp>
        <p:nvSpPr>
          <p:cNvPr id="35842" name="Rectangle 2"/>
          <p:cNvSpPr>
            <a:spLocks noGrp="1" noRot="1" noChangeAspect="1" noChangeArrowheads="1" noTextEdit="1"/>
          </p:cNvSpPr>
          <p:nvPr>
            <p:ph type="sldImg"/>
          </p:nvPr>
        </p:nvSpPr>
        <p:spPr>
          <a:xfrm>
            <a:off x="1143000" y="685800"/>
            <a:ext cx="4572000" cy="3429000"/>
          </a:xfrm>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zh-CN" altLang="en-US">
              <a:ea typeface="宋体"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423">
              <a:defRPr kumimoji="1" sz="2200">
                <a:solidFill>
                  <a:schemeClr val="tx1"/>
                </a:solidFill>
                <a:latin typeface="Tahoma" charset="0"/>
                <a:ea typeface="宋体" charset="0"/>
                <a:cs typeface="宋体" charset="0"/>
              </a:defRPr>
            </a:lvl1pPr>
            <a:lvl2pPr marL="685817" indent="-263776" defTabSz="914423">
              <a:defRPr kumimoji="1" sz="2200">
                <a:solidFill>
                  <a:schemeClr val="tx1"/>
                </a:solidFill>
                <a:latin typeface="Tahoma" charset="0"/>
                <a:ea typeface="宋体" charset="0"/>
              </a:defRPr>
            </a:lvl2pPr>
            <a:lvl3pPr marL="1055103" indent="-211021" defTabSz="914423">
              <a:defRPr kumimoji="1" sz="2200">
                <a:solidFill>
                  <a:schemeClr val="tx1"/>
                </a:solidFill>
                <a:latin typeface="Tahoma" charset="0"/>
                <a:ea typeface="宋体" charset="0"/>
              </a:defRPr>
            </a:lvl3pPr>
            <a:lvl4pPr marL="1477145" indent="-211021" defTabSz="914423">
              <a:defRPr kumimoji="1" sz="2200">
                <a:solidFill>
                  <a:schemeClr val="tx1"/>
                </a:solidFill>
                <a:latin typeface="Tahoma" charset="0"/>
                <a:ea typeface="宋体" charset="0"/>
              </a:defRPr>
            </a:lvl4pPr>
            <a:lvl5pPr marL="1899186" indent="-211021" defTabSz="914423">
              <a:defRPr kumimoji="1" sz="2200">
                <a:solidFill>
                  <a:schemeClr val="tx1"/>
                </a:solidFill>
                <a:latin typeface="Tahoma" charset="0"/>
                <a:ea typeface="宋体" charset="0"/>
              </a:defRPr>
            </a:lvl5pPr>
            <a:lvl6pPr marL="2321227" indent="-211021" defTabSz="914423" fontAlgn="base">
              <a:spcBef>
                <a:spcPct val="0"/>
              </a:spcBef>
              <a:spcAft>
                <a:spcPct val="0"/>
              </a:spcAft>
              <a:defRPr kumimoji="1" sz="2200">
                <a:solidFill>
                  <a:schemeClr val="tx1"/>
                </a:solidFill>
                <a:latin typeface="Tahoma" charset="0"/>
                <a:ea typeface="宋体" charset="0"/>
              </a:defRPr>
            </a:lvl6pPr>
            <a:lvl7pPr marL="2743269" indent="-211021" defTabSz="914423" fontAlgn="base">
              <a:spcBef>
                <a:spcPct val="0"/>
              </a:spcBef>
              <a:spcAft>
                <a:spcPct val="0"/>
              </a:spcAft>
              <a:defRPr kumimoji="1" sz="2200">
                <a:solidFill>
                  <a:schemeClr val="tx1"/>
                </a:solidFill>
                <a:latin typeface="Tahoma" charset="0"/>
                <a:ea typeface="宋体" charset="0"/>
              </a:defRPr>
            </a:lvl7pPr>
            <a:lvl8pPr marL="3165310" indent="-211021" defTabSz="914423" fontAlgn="base">
              <a:spcBef>
                <a:spcPct val="0"/>
              </a:spcBef>
              <a:spcAft>
                <a:spcPct val="0"/>
              </a:spcAft>
              <a:defRPr kumimoji="1" sz="2200">
                <a:solidFill>
                  <a:schemeClr val="tx1"/>
                </a:solidFill>
                <a:latin typeface="Tahoma" charset="0"/>
                <a:ea typeface="宋体" charset="0"/>
              </a:defRPr>
            </a:lvl8pPr>
            <a:lvl9pPr marL="3587351" indent="-211021" defTabSz="914423" fontAlgn="base">
              <a:spcBef>
                <a:spcPct val="0"/>
              </a:spcBef>
              <a:spcAft>
                <a:spcPct val="0"/>
              </a:spcAft>
              <a:defRPr kumimoji="1" sz="2200">
                <a:solidFill>
                  <a:schemeClr val="tx1"/>
                </a:solidFill>
                <a:latin typeface="Tahoma" charset="0"/>
                <a:ea typeface="宋体" charset="0"/>
              </a:defRPr>
            </a:lvl9pPr>
          </a:lstStyle>
          <a:p>
            <a:fld id="{8E9142A7-0122-FA45-B567-76D09C57BA86}" type="slidenum">
              <a:rPr kumimoji="0" lang="en-US" altLang="zh-CN" sz="1200">
                <a:latin typeface="Arial" charset="0"/>
              </a:rPr>
              <a:pPr/>
              <a:t>13</a:t>
            </a:fld>
            <a:endParaRPr kumimoji="0" lang="en-US" altLang="zh-CN" sz="1200">
              <a:latin typeface="Arial" charset="0"/>
            </a:endParaRPr>
          </a:p>
        </p:txBody>
      </p:sp>
      <p:sp>
        <p:nvSpPr>
          <p:cNvPr id="37890" name="Rectangle 2"/>
          <p:cNvSpPr>
            <a:spLocks noGrp="1" noRot="1" noChangeAspect="1" noChangeArrowheads="1" noTextEdit="1"/>
          </p:cNvSpPr>
          <p:nvPr>
            <p:ph type="sldImg"/>
          </p:nvPr>
        </p:nvSpPr>
        <p:spPr>
          <a:xfrm>
            <a:off x="1143000" y="685800"/>
            <a:ext cx="4572000" cy="3429000"/>
          </a:xfrm>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zh-CN" altLang="en-US">
              <a:ea typeface="宋体"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423">
              <a:defRPr kumimoji="1" sz="2200">
                <a:solidFill>
                  <a:schemeClr val="tx1"/>
                </a:solidFill>
                <a:latin typeface="Tahoma" charset="0"/>
                <a:ea typeface="宋体" charset="0"/>
                <a:cs typeface="宋体" charset="0"/>
              </a:defRPr>
            </a:lvl1pPr>
            <a:lvl2pPr marL="685817" indent="-263776" defTabSz="914423">
              <a:defRPr kumimoji="1" sz="2200">
                <a:solidFill>
                  <a:schemeClr val="tx1"/>
                </a:solidFill>
                <a:latin typeface="Tahoma" charset="0"/>
                <a:ea typeface="宋体" charset="0"/>
              </a:defRPr>
            </a:lvl2pPr>
            <a:lvl3pPr marL="1055103" indent="-211021" defTabSz="914423">
              <a:defRPr kumimoji="1" sz="2200">
                <a:solidFill>
                  <a:schemeClr val="tx1"/>
                </a:solidFill>
                <a:latin typeface="Tahoma" charset="0"/>
                <a:ea typeface="宋体" charset="0"/>
              </a:defRPr>
            </a:lvl3pPr>
            <a:lvl4pPr marL="1477145" indent="-211021" defTabSz="914423">
              <a:defRPr kumimoji="1" sz="2200">
                <a:solidFill>
                  <a:schemeClr val="tx1"/>
                </a:solidFill>
                <a:latin typeface="Tahoma" charset="0"/>
                <a:ea typeface="宋体" charset="0"/>
              </a:defRPr>
            </a:lvl4pPr>
            <a:lvl5pPr marL="1899186" indent="-211021" defTabSz="914423">
              <a:defRPr kumimoji="1" sz="2200">
                <a:solidFill>
                  <a:schemeClr val="tx1"/>
                </a:solidFill>
                <a:latin typeface="Tahoma" charset="0"/>
                <a:ea typeface="宋体" charset="0"/>
              </a:defRPr>
            </a:lvl5pPr>
            <a:lvl6pPr marL="2321227" indent="-211021" defTabSz="914423" fontAlgn="base">
              <a:spcBef>
                <a:spcPct val="0"/>
              </a:spcBef>
              <a:spcAft>
                <a:spcPct val="0"/>
              </a:spcAft>
              <a:defRPr kumimoji="1" sz="2200">
                <a:solidFill>
                  <a:schemeClr val="tx1"/>
                </a:solidFill>
                <a:latin typeface="Tahoma" charset="0"/>
                <a:ea typeface="宋体" charset="0"/>
              </a:defRPr>
            </a:lvl6pPr>
            <a:lvl7pPr marL="2743269" indent="-211021" defTabSz="914423" fontAlgn="base">
              <a:spcBef>
                <a:spcPct val="0"/>
              </a:spcBef>
              <a:spcAft>
                <a:spcPct val="0"/>
              </a:spcAft>
              <a:defRPr kumimoji="1" sz="2200">
                <a:solidFill>
                  <a:schemeClr val="tx1"/>
                </a:solidFill>
                <a:latin typeface="Tahoma" charset="0"/>
                <a:ea typeface="宋体" charset="0"/>
              </a:defRPr>
            </a:lvl7pPr>
            <a:lvl8pPr marL="3165310" indent="-211021" defTabSz="914423" fontAlgn="base">
              <a:spcBef>
                <a:spcPct val="0"/>
              </a:spcBef>
              <a:spcAft>
                <a:spcPct val="0"/>
              </a:spcAft>
              <a:defRPr kumimoji="1" sz="2200">
                <a:solidFill>
                  <a:schemeClr val="tx1"/>
                </a:solidFill>
                <a:latin typeface="Tahoma" charset="0"/>
                <a:ea typeface="宋体" charset="0"/>
              </a:defRPr>
            </a:lvl8pPr>
            <a:lvl9pPr marL="3587351" indent="-211021" defTabSz="914423" fontAlgn="base">
              <a:spcBef>
                <a:spcPct val="0"/>
              </a:spcBef>
              <a:spcAft>
                <a:spcPct val="0"/>
              </a:spcAft>
              <a:defRPr kumimoji="1" sz="2200">
                <a:solidFill>
                  <a:schemeClr val="tx1"/>
                </a:solidFill>
                <a:latin typeface="Tahoma" charset="0"/>
                <a:ea typeface="宋体" charset="0"/>
              </a:defRPr>
            </a:lvl9pPr>
          </a:lstStyle>
          <a:p>
            <a:fld id="{52A4567D-E077-D64B-B336-D56957285E7B}" type="slidenum">
              <a:rPr kumimoji="0" lang="en-US" altLang="zh-CN" sz="1200">
                <a:latin typeface="Arial" charset="0"/>
              </a:rPr>
              <a:pPr/>
              <a:t>14</a:t>
            </a:fld>
            <a:endParaRPr kumimoji="0" lang="en-US" altLang="zh-CN" sz="1200">
              <a:latin typeface="Arial" charset="0"/>
            </a:endParaRPr>
          </a:p>
        </p:txBody>
      </p:sp>
      <p:sp>
        <p:nvSpPr>
          <p:cNvPr id="41986" name="Rectangle 2"/>
          <p:cNvSpPr>
            <a:spLocks noGrp="1" noRot="1" noChangeAspect="1" noChangeArrowheads="1" noTextEdit="1"/>
          </p:cNvSpPr>
          <p:nvPr>
            <p:ph type="sldImg"/>
          </p:nvPr>
        </p:nvSpPr>
        <p:spPr>
          <a:xfrm>
            <a:off x="1143000" y="685800"/>
            <a:ext cx="4572000" cy="3429000"/>
          </a:xfrm>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zh-CN" altLang="en-US">
              <a:ea typeface="宋体"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kumimoji="1" lang="zh-CN" altLang="en-US" smtClean="0"/>
              <a:t>单击此处编辑母版标题样式</a:t>
            </a:r>
            <a:endParaRPr kumimoji="1"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zh-CN" altLang="en-US" smtClean="0"/>
              <a:t>单击此处编辑母版副标题样式</a:t>
            </a:r>
            <a:endParaRPr kumimoji="1"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kumimoji="1" lang="zh-CN" altLang="en-US" dirty="0"/>
          </a:p>
        </p:txBody>
      </p:sp>
      <p:sp>
        <p:nvSpPr>
          <p:cNvPr id="6" name="幻灯片编号占位符 5"/>
          <p:cNvSpPr>
            <a:spLocks noGrp="1"/>
          </p:cNvSpPr>
          <p:nvPr>
            <p:ph type="sldNum" sz="quarter" idx="12"/>
          </p:nvPr>
        </p:nvSpPr>
        <p:spPr/>
        <p:txBody>
          <a:bodyPr/>
          <a:lstStyle/>
          <a:p>
            <a:fld id="{EC7C08C4-FF83-C84A-8984-FF7F58E1FB83}" type="slidenum">
              <a:rPr kumimoji="1" lang="zh-CN" altLang="en-US" smtClean="0"/>
              <a:pPr/>
              <a:t>‹#›</a:t>
            </a:fld>
            <a:endParaRPr kumimoji="1" lang="zh-CN" altLang="en-US"/>
          </a:p>
        </p:txBody>
      </p:sp>
      <p:sp>
        <p:nvSpPr>
          <p:cNvPr id="4" name="文本框 3"/>
          <p:cNvSpPr txBox="1"/>
          <p:nvPr userDrawn="1"/>
        </p:nvSpPr>
        <p:spPr>
          <a:xfrm>
            <a:off x="1752240" y="6333553"/>
            <a:ext cx="184666" cy="369332"/>
          </a:xfrm>
          <a:prstGeom prst="rect">
            <a:avLst/>
          </a:prstGeom>
          <a:noFill/>
        </p:spPr>
        <p:txBody>
          <a:bodyPr wrap="none" rtlCol="0">
            <a:spAutoFit/>
          </a:bodyPr>
          <a:lstStyle/>
          <a:p>
            <a:endParaRPr kumimoji="1" lang="zh-CN" altLang="en-US" dirty="0"/>
          </a:p>
        </p:txBody>
      </p:sp>
      <p:sp>
        <p:nvSpPr>
          <p:cNvPr id="7" name="文本框 6"/>
          <p:cNvSpPr txBox="1"/>
          <p:nvPr userDrawn="1"/>
        </p:nvSpPr>
        <p:spPr>
          <a:xfrm>
            <a:off x="835931" y="6397853"/>
            <a:ext cx="184666" cy="369332"/>
          </a:xfrm>
          <a:prstGeom prst="rect">
            <a:avLst/>
          </a:prstGeom>
          <a:noFill/>
        </p:spPr>
        <p:txBody>
          <a:bodyPr wrap="none" rtlCol="0">
            <a:spAutoFit/>
          </a:bodyPr>
          <a:lstStyle/>
          <a:p>
            <a:endParaRPr kumimoji="1" lang="zh-CN" altLang="en-US" dirty="0"/>
          </a:p>
        </p:txBody>
      </p:sp>
    </p:spTree>
    <p:extLst>
      <p:ext uri="{BB962C8B-B14F-4D97-AF65-F5344CB8AC3E}">
        <p14:creationId xmlns:p14="http://schemas.microsoft.com/office/powerpoint/2010/main" xmlns="" val="3746362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6" name="幻灯片编号占位符 5"/>
          <p:cNvSpPr>
            <a:spLocks noGrp="1"/>
          </p:cNvSpPr>
          <p:nvPr>
            <p:ph type="sldNum" sz="quarter" idx="12"/>
          </p:nvPr>
        </p:nvSpPr>
        <p:spPr/>
        <p:txBody>
          <a:bodyPr/>
          <a:lstStyle/>
          <a:p>
            <a:fld id="{EC7C08C4-FF83-C84A-8984-FF7F58E1FB83}" type="slidenum">
              <a:rPr kumimoji="1" lang="zh-CN" altLang="en-US" smtClean="0"/>
              <a:pPr/>
              <a:t>‹#›</a:t>
            </a:fld>
            <a:endParaRPr kumimoji="1" lang="zh-CN" altLang="en-US"/>
          </a:p>
        </p:txBody>
      </p:sp>
    </p:spTree>
    <p:extLst>
      <p:ext uri="{BB962C8B-B14F-4D97-AF65-F5344CB8AC3E}">
        <p14:creationId xmlns:p14="http://schemas.microsoft.com/office/powerpoint/2010/main" xmlns="" val="2348850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a:xfrm>
            <a:off x="457200" y="274638"/>
            <a:ext cx="6019800" cy="5851525"/>
          </a:xfrm>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6" name="幻灯片编号占位符 5"/>
          <p:cNvSpPr>
            <a:spLocks noGrp="1"/>
          </p:cNvSpPr>
          <p:nvPr>
            <p:ph type="sldNum" sz="quarter" idx="12"/>
          </p:nvPr>
        </p:nvSpPr>
        <p:spPr/>
        <p:txBody>
          <a:bodyPr/>
          <a:lstStyle/>
          <a:p>
            <a:fld id="{EC7C08C4-FF83-C84A-8984-FF7F58E1FB83}" type="slidenum">
              <a:rPr kumimoji="1" lang="zh-CN" altLang="en-US" smtClean="0"/>
              <a:pPr/>
              <a:t>‹#›</a:t>
            </a:fld>
            <a:endParaRPr kumimoji="1" lang="zh-CN" altLang="en-US"/>
          </a:p>
        </p:txBody>
      </p:sp>
      <p:sp>
        <p:nvSpPr>
          <p:cNvPr id="8" name="矩形 7"/>
          <p:cNvSpPr/>
          <p:nvPr userDrawn="1"/>
        </p:nvSpPr>
        <p:spPr>
          <a:xfrm>
            <a:off x="457200" y="6211670"/>
            <a:ext cx="2993127" cy="646331"/>
          </a:xfrm>
          <a:prstGeom prst="rect">
            <a:avLst/>
          </a:prstGeom>
        </p:spPr>
        <p:txBody>
          <a:bodyPr wrap="none">
            <a:spAutoFit/>
          </a:bodyPr>
          <a:lstStyle/>
          <a:p>
            <a:pPr lvl="0"/>
            <a:r>
              <a:rPr kumimoji="1" lang="en-US" altLang="zh-CN" dirty="0" smtClean="0"/>
              <a:t>CEOS WGCV-37</a:t>
            </a:r>
            <a:endParaRPr kumimoji="1" lang="en-US" altLang="zh-CN" baseline="0" dirty="0" smtClean="0"/>
          </a:p>
          <a:p>
            <a:pPr lvl="0"/>
            <a:r>
              <a:rPr kumimoji="1" lang="en-US" altLang="zh-CN" baseline="0" dirty="0" smtClean="0"/>
              <a:t>Feb 17-20,2014, </a:t>
            </a:r>
            <a:r>
              <a:rPr kumimoji="1" lang="en-US" altLang="zh-CN" baseline="0" dirty="0" err="1" smtClean="0"/>
              <a:t>Frascati</a:t>
            </a:r>
            <a:r>
              <a:rPr kumimoji="1" lang="en-US" altLang="zh-CN" baseline="0" dirty="0" smtClean="0"/>
              <a:t>, Italy</a:t>
            </a:r>
            <a:endParaRPr kumimoji="1" lang="en-US" altLang="zh-CN" dirty="0" smtClean="0"/>
          </a:p>
        </p:txBody>
      </p:sp>
    </p:spTree>
    <p:extLst>
      <p:ext uri="{BB962C8B-B14F-4D97-AF65-F5344CB8AC3E}">
        <p14:creationId xmlns:p14="http://schemas.microsoft.com/office/powerpoint/2010/main" xmlns="" val="3713848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6" name="幻灯片编号占位符 5"/>
          <p:cNvSpPr>
            <a:spLocks noGrp="1"/>
          </p:cNvSpPr>
          <p:nvPr>
            <p:ph type="sldNum" sz="quarter" idx="12"/>
          </p:nvPr>
        </p:nvSpPr>
        <p:spPr/>
        <p:txBody>
          <a:bodyPr/>
          <a:lstStyle/>
          <a:p>
            <a:fld id="{EC7C08C4-FF83-C84A-8984-FF7F58E1FB83}" type="slidenum">
              <a:rPr kumimoji="1" lang="zh-CN" altLang="en-US" smtClean="0"/>
              <a:pPr/>
              <a:t>‹#›</a:t>
            </a:fld>
            <a:endParaRPr kumimoji="1" lang="zh-CN" altLang="en-US"/>
          </a:p>
        </p:txBody>
      </p:sp>
    </p:spTree>
    <p:extLst>
      <p:ext uri="{BB962C8B-B14F-4D97-AF65-F5344CB8AC3E}">
        <p14:creationId xmlns:p14="http://schemas.microsoft.com/office/powerpoint/2010/main" xmlns="" val="1931867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zh-CN" altLang="en-US" smtClean="0"/>
              <a:t>单击此处编辑母版文本样式</a:t>
            </a:r>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6" name="幻灯片编号占位符 5"/>
          <p:cNvSpPr>
            <a:spLocks noGrp="1"/>
          </p:cNvSpPr>
          <p:nvPr>
            <p:ph type="sldNum" sz="quarter" idx="12"/>
          </p:nvPr>
        </p:nvSpPr>
        <p:spPr/>
        <p:txBody>
          <a:bodyPr/>
          <a:lstStyle/>
          <a:p>
            <a:fld id="{EC7C08C4-FF83-C84A-8984-FF7F58E1FB83}" type="slidenum">
              <a:rPr kumimoji="1" lang="zh-CN" altLang="en-US" smtClean="0"/>
              <a:pPr/>
              <a:t>‹#›</a:t>
            </a:fld>
            <a:endParaRPr kumimoji="1" lang="zh-CN" altLang="en-US"/>
          </a:p>
        </p:txBody>
      </p:sp>
    </p:spTree>
    <p:extLst>
      <p:ext uri="{BB962C8B-B14F-4D97-AF65-F5344CB8AC3E}">
        <p14:creationId xmlns:p14="http://schemas.microsoft.com/office/powerpoint/2010/main" xmlns="" val="2261284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6" name="页脚占位符 5"/>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7" name="幻灯片编号占位符 6"/>
          <p:cNvSpPr>
            <a:spLocks noGrp="1"/>
          </p:cNvSpPr>
          <p:nvPr>
            <p:ph type="sldNum" sz="quarter" idx="12"/>
          </p:nvPr>
        </p:nvSpPr>
        <p:spPr/>
        <p:txBody>
          <a:bodyPr/>
          <a:lstStyle/>
          <a:p>
            <a:fld id="{EC7C08C4-FF83-C84A-8984-FF7F58E1FB83}" type="slidenum">
              <a:rPr kumimoji="1" lang="zh-CN" altLang="en-US" smtClean="0"/>
              <a:pPr/>
              <a:t>‹#›</a:t>
            </a:fld>
            <a:endParaRPr kumimoji="1" lang="zh-CN" altLang="en-US"/>
          </a:p>
        </p:txBody>
      </p:sp>
    </p:spTree>
    <p:extLst>
      <p:ext uri="{BB962C8B-B14F-4D97-AF65-F5344CB8AC3E}">
        <p14:creationId xmlns:p14="http://schemas.microsoft.com/office/powerpoint/2010/main" xmlns="" val="3493066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8" name="页脚占位符 7"/>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9" name="幻灯片编号占位符 8"/>
          <p:cNvSpPr>
            <a:spLocks noGrp="1"/>
          </p:cNvSpPr>
          <p:nvPr>
            <p:ph type="sldNum" sz="quarter" idx="12"/>
          </p:nvPr>
        </p:nvSpPr>
        <p:spPr/>
        <p:txBody>
          <a:bodyPr/>
          <a:lstStyle/>
          <a:p>
            <a:fld id="{EC7C08C4-FF83-C84A-8984-FF7F58E1FB83}" type="slidenum">
              <a:rPr kumimoji="1" lang="zh-CN" altLang="en-US" smtClean="0"/>
              <a:pPr/>
              <a:t>‹#›</a:t>
            </a:fld>
            <a:endParaRPr kumimoji="1" lang="zh-CN" altLang="en-US"/>
          </a:p>
        </p:txBody>
      </p:sp>
    </p:spTree>
    <p:extLst>
      <p:ext uri="{BB962C8B-B14F-4D97-AF65-F5344CB8AC3E}">
        <p14:creationId xmlns:p14="http://schemas.microsoft.com/office/powerpoint/2010/main" xmlns="" val="2442979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4" name="页脚占位符 3"/>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5" name="幻灯片编号占位符 4"/>
          <p:cNvSpPr>
            <a:spLocks noGrp="1"/>
          </p:cNvSpPr>
          <p:nvPr>
            <p:ph type="sldNum" sz="quarter" idx="12"/>
          </p:nvPr>
        </p:nvSpPr>
        <p:spPr/>
        <p:txBody>
          <a:bodyPr/>
          <a:lstStyle/>
          <a:p>
            <a:fld id="{EC7C08C4-FF83-C84A-8984-FF7F58E1FB83}" type="slidenum">
              <a:rPr kumimoji="1" lang="zh-CN" altLang="en-US" smtClean="0"/>
              <a:pPr/>
              <a:t>‹#›</a:t>
            </a:fld>
            <a:endParaRPr kumimoji="1" lang="zh-CN" altLang="en-US"/>
          </a:p>
        </p:txBody>
      </p:sp>
    </p:spTree>
    <p:extLst>
      <p:ext uri="{BB962C8B-B14F-4D97-AF65-F5344CB8AC3E}">
        <p14:creationId xmlns:p14="http://schemas.microsoft.com/office/powerpoint/2010/main" xmlns="" val="365950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页脚占位符 2"/>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4" name="幻灯片编号占位符 3"/>
          <p:cNvSpPr>
            <a:spLocks noGrp="1"/>
          </p:cNvSpPr>
          <p:nvPr>
            <p:ph type="sldNum" sz="quarter" idx="12"/>
          </p:nvPr>
        </p:nvSpPr>
        <p:spPr/>
        <p:txBody>
          <a:bodyPr/>
          <a:lstStyle/>
          <a:p>
            <a:fld id="{EC7C08C4-FF83-C84A-8984-FF7F58E1FB83}" type="slidenum">
              <a:rPr kumimoji="1" lang="zh-CN" altLang="en-US" smtClean="0"/>
              <a:pPr/>
              <a:t>‹#›</a:t>
            </a:fld>
            <a:endParaRPr kumimoji="1" lang="zh-CN" altLang="en-US"/>
          </a:p>
        </p:txBody>
      </p:sp>
    </p:spTree>
    <p:extLst>
      <p:ext uri="{BB962C8B-B14F-4D97-AF65-F5344CB8AC3E}">
        <p14:creationId xmlns:p14="http://schemas.microsoft.com/office/powerpoint/2010/main" xmlns="" val="4002454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zh-CN" altLang="en-US" smtClean="0"/>
              <a:t>单击此处编辑母版文本样式</a:t>
            </a:r>
          </a:p>
        </p:txBody>
      </p:sp>
      <p:sp>
        <p:nvSpPr>
          <p:cNvPr id="6" name="页脚占位符 5"/>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7" name="幻灯片编号占位符 6"/>
          <p:cNvSpPr>
            <a:spLocks noGrp="1"/>
          </p:cNvSpPr>
          <p:nvPr>
            <p:ph type="sldNum" sz="quarter" idx="12"/>
          </p:nvPr>
        </p:nvSpPr>
        <p:spPr/>
        <p:txBody>
          <a:bodyPr/>
          <a:lstStyle/>
          <a:p>
            <a:fld id="{EC7C08C4-FF83-C84A-8984-FF7F58E1FB83}" type="slidenum">
              <a:rPr kumimoji="1" lang="zh-CN" altLang="en-US" smtClean="0"/>
              <a:pPr/>
              <a:t>‹#›</a:t>
            </a:fld>
            <a:endParaRPr kumimoji="1" lang="zh-CN" altLang="en-US"/>
          </a:p>
        </p:txBody>
      </p:sp>
    </p:spTree>
    <p:extLst>
      <p:ext uri="{BB962C8B-B14F-4D97-AF65-F5344CB8AC3E}">
        <p14:creationId xmlns:p14="http://schemas.microsoft.com/office/powerpoint/2010/main" xmlns="" val="724026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kumimoji="1" lang="zh-CN" altLang="en-US" smtClean="0"/>
              <a:t>单击此处编辑母版标题样式</a:t>
            </a:r>
            <a:endParaRPr kumimoji="1"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zh-CN" altLang="en-US" smtClean="0"/>
              <a:t>单击此处编辑母版文本样式</a:t>
            </a:r>
          </a:p>
        </p:txBody>
      </p:sp>
      <p:sp>
        <p:nvSpPr>
          <p:cNvPr id="6" name="页脚占位符 5"/>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7" name="幻灯片编号占位符 6"/>
          <p:cNvSpPr>
            <a:spLocks noGrp="1"/>
          </p:cNvSpPr>
          <p:nvPr>
            <p:ph type="sldNum" sz="quarter" idx="12"/>
          </p:nvPr>
        </p:nvSpPr>
        <p:spPr/>
        <p:txBody>
          <a:bodyPr/>
          <a:lstStyle/>
          <a:p>
            <a:fld id="{EC7C08C4-FF83-C84A-8984-FF7F58E1FB83}" type="slidenum">
              <a:rPr kumimoji="1" lang="zh-CN" altLang="en-US" smtClean="0"/>
              <a:pPr/>
              <a:t>‹#›</a:t>
            </a:fld>
            <a:endParaRPr kumimoji="1" lang="zh-CN" altLang="en-US"/>
          </a:p>
        </p:txBody>
      </p:sp>
    </p:spTree>
    <p:extLst>
      <p:ext uri="{BB962C8B-B14F-4D97-AF65-F5344CB8AC3E}">
        <p14:creationId xmlns:p14="http://schemas.microsoft.com/office/powerpoint/2010/main" xmlns="" val="3604445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131604" y="702188"/>
            <a:ext cx="6601033" cy="894822"/>
          </a:xfrm>
          <a:prstGeom prst="rect">
            <a:avLst/>
          </a:prstGeom>
        </p:spPr>
        <p:txBody>
          <a:bodyPr vert="horz" lIns="91440" tIns="45720" rIns="91440" bIns="45720" rtlCol="0" anchor="ctr">
            <a:normAutofit/>
          </a:bodyPr>
          <a:lstStyle/>
          <a:p>
            <a:r>
              <a:rPr kumimoji="1" lang="zh-CN" altLang="en-US" dirty="0" smtClean="0"/>
              <a:t>单击此处编辑母版标题样式</a:t>
            </a:r>
            <a:endParaRPr kumimoji="1" lang="zh-CN" altLang="en-US" dirty="0"/>
          </a:p>
        </p:txBody>
      </p:sp>
      <p:sp>
        <p:nvSpPr>
          <p:cNvPr id="3" name="文本占位符 2"/>
          <p:cNvSpPr>
            <a:spLocks noGrp="1"/>
          </p:cNvSpPr>
          <p:nvPr>
            <p:ph type="body" idx="1"/>
          </p:nvPr>
        </p:nvSpPr>
        <p:spPr>
          <a:xfrm>
            <a:off x="457200" y="1861074"/>
            <a:ext cx="8229600" cy="4265089"/>
          </a:xfrm>
          <a:prstGeom prst="rect">
            <a:avLst/>
          </a:prstGeom>
        </p:spPr>
        <p:txBody>
          <a:bodyPr vert="horz" lIns="91440" tIns="45720" rIns="91440" bIns="45720" rtlCol="0">
            <a:normAutofit/>
          </a:bodyPr>
          <a:lstStyle/>
          <a:p>
            <a:pPr lvl="0"/>
            <a:r>
              <a:rPr kumimoji="1" lang="zh-CN" altLang="en-US" dirty="0" smtClean="0"/>
              <a:t>单击此处编辑母版文本样式</a:t>
            </a:r>
          </a:p>
          <a:p>
            <a:pPr lvl="1"/>
            <a:r>
              <a:rPr kumimoji="1" lang="zh-CN" altLang="en-US" dirty="0" smtClean="0"/>
              <a:t>二级</a:t>
            </a:r>
          </a:p>
          <a:p>
            <a:pPr lvl="2"/>
            <a:r>
              <a:rPr kumimoji="1" lang="zh-CN" altLang="en-US" dirty="0" smtClean="0"/>
              <a:t>三级</a:t>
            </a:r>
          </a:p>
          <a:p>
            <a:pPr lvl="3"/>
            <a:r>
              <a:rPr kumimoji="1" lang="zh-CN" altLang="en-US" dirty="0" smtClean="0"/>
              <a:t>四级</a:t>
            </a:r>
          </a:p>
          <a:p>
            <a:pPr lvl="4"/>
            <a:r>
              <a:rPr kumimoji="1" lang="zh-CN" altLang="en-US" dirty="0" smtClean="0"/>
              <a:t>五级</a:t>
            </a:r>
            <a:endParaRPr kumimoji="1" lang="zh-CN" altLang="en-US" dirty="0"/>
          </a:p>
        </p:txBody>
      </p:sp>
      <p:sp>
        <p:nvSpPr>
          <p:cNvPr id="6" name="幻灯片编号占位符 5"/>
          <p:cNvSpPr>
            <a:spLocks noGrp="1"/>
          </p:cNvSpPr>
          <p:nvPr>
            <p:ph type="sldNum" sz="quarter" idx="4"/>
          </p:nvPr>
        </p:nvSpPr>
        <p:spPr>
          <a:xfrm>
            <a:off x="3246397" y="6356350"/>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EC7C08C4-FF83-C84A-8984-FF7F58E1FB83}" type="slidenum">
              <a:rPr kumimoji="1" lang="zh-CN" altLang="en-US" smtClean="0"/>
              <a:pPr/>
              <a:t>‹#›</a:t>
            </a:fld>
            <a:endParaRPr kumimoji="1" lang="zh-CN" altLang="en-US"/>
          </a:p>
        </p:txBody>
      </p:sp>
      <p:pic>
        <p:nvPicPr>
          <p:cNvPr id="7" name="图片 6" descr="logo_NSSC1 副本 2.jpg"/>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7225064" y="183809"/>
            <a:ext cx="1667467" cy="613217"/>
          </a:xfrm>
          <a:prstGeom prst="rect">
            <a:avLst/>
          </a:prstGeom>
        </p:spPr>
      </p:pic>
      <p:pic>
        <p:nvPicPr>
          <p:cNvPr id="8" name="图片 7" descr="MiRSLab蓝白logo[简]用于浅色背景.png"/>
          <p:cNvPicPr>
            <a:picLocks noChangeAspect="1"/>
          </p:cNvPicPr>
          <p:nvPr userDrawn="1"/>
        </p:nvPicPr>
        <p:blipFill rotWithShape="1">
          <a:blip r:embed="rId14">
            <a:extLst>
              <a:ext uri="{28A0092B-C50C-407E-A947-70E740481C1C}">
                <a14:useLocalDpi xmlns:a14="http://schemas.microsoft.com/office/drawing/2010/main" xmlns="" val="0"/>
              </a:ext>
            </a:extLst>
          </a:blip>
          <a:srcRect l="19354" t="19804" r="18741" b="21535"/>
          <a:stretch/>
        </p:blipFill>
        <p:spPr>
          <a:xfrm>
            <a:off x="7819235" y="6035921"/>
            <a:ext cx="867565" cy="822080"/>
          </a:xfrm>
          <a:prstGeom prst="rect">
            <a:avLst/>
          </a:prstGeom>
        </p:spPr>
      </p:pic>
      <p:pic>
        <p:nvPicPr>
          <p:cNvPr id="10" name="图片 9" descr="ceos5.jpg"/>
          <p:cNvPicPr>
            <a:picLocks noChangeAspect="1"/>
          </p:cNvPicPr>
          <p:nvPr userDrawn="1"/>
        </p:nvPicPr>
        <p:blipFill>
          <a:blip r:embed="rId15">
            <a:extLst>
              <a:ext uri="{28A0092B-C50C-407E-A947-70E740481C1C}">
                <a14:useLocalDpi xmlns:a14="http://schemas.microsoft.com/office/drawing/2010/main" xmlns="" val="0"/>
              </a:ext>
            </a:extLst>
          </a:blip>
          <a:stretch>
            <a:fillRect/>
          </a:stretch>
        </p:blipFill>
        <p:spPr>
          <a:xfrm>
            <a:off x="402336" y="224338"/>
            <a:ext cx="1471087" cy="663157"/>
          </a:xfrm>
          <a:prstGeom prst="rect">
            <a:avLst/>
          </a:prstGeom>
        </p:spPr>
      </p:pic>
    </p:spTree>
    <p:extLst>
      <p:ext uri="{BB962C8B-B14F-4D97-AF65-F5344CB8AC3E}">
        <p14:creationId xmlns:p14="http://schemas.microsoft.com/office/powerpoint/2010/main" xmlns="" val="2234170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3600" kern="1200">
          <a:solidFill>
            <a:srgbClr val="000090"/>
          </a:solidFill>
          <a:latin typeface="Arial"/>
          <a:ea typeface="+mj-ea"/>
          <a:cs typeface="Arial"/>
        </a:defRPr>
      </a:lvl1pPr>
    </p:titleStyle>
    <p:bodyStyle>
      <a:lvl1pPr marL="342900" indent="-342900" algn="l" defTabSz="457200" rtl="0" eaLnBrk="1" latinLnBrk="0" hangingPunct="1">
        <a:spcBef>
          <a:spcPct val="20000"/>
        </a:spcBef>
        <a:buFont typeface="Wingdings" charset="2"/>
        <a:buChar char="n"/>
        <a:defRPr sz="2800" kern="1200">
          <a:solidFill>
            <a:srgbClr val="000090"/>
          </a:solidFill>
          <a:latin typeface="Arial"/>
          <a:ea typeface="+mn-ea"/>
          <a:cs typeface="Arial"/>
        </a:defRPr>
      </a:lvl1pPr>
      <a:lvl2pPr marL="742950" indent="-285750" algn="l" defTabSz="457200" rtl="0" eaLnBrk="1" latinLnBrk="0" hangingPunct="1">
        <a:spcBef>
          <a:spcPct val="20000"/>
        </a:spcBef>
        <a:buFont typeface="Wingdings" charset="2"/>
        <a:buChar char="²"/>
        <a:defRPr sz="2400" kern="1200">
          <a:solidFill>
            <a:srgbClr val="000090"/>
          </a:solidFill>
          <a:latin typeface="Arial"/>
          <a:ea typeface="+mn-ea"/>
          <a:cs typeface="Arial"/>
        </a:defRPr>
      </a:lvl2pPr>
      <a:lvl3pPr marL="1143000" indent="-228600" algn="l" defTabSz="457200" rtl="0" eaLnBrk="1" latinLnBrk="0" hangingPunct="1">
        <a:spcBef>
          <a:spcPct val="20000"/>
        </a:spcBef>
        <a:buFont typeface="Wingdings" charset="2"/>
        <a:buChar char="Ø"/>
        <a:defRPr sz="2000" kern="1200">
          <a:solidFill>
            <a:srgbClr val="000090"/>
          </a:solidFill>
          <a:latin typeface="Arial"/>
          <a:ea typeface="+mn-ea"/>
          <a:cs typeface="Arial"/>
        </a:defRPr>
      </a:lvl3pPr>
      <a:lvl4pPr marL="1600200" indent="-228600" algn="l" defTabSz="457200" rtl="0" eaLnBrk="1" latinLnBrk="0" hangingPunct="1">
        <a:spcBef>
          <a:spcPct val="20000"/>
        </a:spcBef>
        <a:buFont typeface="Wingdings" charset="2"/>
        <a:buChar char="p"/>
        <a:defRPr sz="1800" kern="1200">
          <a:solidFill>
            <a:srgbClr val="000090"/>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rgbClr val="000090"/>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ceos.org/index.php?option=com_content&amp;view=category&amp;id=90:tmwgcvsubgroup&amp;layout=blog&amp;Itemid=130" TargetMode="External"/><Relationship Id="rId13" Type="http://schemas.openxmlformats.org/officeDocument/2006/relationships/hyperlink" Target="http://www.ceos.org/index.php?option=com_content&amp;view=category&amp;id=85:atmcompwgcvsubgroup&amp;layout=blog&amp;Itemid=125" TargetMode="External"/><Relationship Id="rId3" Type="http://schemas.openxmlformats.org/officeDocument/2006/relationships/hyperlink" Target="mailto:manfred.zink@dlr.de" TargetMode="External"/><Relationship Id="rId7" Type="http://schemas.openxmlformats.org/officeDocument/2006/relationships/hyperlink" Target="mailto:dongxiaolong@mirslab.cn" TargetMode="External"/><Relationship Id="rId12" Type="http://schemas.openxmlformats.org/officeDocument/2006/relationships/hyperlink" Target="mailto:Miguel.O.Roman@nasa.gov" TargetMode="External"/><Relationship Id="rId2" Type="http://schemas.openxmlformats.org/officeDocument/2006/relationships/hyperlink" Target="http://www.ceos.org/index.php?option=com_content&amp;view=category&amp;id=89:sarwgcvsubgroup&amp;layout=blog&amp;Itemid=129" TargetMode="External"/><Relationship Id="rId1" Type="http://schemas.openxmlformats.org/officeDocument/2006/relationships/slideLayout" Target="../slideLayouts/slideLayout2.xml"/><Relationship Id="rId6" Type="http://schemas.openxmlformats.org/officeDocument/2006/relationships/hyperlink" Target="http://www.ceos.org/index.php?option=com_content&amp;view=category&amp;id=88:mssgwgcvsubgroup&amp;layout=blog&amp;Itemid=128" TargetMode="External"/><Relationship Id="rId11" Type="http://schemas.openxmlformats.org/officeDocument/2006/relationships/hyperlink" Target="mailto:gabriela.schaepman@ieu.uzh.ch" TargetMode="External"/><Relationship Id="rId5" Type="http://schemas.openxmlformats.org/officeDocument/2006/relationships/hyperlink" Target="mailto:nigel.fox@npl.co.uk" TargetMode="External"/><Relationship Id="rId15" Type="http://schemas.openxmlformats.org/officeDocument/2006/relationships/hyperlink" Target="mailto:j-c.lambert@aeronomy.be" TargetMode="External"/><Relationship Id="rId10" Type="http://schemas.openxmlformats.org/officeDocument/2006/relationships/hyperlink" Target="http://www.ceos.org/index.php?option=com_content&amp;view=category&amp;id=87:lpvwgcvsubgroup&amp;layout=blog&amp;Itemid=127" TargetMode="External"/><Relationship Id="rId4" Type="http://schemas.openxmlformats.org/officeDocument/2006/relationships/hyperlink" Target="http://www.ceos.org/index.php?option=com_content&amp;view=category&amp;id=86:ivoswgcvsubgroup&amp;layout=blog&amp;Itemid=126" TargetMode="External"/><Relationship Id="rId9" Type="http://schemas.openxmlformats.org/officeDocument/2006/relationships/hyperlink" Target="mailto:jpm@mssl.ucl.ac.uk" TargetMode="External"/><Relationship Id="rId14" Type="http://schemas.openxmlformats.org/officeDocument/2006/relationships/hyperlink" Target="mailto:Bojan.Bojkov@esa.int"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90949" y="1144311"/>
            <a:ext cx="8248146" cy="1742822"/>
          </a:xfrm>
        </p:spPr>
        <p:txBody>
          <a:bodyPr>
            <a:normAutofit/>
          </a:bodyPr>
          <a:lstStyle/>
          <a:p>
            <a:pPr algn="l"/>
            <a:r>
              <a:rPr lang="en-US" altLang="zh-CN" sz="3200" dirty="0"/>
              <a:t>CEOS WGCV Microwave Sensors </a:t>
            </a:r>
            <a:r>
              <a:rPr lang="en-US" altLang="zh-CN" sz="3200" dirty="0" smtClean="0"/>
              <a:t>Subgroup</a:t>
            </a:r>
            <a:br>
              <a:rPr lang="en-US" altLang="zh-CN" sz="3200" dirty="0" smtClean="0"/>
            </a:br>
            <a:r>
              <a:rPr lang="en-US" altLang="zh-CN" sz="3200" dirty="0" smtClean="0"/>
              <a:t>-</a:t>
            </a:r>
            <a:r>
              <a:rPr lang="en-US" altLang="zh-CN" sz="3200" dirty="0"/>
              <a:t>objectives and activities</a:t>
            </a:r>
            <a:r>
              <a:rPr kumimoji="1" lang="en-US" altLang="zh-CN" sz="3200" dirty="0" smtClean="0"/>
              <a:t/>
            </a:r>
            <a:br>
              <a:rPr kumimoji="1" lang="en-US" altLang="zh-CN" sz="3200" dirty="0" smtClean="0"/>
            </a:br>
            <a:endParaRPr kumimoji="1" lang="zh-CN" altLang="en-US" sz="2400" dirty="0">
              <a:solidFill>
                <a:schemeClr val="accent1">
                  <a:lumMod val="75000"/>
                </a:schemeClr>
              </a:solidFill>
            </a:endParaRPr>
          </a:p>
        </p:txBody>
      </p:sp>
      <p:sp>
        <p:nvSpPr>
          <p:cNvPr id="3" name="副标题 2"/>
          <p:cNvSpPr>
            <a:spLocks noGrp="1"/>
          </p:cNvSpPr>
          <p:nvPr>
            <p:ph type="subTitle" idx="1"/>
          </p:nvPr>
        </p:nvSpPr>
        <p:spPr>
          <a:xfrm>
            <a:off x="678417" y="2667526"/>
            <a:ext cx="7181451" cy="3919541"/>
          </a:xfrm>
        </p:spPr>
        <p:txBody>
          <a:bodyPr>
            <a:noAutofit/>
          </a:bodyPr>
          <a:lstStyle/>
          <a:p>
            <a:pPr algn="l"/>
            <a:r>
              <a:rPr kumimoji="0" lang="en-US" altLang="zh-CN" sz="2400" dirty="0" smtClean="0">
                <a:solidFill>
                  <a:srgbClr val="000090"/>
                </a:solidFill>
                <a:latin typeface="Tahoma" charset="0"/>
                <a:ea typeface="宋体" charset="0"/>
              </a:rPr>
              <a:t>Xiaolong DONG</a:t>
            </a:r>
          </a:p>
          <a:p>
            <a:pPr algn="l"/>
            <a:endParaRPr lang="en-US" altLang="zh-CN" sz="1600" dirty="0" smtClean="0">
              <a:solidFill>
                <a:srgbClr val="000090"/>
              </a:solidFill>
              <a:latin typeface="Tahoma" charset="0"/>
              <a:ea typeface="宋体" charset="0"/>
            </a:endParaRPr>
          </a:p>
          <a:p>
            <a:pPr algn="l"/>
            <a:r>
              <a:rPr lang="en-US" altLang="zh-CN" sz="1600" dirty="0" smtClean="0">
                <a:solidFill>
                  <a:srgbClr val="000090"/>
                </a:solidFill>
                <a:latin typeface="Tahoma" charset="0"/>
                <a:ea typeface="宋体" charset="0"/>
              </a:rPr>
              <a:t>Chair, Microwave Sensors Subgroup </a:t>
            </a:r>
          </a:p>
          <a:p>
            <a:pPr algn="l"/>
            <a:r>
              <a:rPr lang="en-US" altLang="zh-CN" sz="1600" dirty="0" smtClean="0">
                <a:solidFill>
                  <a:srgbClr val="000090"/>
                </a:solidFill>
                <a:latin typeface="Tahoma" charset="0"/>
                <a:ea typeface="宋体" charset="0"/>
              </a:rPr>
              <a:t>Working Group on Calibration and Validation</a:t>
            </a:r>
          </a:p>
          <a:p>
            <a:pPr algn="l"/>
            <a:r>
              <a:rPr lang="en-US" altLang="zh-CN" sz="1600" dirty="0" smtClean="0">
                <a:solidFill>
                  <a:srgbClr val="000090"/>
                </a:solidFill>
                <a:latin typeface="Tahoma" charset="0"/>
                <a:ea typeface="宋体" charset="0"/>
              </a:rPr>
              <a:t>Committee on Earth Observation Satellites</a:t>
            </a:r>
          </a:p>
          <a:p>
            <a:pPr algn="l"/>
            <a:r>
              <a:rPr lang="en-US" altLang="zh-CN" sz="1600" dirty="0" smtClean="0">
                <a:solidFill>
                  <a:srgbClr val="000090"/>
                </a:solidFill>
                <a:latin typeface="Tahoma" charset="0"/>
                <a:ea typeface="宋体" charset="0"/>
              </a:rPr>
              <a:t>(MSSG WGCV CEOS)</a:t>
            </a:r>
          </a:p>
          <a:p>
            <a:pPr algn="l"/>
            <a:endParaRPr kumimoji="0" lang="en-US" altLang="zh-CN" sz="1600" dirty="0" smtClean="0">
              <a:solidFill>
                <a:srgbClr val="000090"/>
              </a:solidFill>
              <a:latin typeface="Tahoma" charset="0"/>
              <a:ea typeface="宋体" charset="0"/>
            </a:endParaRPr>
          </a:p>
          <a:p>
            <a:pPr algn="l"/>
            <a:r>
              <a:rPr kumimoji="0" lang="en-US" altLang="zh-CN" sz="1600" dirty="0" smtClean="0">
                <a:solidFill>
                  <a:srgbClr val="000090"/>
                </a:solidFill>
                <a:latin typeface="Tahoma" charset="0"/>
                <a:ea typeface="宋体" charset="0"/>
              </a:rPr>
              <a:t>CAS Key Laboratory of Microwave Remote Sensing</a:t>
            </a:r>
          </a:p>
          <a:p>
            <a:pPr algn="l"/>
            <a:r>
              <a:rPr kumimoji="0" lang="en-US" altLang="zh-CN" sz="1600" dirty="0" smtClean="0">
                <a:solidFill>
                  <a:srgbClr val="000090"/>
                </a:solidFill>
                <a:latin typeface="Tahoma" charset="0"/>
                <a:ea typeface="宋体" charset="0"/>
              </a:rPr>
              <a:t>National Space Science Center, Chinese Academy of Sciences</a:t>
            </a:r>
          </a:p>
          <a:p>
            <a:pPr algn="l"/>
            <a:r>
              <a:rPr kumimoji="0" lang="en-US" altLang="zh-CN" sz="1600" dirty="0" smtClean="0">
                <a:solidFill>
                  <a:srgbClr val="000090"/>
                </a:solidFill>
                <a:latin typeface="Tahoma" charset="0"/>
                <a:ea typeface="宋体" charset="0"/>
              </a:rPr>
              <a:t>(MiRS, NSSC, CAS)</a:t>
            </a:r>
          </a:p>
          <a:p>
            <a:pPr algn="l"/>
            <a:endParaRPr kumimoji="0" lang="en-US" altLang="zh-CN" sz="1600" dirty="0" smtClean="0">
              <a:solidFill>
                <a:srgbClr val="000090"/>
              </a:solidFill>
              <a:latin typeface="Tahoma" charset="0"/>
              <a:ea typeface="宋体" charset="0"/>
            </a:endParaRPr>
          </a:p>
          <a:p>
            <a:pPr algn="l"/>
            <a:r>
              <a:rPr kumimoji="0" lang="en-US" altLang="zh-CN" sz="1600" dirty="0" smtClean="0">
                <a:solidFill>
                  <a:srgbClr val="000090"/>
                </a:solidFill>
                <a:latin typeface="Tahoma" charset="0"/>
                <a:ea typeface="宋体" charset="0"/>
              </a:rPr>
              <a:t>Email: </a:t>
            </a:r>
            <a:r>
              <a:rPr kumimoji="0" lang="en-US" altLang="zh-CN" sz="1600" dirty="0" err="1" smtClean="0">
                <a:solidFill>
                  <a:srgbClr val="000090"/>
                </a:solidFill>
                <a:latin typeface="Tahoma" charset="0"/>
                <a:ea typeface="宋体" charset="0"/>
              </a:rPr>
              <a:t>dongxiaolong@mirslab.cn</a:t>
            </a:r>
            <a:endParaRPr kumimoji="0" lang="en-US" altLang="zh-CN" sz="1600" dirty="0" smtClean="0">
              <a:solidFill>
                <a:srgbClr val="000090"/>
              </a:solidFill>
              <a:latin typeface="Tahoma" charset="0"/>
              <a:ea typeface="宋体" charset="0"/>
            </a:endParaRPr>
          </a:p>
          <a:p>
            <a:pPr algn="l"/>
            <a:r>
              <a:rPr kumimoji="0" lang="en-US" altLang="zh-CN" sz="1600" dirty="0" smtClean="0">
                <a:solidFill>
                  <a:srgbClr val="000090"/>
                </a:solidFill>
                <a:latin typeface="Tahoma" charset="0"/>
                <a:ea typeface="宋体" charset="0"/>
              </a:rPr>
              <a:t>Tel: +86-10-62582841,  Fax: +86-10-62528127</a:t>
            </a:r>
          </a:p>
          <a:p>
            <a:endParaRPr kumimoji="1" lang="zh-CN" altLang="en-US" sz="1600" dirty="0">
              <a:solidFill>
                <a:srgbClr val="000090"/>
              </a:solidFill>
            </a:endParaRPr>
          </a:p>
        </p:txBody>
      </p:sp>
    </p:spTree>
    <p:extLst>
      <p:ext uri="{BB962C8B-B14F-4D97-AF65-F5344CB8AC3E}">
        <p14:creationId xmlns:p14="http://schemas.microsoft.com/office/powerpoint/2010/main" xmlns="" val="1727998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767151" y="364961"/>
            <a:ext cx="7790832" cy="1462087"/>
          </a:xfrm>
        </p:spPr>
        <p:txBody>
          <a:bodyPr>
            <a:normAutofit/>
          </a:bodyPr>
          <a:lstStyle/>
          <a:p>
            <a:pPr eaLnBrk="1" hangingPunct="1"/>
            <a:r>
              <a:rPr kumimoji="0" lang="en-US" altLang="zh-CN" sz="3200" dirty="0" smtClean="0">
                <a:latin typeface="Tahoma" charset="0"/>
                <a:ea typeface="宋体" charset="0"/>
              </a:rPr>
              <a:t>Requirements and Challenges for Cal/Val </a:t>
            </a:r>
            <a:endParaRPr kumimoji="0" lang="en-US" altLang="zh-CN" sz="3200" dirty="0">
              <a:latin typeface="Tahoma" charset="0"/>
              <a:ea typeface="宋体" charset="0"/>
            </a:endParaRPr>
          </a:p>
        </p:txBody>
      </p:sp>
      <p:sp>
        <p:nvSpPr>
          <p:cNvPr id="28674" name="Rectangle 3"/>
          <p:cNvSpPr>
            <a:spLocks noGrp="1" noChangeArrowheads="1"/>
          </p:cNvSpPr>
          <p:nvPr>
            <p:ph type="body" idx="1"/>
          </p:nvPr>
        </p:nvSpPr>
        <p:spPr>
          <a:xfrm>
            <a:off x="578375" y="1827048"/>
            <a:ext cx="8097265" cy="4305465"/>
          </a:xfrm>
        </p:spPr>
        <p:txBody>
          <a:bodyPr>
            <a:normAutofit fontScale="77500" lnSpcReduction="20000"/>
          </a:bodyPr>
          <a:lstStyle/>
          <a:p>
            <a:pPr eaLnBrk="1" hangingPunct="1"/>
            <a:r>
              <a:rPr lang="en-US" altLang="zh-CN" dirty="0" smtClean="0">
                <a:latin typeface="Tahoma" charset="0"/>
                <a:ea typeface="宋体" charset="0"/>
              </a:rPr>
              <a:t>Quantitative assimilation in numerical prediction models  </a:t>
            </a:r>
            <a:endParaRPr kumimoji="0" lang="en-US" altLang="zh-CN" dirty="0" smtClean="0">
              <a:latin typeface="Tahoma" charset="0"/>
              <a:ea typeface="宋体" charset="0"/>
            </a:endParaRPr>
          </a:p>
          <a:p>
            <a:pPr eaLnBrk="1" hangingPunct="1"/>
            <a:r>
              <a:rPr kumimoji="0" lang="en-US" altLang="zh-CN" dirty="0" smtClean="0">
                <a:latin typeface="Tahoma" charset="0"/>
                <a:ea typeface="宋体" charset="0"/>
              </a:rPr>
              <a:t>Climate </a:t>
            </a:r>
            <a:r>
              <a:rPr kumimoji="0" lang="en-US" altLang="zh-CN" dirty="0">
                <a:latin typeface="Tahoma" charset="0"/>
                <a:ea typeface="宋体" charset="0"/>
              </a:rPr>
              <a:t>and global change applications</a:t>
            </a:r>
          </a:p>
          <a:p>
            <a:pPr lvl="1" eaLnBrk="1" hangingPunct="1"/>
            <a:r>
              <a:rPr kumimoji="0" lang="en-US" altLang="zh-CN" dirty="0">
                <a:latin typeface="Tahoma" charset="0"/>
                <a:ea typeface="宋体" charset="0"/>
              </a:rPr>
              <a:t>Higher requirements, especially for climate and global change applications: sensitivity, accuracy, stability;</a:t>
            </a:r>
          </a:p>
          <a:p>
            <a:pPr lvl="1" eaLnBrk="1" hangingPunct="1"/>
            <a:r>
              <a:rPr kumimoji="0" lang="en-US" altLang="zh-CN" dirty="0">
                <a:latin typeface="Tahoma" charset="0"/>
                <a:ea typeface="宋体" charset="0"/>
              </a:rPr>
              <a:t>Cross-calibration requirements of sensors flown on different </a:t>
            </a:r>
            <a:r>
              <a:rPr kumimoji="0" lang="en-US" altLang="zh-CN" dirty="0" err="1">
                <a:latin typeface="Tahoma" charset="0"/>
                <a:ea typeface="宋体" charset="0"/>
              </a:rPr>
              <a:t>spacecrafts</a:t>
            </a:r>
            <a:r>
              <a:rPr kumimoji="0" lang="en-US" altLang="zh-CN" dirty="0">
                <a:latin typeface="Tahoma" charset="0"/>
                <a:ea typeface="宋体" charset="0"/>
              </a:rPr>
              <a:t> and developed by different agencies</a:t>
            </a:r>
            <a:r>
              <a:rPr kumimoji="0" lang="en-US" altLang="zh-CN" dirty="0" smtClean="0">
                <a:latin typeface="Tahoma" charset="0"/>
                <a:ea typeface="宋体" charset="0"/>
              </a:rPr>
              <a:t>;</a:t>
            </a:r>
          </a:p>
          <a:p>
            <a:pPr marL="457200" lvl="1" indent="0" eaLnBrk="1" hangingPunct="1">
              <a:buNone/>
            </a:pPr>
            <a:r>
              <a:rPr kumimoji="0" lang="en-US" altLang="zh-CN" dirty="0" smtClean="0">
                <a:latin typeface="Tahoma" charset="0"/>
                <a:ea typeface="宋体" charset="0"/>
              </a:rPr>
              <a:t>(</a:t>
            </a:r>
            <a:r>
              <a:rPr kumimoji="0" lang="en-US" altLang="zh-CN" dirty="0">
                <a:latin typeface="Tahoma" charset="0"/>
                <a:ea typeface="宋体" charset="0"/>
              </a:rPr>
              <a:t>e.g. </a:t>
            </a:r>
            <a:r>
              <a:rPr kumimoji="0" lang="en-US" altLang="zh-CN" dirty="0" smtClean="0">
                <a:latin typeface="Tahoma" charset="0"/>
                <a:ea typeface="宋体" charset="0"/>
              </a:rPr>
              <a:t>ASCAT/METOP of </a:t>
            </a:r>
            <a:r>
              <a:rPr kumimoji="0" lang="en-US" altLang="zh-CN" dirty="0" err="1" smtClean="0">
                <a:latin typeface="Tahoma" charset="0"/>
                <a:ea typeface="宋体" charset="0"/>
              </a:rPr>
              <a:t>Eumetsat</a:t>
            </a:r>
            <a:r>
              <a:rPr lang="en-US" altLang="zh-CN" dirty="0" smtClean="0">
                <a:latin typeface="Tahoma" charset="0"/>
                <a:ea typeface="宋体" charset="0"/>
              </a:rPr>
              <a:t>, </a:t>
            </a:r>
            <a:r>
              <a:rPr kumimoji="0" lang="en-US" altLang="zh-CN" dirty="0" smtClean="0">
                <a:latin typeface="Tahoma" charset="0"/>
                <a:ea typeface="宋体" charset="0"/>
              </a:rPr>
              <a:t>OSCAT </a:t>
            </a:r>
            <a:r>
              <a:rPr kumimoji="0" lang="en-US" altLang="zh-CN" dirty="0">
                <a:latin typeface="Tahoma" charset="0"/>
                <a:ea typeface="宋体" charset="0"/>
              </a:rPr>
              <a:t>of ISRO, India; SCAT/HY-2 of SOA, China)</a:t>
            </a:r>
          </a:p>
          <a:p>
            <a:pPr eaLnBrk="1" hangingPunct="1"/>
            <a:r>
              <a:rPr kumimoji="0" lang="en-US" altLang="zh-CN" dirty="0">
                <a:latin typeface="Tahoma" charset="0"/>
                <a:ea typeface="宋体" charset="0"/>
              </a:rPr>
              <a:t>No traceable standards available for microwave sensors;</a:t>
            </a:r>
          </a:p>
          <a:p>
            <a:pPr eaLnBrk="1" hangingPunct="1"/>
            <a:r>
              <a:rPr kumimoji="0" lang="en-US" altLang="zh-CN" dirty="0">
                <a:latin typeface="Tahoma" charset="0"/>
                <a:ea typeface="宋体" charset="0"/>
              </a:rPr>
              <a:t>New developed sensors</a:t>
            </a:r>
          </a:p>
          <a:p>
            <a:pPr lvl="1" eaLnBrk="1" hangingPunct="1"/>
            <a:r>
              <a:rPr kumimoji="0" lang="en-US" altLang="zh-CN" dirty="0">
                <a:latin typeface="Tahoma" charset="0"/>
                <a:ea typeface="宋体" charset="0"/>
              </a:rPr>
              <a:t>Polarized radiometers and </a:t>
            </a:r>
            <a:r>
              <a:rPr kumimoji="0" lang="en-US" altLang="zh-CN" dirty="0" err="1">
                <a:latin typeface="Tahoma" charset="0"/>
                <a:ea typeface="宋体" charset="0"/>
              </a:rPr>
              <a:t>scatterometers</a:t>
            </a:r>
            <a:endParaRPr kumimoji="0" lang="en-US" altLang="zh-CN" dirty="0">
              <a:latin typeface="Tahoma" charset="0"/>
              <a:ea typeface="宋体" charset="0"/>
            </a:endParaRPr>
          </a:p>
          <a:p>
            <a:pPr lvl="1" eaLnBrk="1" hangingPunct="1"/>
            <a:r>
              <a:rPr kumimoji="0" lang="en-US" altLang="zh-CN" dirty="0" err="1">
                <a:latin typeface="Tahoma" charset="0"/>
                <a:ea typeface="宋体" charset="0"/>
              </a:rPr>
              <a:t>Interferometric</a:t>
            </a:r>
            <a:r>
              <a:rPr kumimoji="0" lang="en-US" altLang="zh-CN" dirty="0">
                <a:latin typeface="Tahoma" charset="0"/>
                <a:ea typeface="宋体" charset="0"/>
              </a:rPr>
              <a:t> synthetic aperture radiometers</a:t>
            </a:r>
          </a:p>
          <a:p>
            <a:pPr lvl="1" eaLnBrk="1" hangingPunct="1"/>
            <a:r>
              <a:rPr kumimoji="0" lang="en-US" altLang="zh-CN" dirty="0">
                <a:latin typeface="Tahoma" charset="0"/>
                <a:ea typeface="宋体" charset="0"/>
              </a:rPr>
              <a:t>Wide swath and SAR altimeters</a:t>
            </a:r>
          </a:p>
          <a:p>
            <a:pPr lvl="1" eaLnBrk="1" hangingPunct="1"/>
            <a:r>
              <a:rPr kumimoji="0" lang="en-US" altLang="zh-CN" dirty="0">
                <a:latin typeface="Tahoma" charset="0"/>
                <a:ea typeface="宋体" charset="0"/>
              </a:rPr>
              <a:t>…</a:t>
            </a:r>
          </a:p>
        </p:txBody>
      </p:sp>
    </p:spTree>
    <p:extLst>
      <p:ext uri="{BB962C8B-B14F-4D97-AF65-F5344CB8AC3E}">
        <p14:creationId xmlns:p14="http://schemas.microsoft.com/office/powerpoint/2010/main" xmlns="" val="38907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标题 1"/>
          <p:cNvSpPr>
            <a:spLocks noGrp="1"/>
          </p:cNvSpPr>
          <p:nvPr>
            <p:ph type="title"/>
          </p:nvPr>
        </p:nvSpPr>
        <p:spPr>
          <a:xfrm>
            <a:off x="1131604" y="915961"/>
            <a:ext cx="6601033" cy="894822"/>
          </a:xfrm>
        </p:spPr>
        <p:txBody>
          <a:bodyPr>
            <a:normAutofit fontScale="90000"/>
          </a:bodyPr>
          <a:lstStyle/>
          <a:p>
            <a:r>
              <a:rPr kumimoji="0" lang="en-US" altLang="zh-CN" dirty="0">
                <a:latin typeface="Tahoma" charset="0"/>
                <a:ea typeface="宋体" charset="0"/>
              </a:rPr>
              <a:t>Climate applications of ocean wind vector</a:t>
            </a:r>
            <a:endParaRPr kumimoji="0" lang="zh-CN" altLang="en-US" dirty="0">
              <a:latin typeface="Tahoma" charset="0"/>
              <a:ea typeface="宋体" charset="0"/>
            </a:endParaRPr>
          </a:p>
        </p:txBody>
      </p:sp>
      <p:sp>
        <p:nvSpPr>
          <p:cNvPr id="32770" name="内容占位符 2"/>
          <p:cNvSpPr>
            <a:spLocks noGrp="1"/>
          </p:cNvSpPr>
          <p:nvPr>
            <p:ph sz="half" idx="1"/>
          </p:nvPr>
        </p:nvSpPr>
        <p:spPr>
          <a:xfrm>
            <a:off x="565803" y="2017713"/>
            <a:ext cx="4006197" cy="4114800"/>
          </a:xfrm>
        </p:spPr>
        <p:txBody>
          <a:bodyPr/>
          <a:lstStyle/>
          <a:p>
            <a:r>
              <a:rPr kumimoji="0" lang="en-US" altLang="zh-CN" sz="2000" dirty="0">
                <a:latin typeface="Tahoma" charset="0"/>
                <a:ea typeface="宋体" charset="0"/>
              </a:rPr>
              <a:t>Different sensors (frequency,  antennas, scanning…)</a:t>
            </a:r>
          </a:p>
          <a:p>
            <a:r>
              <a:rPr kumimoji="0" lang="en-US" altLang="zh-CN" sz="2000" dirty="0">
                <a:latin typeface="Tahoma" charset="0"/>
                <a:ea typeface="宋体" charset="0"/>
              </a:rPr>
              <a:t>Differences in…</a:t>
            </a:r>
          </a:p>
          <a:p>
            <a:pPr lvl="1"/>
            <a:r>
              <a:rPr kumimoji="0" lang="en-US" altLang="zh-CN" sz="1800" dirty="0">
                <a:latin typeface="Tahoma" charset="0"/>
                <a:ea typeface="宋体" charset="0"/>
              </a:rPr>
              <a:t>Calibration </a:t>
            </a:r>
          </a:p>
          <a:p>
            <a:pPr lvl="1"/>
            <a:r>
              <a:rPr kumimoji="0" lang="en-US" altLang="zh-CN" sz="1800" dirty="0">
                <a:latin typeface="Tahoma" charset="0"/>
                <a:ea typeface="宋体" charset="0"/>
              </a:rPr>
              <a:t>Processing</a:t>
            </a:r>
          </a:p>
          <a:p>
            <a:pPr lvl="1"/>
            <a:r>
              <a:rPr kumimoji="0" lang="en-US" altLang="zh-CN" sz="1800" dirty="0">
                <a:latin typeface="Tahoma" charset="0"/>
                <a:ea typeface="宋体" charset="0"/>
              </a:rPr>
              <a:t>Geophysics</a:t>
            </a:r>
          </a:p>
          <a:p>
            <a:r>
              <a:rPr kumimoji="0" lang="en-US" altLang="zh-CN" sz="2000" dirty="0">
                <a:latin typeface="Tahoma" charset="0"/>
                <a:ea typeface="宋体" charset="0"/>
              </a:rPr>
              <a:t>Therefore, differences of </a:t>
            </a:r>
          </a:p>
          <a:p>
            <a:pPr lvl="1"/>
            <a:r>
              <a:rPr kumimoji="0" lang="en-US" altLang="zh-CN" sz="1600" dirty="0">
                <a:latin typeface="Tahoma" charset="0"/>
                <a:ea typeface="宋体" charset="0"/>
              </a:rPr>
              <a:t>L1b products (bias, definitions…)</a:t>
            </a:r>
          </a:p>
          <a:p>
            <a:pPr>
              <a:buFont typeface="Wingdings" charset="0"/>
              <a:buNone/>
            </a:pPr>
            <a:endParaRPr kumimoji="0" lang="en-US" altLang="zh-CN" sz="2000" dirty="0">
              <a:latin typeface="Tahoma" charset="0"/>
              <a:ea typeface="宋体" charset="0"/>
            </a:endParaRPr>
          </a:p>
          <a:p>
            <a:pPr>
              <a:buFont typeface="Wingdings" charset="0"/>
              <a:buNone/>
            </a:pPr>
            <a:r>
              <a:rPr kumimoji="0" lang="en-US" altLang="zh-CN" sz="1600" dirty="0">
                <a:latin typeface="Tahoma" charset="0"/>
                <a:ea typeface="宋体" charset="0"/>
              </a:rPr>
              <a:t>(P. </a:t>
            </a:r>
            <a:r>
              <a:rPr kumimoji="0" lang="en-US" altLang="zh-CN" sz="1600" dirty="0" err="1">
                <a:latin typeface="Tahoma" charset="0"/>
                <a:ea typeface="宋体" charset="0"/>
              </a:rPr>
              <a:t>Lecome</a:t>
            </a:r>
            <a:r>
              <a:rPr kumimoji="0" lang="en-US" altLang="zh-CN" sz="1600" dirty="0">
                <a:latin typeface="Tahoma" charset="0"/>
                <a:ea typeface="宋体" charset="0"/>
              </a:rPr>
              <a:t>, ESRIN/ESA, 2011)</a:t>
            </a:r>
          </a:p>
          <a:p>
            <a:endParaRPr kumimoji="0" lang="en-US" altLang="zh-CN" sz="2000" dirty="0">
              <a:latin typeface="Tahoma" charset="0"/>
              <a:ea typeface="宋体" charset="0"/>
            </a:endParaRPr>
          </a:p>
        </p:txBody>
      </p:sp>
      <p:sp>
        <p:nvSpPr>
          <p:cNvPr id="32771" name="内容占位符 3"/>
          <p:cNvSpPr>
            <a:spLocks noGrp="1"/>
          </p:cNvSpPr>
          <p:nvPr>
            <p:ph sz="half" idx="2"/>
          </p:nvPr>
        </p:nvSpPr>
        <p:spPr>
          <a:xfrm>
            <a:off x="4859338" y="2017713"/>
            <a:ext cx="4095750" cy="4114800"/>
          </a:xfrm>
        </p:spPr>
        <p:txBody>
          <a:bodyPr/>
          <a:lstStyle/>
          <a:p>
            <a:r>
              <a:rPr kumimoji="0" lang="en-US" altLang="zh-CN" sz="2000" dirty="0">
                <a:latin typeface="Tahoma" charset="0"/>
                <a:ea typeface="宋体" charset="0"/>
              </a:rPr>
              <a:t>Climate application requirements…</a:t>
            </a:r>
          </a:p>
          <a:p>
            <a:pPr lvl="1"/>
            <a:r>
              <a:rPr kumimoji="0" lang="en-US" altLang="zh-CN" sz="1800" dirty="0">
                <a:latin typeface="Tahoma" charset="0"/>
                <a:ea typeface="宋体" charset="0"/>
              </a:rPr>
              <a:t>Long-term geophysical parameter with consistency </a:t>
            </a:r>
          </a:p>
          <a:p>
            <a:pPr lvl="1"/>
            <a:r>
              <a:rPr kumimoji="0" lang="en-US" altLang="zh-CN" sz="1800" dirty="0">
                <a:latin typeface="Tahoma" charset="0"/>
                <a:ea typeface="宋体" charset="0"/>
              </a:rPr>
              <a:t>Cross comparable</a:t>
            </a:r>
          </a:p>
          <a:p>
            <a:r>
              <a:rPr kumimoji="0" lang="en-US" altLang="zh-CN" sz="2000" dirty="0">
                <a:latin typeface="Tahoma" charset="0"/>
                <a:ea typeface="宋体" charset="0"/>
              </a:rPr>
              <a:t>Therefore</a:t>
            </a:r>
          </a:p>
          <a:p>
            <a:pPr lvl="1"/>
            <a:r>
              <a:rPr kumimoji="0" lang="en-US" altLang="zh-CN" sz="1800" dirty="0">
                <a:latin typeface="Tahoma" charset="0"/>
                <a:ea typeface="宋体" charset="0"/>
              </a:rPr>
              <a:t>Standardization of system terminology</a:t>
            </a:r>
          </a:p>
          <a:p>
            <a:pPr lvl="1"/>
            <a:r>
              <a:rPr kumimoji="0" lang="en-US" altLang="zh-CN" sz="1800" dirty="0">
                <a:latin typeface="Tahoma" charset="0"/>
                <a:ea typeface="宋体" charset="0"/>
              </a:rPr>
              <a:t>Standardization of processing</a:t>
            </a:r>
          </a:p>
          <a:p>
            <a:pPr lvl="1"/>
            <a:r>
              <a:rPr kumimoji="0" lang="en-US" altLang="zh-CN" sz="1800" dirty="0">
                <a:latin typeface="Tahoma" charset="0"/>
                <a:ea typeface="宋体" charset="0"/>
              </a:rPr>
              <a:t>Cross-</a:t>
            </a:r>
            <a:r>
              <a:rPr kumimoji="0" lang="en-US" altLang="zh-CN" sz="1800" dirty="0" err="1">
                <a:latin typeface="Tahoma" charset="0"/>
                <a:ea typeface="宋体" charset="0"/>
              </a:rPr>
              <a:t>cal</a:t>
            </a:r>
            <a:r>
              <a:rPr kumimoji="0" lang="en-US" altLang="zh-CN" sz="1800" dirty="0">
                <a:latin typeface="Tahoma" charset="0"/>
                <a:ea typeface="宋体" charset="0"/>
              </a:rPr>
              <a:t> references</a:t>
            </a:r>
          </a:p>
          <a:p>
            <a:endParaRPr kumimoji="0" lang="zh-CN" altLang="en-US" sz="2000" dirty="0">
              <a:latin typeface="Tahoma" charset="0"/>
              <a:ea typeface="宋体" charset="0"/>
            </a:endParaRPr>
          </a:p>
        </p:txBody>
      </p:sp>
    </p:spTree>
    <p:extLst>
      <p:ext uri="{BB962C8B-B14F-4D97-AF65-F5344CB8AC3E}">
        <p14:creationId xmlns:p14="http://schemas.microsoft.com/office/powerpoint/2010/main" xmlns="" val="3573887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normAutofit fontScale="90000"/>
          </a:bodyPr>
          <a:lstStyle/>
          <a:p>
            <a:pPr eaLnBrk="1" hangingPunct="1"/>
            <a:r>
              <a:rPr kumimoji="0" lang="en-US" altLang="zh-CN" sz="3200" dirty="0">
                <a:latin typeface="Tahoma" charset="0"/>
                <a:ea typeface="宋体" charset="0"/>
              </a:rPr>
              <a:t>What </a:t>
            </a:r>
            <a:r>
              <a:rPr kumimoji="0" lang="en-US" altLang="zh-CN" sz="3200" dirty="0" smtClean="0">
                <a:latin typeface="Tahoma" charset="0"/>
                <a:ea typeface="宋体" charset="0"/>
              </a:rPr>
              <a:t>needs </a:t>
            </a:r>
            <a:r>
              <a:rPr kumimoji="0" lang="en-US" altLang="zh-CN" sz="3200" dirty="0">
                <a:latin typeface="Tahoma" charset="0"/>
                <a:ea typeface="宋体" charset="0"/>
              </a:rPr>
              <a:t>to/can </a:t>
            </a:r>
            <a:r>
              <a:rPr kumimoji="0" lang="en-US" altLang="zh-CN" sz="3200" dirty="0" smtClean="0">
                <a:latin typeface="Tahoma" charset="0"/>
                <a:ea typeface="宋体" charset="0"/>
              </a:rPr>
              <a:t>do for </a:t>
            </a:r>
            <a:br>
              <a:rPr kumimoji="0" lang="en-US" altLang="zh-CN" sz="3200" dirty="0" smtClean="0">
                <a:latin typeface="Tahoma" charset="0"/>
                <a:ea typeface="宋体" charset="0"/>
              </a:rPr>
            </a:br>
            <a:r>
              <a:rPr lang="en-US" altLang="zh-CN" sz="3200" dirty="0" smtClean="0">
                <a:latin typeface="Tahoma" charset="0"/>
                <a:ea typeface="宋体" charset="0"/>
              </a:rPr>
              <a:t>microwave </a:t>
            </a:r>
            <a:r>
              <a:rPr kumimoji="0" lang="en-US" altLang="zh-CN" sz="3200" dirty="0" smtClean="0">
                <a:latin typeface="Tahoma" charset="0"/>
                <a:ea typeface="宋体" charset="0"/>
              </a:rPr>
              <a:t>sensors…</a:t>
            </a:r>
            <a:endParaRPr kumimoji="0" lang="en-US" altLang="zh-CN" sz="3200" dirty="0">
              <a:latin typeface="Tahoma" charset="0"/>
              <a:ea typeface="宋体" charset="0"/>
            </a:endParaRPr>
          </a:p>
        </p:txBody>
      </p:sp>
      <p:sp>
        <p:nvSpPr>
          <p:cNvPr id="34818" name="Rectangle 3"/>
          <p:cNvSpPr>
            <a:spLocks noGrp="1" noChangeArrowheads="1"/>
          </p:cNvSpPr>
          <p:nvPr>
            <p:ph type="body" idx="1"/>
          </p:nvPr>
        </p:nvSpPr>
        <p:spPr/>
        <p:txBody>
          <a:bodyPr/>
          <a:lstStyle/>
          <a:p>
            <a:pPr eaLnBrk="1" hangingPunct="1"/>
            <a:r>
              <a:rPr kumimoji="0" lang="en-US" altLang="zh-CN" dirty="0">
                <a:latin typeface="Tahoma" charset="0"/>
                <a:ea typeface="宋体" charset="0"/>
              </a:rPr>
              <a:t>General considerations</a:t>
            </a:r>
          </a:p>
          <a:p>
            <a:pPr eaLnBrk="1" hangingPunct="1"/>
            <a:r>
              <a:rPr kumimoji="0" lang="en-US" altLang="zh-CN" dirty="0">
                <a:latin typeface="Tahoma" charset="0"/>
                <a:ea typeface="宋体" charset="0"/>
              </a:rPr>
              <a:t>Passive microwave sensors</a:t>
            </a:r>
          </a:p>
          <a:p>
            <a:pPr eaLnBrk="1" hangingPunct="1"/>
            <a:r>
              <a:rPr kumimoji="0" lang="en-US" altLang="zh-CN" dirty="0">
                <a:latin typeface="Tahoma" charset="0"/>
                <a:ea typeface="宋体" charset="0"/>
              </a:rPr>
              <a:t>Active microwave sensors</a:t>
            </a:r>
          </a:p>
        </p:txBody>
      </p:sp>
    </p:spTree>
    <p:extLst>
      <p:ext uri="{BB962C8B-B14F-4D97-AF65-F5344CB8AC3E}">
        <p14:creationId xmlns:p14="http://schemas.microsoft.com/office/powerpoint/2010/main" xmlns="" val="28669038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kumimoji="0" lang="en-US" altLang="zh-CN">
                <a:latin typeface="Tahoma" charset="0"/>
                <a:ea typeface="宋体" charset="0"/>
              </a:rPr>
              <a:t>General considerations</a:t>
            </a:r>
          </a:p>
        </p:txBody>
      </p:sp>
      <p:sp>
        <p:nvSpPr>
          <p:cNvPr id="25603" name="Rectangle 3"/>
          <p:cNvSpPr>
            <a:spLocks noGrp="1" noChangeArrowheads="1"/>
          </p:cNvSpPr>
          <p:nvPr>
            <p:ph type="body" idx="1"/>
          </p:nvPr>
        </p:nvSpPr>
        <p:spPr>
          <a:xfrm>
            <a:off x="590949" y="1844675"/>
            <a:ext cx="8297464" cy="4114800"/>
          </a:xfrm>
        </p:spPr>
        <p:txBody>
          <a:bodyPr>
            <a:normAutofit lnSpcReduction="10000"/>
          </a:bodyPr>
          <a:lstStyle/>
          <a:p>
            <a:pPr eaLnBrk="1" hangingPunct="1">
              <a:defRPr/>
            </a:pPr>
            <a:r>
              <a:rPr kumimoji="0" lang="en-US" altLang="zh-CN" sz="1800" dirty="0" smtClean="0">
                <a:latin typeface="Tahoma" charset="0"/>
                <a:ea typeface="宋体" charset="0"/>
              </a:rPr>
              <a:t>Many </a:t>
            </a:r>
            <a:r>
              <a:rPr kumimoji="0" lang="en-US" altLang="zh-CN" sz="1800" dirty="0">
                <a:latin typeface="Tahoma" charset="0"/>
                <a:ea typeface="宋体" charset="0"/>
              </a:rPr>
              <a:t>groups/organizations (</a:t>
            </a:r>
            <a:r>
              <a:rPr kumimoji="0" lang="en-US" altLang="zh-CN" sz="1800" dirty="0" err="1">
                <a:latin typeface="Tahoma" charset="0"/>
                <a:ea typeface="宋体" charset="0"/>
              </a:rPr>
              <a:t>MicroRAD</a:t>
            </a:r>
            <a:r>
              <a:rPr kumimoji="0" lang="en-US" altLang="zh-CN" sz="1800" dirty="0">
                <a:latin typeface="Tahoma" charset="0"/>
                <a:ea typeface="宋体" charset="0"/>
              </a:rPr>
              <a:t>, </a:t>
            </a:r>
            <a:r>
              <a:rPr kumimoji="0" lang="en-US" altLang="zh-CN" sz="1800" dirty="0" smtClean="0">
                <a:latin typeface="Tahoma" charset="0"/>
                <a:ea typeface="宋体" charset="0"/>
              </a:rPr>
              <a:t>GSICS</a:t>
            </a:r>
            <a:r>
              <a:rPr kumimoji="0" lang="en-US" altLang="zh-CN" sz="1800" dirty="0">
                <a:latin typeface="Tahoma" charset="0"/>
                <a:ea typeface="宋体" charset="0"/>
              </a:rPr>
              <a:t>, IOVWST,…) had worked on different aspects involving microwave </a:t>
            </a:r>
            <a:r>
              <a:rPr kumimoji="0" lang="en-US" altLang="zh-CN" sz="1800" dirty="0" smtClean="0">
                <a:latin typeface="Tahoma" charset="0"/>
                <a:ea typeface="宋体" charset="0"/>
              </a:rPr>
              <a:t>sensors, including Cal/Val, most from aspects of science and applications, WGCV can provide Cal/Val support from sensors by concerned agencies.</a:t>
            </a:r>
            <a:endParaRPr kumimoji="0" lang="en-US" altLang="zh-CN" sz="1800" dirty="0">
              <a:latin typeface="Tahoma" charset="0"/>
              <a:ea typeface="宋体" charset="0"/>
            </a:endParaRPr>
          </a:p>
          <a:p>
            <a:pPr eaLnBrk="1" hangingPunct="1">
              <a:defRPr/>
            </a:pPr>
            <a:r>
              <a:rPr kumimoji="0" lang="en-US" altLang="zh-CN" sz="1800" dirty="0">
                <a:latin typeface="Tahoma" charset="0"/>
                <a:ea typeface="宋体" charset="0"/>
              </a:rPr>
              <a:t>MSSG will emphasize on data quality of microwave sensors, by provide  a platform for exchange and sharing of prelaunch calibration standards/schemes for different agencies and standardization of prelaunch and post launch calibration of microwave sensors.</a:t>
            </a:r>
          </a:p>
          <a:p>
            <a:pPr lvl="1" eaLnBrk="1" hangingPunct="1">
              <a:defRPr/>
            </a:pPr>
            <a:r>
              <a:rPr kumimoji="0" lang="en-US" altLang="zh-CN" sz="1600" dirty="0">
                <a:latin typeface="Tahoma" charset="0"/>
                <a:ea typeface="宋体" charset="0"/>
              </a:rPr>
              <a:t>Standardization of calibration of passive microwave sensors;</a:t>
            </a:r>
          </a:p>
          <a:p>
            <a:pPr lvl="1" eaLnBrk="1" hangingPunct="1">
              <a:defRPr/>
            </a:pPr>
            <a:r>
              <a:rPr kumimoji="0" lang="en-US" altLang="zh-CN" sz="1600" dirty="0">
                <a:latin typeface="Tahoma" charset="0"/>
                <a:ea typeface="宋体" charset="0"/>
              </a:rPr>
              <a:t>Collecting information of </a:t>
            </a:r>
            <a:r>
              <a:rPr kumimoji="0" lang="en-US" altLang="zh-CN" sz="1600" dirty="0" err="1">
                <a:latin typeface="Tahoma" charset="0"/>
                <a:ea typeface="宋体" charset="0"/>
              </a:rPr>
              <a:t>cal</a:t>
            </a:r>
            <a:r>
              <a:rPr kumimoji="0" lang="en-US" altLang="zh-CN" sz="1600" dirty="0">
                <a:latin typeface="Tahoma" charset="0"/>
                <a:ea typeface="宋体" charset="0"/>
              </a:rPr>
              <a:t>/</a:t>
            </a:r>
            <a:r>
              <a:rPr kumimoji="0" lang="en-US" altLang="zh-CN" sz="1600" dirty="0" err="1">
                <a:latin typeface="Tahoma" charset="0"/>
                <a:ea typeface="宋体" charset="0"/>
              </a:rPr>
              <a:t>val</a:t>
            </a:r>
            <a:r>
              <a:rPr kumimoji="0" lang="en-US" altLang="zh-CN" sz="1600" dirty="0">
                <a:latin typeface="Tahoma" charset="0"/>
                <a:ea typeface="宋体" charset="0"/>
              </a:rPr>
              <a:t> sites for microwave imagers, </a:t>
            </a:r>
          </a:p>
          <a:p>
            <a:pPr lvl="1" eaLnBrk="1" hangingPunct="1">
              <a:defRPr/>
            </a:pPr>
            <a:r>
              <a:rPr kumimoji="0" lang="en-US" altLang="zh-CN" sz="1600" dirty="0">
                <a:latin typeface="Tahoma" charset="0"/>
                <a:ea typeface="宋体" charset="0"/>
              </a:rPr>
              <a:t>Coordinating microwave data on selected sites for </a:t>
            </a:r>
            <a:r>
              <a:rPr kumimoji="0" lang="en-US" altLang="zh-CN" sz="1600" dirty="0" err="1">
                <a:latin typeface="Tahoma" charset="0"/>
                <a:ea typeface="宋体" charset="0"/>
              </a:rPr>
              <a:t>cal</a:t>
            </a:r>
            <a:r>
              <a:rPr kumimoji="0" lang="en-US" altLang="zh-CN" sz="1600" dirty="0">
                <a:latin typeface="Tahoma" charset="0"/>
                <a:ea typeface="宋体" charset="0"/>
              </a:rPr>
              <a:t>/</a:t>
            </a:r>
            <a:r>
              <a:rPr kumimoji="0" lang="en-US" altLang="zh-CN" sz="1600" dirty="0" err="1">
                <a:latin typeface="Tahoma" charset="0"/>
                <a:ea typeface="宋体" charset="0"/>
              </a:rPr>
              <a:t>val</a:t>
            </a:r>
            <a:r>
              <a:rPr kumimoji="0" lang="en-US" altLang="zh-CN" sz="1600" dirty="0">
                <a:latin typeface="Tahoma" charset="0"/>
                <a:ea typeface="宋体" charset="0"/>
              </a:rPr>
              <a:t> applications;</a:t>
            </a:r>
          </a:p>
          <a:p>
            <a:pPr lvl="1" eaLnBrk="1" hangingPunct="1">
              <a:defRPr/>
            </a:pPr>
            <a:r>
              <a:rPr kumimoji="0" lang="en-US" altLang="zh-CN" sz="1600" dirty="0">
                <a:latin typeface="Tahoma" charset="0"/>
                <a:ea typeface="宋体" charset="0"/>
              </a:rPr>
              <a:t>Coordinating with other groups and organizations.</a:t>
            </a:r>
          </a:p>
          <a:p>
            <a:pPr eaLnBrk="1" hangingPunct="1">
              <a:defRPr/>
            </a:pPr>
            <a:r>
              <a:rPr kumimoji="0" lang="en-US" altLang="zh-CN" sz="1800" dirty="0">
                <a:latin typeface="Tahoma" charset="0"/>
                <a:ea typeface="宋体" charset="0"/>
              </a:rPr>
              <a:t>Priorities will be on L1b level data, i.e. BT for passive and Sigma 0 for active sensors.</a:t>
            </a:r>
          </a:p>
          <a:p>
            <a:pPr marL="0" indent="0" eaLnBrk="1" hangingPunct="1">
              <a:buFont typeface="Wingdings" charset="0"/>
              <a:buNone/>
              <a:defRPr/>
            </a:pPr>
            <a:endParaRPr kumimoji="0" lang="en-US" altLang="zh-CN" sz="1800" dirty="0">
              <a:latin typeface="Tahoma" charset="0"/>
              <a:ea typeface="宋体" charset="0"/>
            </a:endParaRPr>
          </a:p>
        </p:txBody>
      </p:sp>
    </p:spTree>
    <p:extLst>
      <p:ext uri="{BB962C8B-B14F-4D97-AF65-F5344CB8AC3E}">
        <p14:creationId xmlns:p14="http://schemas.microsoft.com/office/powerpoint/2010/main" xmlns="" val="8723470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kumimoji="0" lang="en-US" altLang="zh-CN" sz="3200">
                <a:latin typeface="Tahoma" charset="0"/>
                <a:ea typeface="宋体" charset="0"/>
              </a:rPr>
              <a:t>Active microwave sensors</a:t>
            </a:r>
          </a:p>
        </p:txBody>
      </p:sp>
      <p:sp>
        <p:nvSpPr>
          <p:cNvPr id="40962" name="Rectangle 3"/>
          <p:cNvSpPr>
            <a:spLocks noGrp="1" noChangeArrowheads="1"/>
          </p:cNvSpPr>
          <p:nvPr>
            <p:ph type="body" idx="1"/>
          </p:nvPr>
        </p:nvSpPr>
        <p:spPr>
          <a:xfrm>
            <a:off x="539750" y="1989138"/>
            <a:ext cx="7772400" cy="4114800"/>
          </a:xfrm>
        </p:spPr>
        <p:txBody>
          <a:bodyPr/>
          <a:lstStyle/>
          <a:p>
            <a:pPr eaLnBrk="1" hangingPunct="1"/>
            <a:r>
              <a:rPr kumimoji="0" lang="en-US" altLang="zh-CN" sz="1800" dirty="0">
                <a:latin typeface="Tahoma" charset="0"/>
                <a:ea typeface="宋体" charset="0"/>
              </a:rPr>
              <a:t>Identify the post-launch </a:t>
            </a:r>
            <a:r>
              <a:rPr kumimoji="0" lang="en-US" altLang="zh-CN" sz="1800" dirty="0" err="1">
                <a:latin typeface="Tahoma" charset="0"/>
                <a:ea typeface="宋体" charset="0"/>
              </a:rPr>
              <a:t>cal</a:t>
            </a:r>
            <a:r>
              <a:rPr kumimoji="0" lang="en-US" altLang="zh-CN" sz="1800" dirty="0">
                <a:latin typeface="Tahoma" charset="0"/>
                <a:ea typeface="宋体" charset="0"/>
              </a:rPr>
              <a:t>/</a:t>
            </a:r>
            <a:r>
              <a:rPr kumimoji="0" lang="en-US" altLang="zh-CN" sz="1800" dirty="0" err="1">
                <a:latin typeface="Tahoma" charset="0"/>
                <a:ea typeface="宋体" charset="0"/>
              </a:rPr>
              <a:t>val</a:t>
            </a:r>
            <a:r>
              <a:rPr kumimoji="0" lang="en-US" altLang="zh-CN" sz="1800" dirty="0">
                <a:latin typeface="Tahoma" charset="0"/>
                <a:ea typeface="宋体" charset="0"/>
              </a:rPr>
              <a:t> procedures for different type of </a:t>
            </a:r>
            <a:r>
              <a:rPr kumimoji="0" lang="en-US" altLang="zh-CN" sz="1800" dirty="0" err="1">
                <a:latin typeface="Tahoma" charset="0"/>
                <a:ea typeface="宋体" charset="0"/>
              </a:rPr>
              <a:t>scatterometers</a:t>
            </a:r>
            <a:r>
              <a:rPr kumimoji="0" lang="en-US" altLang="zh-CN" sz="1800" dirty="0">
                <a:latin typeface="Tahoma" charset="0"/>
                <a:ea typeface="宋体" charset="0"/>
              </a:rPr>
              <a:t> (fixed beam, scanning beam, </a:t>
            </a:r>
            <a:r>
              <a:rPr kumimoji="0" lang="en-US" altLang="zh-CN" sz="1800" dirty="0" err="1">
                <a:latin typeface="Tahoma" charset="0"/>
                <a:ea typeface="宋体" charset="0"/>
              </a:rPr>
              <a:t>etc</a:t>
            </a:r>
            <a:r>
              <a:rPr kumimoji="0" lang="en-US" altLang="zh-CN" sz="1800" dirty="0">
                <a:latin typeface="Tahoma" charset="0"/>
                <a:ea typeface="宋体" charset="0"/>
              </a:rPr>
              <a:t>)</a:t>
            </a:r>
          </a:p>
          <a:p>
            <a:pPr eaLnBrk="1" hangingPunct="1"/>
            <a:r>
              <a:rPr kumimoji="0" lang="en-US" altLang="zh-CN" sz="1800" dirty="0">
                <a:latin typeface="Tahoma" charset="0"/>
                <a:ea typeface="宋体" charset="0"/>
              </a:rPr>
              <a:t>Coordinating </a:t>
            </a:r>
            <a:r>
              <a:rPr kumimoji="0" lang="en-US" altLang="zh-CN" sz="1800" dirty="0" err="1">
                <a:latin typeface="Tahoma" charset="0"/>
                <a:ea typeface="宋体" charset="0"/>
              </a:rPr>
              <a:t>scatterometer</a:t>
            </a:r>
            <a:r>
              <a:rPr kumimoji="0" lang="en-US" altLang="zh-CN" sz="1800" dirty="0">
                <a:latin typeface="Tahoma" charset="0"/>
                <a:ea typeface="宋体" charset="0"/>
              </a:rPr>
              <a:t> data (C band and Ku band) for potential proposed calibration site (Amazon forest, Antarctic, </a:t>
            </a:r>
            <a:r>
              <a:rPr kumimoji="0" lang="en-US" altLang="zh-CN" sz="1800" dirty="0" err="1">
                <a:latin typeface="Tahoma" charset="0"/>
                <a:ea typeface="宋体" charset="0"/>
              </a:rPr>
              <a:t>etc</a:t>
            </a:r>
            <a:r>
              <a:rPr kumimoji="0" lang="en-US" altLang="zh-CN" sz="1800" dirty="0">
                <a:latin typeface="Tahoma" charset="0"/>
                <a:ea typeface="宋体" charset="0"/>
              </a:rPr>
              <a:t>), setup database for </a:t>
            </a:r>
            <a:r>
              <a:rPr kumimoji="0" lang="en-US" altLang="zh-CN" sz="1800" dirty="0" err="1">
                <a:latin typeface="Tahoma" charset="0"/>
                <a:ea typeface="宋体" charset="0"/>
              </a:rPr>
              <a:t>cal</a:t>
            </a:r>
            <a:r>
              <a:rPr kumimoji="0" lang="en-US" altLang="zh-CN" sz="1800" dirty="0">
                <a:latin typeface="Tahoma" charset="0"/>
                <a:ea typeface="宋体" charset="0"/>
              </a:rPr>
              <a:t>/</a:t>
            </a:r>
            <a:r>
              <a:rPr kumimoji="0" lang="en-US" altLang="zh-CN" sz="1800" dirty="0" err="1">
                <a:latin typeface="Tahoma" charset="0"/>
                <a:ea typeface="宋体" charset="0"/>
              </a:rPr>
              <a:t>val</a:t>
            </a:r>
            <a:r>
              <a:rPr kumimoji="0" lang="en-US" altLang="zh-CN" sz="1800" dirty="0">
                <a:latin typeface="Tahoma" charset="0"/>
                <a:ea typeface="宋体" charset="0"/>
              </a:rPr>
              <a:t> and cross-</a:t>
            </a:r>
            <a:r>
              <a:rPr kumimoji="0" lang="en-US" altLang="zh-CN" sz="1800" dirty="0" err="1">
                <a:latin typeface="Tahoma" charset="0"/>
                <a:ea typeface="宋体" charset="0"/>
              </a:rPr>
              <a:t>cal</a:t>
            </a:r>
            <a:r>
              <a:rPr kumimoji="0" lang="en-US" altLang="zh-CN" sz="1800" dirty="0">
                <a:latin typeface="Tahoma" charset="0"/>
                <a:ea typeface="宋体" charset="0"/>
              </a:rPr>
              <a:t> of </a:t>
            </a:r>
            <a:r>
              <a:rPr kumimoji="0" lang="en-US" altLang="zh-CN" sz="1800" dirty="0" err="1">
                <a:latin typeface="Tahoma" charset="0"/>
                <a:ea typeface="宋体" charset="0"/>
              </a:rPr>
              <a:t>scatterometer</a:t>
            </a:r>
            <a:r>
              <a:rPr kumimoji="0" lang="en-US" altLang="zh-CN" sz="1800" dirty="0">
                <a:latin typeface="Tahoma" charset="0"/>
                <a:ea typeface="宋体" charset="0"/>
              </a:rPr>
              <a:t> on these sites;</a:t>
            </a:r>
          </a:p>
          <a:p>
            <a:pPr eaLnBrk="1" hangingPunct="1"/>
            <a:r>
              <a:rPr kumimoji="0" lang="en-US" altLang="zh-CN" sz="1800" dirty="0">
                <a:latin typeface="Tahoma" charset="0"/>
                <a:ea typeface="宋体" charset="0"/>
              </a:rPr>
              <a:t>Collecting information of artificial calibration facilities/sites for </a:t>
            </a:r>
            <a:r>
              <a:rPr kumimoji="0" lang="en-US" altLang="zh-CN" sz="1800" dirty="0" err="1">
                <a:latin typeface="Tahoma" charset="0"/>
                <a:ea typeface="宋体" charset="0"/>
              </a:rPr>
              <a:t>scatterometers</a:t>
            </a:r>
            <a:r>
              <a:rPr kumimoji="0" lang="en-US" altLang="zh-CN" sz="1800" dirty="0">
                <a:latin typeface="Tahoma" charset="0"/>
                <a:ea typeface="宋体" charset="0"/>
              </a:rPr>
              <a:t>;</a:t>
            </a:r>
          </a:p>
          <a:p>
            <a:pPr eaLnBrk="1" hangingPunct="1"/>
            <a:r>
              <a:rPr kumimoji="0" lang="en-US" altLang="zh-CN" sz="1800" dirty="0">
                <a:latin typeface="Tahoma" charset="0"/>
                <a:ea typeface="宋体" charset="0"/>
              </a:rPr>
              <a:t>Identify information of calibration sites for radar </a:t>
            </a:r>
            <a:r>
              <a:rPr kumimoji="0" lang="en-US" altLang="zh-CN" sz="1800" dirty="0" smtClean="0">
                <a:latin typeface="Tahoma" charset="0"/>
                <a:ea typeface="宋体" charset="0"/>
              </a:rPr>
              <a:t>altimeters, collaboration for cross-instrument </a:t>
            </a:r>
            <a:r>
              <a:rPr kumimoji="0" lang="en-US" altLang="zh-CN" sz="1800" dirty="0" err="1" smtClean="0">
                <a:latin typeface="Tahoma" charset="0"/>
                <a:ea typeface="宋体" charset="0"/>
              </a:rPr>
              <a:t>cal</a:t>
            </a:r>
            <a:r>
              <a:rPr kumimoji="0" lang="en-US" altLang="zh-CN" sz="1800" dirty="0" smtClean="0">
                <a:latin typeface="Tahoma" charset="0"/>
                <a:ea typeface="宋体" charset="0"/>
              </a:rPr>
              <a:t>/</a:t>
            </a:r>
            <a:r>
              <a:rPr kumimoji="0" lang="en-US" altLang="zh-CN" sz="1800" dirty="0" err="1" smtClean="0">
                <a:latin typeface="Tahoma" charset="0"/>
                <a:ea typeface="宋体" charset="0"/>
              </a:rPr>
              <a:t>val</a:t>
            </a:r>
            <a:r>
              <a:rPr kumimoji="0" lang="en-US" altLang="zh-CN" sz="1800" dirty="0" smtClean="0">
                <a:latin typeface="Tahoma" charset="0"/>
                <a:ea typeface="宋体" charset="0"/>
              </a:rPr>
              <a:t>;</a:t>
            </a:r>
            <a:endParaRPr kumimoji="0" lang="en-US" altLang="zh-CN" sz="1800" dirty="0">
              <a:latin typeface="Tahoma" charset="0"/>
              <a:ea typeface="宋体" charset="0"/>
            </a:endParaRPr>
          </a:p>
          <a:p>
            <a:pPr eaLnBrk="1" hangingPunct="1"/>
            <a:r>
              <a:rPr kumimoji="0" lang="en-US" altLang="zh-CN" sz="1800" dirty="0">
                <a:latin typeface="Tahoma" charset="0"/>
                <a:ea typeface="宋体" charset="0"/>
              </a:rPr>
              <a:t>Identify cross-</a:t>
            </a:r>
            <a:r>
              <a:rPr kumimoji="0" lang="en-US" altLang="zh-CN" sz="1800" dirty="0" err="1">
                <a:latin typeface="Tahoma" charset="0"/>
                <a:ea typeface="宋体" charset="0"/>
              </a:rPr>
              <a:t>cal</a:t>
            </a:r>
            <a:r>
              <a:rPr kumimoji="0" lang="en-US" altLang="zh-CN" sz="1800" dirty="0">
                <a:latin typeface="Tahoma" charset="0"/>
                <a:ea typeface="宋体" charset="0"/>
              </a:rPr>
              <a:t>/comparison of PR with other sensors (Alt, </a:t>
            </a:r>
            <a:r>
              <a:rPr kumimoji="0" lang="en-US" altLang="zh-CN" sz="1800" dirty="0" err="1">
                <a:latin typeface="Tahoma" charset="0"/>
                <a:ea typeface="宋体" charset="0"/>
              </a:rPr>
              <a:t>etc</a:t>
            </a:r>
            <a:r>
              <a:rPr kumimoji="0" lang="en-US" altLang="zh-CN" sz="1800" dirty="0">
                <a:latin typeface="Tahoma" charset="0"/>
                <a:ea typeface="宋体" charset="0"/>
              </a:rPr>
              <a:t>)</a:t>
            </a:r>
          </a:p>
          <a:p>
            <a:pPr eaLnBrk="1" hangingPunct="1"/>
            <a:endParaRPr kumimoji="0" lang="en-US" altLang="zh-CN" sz="1800" dirty="0">
              <a:latin typeface="Tahoma" charset="0"/>
              <a:ea typeface="宋体" charset="0"/>
            </a:endParaRPr>
          </a:p>
          <a:p>
            <a:pPr eaLnBrk="1" hangingPunct="1"/>
            <a:endParaRPr kumimoji="0" lang="en-US" altLang="zh-CN" sz="1800" dirty="0">
              <a:latin typeface="Tahoma" charset="0"/>
              <a:ea typeface="宋体" charset="0"/>
            </a:endParaRPr>
          </a:p>
          <a:p>
            <a:pPr eaLnBrk="1" hangingPunct="1">
              <a:buFont typeface="Wingdings" charset="0"/>
              <a:buNone/>
            </a:pPr>
            <a:endParaRPr kumimoji="0" lang="en-US" altLang="zh-CN" sz="1800" dirty="0">
              <a:latin typeface="Tahoma" charset="0"/>
              <a:ea typeface="宋体" charset="0"/>
            </a:endParaRPr>
          </a:p>
          <a:p>
            <a:pPr eaLnBrk="1" hangingPunct="1"/>
            <a:endParaRPr kumimoji="0" lang="en-US" altLang="zh-CN" sz="1800" dirty="0">
              <a:latin typeface="Tahoma" charset="0"/>
              <a:ea typeface="宋体" charset="0"/>
            </a:endParaRPr>
          </a:p>
        </p:txBody>
      </p:sp>
    </p:spTree>
    <p:extLst>
      <p:ext uri="{BB962C8B-B14F-4D97-AF65-F5344CB8AC3E}">
        <p14:creationId xmlns:p14="http://schemas.microsoft.com/office/powerpoint/2010/main" xmlns="" val="20295015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标题 1"/>
          <p:cNvSpPr>
            <a:spLocks noGrp="1"/>
          </p:cNvSpPr>
          <p:nvPr>
            <p:ph type="title"/>
          </p:nvPr>
        </p:nvSpPr>
        <p:spPr/>
        <p:txBody>
          <a:bodyPr>
            <a:normAutofit/>
          </a:bodyPr>
          <a:lstStyle/>
          <a:p>
            <a:pPr eaLnBrk="1" hangingPunct="1"/>
            <a:r>
              <a:rPr kumimoji="0" lang="en-US" altLang="zh-CN" dirty="0" smtClean="0">
                <a:latin typeface="Tahoma" charset="0"/>
                <a:ea typeface="宋体" charset="0"/>
              </a:rPr>
              <a:t>Focuses </a:t>
            </a:r>
            <a:r>
              <a:rPr kumimoji="0" lang="en-US" altLang="zh-CN" dirty="0">
                <a:latin typeface="Tahoma" charset="0"/>
                <a:ea typeface="宋体" charset="0"/>
              </a:rPr>
              <a:t>for active sensors (1) </a:t>
            </a:r>
            <a:endParaRPr kumimoji="0" lang="zh-CN" altLang="en-US" dirty="0">
              <a:latin typeface="Tahoma" charset="0"/>
              <a:ea typeface="宋体" charset="0"/>
            </a:endParaRPr>
          </a:p>
        </p:txBody>
      </p:sp>
      <p:sp>
        <p:nvSpPr>
          <p:cNvPr id="45058" name="内容占位符 2"/>
          <p:cNvSpPr>
            <a:spLocks noGrp="1"/>
          </p:cNvSpPr>
          <p:nvPr>
            <p:ph idx="1"/>
          </p:nvPr>
        </p:nvSpPr>
        <p:spPr/>
        <p:txBody>
          <a:bodyPr>
            <a:normAutofit fontScale="92500" lnSpcReduction="20000"/>
          </a:bodyPr>
          <a:lstStyle/>
          <a:p>
            <a:pPr eaLnBrk="1" hangingPunct="1"/>
            <a:r>
              <a:rPr kumimoji="0" lang="en-US" altLang="zh-CN" dirty="0" err="1">
                <a:latin typeface="Tahoma" charset="0"/>
                <a:ea typeface="宋体" charset="0"/>
              </a:rPr>
              <a:t>Scatterometers</a:t>
            </a:r>
            <a:endParaRPr kumimoji="0" lang="en-US" altLang="zh-CN" dirty="0">
              <a:latin typeface="Tahoma" charset="0"/>
              <a:ea typeface="宋体" charset="0"/>
            </a:endParaRPr>
          </a:p>
          <a:p>
            <a:pPr lvl="1" eaLnBrk="1" hangingPunct="1"/>
            <a:r>
              <a:rPr kumimoji="0" lang="en-US" altLang="zh-CN" dirty="0">
                <a:latin typeface="Tahoma" charset="0"/>
                <a:ea typeface="宋体" charset="0"/>
              </a:rPr>
              <a:t>Evaluation of L1b (sigma 0)</a:t>
            </a:r>
            <a:r>
              <a:rPr kumimoji="0" lang="en-US" altLang="zh-CN" dirty="0" smtClean="0">
                <a:latin typeface="Tahoma" charset="0"/>
                <a:ea typeface="宋体" charset="0"/>
              </a:rPr>
              <a:t>;</a:t>
            </a:r>
            <a:endParaRPr kumimoji="0" lang="en-US" altLang="zh-CN" dirty="0">
              <a:latin typeface="Tahoma" charset="0"/>
              <a:ea typeface="宋体" charset="0"/>
            </a:endParaRPr>
          </a:p>
          <a:p>
            <a:pPr lvl="1" eaLnBrk="1" hangingPunct="1"/>
            <a:r>
              <a:rPr kumimoji="0" lang="en-US" altLang="zh-CN" dirty="0">
                <a:latin typeface="Tahoma" charset="0"/>
                <a:ea typeface="宋体" charset="0"/>
              </a:rPr>
              <a:t>Prelaunch calibration requirements</a:t>
            </a:r>
          </a:p>
          <a:p>
            <a:pPr lvl="2" eaLnBrk="1" hangingPunct="1"/>
            <a:r>
              <a:rPr kumimoji="0" lang="en-US" altLang="zh-CN" dirty="0">
                <a:latin typeface="Tahoma" charset="0"/>
                <a:ea typeface="宋体" charset="0"/>
              </a:rPr>
              <a:t>Antenna, internal </a:t>
            </a:r>
            <a:r>
              <a:rPr kumimoji="0" lang="en-US" altLang="zh-CN" dirty="0" err="1">
                <a:latin typeface="Tahoma" charset="0"/>
                <a:ea typeface="宋体" charset="0"/>
              </a:rPr>
              <a:t>cal</a:t>
            </a:r>
            <a:r>
              <a:rPr kumimoji="0" lang="en-US" altLang="zh-CN" dirty="0">
                <a:latin typeface="Tahoma" charset="0"/>
                <a:ea typeface="宋体" charset="0"/>
              </a:rPr>
              <a:t>, data processing</a:t>
            </a:r>
          </a:p>
          <a:p>
            <a:pPr lvl="1" eaLnBrk="1" hangingPunct="1"/>
            <a:r>
              <a:rPr kumimoji="0" lang="en-US" altLang="zh-CN" dirty="0">
                <a:latin typeface="Tahoma" charset="0"/>
                <a:ea typeface="宋体" charset="0"/>
              </a:rPr>
              <a:t>After launch </a:t>
            </a:r>
            <a:r>
              <a:rPr kumimoji="0" lang="en-US" altLang="zh-CN" dirty="0" err="1">
                <a:latin typeface="Tahoma" charset="0"/>
                <a:ea typeface="宋体" charset="0"/>
              </a:rPr>
              <a:t>cal</a:t>
            </a:r>
            <a:r>
              <a:rPr kumimoji="0" lang="en-US" altLang="zh-CN" dirty="0">
                <a:latin typeface="Tahoma" charset="0"/>
                <a:ea typeface="宋体" charset="0"/>
              </a:rPr>
              <a:t>/</a:t>
            </a:r>
            <a:r>
              <a:rPr kumimoji="0" lang="en-US" altLang="zh-CN" dirty="0" err="1">
                <a:latin typeface="Tahoma" charset="0"/>
                <a:ea typeface="宋体" charset="0"/>
              </a:rPr>
              <a:t>val</a:t>
            </a:r>
            <a:endParaRPr kumimoji="0" lang="en-US" altLang="zh-CN" dirty="0">
              <a:latin typeface="Tahoma" charset="0"/>
              <a:ea typeface="宋体" charset="0"/>
            </a:endParaRPr>
          </a:p>
          <a:p>
            <a:pPr lvl="2" eaLnBrk="1" hangingPunct="1"/>
            <a:r>
              <a:rPr kumimoji="0" lang="en-US" altLang="zh-CN" dirty="0">
                <a:latin typeface="Tahoma" charset="0"/>
                <a:ea typeface="宋体" charset="0"/>
              </a:rPr>
              <a:t>Identify and characterization of extended-area target</a:t>
            </a:r>
          </a:p>
          <a:p>
            <a:pPr lvl="3" eaLnBrk="1" hangingPunct="1"/>
            <a:r>
              <a:rPr kumimoji="0" lang="en-US" altLang="zh-CN" dirty="0">
                <a:latin typeface="Tahoma" charset="0"/>
                <a:ea typeface="宋体" charset="0"/>
              </a:rPr>
              <a:t>Amazon, </a:t>
            </a:r>
            <a:r>
              <a:rPr kumimoji="0" lang="en-US" altLang="zh-CN" dirty="0" smtClean="0">
                <a:latin typeface="Tahoma" charset="0"/>
                <a:ea typeface="宋体" charset="0"/>
              </a:rPr>
              <a:t>ocean, ice</a:t>
            </a:r>
            <a:endParaRPr kumimoji="0" lang="en-US" altLang="zh-CN" dirty="0">
              <a:latin typeface="Tahoma" charset="0"/>
              <a:ea typeface="宋体" charset="0"/>
            </a:endParaRPr>
          </a:p>
          <a:p>
            <a:pPr lvl="2" eaLnBrk="1" hangingPunct="1"/>
            <a:r>
              <a:rPr kumimoji="0" lang="en-US" altLang="zh-CN" dirty="0">
                <a:latin typeface="Tahoma" charset="0"/>
                <a:ea typeface="宋体" charset="0"/>
              </a:rPr>
              <a:t>Antenna pattern </a:t>
            </a:r>
            <a:r>
              <a:rPr kumimoji="0" lang="en-US" altLang="zh-CN" dirty="0" err="1">
                <a:latin typeface="Tahoma" charset="0"/>
                <a:ea typeface="宋体" charset="0"/>
              </a:rPr>
              <a:t>cal</a:t>
            </a:r>
            <a:endParaRPr kumimoji="0" lang="en-US" altLang="zh-CN" dirty="0">
              <a:latin typeface="Tahoma" charset="0"/>
              <a:ea typeface="宋体" charset="0"/>
            </a:endParaRPr>
          </a:p>
          <a:p>
            <a:pPr lvl="3" eaLnBrk="1" hangingPunct="1"/>
            <a:r>
              <a:rPr kumimoji="0" lang="en-US" altLang="zh-CN" dirty="0">
                <a:latin typeface="Tahoma" charset="0"/>
                <a:ea typeface="宋体" charset="0"/>
              </a:rPr>
              <a:t>Extended target, ground calibration station and transponders</a:t>
            </a:r>
          </a:p>
          <a:p>
            <a:pPr lvl="3" eaLnBrk="1" hangingPunct="1"/>
            <a:r>
              <a:rPr kumimoji="0" lang="en-US" altLang="zh-CN" dirty="0">
                <a:latin typeface="Tahoma" charset="0"/>
                <a:ea typeface="宋体" charset="0"/>
              </a:rPr>
              <a:t>Rotating and fixed, pencil-beam and fan-beam</a:t>
            </a:r>
          </a:p>
          <a:p>
            <a:pPr lvl="2" eaLnBrk="1" hangingPunct="1"/>
            <a:r>
              <a:rPr kumimoji="0" lang="en-US" altLang="zh-CN" dirty="0">
                <a:latin typeface="Tahoma" charset="0"/>
                <a:ea typeface="宋体" charset="0"/>
              </a:rPr>
              <a:t>After launch </a:t>
            </a:r>
            <a:r>
              <a:rPr kumimoji="0" lang="en-US" altLang="zh-CN" dirty="0" err="1">
                <a:latin typeface="Tahoma" charset="0"/>
                <a:ea typeface="宋体" charset="0"/>
              </a:rPr>
              <a:t>cal</a:t>
            </a:r>
            <a:r>
              <a:rPr kumimoji="0" lang="en-US" altLang="zh-CN" dirty="0">
                <a:latin typeface="Tahoma" charset="0"/>
                <a:ea typeface="宋体" charset="0"/>
              </a:rPr>
              <a:t>/</a:t>
            </a:r>
            <a:r>
              <a:rPr kumimoji="0" lang="en-US" altLang="zh-CN" dirty="0" err="1">
                <a:latin typeface="Tahoma" charset="0"/>
                <a:ea typeface="宋体" charset="0"/>
              </a:rPr>
              <a:t>val</a:t>
            </a:r>
            <a:r>
              <a:rPr kumimoji="0" lang="en-US" altLang="zh-CN" dirty="0">
                <a:latin typeface="Tahoma" charset="0"/>
                <a:ea typeface="宋体" charset="0"/>
              </a:rPr>
              <a:t> </a:t>
            </a:r>
          </a:p>
          <a:p>
            <a:pPr lvl="3" eaLnBrk="1" hangingPunct="1"/>
            <a:r>
              <a:rPr kumimoji="0" lang="en-US" altLang="zh-CN" dirty="0">
                <a:latin typeface="Tahoma" charset="0"/>
                <a:ea typeface="宋体" charset="0"/>
              </a:rPr>
              <a:t>Cross </a:t>
            </a:r>
            <a:r>
              <a:rPr kumimoji="0" lang="en-US" altLang="zh-CN" dirty="0" err="1">
                <a:latin typeface="Tahoma" charset="0"/>
                <a:ea typeface="宋体" charset="0"/>
              </a:rPr>
              <a:t>cal</a:t>
            </a:r>
            <a:r>
              <a:rPr kumimoji="0" lang="en-US" altLang="zh-CN" dirty="0">
                <a:latin typeface="Tahoma" charset="0"/>
                <a:ea typeface="宋体" charset="0"/>
              </a:rPr>
              <a:t> of sigma 0 for sharing wind retrieval models</a:t>
            </a:r>
          </a:p>
          <a:p>
            <a:pPr lvl="3" eaLnBrk="1" hangingPunct="1"/>
            <a:r>
              <a:rPr kumimoji="0" lang="en-US" altLang="zh-CN" dirty="0">
                <a:latin typeface="Tahoma" charset="0"/>
                <a:ea typeface="宋体" charset="0"/>
              </a:rPr>
              <a:t>Ocean wind vector</a:t>
            </a:r>
          </a:p>
          <a:p>
            <a:pPr lvl="3" eaLnBrk="1" hangingPunct="1"/>
            <a:r>
              <a:rPr kumimoji="0" lang="en-US" altLang="zh-CN" dirty="0">
                <a:latin typeface="Tahoma" charset="0"/>
                <a:ea typeface="宋体" charset="0"/>
              </a:rPr>
              <a:t>Soil moisture</a:t>
            </a:r>
          </a:p>
        </p:txBody>
      </p:sp>
    </p:spTree>
    <p:extLst>
      <p:ext uri="{BB962C8B-B14F-4D97-AF65-F5344CB8AC3E}">
        <p14:creationId xmlns:p14="http://schemas.microsoft.com/office/powerpoint/2010/main" xmlns="" val="40782113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标题 1"/>
          <p:cNvSpPr>
            <a:spLocks noGrp="1"/>
          </p:cNvSpPr>
          <p:nvPr>
            <p:ph type="title"/>
          </p:nvPr>
        </p:nvSpPr>
        <p:spPr/>
        <p:txBody>
          <a:bodyPr>
            <a:normAutofit/>
          </a:bodyPr>
          <a:lstStyle/>
          <a:p>
            <a:pPr eaLnBrk="1" hangingPunct="1"/>
            <a:r>
              <a:rPr kumimoji="0" lang="en-US" altLang="zh-CN" dirty="0" smtClean="0">
                <a:latin typeface="Tahoma" charset="0"/>
                <a:ea typeface="宋体" charset="0"/>
              </a:rPr>
              <a:t>Focuses for </a:t>
            </a:r>
            <a:r>
              <a:rPr kumimoji="0" lang="en-US" altLang="zh-CN" dirty="0">
                <a:latin typeface="Tahoma" charset="0"/>
                <a:ea typeface="宋体" charset="0"/>
              </a:rPr>
              <a:t>active sensors (2)</a:t>
            </a:r>
            <a:endParaRPr kumimoji="0" lang="zh-CN" altLang="en-US" dirty="0">
              <a:latin typeface="Tahoma" charset="0"/>
              <a:ea typeface="宋体" charset="0"/>
            </a:endParaRPr>
          </a:p>
        </p:txBody>
      </p:sp>
      <p:sp>
        <p:nvSpPr>
          <p:cNvPr id="47106" name="内容占位符 2"/>
          <p:cNvSpPr>
            <a:spLocks noGrp="1"/>
          </p:cNvSpPr>
          <p:nvPr>
            <p:ph idx="1"/>
          </p:nvPr>
        </p:nvSpPr>
        <p:spPr/>
        <p:txBody>
          <a:bodyPr>
            <a:normAutofit/>
          </a:bodyPr>
          <a:lstStyle/>
          <a:p>
            <a:pPr eaLnBrk="1" hangingPunct="1"/>
            <a:r>
              <a:rPr kumimoji="0" lang="en-US" altLang="zh-CN" dirty="0">
                <a:latin typeface="Tahoma" charset="0"/>
                <a:ea typeface="宋体" charset="0"/>
              </a:rPr>
              <a:t>Radar altimeter</a:t>
            </a:r>
          </a:p>
          <a:p>
            <a:pPr lvl="1" eaLnBrk="1" hangingPunct="1"/>
            <a:r>
              <a:rPr kumimoji="0" lang="en-US" altLang="zh-CN" dirty="0">
                <a:latin typeface="Tahoma" charset="0"/>
                <a:ea typeface="宋体" charset="0"/>
              </a:rPr>
              <a:t>Prelaunch calibration</a:t>
            </a:r>
          </a:p>
          <a:p>
            <a:pPr lvl="2" eaLnBrk="1" hangingPunct="1"/>
            <a:r>
              <a:rPr kumimoji="0" lang="en-US" altLang="zh-CN" dirty="0">
                <a:latin typeface="Tahoma" charset="0"/>
                <a:ea typeface="宋体" charset="0"/>
              </a:rPr>
              <a:t>Antenna, transmitted signal, receiver</a:t>
            </a:r>
          </a:p>
          <a:p>
            <a:pPr lvl="1" eaLnBrk="1" hangingPunct="1"/>
            <a:r>
              <a:rPr kumimoji="0" lang="en-US" altLang="zh-CN" dirty="0">
                <a:latin typeface="Tahoma" charset="0"/>
                <a:ea typeface="宋体" charset="0"/>
              </a:rPr>
              <a:t>After launch </a:t>
            </a:r>
            <a:r>
              <a:rPr kumimoji="0" lang="en-US" altLang="zh-CN" dirty="0" err="1">
                <a:latin typeface="Tahoma" charset="0"/>
                <a:ea typeface="宋体" charset="0"/>
              </a:rPr>
              <a:t>cal</a:t>
            </a:r>
            <a:r>
              <a:rPr kumimoji="0" lang="en-US" altLang="zh-CN" dirty="0">
                <a:latin typeface="Tahoma" charset="0"/>
                <a:ea typeface="宋体" charset="0"/>
              </a:rPr>
              <a:t>/</a:t>
            </a:r>
            <a:r>
              <a:rPr kumimoji="0" lang="en-US" altLang="zh-CN" dirty="0" err="1">
                <a:latin typeface="Tahoma" charset="0"/>
                <a:ea typeface="宋体" charset="0"/>
              </a:rPr>
              <a:t>val</a:t>
            </a:r>
            <a:endParaRPr kumimoji="0" lang="en-US" altLang="zh-CN" dirty="0">
              <a:latin typeface="Tahoma" charset="0"/>
              <a:ea typeface="宋体" charset="0"/>
            </a:endParaRPr>
          </a:p>
          <a:p>
            <a:pPr lvl="2" eaLnBrk="1" hangingPunct="1"/>
            <a:r>
              <a:rPr kumimoji="0" lang="en-US" altLang="zh-CN" dirty="0">
                <a:latin typeface="Tahoma" charset="0"/>
                <a:ea typeface="宋体" charset="0"/>
              </a:rPr>
              <a:t>Ground calibration stations</a:t>
            </a:r>
          </a:p>
          <a:p>
            <a:pPr lvl="2" eaLnBrk="1" hangingPunct="1"/>
            <a:r>
              <a:rPr kumimoji="0" lang="en-US" altLang="zh-CN" dirty="0">
                <a:latin typeface="Tahoma" charset="0"/>
                <a:ea typeface="宋体" charset="0"/>
              </a:rPr>
              <a:t>Cross </a:t>
            </a:r>
            <a:r>
              <a:rPr kumimoji="0" lang="en-US" altLang="zh-CN" dirty="0" err="1">
                <a:latin typeface="Tahoma" charset="0"/>
                <a:ea typeface="宋体" charset="0"/>
              </a:rPr>
              <a:t>cal</a:t>
            </a:r>
            <a:r>
              <a:rPr kumimoji="0" lang="en-US" altLang="zh-CN" dirty="0">
                <a:latin typeface="Tahoma" charset="0"/>
                <a:ea typeface="宋体" charset="0"/>
              </a:rPr>
              <a:t>/</a:t>
            </a:r>
            <a:r>
              <a:rPr kumimoji="0" lang="en-US" altLang="zh-CN" dirty="0" err="1">
                <a:latin typeface="Tahoma" charset="0"/>
                <a:ea typeface="宋体" charset="0"/>
              </a:rPr>
              <a:t>val</a:t>
            </a:r>
            <a:r>
              <a:rPr kumimoji="0" lang="en-US" altLang="zh-CN" dirty="0">
                <a:latin typeface="Tahoma" charset="0"/>
                <a:ea typeface="宋体" charset="0"/>
              </a:rPr>
              <a:t> for application of ALT data from different satellites</a:t>
            </a:r>
          </a:p>
          <a:p>
            <a:pPr lvl="3" eaLnBrk="1" hangingPunct="1"/>
            <a:r>
              <a:rPr kumimoji="0" lang="en-US" altLang="zh-CN" dirty="0">
                <a:latin typeface="Tahoma" charset="0"/>
                <a:ea typeface="宋体" charset="0"/>
              </a:rPr>
              <a:t>Sea level</a:t>
            </a:r>
          </a:p>
          <a:p>
            <a:pPr lvl="3" eaLnBrk="1" hangingPunct="1"/>
            <a:r>
              <a:rPr kumimoji="0" lang="en-US" altLang="zh-CN" dirty="0">
                <a:latin typeface="Tahoma" charset="0"/>
                <a:ea typeface="宋体" charset="0"/>
              </a:rPr>
              <a:t>Significant wave height</a:t>
            </a:r>
          </a:p>
          <a:p>
            <a:pPr lvl="3" eaLnBrk="1" hangingPunct="1"/>
            <a:r>
              <a:rPr kumimoji="0" lang="en-US" altLang="zh-CN" dirty="0">
                <a:latin typeface="Tahoma" charset="0"/>
                <a:ea typeface="宋体" charset="0"/>
              </a:rPr>
              <a:t>Surface wind </a:t>
            </a:r>
            <a:r>
              <a:rPr kumimoji="0" lang="en-US" altLang="zh-CN" dirty="0" smtClean="0">
                <a:latin typeface="Tahoma" charset="0"/>
                <a:ea typeface="宋体" charset="0"/>
              </a:rPr>
              <a:t>speed</a:t>
            </a:r>
            <a:endParaRPr kumimoji="0" lang="en-US" altLang="zh-CN" dirty="0">
              <a:latin typeface="Tahoma" charset="0"/>
              <a:ea typeface="宋体" charset="0"/>
            </a:endParaRPr>
          </a:p>
        </p:txBody>
      </p:sp>
    </p:spTree>
    <p:extLst>
      <p:ext uri="{BB962C8B-B14F-4D97-AF65-F5344CB8AC3E}">
        <p14:creationId xmlns:p14="http://schemas.microsoft.com/office/powerpoint/2010/main" xmlns="" val="19499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kumimoji="1" lang="en-US" altLang="zh-CN" dirty="0" smtClean="0"/>
              <a:t>Cross-calibration of </a:t>
            </a:r>
            <a:r>
              <a:rPr kumimoji="1" lang="en-US" altLang="zh-CN" dirty="0" err="1" smtClean="0"/>
              <a:t>scatterometry</a:t>
            </a:r>
            <a:r>
              <a:rPr kumimoji="1" lang="en-US" altLang="zh-CN" dirty="0" smtClean="0"/>
              <a:t> </a:t>
            </a:r>
            <a:br>
              <a:rPr kumimoji="1" lang="en-US" altLang="zh-CN" dirty="0" smtClean="0"/>
            </a:br>
            <a:r>
              <a:rPr kumimoji="1" lang="en-US" altLang="zh-CN" dirty="0" smtClean="0"/>
              <a:t>1: requirements and difficulty</a:t>
            </a:r>
            <a:endParaRPr kumimoji="1" lang="zh-CN" altLang="en-US" dirty="0"/>
          </a:p>
        </p:txBody>
      </p:sp>
      <p:sp>
        <p:nvSpPr>
          <p:cNvPr id="3" name="内容占位符 2"/>
          <p:cNvSpPr>
            <a:spLocks noGrp="1"/>
          </p:cNvSpPr>
          <p:nvPr>
            <p:ph idx="1"/>
          </p:nvPr>
        </p:nvSpPr>
        <p:spPr/>
        <p:txBody>
          <a:bodyPr>
            <a:normAutofit fontScale="92500" lnSpcReduction="20000"/>
          </a:bodyPr>
          <a:lstStyle/>
          <a:p>
            <a:r>
              <a:rPr kumimoji="1" lang="en-US" altLang="zh-CN" dirty="0" smtClean="0"/>
              <a:t>Climate data record (CDR) of ocean surface wind (OSW) become important new requirement for </a:t>
            </a:r>
            <a:r>
              <a:rPr kumimoji="1" lang="en-US" altLang="zh-CN" dirty="0" err="1" smtClean="0"/>
              <a:t>scatterometer</a:t>
            </a:r>
            <a:r>
              <a:rPr kumimoji="1" lang="en-US" altLang="zh-CN" dirty="0" smtClean="0"/>
              <a:t> data, in addition to weather applications;</a:t>
            </a:r>
          </a:p>
          <a:p>
            <a:r>
              <a:rPr kumimoji="1" lang="en-US" altLang="zh-CN" dirty="0" smtClean="0"/>
              <a:t>Consistency of OSW data from different missions requires cross-</a:t>
            </a:r>
            <a:r>
              <a:rPr kumimoji="1" lang="en-US" altLang="zh-CN" dirty="0" err="1" smtClean="0"/>
              <a:t>cal</a:t>
            </a:r>
            <a:r>
              <a:rPr kumimoji="1" lang="en-US" altLang="zh-CN" dirty="0" smtClean="0"/>
              <a:t>;</a:t>
            </a:r>
          </a:p>
          <a:p>
            <a:r>
              <a:rPr kumimoji="1" lang="en-US" altLang="zh-CN" dirty="0" smtClean="0"/>
              <a:t>L1b data (sigma 0) bias plays essential role;</a:t>
            </a:r>
          </a:p>
          <a:p>
            <a:r>
              <a:rPr kumimoji="1" lang="en-US" altLang="zh-CN" dirty="0" smtClean="0"/>
              <a:t>Difficulties in direct sharing of sigma 0 data (US, China, India) due to data policy;</a:t>
            </a:r>
          </a:p>
          <a:p>
            <a:r>
              <a:rPr kumimoji="1" lang="en-US" altLang="zh-CN" dirty="0" smtClean="0"/>
              <a:t>OSVW VC and MSSG coordinate in international, multilateral frame.</a:t>
            </a:r>
            <a:endParaRPr kumimoji="1" lang="zh-CN" altLang="en-US" dirty="0"/>
          </a:p>
        </p:txBody>
      </p:sp>
    </p:spTree>
    <p:extLst>
      <p:ext uri="{BB962C8B-B14F-4D97-AF65-F5344CB8AC3E}">
        <p14:creationId xmlns:p14="http://schemas.microsoft.com/office/powerpoint/2010/main" xmlns="" val="20878127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kumimoji="1" lang="en-US" altLang="zh-CN" dirty="0" smtClean="0"/>
              <a:t>Cross-calibration of </a:t>
            </a:r>
            <a:r>
              <a:rPr kumimoji="1" lang="en-US" altLang="zh-CN" dirty="0" err="1" smtClean="0"/>
              <a:t>scatterometry</a:t>
            </a:r>
            <a:r>
              <a:rPr kumimoji="1" lang="en-US" altLang="zh-CN" dirty="0" smtClean="0"/>
              <a:t/>
            </a:r>
            <a:br>
              <a:rPr kumimoji="1" lang="en-US" altLang="zh-CN" dirty="0" smtClean="0"/>
            </a:br>
            <a:r>
              <a:rPr kumimoji="1" lang="en-US" altLang="zh-CN" dirty="0" smtClean="0"/>
              <a:t> 2: </a:t>
            </a:r>
            <a:r>
              <a:rPr kumimoji="1" lang="en-US" altLang="zh-CN" dirty="0"/>
              <a:t>P</a:t>
            </a:r>
            <a:r>
              <a:rPr kumimoji="1" lang="en-US" altLang="zh-CN" dirty="0" smtClean="0"/>
              <a:t>rogresses and next step work</a:t>
            </a:r>
            <a:endParaRPr kumimoji="1" lang="zh-CN" altLang="en-US" dirty="0"/>
          </a:p>
        </p:txBody>
      </p:sp>
      <p:sp>
        <p:nvSpPr>
          <p:cNvPr id="3" name="内容占位符 2"/>
          <p:cNvSpPr>
            <a:spLocks noGrp="1"/>
          </p:cNvSpPr>
          <p:nvPr>
            <p:ph idx="1"/>
          </p:nvPr>
        </p:nvSpPr>
        <p:spPr/>
        <p:txBody>
          <a:bodyPr>
            <a:normAutofit fontScale="85000" lnSpcReduction="20000"/>
          </a:bodyPr>
          <a:lstStyle/>
          <a:p>
            <a:r>
              <a:rPr kumimoji="1" lang="en-US" altLang="zh-CN" dirty="0" smtClean="0"/>
              <a:t>Coordinate with OSVW VC, IOVWST and agencies to determine areas for x-</a:t>
            </a:r>
            <a:r>
              <a:rPr kumimoji="1" lang="en-US" altLang="zh-CN" dirty="0" err="1" smtClean="0"/>
              <a:t>cal</a:t>
            </a:r>
            <a:r>
              <a:rPr kumimoji="1" lang="en-US" altLang="zh-CN" dirty="0" smtClean="0"/>
              <a:t> of Ku-band data; (June 2-4, 2014 IOVWST meeting)</a:t>
            </a:r>
          </a:p>
          <a:p>
            <a:r>
              <a:rPr kumimoji="1" lang="en-US" altLang="zh-CN" dirty="0" smtClean="0"/>
              <a:t>Survey of sites for X-</a:t>
            </a:r>
            <a:r>
              <a:rPr kumimoji="1" lang="en-US" altLang="zh-CN" dirty="0" err="1" smtClean="0"/>
              <a:t>cal</a:t>
            </a:r>
            <a:r>
              <a:rPr kumimoji="1" lang="en-US" altLang="zh-CN" dirty="0"/>
              <a:t> </a:t>
            </a:r>
            <a:r>
              <a:rPr kumimoji="1" lang="en-US" altLang="zh-CN" dirty="0" smtClean="0"/>
              <a:t>and </a:t>
            </a:r>
            <a:r>
              <a:rPr kumimoji="1" lang="en-US" altLang="zh-CN" dirty="0" err="1" smtClean="0"/>
              <a:t>val</a:t>
            </a:r>
            <a:r>
              <a:rPr kumimoji="1" lang="en-US" altLang="zh-CN" dirty="0" smtClean="0"/>
              <a:t> of microwave </a:t>
            </a:r>
            <a:r>
              <a:rPr kumimoji="1" lang="en-US" altLang="zh-CN" dirty="0" err="1" smtClean="0"/>
              <a:t>scatterometry</a:t>
            </a:r>
            <a:r>
              <a:rPr kumimoji="1" lang="en-US" altLang="zh-CN" dirty="0" smtClean="0"/>
              <a:t> data</a:t>
            </a:r>
          </a:p>
          <a:p>
            <a:r>
              <a:rPr kumimoji="1" lang="en-US" altLang="zh-CN" dirty="0" smtClean="0"/>
              <a:t>Multilateral joint campaigns to avoid data share difficulties (X-</a:t>
            </a:r>
            <a:r>
              <a:rPr kumimoji="1" lang="en-US" altLang="zh-CN" dirty="0" err="1" smtClean="0"/>
              <a:t>cal</a:t>
            </a:r>
            <a:r>
              <a:rPr kumimoji="1" lang="en-US" altLang="zh-CN" dirty="0" smtClean="0"/>
              <a:t> with Amazon for QSCAT, OSCAT and HY-2 SCAT</a:t>
            </a:r>
          </a:p>
          <a:p>
            <a:r>
              <a:rPr kumimoji="1" lang="en-US" altLang="zh-CN" dirty="0" smtClean="0"/>
              <a:t>Work on standard processing algorithms for x-</a:t>
            </a:r>
            <a:r>
              <a:rPr kumimoji="1" lang="en-US" altLang="zh-CN" dirty="0" err="1" smtClean="0"/>
              <a:t>cal</a:t>
            </a:r>
            <a:r>
              <a:rPr kumimoji="1" lang="en-US" altLang="zh-CN" dirty="0" smtClean="0"/>
              <a:t> purpose;</a:t>
            </a:r>
          </a:p>
          <a:p>
            <a:r>
              <a:rPr kumimoji="1" lang="en-US" altLang="zh-CN" dirty="0" smtClean="0"/>
              <a:t>X-</a:t>
            </a:r>
            <a:r>
              <a:rPr kumimoji="1" lang="en-US" altLang="zh-CN" dirty="0" err="1" smtClean="0"/>
              <a:t>cal</a:t>
            </a:r>
            <a:r>
              <a:rPr kumimoji="1" lang="en-US" altLang="zh-CN" dirty="0" smtClean="0"/>
              <a:t> of L1b data and OSW data;</a:t>
            </a:r>
          </a:p>
          <a:p>
            <a:r>
              <a:rPr kumimoji="1" lang="en-US" altLang="zh-CN" dirty="0" smtClean="0"/>
              <a:t>X-</a:t>
            </a:r>
            <a:r>
              <a:rPr kumimoji="1" lang="en-US" altLang="zh-CN" dirty="0" err="1" smtClean="0"/>
              <a:t>cal</a:t>
            </a:r>
            <a:r>
              <a:rPr kumimoji="1" lang="en-US" altLang="zh-CN" dirty="0" smtClean="0"/>
              <a:t> with global ocean NWP models</a:t>
            </a:r>
          </a:p>
        </p:txBody>
      </p:sp>
    </p:spTree>
    <p:extLst>
      <p:ext uri="{BB962C8B-B14F-4D97-AF65-F5344CB8AC3E}">
        <p14:creationId xmlns:p14="http://schemas.microsoft.com/office/powerpoint/2010/main" xmlns="" val="35629804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Recent progresses</a:t>
            </a:r>
            <a:endParaRPr kumimoji="1" lang="zh-CN" altLang="en-US" dirty="0"/>
          </a:p>
        </p:txBody>
      </p:sp>
      <p:sp>
        <p:nvSpPr>
          <p:cNvPr id="3" name="内容占位符 2"/>
          <p:cNvSpPr>
            <a:spLocks noGrp="1"/>
          </p:cNvSpPr>
          <p:nvPr>
            <p:ph idx="1"/>
          </p:nvPr>
        </p:nvSpPr>
        <p:spPr/>
        <p:txBody>
          <a:bodyPr>
            <a:normAutofit/>
          </a:bodyPr>
          <a:lstStyle/>
          <a:p>
            <a:r>
              <a:rPr kumimoji="1" lang="en-US" altLang="zh-CN" dirty="0" smtClean="0"/>
              <a:t>Recent progresses</a:t>
            </a:r>
          </a:p>
          <a:p>
            <a:pPr lvl="1"/>
            <a:r>
              <a:rPr kumimoji="1" lang="en-US" altLang="zh-CN" dirty="0" smtClean="0"/>
              <a:t>Collaboration with OSVW VC and IOVWST to formulate MSSG priorities on </a:t>
            </a:r>
            <a:r>
              <a:rPr kumimoji="1" lang="en-US" altLang="zh-CN" dirty="0" err="1" smtClean="0"/>
              <a:t>scatterometer</a:t>
            </a:r>
            <a:endParaRPr kumimoji="1" lang="en-US" altLang="zh-CN" dirty="0" smtClean="0"/>
          </a:p>
          <a:p>
            <a:pPr lvl="1"/>
            <a:r>
              <a:rPr kumimoji="1" lang="en-US" altLang="zh-CN" dirty="0" smtClean="0"/>
              <a:t>NSOAS, CNES and ESA cooperation for </a:t>
            </a:r>
            <a:r>
              <a:rPr kumimoji="1" lang="en-US" altLang="zh-CN" dirty="0" err="1" smtClean="0"/>
              <a:t>cal</a:t>
            </a:r>
            <a:r>
              <a:rPr kumimoji="1" lang="en-US" altLang="zh-CN" dirty="0" smtClean="0"/>
              <a:t>/</a:t>
            </a:r>
            <a:r>
              <a:rPr kumimoji="1" lang="en-US" altLang="zh-CN" dirty="0" err="1" smtClean="0"/>
              <a:t>val</a:t>
            </a:r>
            <a:r>
              <a:rPr kumimoji="1" lang="en-US" altLang="zh-CN" dirty="0" smtClean="0"/>
              <a:t> of radar altimeter: cross-</a:t>
            </a:r>
            <a:r>
              <a:rPr kumimoji="1" lang="en-US" altLang="zh-CN" dirty="0" err="1" smtClean="0"/>
              <a:t>cal</a:t>
            </a:r>
            <a:r>
              <a:rPr kumimoji="1" lang="en-US" altLang="zh-CN" dirty="0" smtClean="0"/>
              <a:t> and </a:t>
            </a:r>
            <a:r>
              <a:rPr kumimoji="1" lang="en-US" altLang="zh-CN" dirty="0" err="1" smtClean="0"/>
              <a:t>cal</a:t>
            </a:r>
            <a:r>
              <a:rPr kumimoji="1" lang="en-US" altLang="zh-CN" dirty="0" smtClean="0"/>
              <a:t> with ocean</a:t>
            </a:r>
          </a:p>
          <a:p>
            <a:pPr lvl="1"/>
            <a:r>
              <a:rPr kumimoji="1" lang="en-US" altLang="zh-CN" dirty="0" smtClean="0"/>
              <a:t>Progresses on </a:t>
            </a:r>
            <a:r>
              <a:rPr kumimoji="1" lang="en-US" altLang="zh-CN" dirty="0" err="1" smtClean="0"/>
              <a:t>cal</a:t>
            </a:r>
            <a:r>
              <a:rPr kumimoji="1" lang="en-US" altLang="zh-CN" dirty="0" smtClean="0"/>
              <a:t>/</a:t>
            </a:r>
            <a:r>
              <a:rPr kumimoji="1" lang="en-US" altLang="zh-CN" dirty="0" err="1" smtClean="0"/>
              <a:t>val</a:t>
            </a:r>
            <a:r>
              <a:rPr kumimoji="1" lang="en-US" altLang="zh-CN" dirty="0" smtClean="0"/>
              <a:t> of passive microwave atmospheric data with GNSS measurements</a:t>
            </a:r>
          </a:p>
          <a:p>
            <a:pPr lvl="1"/>
            <a:r>
              <a:rPr kumimoji="1" lang="en-US" altLang="zh-CN" dirty="0" smtClean="0"/>
              <a:t>Progresses on microwave emission standard</a:t>
            </a:r>
          </a:p>
          <a:p>
            <a:endParaRPr kumimoji="1" lang="zh-CN" altLang="en-US" dirty="0"/>
          </a:p>
        </p:txBody>
      </p:sp>
    </p:spTree>
    <p:extLst>
      <p:ext uri="{BB962C8B-B14F-4D97-AF65-F5344CB8AC3E}">
        <p14:creationId xmlns:p14="http://schemas.microsoft.com/office/powerpoint/2010/main" xmlns="" val="751194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标题 1"/>
          <p:cNvSpPr>
            <a:spLocks noGrp="1"/>
          </p:cNvSpPr>
          <p:nvPr>
            <p:ph type="title"/>
          </p:nvPr>
        </p:nvSpPr>
        <p:spPr/>
        <p:txBody>
          <a:bodyPr/>
          <a:lstStyle/>
          <a:p>
            <a:r>
              <a:rPr kumimoji="0" lang="en-US" altLang="zh-CN">
                <a:latin typeface="Tahoma" charset="0"/>
                <a:ea typeface="宋体" charset="0"/>
              </a:rPr>
              <a:t>OUTLINE</a:t>
            </a:r>
            <a:endParaRPr kumimoji="0" lang="zh-CN" altLang="en-US">
              <a:latin typeface="Tahoma" charset="0"/>
              <a:ea typeface="宋体" charset="0"/>
            </a:endParaRPr>
          </a:p>
        </p:txBody>
      </p:sp>
      <p:sp>
        <p:nvSpPr>
          <p:cNvPr id="20482" name="内容占位符 2"/>
          <p:cNvSpPr>
            <a:spLocks noGrp="1"/>
          </p:cNvSpPr>
          <p:nvPr>
            <p:ph idx="1"/>
          </p:nvPr>
        </p:nvSpPr>
        <p:spPr/>
        <p:txBody>
          <a:bodyPr/>
          <a:lstStyle/>
          <a:p>
            <a:r>
              <a:rPr kumimoji="0" lang="en-US" altLang="zh-CN" dirty="0" smtClean="0">
                <a:latin typeface="Tahoma" charset="0"/>
                <a:ea typeface="宋体" charset="0"/>
              </a:rPr>
              <a:t>CEOS, WGCV and its Subgroups</a:t>
            </a:r>
          </a:p>
          <a:p>
            <a:r>
              <a:rPr kumimoji="0" lang="en-US" altLang="zh-CN" dirty="0" smtClean="0">
                <a:latin typeface="Tahoma" charset="0"/>
                <a:ea typeface="宋体" charset="0"/>
              </a:rPr>
              <a:t>Missions </a:t>
            </a:r>
            <a:r>
              <a:rPr kumimoji="0" lang="en-US" altLang="zh-CN" dirty="0">
                <a:latin typeface="Tahoma" charset="0"/>
                <a:ea typeface="宋体" charset="0"/>
              </a:rPr>
              <a:t>and objectives</a:t>
            </a:r>
          </a:p>
          <a:p>
            <a:r>
              <a:rPr kumimoji="0" lang="en-US" altLang="zh-CN" dirty="0">
                <a:latin typeface="Tahoma" charset="0"/>
                <a:ea typeface="宋体" charset="0"/>
              </a:rPr>
              <a:t>Recent requirements and challenges </a:t>
            </a:r>
          </a:p>
          <a:p>
            <a:r>
              <a:rPr kumimoji="0" lang="en-US" altLang="zh-CN" dirty="0">
                <a:latin typeface="Tahoma" charset="0"/>
                <a:ea typeface="宋体" charset="0"/>
              </a:rPr>
              <a:t>Focuses and </a:t>
            </a:r>
            <a:r>
              <a:rPr kumimoji="0" lang="en-US" altLang="zh-CN" dirty="0" smtClean="0">
                <a:latin typeface="Tahoma" charset="0"/>
                <a:ea typeface="宋体" charset="0"/>
              </a:rPr>
              <a:t>progresses</a:t>
            </a:r>
          </a:p>
          <a:p>
            <a:r>
              <a:rPr lang="en-US" altLang="zh-CN" dirty="0" smtClean="0">
                <a:latin typeface="Tahoma" charset="0"/>
                <a:ea typeface="宋体" charset="0"/>
              </a:rPr>
              <a:t>Differences and potential cooperation with GSICS</a:t>
            </a:r>
            <a:endParaRPr kumimoji="0" lang="en-US" altLang="zh-CN" dirty="0">
              <a:latin typeface="Tahoma" charset="0"/>
              <a:ea typeface="宋体" charset="0"/>
            </a:endParaRPr>
          </a:p>
          <a:p>
            <a:endParaRPr kumimoji="0" lang="en-US" altLang="zh-CN" dirty="0">
              <a:latin typeface="Tahoma" charset="0"/>
              <a:ea typeface="宋体" charset="0"/>
            </a:endParaRPr>
          </a:p>
          <a:p>
            <a:endParaRPr kumimoji="0" lang="zh-CN" altLang="en-US" dirty="0">
              <a:latin typeface="Tahoma" charset="0"/>
              <a:ea typeface="宋体" charset="0"/>
            </a:endParaRPr>
          </a:p>
        </p:txBody>
      </p:sp>
    </p:spTree>
    <p:extLst>
      <p:ext uri="{BB962C8B-B14F-4D97-AF65-F5344CB8AC3E}">
        <p14:creationId xmlns:p14="http://schemas.microsoft.com/office/powerpoint/2010/main" xmlns="" val="15302578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kumimoji="1" lang="en-US" altLang="zh-CN" dirty="0" smtClean="0"/>
              <a:t>Cross-calibration of altimetry </a:t>
            </a:r>
            <a:br>
              <a:rPr kumimoji="1" lang="en-US" altLang="zh-CN" dirty="0" smtClean="0"/>
            </a:br>
            <a:r>
              <a:rPr kumimoji="1" lang="en-US" altLang="zh-CN" dirty="0" smtClean="0"/>
              <a:t>1: requirements and progresses</a:t>
            </a:r>
            <a:endParaRPr kumimoji="1" lang="zh-CN" altLang="en-US" dirty="0"/>
          </a:p>
        </p:txBody>
      </p:sp>
      <p:sp>
        <p:nvSpPr>
          <p:cNvPr id="3" name="内容占位符 2"/>
          <p:cNvSpPr>
            <a:spLocks noGrp="1"/>
          </p:cNvSpPr>
          <p:nvPr>
            <p:ph idx="1"/>
          </p:nvPr>
        </p:nvSpPr>
        <p:spPr/>
        <p:txBody>
          <a:bodyPr>
            <a:normAutofit/>
          </a:bodyPr>
          <a:lstStyle/>
          <a:p>
            <a:r>
              <a:rPr kumimoji="1" lang="en-US" altLang="zh-CN" dirty="0" smtClean="0"/>
              <a:t>Climate and global change research requires long-term data with continuance;</a:t>
            </a:r>
          </a:p>
          <a:p>
            <a:r>
              <a:rPr kumimoji="1" lang="en-US" altLang="zh-CN" dirty="0" smtClean="0"/>
              <a:t>Sea level products related to orbit and algorithms (corrections) and requires x-</a:t>
            </a:r>
            <a:r>
              <a:rPr kumimoji="1" lang="en-US" altLang="zh-CN" dirty="0" err="1" smtClean="0"/>
              <a:t>cal</a:t>
            </a:r>
            <a:r>
              <a:rPr kumimoji="1" lang="en-US" altLang="zh-CN" dirty="0" smtClean="0"/>
              <a:t> and </a:t>
            </a:r>
            <a:r>
              <a:rPr kumimoji="1" lang="en-US" altLang="zh-CN" dirty="0" err="1" smtClean="0"/>
              <a:t>val</a:t>
            </a:r>
            <a:endParaRPr kumimoji="1" lang="en-US" altLang="zh-CN" dirty="0" smtClean="0"/>
          </a:p>
          <a:p>
            <a:r>
              <a:rPr kumimoji="1" lang="en-US" altLang="zh-CN" dirty="0" smtClean="0"/>
              <a:t>HY-2A altimeter with Jason-1/2 (NSOAS, CNES, ESA), very good encouraging results</a:t>
            </a:r>
          </a:p>
          <a:p>
            <a:r>
              <a:rPr kumimoji="1" lang="en-US" altLang="zh-CN" dirty="0" err="1" smtClean="0"/>
              <a:t>Multimission</a:t>
            </a:r>
            <a:r>
              <a:rPr kumimoji="1" lang="en-US" altLang="zh-CN" dirty="0" smtClean="0"/>
              <a:t> altimetry data validation in the Baltic Sea (NSOAS, DTU Space) </a:t>
            </a:r>
          </a:p>
          <a:p>
            <a:pPr marL="0" indent="0">
              <a:buNone/>
            </a:pPr>
            <a:endParaRPr kumimoji="1" lang="en-US" altLang="zh-CN" dirty="0" smtClean="0"/>
          </a:p>
          <a:p>
            <a:pPr marL="0" indent="0">
              <a:buNone/>
            </a:pPr>
            <a:endParaRPr kumimoji="1" lang="en-US" altLang="zh-CN" dirty="0" smtClean="0"/>
          </a:p>
        </p:txBody>
      </p:sp>
    </p:spTree>
    <p:extLst>
      <p:ext uri="{BB962C8B-B14F-4D97-AF65-F5344CB8AC3E}">
        <p14:creationId xmlns:p14="http://schemas.microsoft.com/office/powerpoint/2010/main" xmlns="" val="7328977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Tahoma" charset="0"/>
                <a:ea typeface="宋体" charset="0"/>
              </a:rPr>
              <a:t>Differences and potential cooperation with </a:t>
            </a:r>
            <a:r>
              <a:rPr lang="en-US" altLang="zh-CN" dirty="0" smtClean="0">
                <a:latin typeface="Tahoma" charset="0"/>
                <a:ea typeface="宋体" charset="0"/>
              </a:rPr>
              <a:t>GSICS</a:t>
            </a:r>
            <a:endParaRPr kumimoji="1" lang="zh-CN" altLang="en-US" dirty="0"/>
          </a:p>
        </p:txBody>
      </p:sp>
      <p:sp>
        <p:nvSpPr>
          <p:cNvPr id="4" name="内容占位符 3"/>
          <p:cNvSpPr>
            <a:spLocks noGrp="1"/>
          </p:cNvSpPr>
          <p:nvPr>
            <p:ph sz="half" idx="1"/>
          </p:nvPr>
        </p:nvSpPr>
        <p:spPr>
          <a:xfrm>
            <a:off x="457200" y="2048933"/>
            <a:ext cx="4038600" cy="4077230"/>
          </a:xfrm>
        </p:spPr>
        <p:txBody>
          <a:bodyPr/>
          <a:lstStyle/>
          <a:p>
            <a:r>
              <a:rPr kumimoji="1" lang="en-US" altLang="zh-CN" dirty="0" smtClean="0"/>
              <a:t>Differences</a:t>
            </a:r>
          </a:p>
          <a:p>
            <a:pPr lvl="1"/>
            <a:r>
              <a:rPr kumimoji="1" lang="en-US" altLang="zh-CN" dirty="0" smtClean="0"/>
              <a:t>WGCV: </a:t>
            </a:r>
          </a:p>
          <a:p>
            <a:pPr lvl="2"/>
            <a:r>
              <a:rPr kumimoji="1" lang="en-US" altLang="zh-CN" dirty="0" smtClean="0"/>
              <a:t>better effort based</a:t>
            </a:r>
          </a:p>
          <a:p>
            <a:pPr lvl="2"/>
            <a:r>
              <a:rPr kumimoji="1" lang="en-US" altLang="zh-CN" dirty="0" smtClean="0"/>
              <a:t>Techniques and show portal</a:t>
            </a:r>
          </a:p>
          <a:p>
            <a:pPr lvl="1"/>
            <a:r>
              <a:rPr kumimoji="1" lang="en-US" altLang="zh-CN" dirty="0" smtClean="0"/>
              <a:t>GSICS: </a:t>
            </a:r>
          </a:p>
          <a:p>
            <a:pPr lvl="2"/>
            <a:r>
              <a:rPr kumimoji="1" lang="en-US" altLang="zh-CN" dirty="0" smtClean="0"/>
              <a:t>commitment by operational agencies</a:t>
            </a:r>
          </a:p>
          <a:p>
            <a:pPr lvl="2"/>
            <a:r>
              <a:rPr kumimoji="1" lang="en-US" altLang="zh-CN" dirty="0" smtClean="0"/>
              <a:t>Operational service  </a:t>
            </a:r>
            <a:endParaRPr kumimoji="1" lang="zh-CN" altLang="en-US" dirty="0"/>
          </a:p>
        </p:txBody>
      </p:sp>
      <p:sp>
        <p:nvSpPr>
          <p:cNvPr id="5" name="内容占位符 4"/>
          <p:cNvSpPr>
            <a:spLocks noGrp="1"/>
          </p:cNvSpPr>
          <p:nvPr>
            <p:ph sz="half" idx="2"/>
          </p:nvPr>
        </p:nvSpPr>
        <p:spPr>
          <a:xfrm>
            <a:off x="4648200" y="2048933"/>
            <a:ext cx="4038600" cy="4077230"/>
          </a:xfrm>
        </p:spPr>
        <p:txBody>
          <a:bodyPr/>
          <a:lstStyle/>
          <a:p>
            <a:r>
              <a:rPr kumimoji="1" lang="en-US" altLang="zh-CN" dirty="0" smtClean="0"/>
              <a:t>Potential cooperation</a:t>
            </a:r>
          </a:p>
          <a:p>
            <a:pPr lvl="1"/>
            <a:r>
              <a:rPr kumimoji="1" lang="en-US" altLang="zh-CN" dirty="0" smtClean="0"/>
              <a:t>Exchange of information </a:t>
            </a:r>
          </a:p>
          <a:p>
            <a:pPr lvl="1"/>
            <a:r>
              <a:rPr kumimoji="1" lang="en-US" altLang="zh-CN" dirty="0" smtClean="0"/>
              <a:t>Technique support </a:t>
            </a:r>
          </a:p>
          <a:p>
            <a:pPr lvl="1"/>
            <a:r>
              <a:rPr kumimoji="1" lang="en-US" altLang="zh-CN" dirty="0" smtClean="0"/>
              <a:t>Data provision</a:t>
            </a:r>
          </a:p>
          <a:p>
            <a:pPr lvl="1"/>
            <a:r>
              <a:rPr kumimoji="1" lang="en-US" altLang="zh-CN" dirty="0" smtClean="0"/>
              <a:t>Validate</a:t>
            </a:r>
            <a:endParaRPr kumimoji="1" lang="zh-CN" altLang="en-US" dirty="0"/>
          </a:p>
        </p:txBody>
      </p:sp>
    </p:spTree>
    <p:extLst>
      <p:ext uri="{BB962C8B-B14F-4D97-AF65-F5344CB8AC3E}">
        <p14:creationId xmlns:p14="http://schemas.microsoft.com/office/powerpoint/2010/main" xmlns="" val="4597787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副标题 6"/>
          <p:cNvSpPr>
            <a:spLocks noGrp="1"/>
          </p:cNvSpPr>
          <p:nvPr>
            <p:ph type="subTitle" idx="1"/>
          </p:nvPr>
        </p:nvSpPr>
        <p:spPr>
          <a:xfrm>
            <a:off x="1042988" y="2492375"/>
            <a:ext cx="6400800" cy="1247775"/>
          </a:xfrm>
        </p:spPr>
        <p:txBody>
          <a:bodyPr/>
          <a:lstStyle/>
          <a:p>
            <a:pPr>
              <a:buFont typeface="Wingdings" charset="0"/>
              <a:buNone/>
            </a:pPr>
            <a:r>
              <a:rPr kumimoji="0" lang="en-US" altLang="zh-CN" sz="2800">
                <a:latin typeface="Tahoma" charset="0"/>
                <a:ea typeface="宋体" charset="0"/>
              </a:rPr>
              <a:t>The End!</a:t>
            </a:r>
            <a:endParaRPr kumimoji="0" lang="zh-CN" altLang="en-US" sz="2800">
              <a:latin typeface="Tahoma" charset="0"/>
              <a:ea typeface="宋体" charset="0"/>
            </a:endParaRPr>
          </a:p>
        </p:txBody>
      </p:sp>
    </p:spTree>
    <p:extLst>
      <p:ext uri="{BB962C8B-B14F-4D97-AF65-F5344CB8AC3E}">
        <p14:creationId xmlns:p14="http://schemas.microsoft.com/office/powerpoint/2010/main" xmlns="" val="3707616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en-US" altLang="zh-CN" dirty="0" smtClean="0"/>
              <a:t>CEOS</a:t>
            </a:r>
            <a:endParaRPr kumimoji="1" lang="zh-CN" altLang="en-US" dirty="0"/>
          </a:p>
        </p:txBody>
      </p:sp>
      <p:sp>
        <p:nvSpPr>
          <p:cNvPr id="3" name="内容占位符 2"/>
          <p:cNvSpPr>
            <a:spLocks noGrp="1"/>
          </p:cNvSpPr>
          <p:nvPr>
            <p:ph idx="1"/>
          </p:nvPr>
        </p:nvSpPr>
        <p:spPr/>
        <p:txBody>
          <a:bodyPr>
            <a:normAutofit lnSpcReduction="10000"/>
          </a:bodyPr>
          <a:lstStyle/>
          <a:p>
            <a:r>
              <a:rPr kumimoji="1" lang="en-US" altLang="zh-CN" b="1" dirty="0" smtClean="0"/>
              <a:t>CEOS: </a:t>
            </a:r>
            <a:r>
              <a:rPr kumimoji="1" lang="en-US" altLang="zh-CN" dirty="0" smtClean="0"/>
              <a:t>Committee on Earth Observation Satellites </a:t>
            </a:r>
          </a:p>
          <a:p>
            <a:r>
              <a:rPr kumimoji="1" lang="en-US" altLang="zh-CN" b="1" dirty="0"/>
              <a:t>M</a:t>
            </a:r>
            <a:r>
              <a:rPr kumimoji="1" lang="en-US" altLang="zh-CN" b="1" dirty="0" smtClean="0"/>
              <a:t>ember and associate member: </a:t>
            </a:r>
            <a:r>
              <a:rPr kumimoji="1" lang="en-US" altLang="zh-CN" dirty="0" smtClean="0"/>
              <a:t>organizations with EO data or major ground capabilities</a:t>
            </a:r>
          </a:p>
          <a:p>
            <a:r>
              <a:rPr lang="en-US" altLang="zh-CN" b="1" dirty="0"/>
              <a:t>Mission: </a:t>
            </a:r>
            <a:r>
              <a:rPr lang="en-US" altLang="zh-CN" dirty="0"/>
              <a:t>CEOS ensures international coordination of civil space-based Earth observation programs and promotes exchange of data to optimize societal benefit and inform decision making for securing a prosperous and sustainable future for humankind. </a:t>
            </a:r>
            <a:endParaRPr kumimoji="1" lang="zh-CN" altLang="en-US" dirty="0"/>
          </a:p>
        </p:txBody>
      </p:sp>
    </p:spTree>
    <p:extLst>
      <p:ext uri="{BB962C8B-B14F-4D97-AF65-F5344CB8AC3E}">
        <p14:creationId xmlns:p14="http://schemas.microsoft.com/office/powerpoint/2010/main" xmlns="" val="1371014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Structure of CEOS (2013-2014)</a:t>
            </a:r>
            <a:endParaRPr kumimoji="1" lang="zh-CN" altLang="en-US" dirty="0"/>
          </a:p>
        </p:txBody>
      </p:sp>
      <p:pic>
        <p:nvPicPr>
          <p:cNvPr id="4" name="图片 3"/>
          <p:cNvPicPr>
            <a:picLocks noChangeAspect="1"/>
          </p:cNvPicPr>
          <p:nvPr/>
        </p:nvPicPr>
        <p:blipFill>
          <a:blip r:embed="rId2"/>
          <a:stretch>
            <a:fillRect/>
          </a:stretch>
        </p:blipFill>
        <p:spPr>
          <a:xfrm>
            <a:off x="948267" y="1667834"/>
            <a:ext cx="6866467" cy="4964488"/>
          </a:xfrm>
          <a:prstGeom prst="rect">
            <a:avLst/>
          </a:prstGeom>
        </p:spPr>
      </p:pic>
    </p:spTree>
    <p:extLst>
      <p:ext uri="{BB962C8B-B14F-4D97-AF65-F5344CB8AC3E}">
        <p14:creationId xmlns:p14="http://schemas.microsoft.com/office/powerpoint/2010/main" xmlns="" val="165525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WGCV </a:t>
            </a:r>
            <a:endParaRPr kumimoji="1" lang="zh-CN" altLang="en-US" dirty="0"/>
          </a:p>
        </p:txBody>
      </p:sp>
      <p:sp>
        <p:nvSpPr>
          <p:cNvPr id="3" name="内容占位符 2"/>
          <p:cNvSpPr>
            <a:spLocks noGrp="1"/>
          </p:cNvSpPr>
          <p:nvPr>
            <p:ph idx="1"/>
          </p:nvPr>
        </p:nvSpPr>
        <p:spPr/>
        <p:txBody>
          <a:bodyPr>
            <a:normAutofit fontScale="77500" lnSpcReduction="20000"/>
          </a:bodyPr>
          <a:lstStyle/>
          <a:p>
            <a:r>
              <a:rPr kumimoji="1" lang="en-US" altLang="zh-CN" dirty="0" smtClean="0"/>
              <a:t>WGCV, Working Group on Calibration and Calibration</a:t>
            </a:r>
          </a:p>
          <a:p>
            <a:r>
              <a:rPr kumimoji="1" lang="en-US" altLang="zh-CN" dirty="0" smtClean="0"/>
              <a:t>Missions: </a:t>
            </a:r>
            <a:r>
              <a:rPr lang="en-US" altLang="zh-CN" dirty="0" smtClean="0"/>
              <a:t>To </a:t>
            </a:r>
            <a:r>
              <a:rPr lang="en-US" altLang="zh-CN" dirty="0"/>
              <a:t>ensure long-term confidence in the accuracy and quality of Earth Observation data and </a:t>
            </a:r>
            <a:r>
              <a:rPr lang="en-US" altLang="zh-CN" dirty="0" smtClean="0"/>
              <a:t>products</a:t>
            </a:r>
            <a:endParaRPr lang="en-US" altLang="zh-CN" dirty="0"/>
          </a:p>
          <a:p>
            <a:pPr lvl="1"/>
            <a:r>
              <a:rPr lang="en-US" altLang="zh-CN" dirty="0" smtClean="0"/>
              <a:t>The </a:t>
            </a:r>
            <a:r>
              <a:rPr lang="en-US" altLang="zh-CN" dirty="0"/>
              <a:t>WGCV provides a forum for the exchange of information calibration and validation, coordination, and cooperative activities. </a:t>
            </a:r>
            <a:endParaRPr lang="en-US" altLang="zh-CN" dirty="0" smtClean="0"/>
          </a:p>
          <a:p>
            <a:pPr lvl="1"/>
            <a:r>
              <a:rPr lang="en-US" altLang="zh-CN" dirty="0" smtClean="0"/>
              <a:t>The </a:t>
            </a:r>
            <a:r>
              <a:rPr lang="en-US" altLang="zh-CN" dirty="0"/>
              <a:t>WGCV promotes the international exchange of technical information and documentation, joint experiments and the sharing of facilities, expertise and resources. </a:t>
            </a:r>
            <a:endParaRPr lang="en-US" altLang="zh-CN" dirty="0" smtClean="0"/>
          </a:p>
          <a:p>
            <a:pPr lvl="1"/>
            <a:r>
              <a:rPr lang="en-US" altLang="zh-CN" dirty="0" smtClean="0"/>
              <a:t>The </a:t>
            </a:r>
            <a:r>
              <a:rPr lang="en-US" altLang="zh-CN" dirty="0"/>
              <a:t>WGCV seeks to be the </a:t>
            </a:r>
            <a:r>
              <a:rPr lang="en-US" altLang="zh-CN" dirty="0" smtClean="0"/>
              <a:t>recognized </a:t>
            </a:r>
            <a:r>
              <a:rPr lang="en-US" altLang="zh-CN" dirty="0"/>
              <a:t>first point of contact for the international user-community as far as calibration and validation is concerned. </a:t>
            </a:r>
            <a:endParaRPr lang="en-US" altLang="zh-CN" dirty="0" smtClean="0"/>
          </a:p>
          <a:p>
            <a:pPr lvl="1"/>
            <a:r>
              <a:rPr lang="en-US" altLang="zh-CN" dirty="0" smtClean="0"/>
              <a:t>The WGCV </a:t>
            </a:r>
            <a:r>
              <a:rPr lang="en-US" altLang="zh-CN" dirty="0"/>
              <a:t>addresses the need to </a:t>
            </a:r>
            <a:r>
              <a:rPr lang="en-US" altLang="zh-CN" dirty="0" smtClean="0"/>
              <a:t>standardize </a:t>
            </a:r>
            <a:r>
              <a:rPr lang="en-US" altLang="zh-CN" dirty="0"/>
              <a:t>ways of combining data from different sources to ensure the interoperability required for the effective use of existing and future Earth Observing systems.</a:t>
            </a:r>
            <a:endParaRPr kumimoji="1" lang="zh-CN" altLang="en-US" dirty="0"/>
          </a:p>
        </p:txBody>
      </p:sp>
    </p:spTree>
    <p:extLst>
      <p:ext uri="{BB962C8B-B14F-4D97-AF65-F5344CB8AC3E}">
        <p14:creationId xmlns:p14="http://schemas.microsoft.com/office/powerpoint/2010/main" xmlns="" val="901132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WGCV Subgroup (As 2014)</a:t>
            </a:r>
            <a:endParaRPr kumimoji="1" lang="zh-CN" altLang="en-US" dirty="0"/>
          </a:p>
        </p:txBody>
      </p:sp>
      <p:sp>
        <p:nvSpPr>
          <p:cNvPr id="3" name="内容占位符 2"/>
          <p:cNvSpPr>
            <a:spLocks noGrp="1"/>
          </p:cNvSpPr>
          <p:nvPr>
            <p:ph idx="1"/>
          </p:nvPr>
        </p:nvSpPr>
        <p:spPr/>
        <p:txBody>
          <a:bodyPr>
            <a:normAutofit fontScale="77500" lnSpcReduction="20000"/>
          </a:bodyPr>
          <a:lstStyle/>
          <a:p>
            <a:r>
              <a:rPr lang="en-US" altLang="zh-CN" b="1" u="sng" dirty="0">
                <a:hlinkClick r:id="rId2"/>
              </a:rPr>
              <a:t>Synthetic Aperture Radar (SAR) </a:t>
            </a:r>
            <a:r>
              <a:rPr lang="en-US" altLang="zh-CN" i="1" u="sng" dirty="0">
                <a:hlinkClick r:id="rId2"/>
              </a:rPr>
              <a:t>Chair:</a:t>
            </a:r>
            <a:r>
              <a:rPr lang="en-US" altLang="zh-CN" u="sng" dirty="0">
                <a:hlinkClick r:id="rId2"/>
              </a:rPr>
              <a:t>  </a:t>
            </a:r>
            <a:r>
              <a:rPr lang="en-US" altLang="zh-CN" u="sng" dirty="0">
                <a:hlinkClick r:id="rId3"/>
              </a:rPr>
              <a:t>Dr Manfred Zink, DLR</a:t>
            </a:r>
          </a:p>
          <a:p>
            <a:r>
              <a:rPr lang="en-US" altLang="zh-CN" b="1" u="sng" dirty="0">
                <a:hlinkClick r:id="rId4"/>
              </a:rPr>
              <a:t>Infrared Visible Optical Sensors (IVOS) </a:t>
            </a:r>
            <a:r>
              <a:rPr lang="en-US" altLang="zh-CN" i="1" u="sng" dirty="0">
                <a:hlinkClick r:id="rId4"/>
              </a:rPr>
              <a:t>Chair:</a:t>
            </a:r>
            <a:r>
              <a:rPr lang="en-US" altLang="zh-CN" u="sng" dirty="0">
                <a:hlinkClick r:id="rId4"/>
              </a:rPr>
              <a:t>  </a:t>
            </a:r>
            <a:r>
              <a:rPr lang="en-US" altLang="zh-CN" u="sng" dirty="0">
                <a:hlinkClick r:id="rId5"/>
              </a:rPr>
              <a:t>Dr Nigel Fox, NPL</a:t>
            </a:r>
          </a:p>
          <a:p>
            <a:r>
              <a:rPr lang="en-US" altLang="zh-CN" b="1" u="sng" dirty="0">
                <a:hlinkClick r:id="rId6"/>
              </a:rPr>
              <a:t>Microwave Sensors (MWS) </a:t>
            </a:r>
            <a:r>
              <a:rPr lang="en-US" altLang="zh-CN" i="1" dirty="0">
                <a:hlinkClick r:id="rId6"/>
              </a:rPr>
              <a:t>Chair:</a:t>
            </a:r>
            <a:r>
              <a:rPr lang="en-US" altLang="zh-CN" dirty="0">
                <a:hlinkClick r:id="rId6"/>
              </a:rPr>
              <a:t>  </a:t>
            </a:r>
            <a:r>
              <a:rPr lang="en-US" altLang="zh-CN" dirty="0">
                <a:hlinkClick r:id="rId7"/>
              </a:rPr>
              <a:t>Dr. Xiaolong Dong, </a:t>
            </a:r>
            <a:r>
              <a:rPr lang="en-US" altLang="zh-CN" dirty="0" smtClean="0">
                <a:hlinkClick r:id="rId7"/>
              </a:rPr>
              <a:t>NSSC, CAS</a:t>
            </a:r>
            <a:endParaRPr lang="en-US" altLang="zh-CN" dirty="0">
              <a:hlinkClick r:id="rId7"/>
            </a:endParaRPr>
          </a:p>
          <a:p>
            <a:r>
              <a:rPr lang="en-US" altLang="zh-CN" b="1" u="sng" dirty="0">
                <a:hlinkClick r:id="rId8"/>
              </a:rPr>
              <a:t>Terrain Mapping (TMSG) </a:t>
            </a:r>
            <a:r>
              <a:rPr lang="en-US" altLang="zh-CN" i="1" u="sng" dirty="0">
                <a:hlinkClick r:id="rId8"/>
              </a:rPr>
              <a:t>Chair:</a:t>
            </a:r>
            <a:r>
              <a:rPr lang="en-US" altLang="zh-CN" u="sng" dirty="0">
                <a:hlinkClick r:id="rId8"/>
              </a:rPr>
              <a:t>  </a:t>
            </a:r>
            <a:r>
              <a:rPr lang="en-US" altLang="zh-CN" u="sng" dirty="0">
                <a:hlinkClick r:id="rId9"/>
              </a:rPr>
              <a:t>Prof. Jan-Peter Muller, UCL</a:t>
            </a:r>
          </a:p>
          <a:p>
            <a:r>
              <a:rPr lang="en-US" altLang="zh-CN" b="1" u="sng" dirty="0">
                <a:hlinkClick r:id="rId10"/>
              </a:rPr>
              <a:t>Land Product Validation (LPV) </a:t>
            </a:r>
            <a:r>
              <a:rPr lang="en-US" altLang="zh-CN" i="1" u="sng" dirty="0">
                <a:hlinkClick r:id="rId10"/>
              </a:rPr>
              <a:t>Chair:</a:t>
            </a:r>
            <a:r>
              <a:rPr lang="en-US" altLang="zh-CN" u="sng" dirty="0">
                <a:hlinkClick r:id="rId10"/>
              </a:rPr>
              <a:t> </a:t>
            </a:r>
            <a:r>
              <a:rPr lang="en-US" altLang="zh-CN" u="sng" dirty="0">
                <a:hlinkClick r:id="rId11"/>
              </a:rPr>
              <a:t>Dr Gabriela Schaepman-Strub, University of Zurich </a:t>
            </a:r>
            <a:r>
              <a:rPr lang="en-US" altLang="zh-CN" i="1" u="sng" dirty="0">
                <a:hlinkClick r:id="rId11"/>
              </a:rPr>
              <a:t>Vice Chair:</a:t>
            </a:r>
            <a:r>
              <a:rPr lang="en-US" altLang="zh-CN" u="sng" dirty="0">
                <a:hlinkClick r:id="rId11"/>
              </a:rPr>
              <a:t>  </a:t>
            </a:r>
            <a:r>
              <a:rPr lang="en-US" altLang="zh-CN" u="sng" dirty="0">
                <a:hlinkClick r:id="rId12"/>
              </a:rPr>
              <a:t>Dr. Miguel Román, NASA</a:t>
            </a:r>
          </a:p>
          <a:p>
            <a:r>
              <a:rPr lang="en-US" altLang="zh-CN" b="1" u="sng" dirty="0">
                <a:hlinkClick r:id="rId13"/>
              </a:rPr>
              <a:t>Atmospheric Composition (ACSG) </a:t>
            </a:r>
            <a:r>
              <a:rPr lang="en-US" altLang="zh-CN" i="1" u="sng" dirty="0">
                <a:hlinkClick r:id="rId13"/>
              </a:rPr>
              <a:t>Chair:</a:t>
            </a:r>
            <a:r>
              <a:rPr lang="en-US" altLang="zh-CN" u="sng" dirty="0">
                <a:hlinkClick r:id="rId13"/>
              </a:rPr>
              <a:t>  </a:t>
            </a:r>
            <a:r>
              <a:rPr lang="en-US" altLang="zh-CN" u="sng" dirty="0">
                <a:hlinkClick r:id="rId14"/>
              </a:rPr>
              <a:t>Dr Bojan Bojkov, ESA </a:t>
            </a:r>
            <a:r>
              <a:rPr lang="en-US" altLang="zh-CN" i="1" u="sng" dirty="0">
                <a:hlinkClick r:id="rId14"/>
              </a:rPr>
              <a:t>Vice Chair:</a:t>
            </a:r>
            <a:r>
              <a:rPr lang="en-US" altLang="zh-CN" u="sng" dirty="0">
                <a:hlinkClick r:id="rId14"/>
              </a:rPr>
              <a:t>  </a:t>
            </a:r>
            <a:r>
              <a:rPr lang="en-US" altLang="zh-CN" u="sng" dirty="0">
                <a:hlinkClick r:id="rId15"/>
              </a:rPr>
              <a:t>Dr Jean-Christopher Lambert, IASB/BIRA</a:t>
            </a:r>
            <a:endParaRPr kumimoji="1" lang="zh-CN" altLang="en-US" dirty="0"/>
          </a:p>
        </p:txBody>
      </p:sp>
    </p:spTree>
    <p:extLst>
      <p:ext uri="{BB962C8B-B14F-4D97-AF65-F5344CB8AC3E}">
        <p14:creationId xmlns:p14="http://schemas.microsoft.com/office/powerpoint/2010/main" xmlns="" val="3116548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1131604" y="574425"/>
            <a:ext cx="6601033" cy="894822"/>
          </a:xfrm>
        </p:spPr>
        <p:txBody>
          <a:bodyPr/>
          <a:lstStyle/>
          <a:p>
            <a:pPr eaLnBrk="1" hangingPunct="1"/>
            <a:r>
              <a:rPr kumimoji="0" lang="en-US" altLang="zh-CN" sz="3200" dirty="0" smtClean="0">
                <a:latin typeface="Tahoma" charset="0"/>
                <a:ea typeface="宋体" charset="0"/>
              </a:rPr>
              <a:t>Microwave Sensors </a:t>
            </a:r>
            <a:r>
              <a:rPr lang="en-US" altLang="zh-CN" sz="3200" dirty="0" smtClean="0">
                <a:latin typeface="Tahoma" charset="0"/>
                <a:ea typeface="宋体" charset="0"/>
              </a:rPr>
              <a:t>Subgroup</a:t>
            </a:r>
            <a:endParaRPr kumimoji="0" lang="en-US" altLang="zh-CN" sz="3200" dirty="0">
              <a:latin typeface="Tahoma" charset="0"/>
              <a:ea typeface="宋体" charset="0"/>
            </a:endParaRPr>
          </a:p>
        </p:txBody>
      </p:sp>
      <p:sp>
        <p:nvSpPr>
          <p:cNvPr id="22530" name="Rectangle 3"/>
          <p:cNvSpPr>
            <a:spLocks noGrp="1" noChangeArrowheads="1"/>
          </p:cNvSpPr>
          <p:nvPr>
            <p:ph type="body" idx="1"/>
          </p:nvPr>
        </p:nvSpPr>
        <p:spPr>
          <a:xfrm>
            <a:off x="539750" y="1433531"/>
            <a:ext cx="8098171" cy="4698982"/>
          </a:xfrm>
        </p:spPr>
        <p:txBody>
          <a:bodyPr>
            <a:noAutofit/>
          </a:bodyPr>
          <a:lstStyle/>
          <a:p>
            <a:pPr eaLnBrk="1" hangingPunct="1"/>
            <a:r>
              <a:rPr kumimoji="0" lang="en-US" altLang="zh-CN" sz="1800" dirty="0">
                <a:latin typeface="Tahoma" charset="0"/>
                <a:ea typeface="宋体" charset="0"/>
              </a:rPr>
              <a:t>Missions: </a:t>
            </a:r>
          </a:p>
          <a:p>
            <a:pPr lvl="1"/>
            <a:r>
              <a:rPr kumimoji="0" lang="en-US" altLang="zh-CN" sz="1600" dirty="0">
                <a:latin typeface="Tahoma" charset="0"/>
                <a:ea typeface="宋体" charset="0"/>
              </a:rPr>
              <a:t>The mission of the Microwave Sensors subgroup is to foster high quality calibration and validation of microwave sensors for remote sensing purposes. These include both active and passive types, airborne and </a:t>
            </a:r>
            <a:r>
              <a:rPr kumimoji="0" lang="en-US" altLang="zh-CN" sz="1600" dirty="0" err="1">
                <a:latin typeface="Tahoma" charset="0"/>
                <a:ea typeface="宋体" charset="0"/>
              </a:rPr>
              <a:t>spaceborne</a:t>
            </a:r>
            <a:r>
              <a:rPr kumimoji="0" lang="en-US" altLang="zh-CN" sz="1600" dirty="0">
                <a:latin typeface="Tahoma" charset="0"/>
                <a:ea typeface="宋体" charset="0"/>
              </a:rPr>
              <a:t> sensors. </a:t>
            </a:r>
          </a:p>
          <a:p>
            <a:pPr eaLnBrk="1" hangingPunct="1"/>
            <a:r>
              <a:rPr kumimoji="0" lang="en-US" altLang="zh-CN" sz="1800" dirty="0">
                <a:latin typeface="Tahoma" charset="0"/>
                <a:ea typeface="宋体" charset="0"/>
              </a:rPr>
              <a:t>Objectives</a:t>
            </a:r>
          </a:p>
          <a:p>
            <a:pPr lvl="1"/>
            <a:r>
              <a:rPr kumimoji="0" lang="en-US" altLang="zh-CN" sz="1600" dirty="0">
                <a:latin typeface="Tahoma" charset="0"/>
                <a:ea typeface="宋体" charset="0"/>
              </a:rPr>
              <a:t>Facilitate international cooperation and co-ordination in microwave sensor calibration / validation activities by sharing information on sensor development and field campaigns. </a:t>
            </a:r>
          </a:p>
          <a:p>
            <a:pPr lvl="1"/>
            <a:r>
              <a:rPr kumimoji="0" lang="en-US" altLang="zh-CN" sz="1600" dirty="0">
                <a:latin typeface="Tahoma" charset="0"/>
                <a:ea typeface="宋体" charset="0"/>
              </a:rPr>
              <a:t>Promote accurate calibration and validation of microwave sensors, through </a:t>
            </a:r>
            <a:r>
              <a:rPr kumimoji="0" lang="en-US" altLang="zh-CN" sz="1600" dirty="0" smtClean="0">
                <a:latin typeface="Tahoma" charset="0"/>
                <a:ea typeface="宋体" charset="0"/>
              </a:rPr>
              <a:t>standardization </a:t>
            </a:r>
            <a:r>
              <a:rPr kumimoji="0" lang="en-US" altLang="zh-CN" sz="1600" dirty="0">
                <a:latin typeface="Tahoma" charset="0"/>
                <a:ea typeface="宋体" charset="0"/>
              </a:rPr>
              <a:t>of terminology and measurement practices. </a:t>
            </a:r>
          </a:p>
          <a:p>
            <a:pPr lvl="1"/>
            <a:r>
              <a:rPr kumimoji="0" lang="en-US" altLang="zh-CN" sz="1600" dirty="0">
                <a:latin typeface="Tahoma" charset="0"/>
                <a:ea typeface="宋体" charset="0"/>
              </a:rPr>
              <a:t>Provide a forum for discussion of current issues and for exchange of technical information on evolving technologies related to microwave sensor calibration / validation. </a:t>
            </a:r>
          </a:p>
          <a:p>
            <a:pPr lvl="1"/>
            <a:r>
              <a:rPr kumimoji="0" lang="en-US" altLang="zh-CN" sz="1600" dirty="0">
                <a:latin typeface="Tahoma" charset="0"/>
                <a:ea typeface="宋体" charset="0"/>
              </a:rPr>
              <a:t>Provide calibration/validation support to CEOS virtual constellations and data application groups/communities by coordination of reference sites for both passive and active microwave sensors, and standardization of quality assurance of microwave remote sensing data. </a:t>
            </a:r>
          </a:p>
          <a:p>
            <a:pPr eaLnBrk="1" hangingPunct="1">
              <a:buFont typeface="Wingdings" charset="0"/>
              <a:buChar char="•"/>
            </a:pPr>
            <a:endParaRPr kumimoji="0" lang="en-US" altLang="zh-CN" sz="1800" dirty="0">
              <a:latin typeface="Tahoma" charset="0"/>
              <a:ea typeface="宋体" charset="0"/>
            </a:endParaRPr>
          </a:p>
          <a:p>
            <a:pPr lvl="1" eaLnBrk="1" hangingPunct="1"/>
            <a:endParaRPr kumimoji="0" lang="en-US" altLang="zh-CN" sz="1600" dirty="0">
              <a:latin typeface="Tahoma" charset="0"/>
              <a:ea typeface="宋体" charset="0"/>
            </a:endParaRPr>
          </a:p>
        </p:txBody>
      </p:sp>
    </p:spTree>
    <p:extLst>
      <p:ext uri="{BB962C8B-B14F-4D97-AF65-F5344CB8AC3E}">
        <p14:creationId xmlns:p14="http://schemas.microsoft.com/office/powerpoint/2010/main" xmlns="" val="2591725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kumimoji="0" lang="en-US" altLang="zh-CN" sz="3200">
                <a:latin typeface="Tahoma" charset="0"/>
                <a:ea typeface="宋体" charset="0"/>
              </a:rPr>
              <a:t>MSSG covers passive and active…</a:t>
            </a:r>
          </a:p>
        </p:txBody>
      </p:sp>
      <p:sp>
        <p:nvSpPr>
          <p:cNvPr id="24578" name="Rectangle 3"/>
          <p:cNvSpPr>
            <a:spLocks noGrp="1" noChangeArrowheads="1"/>
          </p:cNvSpPr>
          <p:nvPr>
            <p:ph type="body" idx="1"/>
          </p:nvPr>
        </p:nvSpPr>
        <p:spPr/>
        <p:txBody>
          <a:bodyPr>
            <a:normAutofit fontScale="92500" lnSpcReduction="10000"/>
          </a:bodyPr>
          <a:lstStyle/>
          <a:p>
            <a:pPr eaLnBrk="1" hangingPunct="1">
              <a:buFont typeface="Wingdings" charset="0"/>
              <a:buNone/>
            </a:pPr>
            <a:r>
              <a:rPr kumimoji="0" lang="en-US" altLang="zh-CN">
                <a:solidFill>
                  <a:srgbClr val="FF0000"/>
                </a:solidFill>
                <a:latin typeface="Tahoma" charset="0"/>
                <a:ea typeface="宋体" charset="0"/>
              </a:rPr>
              <a:t>All EO sensors operated in microwave spectrum, except SAR</a:t>
            </a:r>
          </a:p>
          <a:p>
            <a:pPr eaLnBrk="1" hangingPunct="1"/>
            <a:r>
              <a:rPr kumimoji="0" lang="en-US" altLang="zh-CN">
                <a:solidFill>
                  <a:srgbClr val="3366FF"/>
                </a:solidFill>
                <a:latin typeface="Tahoma" charset="0"/>
                <a:ea typeface="宋体" charset="0"/>
              </a:rPr>
              <a:t>Works currently focuses on:</a:t>
            </a:r>
          </a:p>
          <a:p>
            <a:pPr lvl="1" eaLnBrk="1" hangingPunct="1"/>
            <a:r>
              <a:rPr kumimoji="0" lang="en-US" altLang="zh-CN">
                <a:solidFill>
                  <a:srgbClr val="0070C0"/>
                </a:solidFill>
                <a:latin typeface="Tahoma" charset="0"/>
                <a:ea typeface="宋体" charset="0"/>
              </a:rPr>
              <a:t>Microwave Radiometers (sounders, imagers)</a:t>
            </a:r>
          </a:p>
          <a:p>
            <a:pPr lvl="1" eaLnBrk="1" hangingPunct="1"/>
            <a:r>
              <a:rPr kumimoji="0" lang="en-US" altLang="zh-CN">
                <a:solidFill>
                  <a:srgbClr val="0070C0"/>
                </a:solidFill>
                <a:latin typeface="Tahoma" charset="0"/>
                <a:ea typeface="宋体" charset="0"/>
              </a:rPr>
              <a:t>Radar Scatterometers </a:t>
            </a:r>
          </a:p>
          <a:p>
            <a:pPr lvl="1" eaLnBrk="1" hangingPunct="1"/>
            <a:r>
              <a:rPr kumimoji="0" lang="en-US" altLang="zh-CN">
                <a:solidFill>
                  <a:srgbClr val="0070C0"/>
                </a:solidFill>
                <a:latin typeface="Tahoma" charset="0"/>
                <a:ea typeface="宋体" charset="0"/>
              </a:rPr>
              <a:t>Radar Altimeters</a:t>
            </a:r>
          </a:p>
          <a:p>
            <a:pPr eaLnBrk="1" hangingPunct="1"/>
            <a:r>
              <a:rPr kumimoji="0" lang="en-US" altLang="zh-CN">
                <a:latin typeface="Tahoma" charset="0"/>
                <a:ea typeface="宋体" charset="0"/>
              </a:rPr>
              <a:t>Other related aspects:</a:t>
            </a:r>
          </a:p>
          <a:p>
            <a:pPr lvl="1" eaLnBrk="1" hangingPunct="1"/>
            <a:r>
              <a:rPr kumimoji="0" lang="en-US" altLang="zh-CN">
                <a:latin typeface="Tahoma" charset="0"/>
                <a:ea typeface="宋体" charset="0"/>
              </a:rPr>
              <a:t>Spaceborne weather radars: Cloud and Precipitation Radars (e.g PR, CPR)</a:t>
            </a:r>
          </a:p>
          <a:p>
            <a:pPr lvl="1" eaLnBrk="1" hangingPunct="1"/>
            <a:r>
              <a:rPr kumimoji="0" lang="en-US" altLang="zh-CN">
                <a:latin typeface="Tahoma" charset="0"/>
                <a:ea typeface="宋体" charset="0"/>
              </a:rPr>
              <a:t>GNSS and GNSS-Reflected signal applications </a:t>
            </a:r>
          </a:p>
          <a:p>
            <a:pPr lvl="1" eaLnBrk="1" hangingPunct="1"/>
            <a:r>
              <a:rPr kumimoji="0" lang="en-US" altLang="zh-CN">
                <a:latin typeface="Tahoma" charset="0"/>
                <a:ea typeface="宋体" charset="0"/>
              </a:rPr>
              <a:t>Ice sounders and GPR</a:t>
            </a:r>
          </a:p>
          <a:p>
            <a:pPr eaLnBrk="1" hangingPunct="1"/>
            <a:endParaRPr kumimoji="0" lang="en-US" altLang="zh-CN">
              <a:latin typeface="Tahoma" charset="0"/>
              <a:ea typeface="宋体" charset="0"/>
            </a:endParaRPr>
          </a:p>
          <a:p>
            <a:pPr eaLnBrk="1" hangingPunct="1"/>
            <a:endParaRPr kumimoji="0" lang="en-US" altLang="zh-CN">
              <a:latin typeface="Tahoma" charset="0"/>
              <a:ea typeface="宋体" charset="0"/>
            </a:endParaRPr>
          </a:p>
        </p:txBody>
      </p:sp>
    </p:spTree>
    <p:extLst>
      <p:ext uri="{BB962C8B-B14F-4D97-AF65-F5344CB8AC3E}">
        <p14:creationId xmlns:p14="http://schemas.microsoft.com/office/powerpoint/2010/main" xmlns="" val="3424531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标题 1"/>
          <p:cNvSpPr>
            <a:spLocks noGrp="1"/>
          </p:cNvSpPr>
          <p:nvPr>
            <p:ph type="title"/>
          </p:nvPr>
        </p:nvSpPr>
        <p:spPr>
          <a:xfrm>
            <a:off x="553230" y="722518"/>
            <a:ext cx="7979584" cy="894822"/>
          </a:xfrm>
        </p:spPr>
        <p:txBody>
          <a:bodyPr>
            <a:normAutofit/>
          </a:bodyPr>
          <a:lstStyle/>
          <a:p>
            <a:r>
              <a:rPr kumimoji="0" lang="en-US" altLang="zh-CN" dirty="0">
                <a:latin typeface="Tahoma" charset="0"/>
                <a:ea typeface="宋体" charset="0"/>
              </a:rPr>
              <a:t>Characteristics of Microwave Sensors</a:t>
            </a:r>
            <a:endParaRPr kumimoji="0" lang="zh-CN" altLang="en-US" dirty="0">
              <a:latin typeface="Tahoma" charset="0"/>
              <a:ea typeface="宋体" charset="0"/>
            </a:endParaRPr>
          </a:p>
        </p:txBody>
      </p:sp>
      <p:sp>
        <p:nvSpPr>
          <p:cNvPr id="26626" name="内容占位符 2"/>
          <p:cNvSpPr>
            <a:spLocks noGrp="1"/>
          </p:cNvSpPr>
          <p:nvPr>
            <p:ph idx="1"/>
          </p:nvPr>
        </p:nvSpPr>
        <p:spPr>
          <a:xfrm>
            <a:off x="553230" y="2017713"/>
            <a:ext cx="7979584" cy="4114800"/>
          </a:xfrm>
        </p:spPr>
        <p:txBody>
          <a:bodyPr>
            <a:normAutofit fontScale="92500"/>
          </a:bodyPr>
          <a:lstStyle/>
          <a:p>
            <a:r>
              <a:rPr kumimoji="0" lang="en-US" altLang="zh-CN" dirty="0">
                <a:latin typeface="Tahoma" charset="0"/>
                <a:ea typeface="宋体" charset="0"/>
              </a:rPr>
              <a:t>Diversity in types and applications</a:t>
            </a:r>
          </a:p>
          <a:p>
            <a:r>
              <a:rPr kumimoji="0" lang="en-US" altLang="zh-CN" dirty="0">
                <a:latin typeface="Tahoma" charset="0"/>
                <a:ea typeface="宋体" charset="0"/>
              </a:rPr>
              <a:t>Low spatial </a:t>
            </a:r>
            <a:r>
              <a:rPr kumimoji="0" lang="en-US" altLang="zh-CN" dirty="0" smtClean="0">
                <a:latin typeface="Tahoma" charset="0"/>
                <a:ea typeface="宋体" charset="0"/>
              </a:rPr>
              <a:t>resolutions </a:t>
            </a:r>
            <a:r>
              <a:rPr kumimoji="0" lang="en-US" altLang="zh-CN" dirty="0">
                <a:latin typeface="Tahoma" charset="0"/>
                <a:ea typeface="宋体" charset="0"/>
              </a:rPr>
              <a:t>(km, tens of km, hundreds of km</a:t>
            </a:r>
            <a:r>
              <a:rPr kumimoji="0" lang="en-US" altLang="zh-CN" dirty="0" smtClean="0">
                <a:latin typeface="Tahoma" charset="0"/>
                <a:ea typeface="宋体" charset="0"/>
              </a:rPr>
              <a:t>), but generally large swath with prompt global coverage</a:t>
            </a:r>
            <a:endParaRPr kumimoji="0" lang="en-US" altLang="zh-CN" dirty="0">
              <a:latin typeface="Tahoma" charset="0"/>
              <a:ea typeface="宋体" charset="0"/>
            </a:endParaRPr>
          </a:p>
          <a:p>
            <a:r>
              <a:rPr kumimoji="0" lang="en-US" altLang="zh-CN" dirty="0">
                <a:latin typeface="Tahoma" charset="0"/>
                <a:ea typeface="宋体" charset="0"/>
              </a:rPr>
              <a:t>Atmosphere, ocean, large-</a:t>
            </a:r>
            <a:r>
              <a:rPr kumimoji="0" lang="en-US" altLang="zh-CN" dirty="0" smtClean="0">
                <a:latin typeface="Tahoma" charset="0"/>
                <a:ea typeface="宋体" charset="0"/>
              </a:rPr>
              <a:t>scale environmental </a:t>
            </a:r>
            <a:r>
              <a:rPr kumimoji="0" lang="en-US" altLang="zh-CN" dirty="0">
                <a:latin typeface="Tahoma" charset="0"/>
                <a:ea typeface="宋体" charset="0"/>
              </a:rPr>
              <a:t>applications</a:t>
            </a:r>
          </a:p>
          <a:p>
            <a:r>
              <a:rPr kumimoji="0" lang="en-US" altLang="zh-CN" dirty="0" smtClean="0">
                <a:latin typeface="Tahoma" charset="0"/>
                <a:ea typeface="宋体" charset="0"/>
              </a:rPr>
              <a:t>Data dependent </a:t>
            </a:r>
            <a:r>
              <a:rPr kumimoji="0" lang="en-US" altLang="zh-CN" dirty="0">
                <a:latin typeface="Tahoma" charset="0"/>
                <a:ea typeface="宋体" charset="0"/>
              </a:rPr>
              <a:t>on processing (statistics, sensor parameters, algorithms…</a:t>
            </a:r>
            <a:r>
              <a:rPr kumimoji="0" lang="en-US" altLang="zh-CN" dirty="0" smtClean="0">
                <a:latin typeface="Tahoma" charset="0"/>
                <a:ea typeface="宋体" charset="0"/>
              </a:rPr>
              <a:t>)</a:t>
            </a:r>
            <a:endParaRPr kumimoji="0" lang="en-US" altLang="zh-CN" dirty="0">
              <a:latin typeface="Tahoma" charset="0"/>
              <a:ea typeface="宋体" charset="0"/>
            </a:endParaRPr>
          </a:p>
          <a:p>
            <a:r>
              <a:rPr kumimoji="0" lang="en-US" altLang="zh-CN" dirty="0">
                <a:latin typeface="Tahoma" charset="0"/>
                <a:ea typeface="宋体" charset="0"/>
              </a:rPr>
              <a:t>Importance of process control and quality control</a:t>
            </a:r>
          </a:p>
          <a:p>
            <a:endParaRPr kumimoji="0" lang="en-US" altLang="zh-CN" dirty="0">
              <a:latin typeface="Tahoma" charset="0"/>
              <a:ea typeface="宋体" charset="0"/>
            </a:endParaRPr>
          </a:p>
          <a:p>
            <a:endParaRPr kumimoji="0" lang="en-US" altLang="zh-CN" dirty="0">
              <a:latin typeface="Tahoma" charset="0"/>
              <a:ea typeface="宋体" charset="0"/>
            </a:endParaRPr>
          </a:p>
          <a:p>
            <a:endParaRPr kumimoji="0" lang="zh-CN" altLang="en-US" dirty="0">
              <a:latin typeface="Tahoma" charset="0"/>
              <a:ea typeface="宋体" charset="0"/>
            </a:endParaRPr>
          </a:p>
        </p:txBody>
      </p:sp>
    </p:spTree>
    <p:extLst>
      <p:ext uri="{BB962C8B-B14F-4D97-AF65-F5344CB8AC3E}">
        <p14:creationId xmlns:p14="http://schemas.microsoft.com/office/powerpoint/2010/main" xmlns="" val="812292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160</TotalTime>
  <Words>1333</Words>
  <Application>Microsoft Office PowerPoint</Application>
  <PresentationFormat>On-screen Show (4:3)</PresentationFormat>
  <Paragraphs>188</Paragraphs>
  <Slides>22</Slides>
  <Notes>12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主题</vt:lpstr>
      <vt:lpstr>CEOS WGCV Microwave Sensors Subgroup -objectives and activities </vt:lpstr>
      <vt:lpstr>OUTLINE</vt:lpstr>
      <vt:lpstr>CEOS</vt:lpstr>
      <vt:lpstr>Structure of CEOS (2013-2014)</vt:lpstr>
      <vt:lpstr>WGCV </vt:lpstr>
      <vt:lpstr>WGCV Subgroup (As 2014)</vt:lpstr>
      <vt:lpstr>Microwave Sensors Subgroup</vt:lpstr>
      <vt:lpstr>MSSG covers passive and active…</vt:lpstr>
      <vt:lpstr>Characteristics of Microwave Sensors</vt:lpstr>
      <vt:lpstr>Requirements and Challenges for Cal/Val </vt:lpstr>
      <vt:lpstr>Climate applications of ocean wind vector</vt:lpstr>
      <vt:lpstr>What needs to/can do for  microwave sensors…</vt:lpstr>
      <vt:lpstr>General considerations</vt:lpstr>
      <vt:lpstr>Active microwave sensors</vt:lpstr>
      <vt:lpstr>Focuses for active sensors (1) </vt:lpstr>
      <vt:lpstr>Focuses for active sensors (2)</vt:lpstr>
      <vt:lpstr>Cross-calibration of scatterometry  1: requirements and difficulty</vt:lpstr>
      <vt:lpstr>Cross-calibration of scatterometry  2: Progresses and next step work</vt:lpstr>
      <vt:lpstr>Recent progresses</vt:lpstr>
      <vt:lpstr>Cross-calibration of altimetry  1: requirements and progresses</vt:lpstr>
      <vt:lpstr>Differences and potential cooperation with GSICS</vt:lpstr>
      <vt:lpstr>Slide 22</vt:lpstr>
    </vt:vector>
  </TitlesOfParts>
  <Company>NSSC,CAS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Xiaolong Dong</dc:creator>
  <cp:lastModifiedBy>czou</cp:lastModifiedBy>
  <cp:revision>29</cp:revision>
  <dcterms:created xsi:type="dcterms:W3CDTF">2013-05-12T21:00:54Z</dcterms:created>
  <dcterms:modified xsi:type="dcterms:W3CDTF">2014-03-26T14:15:32Z</dcterms:modified>
</cp:coreProperties>
</file>