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16"/>
  </p:notesMasterIdLst>
  <p:handoutMasterIdLst>
    <p:handoutMasterId r:id="rId17"/>
  </p:handoutMasterIdLst>
  <p:sldIdLst>
    <p:sldId id="256" r:id="rId2"/>
    <p:sldId id="608" r:id="rId3"/>
    <p:sldId id="669" r:id="rId4"/>
    <p:sldId id="671" r:id="rId5"/>
    <p:sldId id="609" r:id="rId6"/>
    <p:sldId id="678" r:id="rId7"/>
    <p:sldId id="657" r:id="rId8"/>
    <p:sldId id="665" r:id="rId9"/>
    <p:sldId id="666" r:id="rId10"/>
    <p:sldId id="662" r:id="rId11"/>
    <p:sldId id="668" r:id="rId12"/>
    <p:sldId id="625" r:id="rId13"/>
    <p:sldId id="674" r:id="rId14"/>
    <p:sldId id="677" r:id="rId15"/>
  </p:sldIdLst>
  <p:sldSz cx="9144000" cy="6858000" type="screen4x3"/>
  <p:notesSz cx="6946900" cy="9220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3345F1"/>
    <a:srgbClr val="BFB4FE"/>
    <a:srgbClr val="FFFFCC"/>
    <a:srgbClr val="FFDF79"/>
    <a:srgbClr val="F65E2E"/>
    <a:srgbClr val="B8CFFE"/>
    <a:srgbClr val="FCEAB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59" autoAdjust="0"/>
    <p:restoredTop sz="86323" autoAdjust="0"/>
  </p:normalViewPr>
  <p:slideViewPr>
    <p:cSldViewPr snapToGrid="0">
      <p:cViewPr varScale="1">
        <p:scale>
          <a:sx n="70" d="100"/>
          <a:sy n="70" d="100"/>
        </p:scale>
        <p:origin x="-810" y="-90"/>
      </p:cViewPr>
      <p:guideLst>
        <p:guide orient="horz" pos="2160"/>
        <p:guide pos="2880"/>
      </p:guideLst>
    </p:cSldViewPr>
  </p:slideViewPr>
  <p:outlineViewPr>
    <p:cViewPr>
      <p:scale>
        <a:sx n="33" d="100"/>
        <a:sy n="33" d="100"/>
      </p:scale>
      <p:origin x="0" y="1218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93" d="100"/>
          <a:sy n="93" d="100"/>
        </p:scale>
        <p:origin x="-2802" y="-102"/>
      </p:cViewPr>
      <p:guideLst>
        <p:guide orient="horz" pos="2904"/>
        <p:guide pos="218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11488" cy="460375"/>
          </a:xfrm>
          <a:prstGeom prst="rect">
            <a:avLst/>
          </a:prstGeom>
          <a:noFill/>
          <a:ln w="9525">
            <a:noFill/>
            <a:miter lim="800000"/>
            <a:headEnd/>
            <a:tailEnd/>
          </a:ln>
          <a:effectLst/>
        </p:spPr>
        <p:txBody>
          <a:bodyPr vert="horz" wrap="square" lIns="92619" tIns="46308" rIns="92619" bIns="46308" numCol="1" anchor="t" anchorCtr="0" compatLnSpc="1">
            <a:prstTxWarp prst="textNoShape">
              <a:avLst/>
            </a:prstTxWarp>
          </a:bodyPr>
          <a:lstStyle>
            <a:lvl1pPr defTabSz="925513">
              <a:defRPr sz="1200" smtClean="0"/>
            </a:lvl1pPr>
          </a:lstStyle>
          <a:p>
            <a:pPr>
              <a:defRPr/>
            </a:pPr>
            <a:endParaRPr lang="en-US" altLang="en-US"/>
          </a:p>
        </p:txBody>
      </p:sp>
      <p:sp>
        <p:nvSpPr>
          <p:cNvPr id="18435" name="Rectangle 3"/>
          <p:cNvSpPr>
            <a:spLocks noGrp="1" noChangeArrowheads="1"/>
          </p:cNvSpPr>
          <p:nvPr>
            <p:ph type="dt" sz="quarter" idx="1"/>
          </p:nvPr>
        </p:nvSpPr>
        <p:spPr bwMode="auto">
          <a:xfrm>
            <a:off x="3933825" y="0"/>
            <a:ext cx="3011488" cy="460375"/>
          </a:xfrm>
          <a:prstGeom prst="rect">
            <a:avLst/>
          </a:prstGeom>
          <a:noFill/>
          <a:ln w="9525">
            <a:noFill/>
            <a:miter lim="800000"/>
            <a:headEnd/>
            <a:tailEnd/>
          </a:ln>
          <a:effectLst/>
        </p:spPr>
        <p:txBody>
          <a:bodyPr vert="horz" wrap="square" lIns="92619" tIns="46308" rIns="92619" bIns="46308" numCol="1" anchor="t" anchorCtr="0" compatLnSpc="1">
            <a:prstTxWarp prst="textNoShape">
              <a:avLst/>
            </a:prstTxWarp>
          </a:bodyPr>
          <a:lstStyle>
            <a:lvl1pPr algn="r" defTabSz="925513">
              <a:defRPr sz="1200" smtClean="0"/>
            </a:lvl1pPr>
          </a:lstStyle>
          <a:p>
            <a:pPr>
              <a:defRPr/>
            </a:pPr>
            <a:endParaRPr lang="en-US" altLang="en-US"/>
          </a:p>
        </p:txBody>
      </p:sp>
      <p:sp>
        <p:nvSpPr>
          <p:cNvPr id="18436" name="Rectangle 4"/>
          <p:cNvSpPr>
            <a:spLocks noGrp="1" noChangeArrowheads="1"/>
          </p:cNvSpPr>
          <p:nvPr>
            <p:ph type="ftr" sz="quarter" idx="2"/>
          </p:nvPr>
        </p:nvSpPr>
        <p:spPr bwMode="auto">
          <a:xfrm>
            <a:off x="0" y="8758238"/>
            <a:ext cx="3011488" cy="460375"/>
          </a:xfrm>
          <a:prstGeom prst="rect">
            <a:avLst/>
          </a:prstGeom>
          <a:noFill/>
          <a:ln w="9525">
            <a:noFill/>
            <a:miter lim="800000"/>
            <a:headEnd/>
            <a:tailEnd/>
          </a:ln>
          <a:effectLst/>
        </p:spPr>
        <p:txBody>
          <a:bodyPr vert="horz" wrap="square" lIns="92619" tIns="46308" rIns="92619" bIns="46308" numCol="1" anchor="b" anchorCtr="0" compatLnSpc="1">
            <a:prstTxWarp prst="textNoShape">
              <a:avLst/>
            </a:prstTxWarp>
          </a:bodyPr>
          <a:lstStyle>
            <a:lvl1pPr defTabSz="925513">
              <a:defRPr sz="1200" smtClean="0"/>
            </a:lvl1pPr>
          </a:lstStyle>
          <a:p>
            <a:pPr>
              <a:defRPr/>
            </a:pPr>
            <a:endParaRPr lang="en-US" altLang="en-US"/>
          </a:p>
        </p:txBody>
      </p:sp>
      <p:sp>
        <p:nvSpPr>
          <p:cNvPr id="18437" name="Rectangle 5"/>
          <p:cNvSpPr>
            <a:spLocks noGrp="1" noChangeArrowheads="1"/>
          </p:cNvSpPr>
          <p:nvPr>
            <p:ph type="sldNum" sz="quarter" idx="3"/>
          </p:nvPr>
        </p:nvSpPr>
        <p:spPr bwMode="auto">
          <a:xfrm>
            <a:off x="3933825" y="8758238"/>
            <a:ext cx="3011488" cy="460375"/>
          </a:xfrm>
          <a:prstGeom prst="rect">
            <a:avLst/>
          </a:prstGeom>
          <a:noFill/>
          <a:ln w="9525">
            <a:noFill/>
            <a:miter lim="800000"/>
            <a:headEnd/>
            <a:tailEnd/>
          </a:ln>
          <a:effectLst/>
        </p:spPr>
        <p:txBody>
          <a:bodyPr vert="horz" wrap="square" lIns="92619" tIns="46308" rIns="92619" bIns="46308" numCol="1" anchor="b" anchorCtr="0" compatLnSpc="1">
            <a:prstTxWarp prst="textNoShape">
              <a:avLst/>
            </a:prstTxWarp>
          </a:bodyPr>
          <a:lstStyle>
            <a:lvl1pPr algn="r" defTabSz="925513">
              <a:defRPr sz="1200" smtClean="0"/>
            </a:lvl1pPr>
          </a:lstStyle>
          <a:p>
            <a:pPr>
              <a:defRPr/>
            </a:pPr>
            <a:fld id="{B477B5BE-16A5-4633-8C38-15B8F0DE03FD}" type="slidenum">
              <a:rPr lang="en-US" altLang="en-US"/>
              <a:pPr>
                <a:defRPr/>
              </a:pPr>
              <a:t>‹#›</a:t>
            </a:fld>
            <a:endParaRPr lang="en-US" altLang="en-US"/>
          </a:p>
        </p:txBody>
      </p:sp>
    </p:spTree>
    <p:extLst>
      <p:ext uri="{BB962C8B-B14F-4D97-AF65-F5344CB8AC3E}">
        <p14:creationId xmlns:p14="http://schemas.microsoft.com/office/powerpoint/2010/main" xmlns="" val="35689324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11488" cy="460375"/>
          </a:xfrm>
          <a:prstGeom prst="rect">
            <a:avLst/>
          </a:prstGeom>
          <a:noFill/>
          <a:ln w="9525">
            <a:noFill/>
            <a:miter lim="800000"/>
            <a:headEnd/>
            <a:tailEnd/>
          </a:ln>
          <a:effectLst/>
        </p:spPr>
        <p:txBody>
          <a:bodyPr vert="horz" wrap="square" lIns="92619" tIns="46308" rIns="92619" bIns="46308" numCol="1" anchor="t" anchorCtr="0" compatLnSpc="1">
            <a:prstTxWarp prst="textNoShape">
              <a:avLst/>
            </a:prstTxWarp>
          </a:bodyPr>
          <a:lstStyle>
            <a:lvl1pPr defTabSz="925513">
              <a:defRPr sz="1200" smtClean="0"/>
            </a:lvl1pPr>
          </a:lstStyle>
          <a:p>
            <a:pPr>
              <a:defRPr/>
            </a:pPr>
            <a:endParaRPr lang="en-US" altLang="en-US"/>
          </a:p>
        </p:txBody>
      </p:sp>
      <p:sp>
        <p:nvSpPr>
          <p:cNvPr id="13315" name="Rectangle 3"/>
          <p:cNvSpPr>
            <a:spLocks noGrp="1" noChangeArrowheads="1"/>
          </p:cNvSpPr>
          <p:nvPr>
            <p:ph type="dt" idx="1"/>
          </p:nvPr>
        </p:nvSpPr>
        <p:spPr bwMode="auto">
          <a:xfrm>
            <a:off x="3933825" y="0"/>
            <a:ext cx="3011488" cy="460375"/>
          </a:xfrm>
          <a:prstGeom prst="rect">
            <a:avLst/>
          </a:prstGeom>
          <a:noFill/>
          <a:ln w="9525">
            <a:noFill/>
            <a:miter lim="800000"/>
            <a:headEnd/>
            <a:tailEnd/>
          </a:ln>
          <a:effectLst/>
        </p:spPr>
        <p:txBody>
          <a:bodyPr vert="horz" wrap="square" lIns="92619" tIns="46308" rIns="92619" bIns="46308" numCol="1" anchor="t" anchorCtr="0" compatLnSpc="1">
            <a:prstTxWarp prst="textNoShape">
              <a:avLst/>
            </a:prstTxWarp>
          </a:bodyPr>
          <a:lstStyle>
            <a:lvl1pPr algn="r" defTabSz="925513">
              <a:defRPr sz="1200" smtClean="0"/>
            </a:lvl1pPr>
          </a:lstStyle>
          <a:p>
            <a:pPr>
              <a:defRPr/>
            </a:pPr>
            <a:endParaRPr lang="en-US" altLang="en-US"/>
          </a:p>
        </p:txBody>
      </p:sp>
      <p:sp>
        <p:nvSpPr>
          <p:cNvPr id="48132" name="Rectangle 4"/>
          <p:cNvSpPr>
            <a:spLocks noGrp="1" noRot="1" noChangeAspect="1" noChangeArrowheads="1" noTextEdit="1"/>
          </p:cNvSpPr>
          <p:nvPr>
            <p:ph type="sldImg" idx="2"/>
          </p:nvPr>
        </p:nvSpPr>
        <p:spPr bwMode="auto">
          <a:xfrm>
            <a:off x="1168400" y="692150"/>
            <a:ext cx="4610100" cy="34575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7" name="Rectangle 5"/>
          <p:cNvSpPr>
            <a:spLocks noGrp="1" noChangeArrowheads="1"/>
          </p:cNvSpPr>
          <p:nvPr>
            <p:ph type="body" sz="quarter" idx="3"/>
          </p:nvPr>
        </p:nvSpPr>
        <p:spPr bwMode="auto">
          <a:xfrm>
            <a:off x="695325" y="4379913"/>
            <a:ext cx="5556250" cy="4148137"/>
          </a:xfrm>
          <a:prstGeom prst="rect">
            <a:avLst/>
          </a:prstGeom>
          <a:noFill/>
          <a:ln w="9525">
            <a:noFill/>
            <a:miter lim="800000"/>
            <a:headEnd/>
            <a:tailEnd/>
          </a:ln>
          <a:effectLst/>
        </p:spPr>
        <p:txBody>
          <a:bodyPr vert="horz" wrap="square" lIns="92619" tIns="46308" rIns="92619"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758238"/>
            <a:ext cx="3011488" cy="460375"/>
          </a:xfrm>
          <a:prstGeom prst="rect">
            <a:avLst/>
          </a:prstGeom>
          <a:noFill/>
          <a:ln w="9525">
            <a:noFill/>
            <a:miter lim="800000"/>
            <a:headEnd/>
            <a:tailEnd/>
          </a:ln>
          <a:effectLst/>
        </p:spPr>
        <p:txBody>
          <a:bodyPr vert="horz" wrap="square" lIns="92619" tIns="46308" rIns="92619" bIns="46308" numCol="1" anchor="b" anchorCtr="0" compatLnSpc="1">
            <a:prstTxWarp prst="textNoShape">
              <a:avLst/>
            </a:prstTxWarp>
          </a:bodyPr>
          <a:lstStyle>
            <a:lvl1pPr defTabSz="925513">
              <a:defRPr sz="1200" smtClean="0"/>
            </a:lvl1pPr>
          </a:lstStyle>
          <a:p>
            <a:pPr>
              <a:defRPr/>
            </a:pPr>
            <a:endParaRPr lang="en-US" altLang="en-US"/>
          </a:p>
        </p:txBody>
      </p:sp>
      <p:sp>
        <p:nvSpPr>
          <p:cNvPr id="13319" name="Rectangle 7"/>
          <p:cNvSpPr>
            <a:spLocks noGrp="1" noChangeArrowheads="1"/>
          </p:cNvSpPr>
          <p:nvPr>
            <p:ph type="sldNum" sz="quarter" idx="5"/>
          </p:nvPr>
        </p:nvSpPr>
        <p:spPr bwMode="auto">
          <a:xfrm>
            <a:off x="3933825" y="8758238"/>
            <a:ext cx="3011488" cy="460375"/>
          </a:xfrm>
          <a:prstGeom prst="rect">
            <a:avLst/>
          </a:prstGeom>
          <a:noFill/>
          <a:ln w="9525">
            <a:noFill/>
            <a:miter lim="800000"/>
            <a:headEnd/>
            <a:tailEnd/>
          </a:ln>
          <a:effectLst/>
        </p:spPr>
        <p:txBody>
          <a:bodyPr vert="horz" wrap="square" lIns="92619" tIns="46308" rIns="92619" bIns="46308" numCol="1" anchor="b" anchorCtr="0" compatLnSpc="1">
            <a:prstTxWarp prst="textNoShape">
              <a:avLst/>
            </a:prstTxWarp>
          </a:bodyPr>
          <a:lstStyle>
            <a:lvl1pPr algn="r" defTabSz="925513">
              <a:defRPr sz="1200" smtClean="0"/>
            </a:lvl1pPr>
          </a:lstStyle>
          <a:p>
            <a:pPr>
              <a:defRPr/>
            </a:pPr>
            <a:fld id="{EA7A502C-ACD8-4D76-BF7D-D4B7EAA2E3EA}" type="slidenum">
              <a:rPr lang="en-US" altLang="en-US"/>
              <a:pPr>
                <a:defRPr/>
              </a:pPr>
              <a:t>‹#›</a:t>
            </a:fld>
            <a:endParaRPr lang="en-US" altLang="en-US"/>
          </a:p>
        </p:txBody>
      </p:sp>
    </p:spTree>
    <p:extLst>
      <p:ext uri="{BB962C8B-B14F-4D97-AF65-F5344CB8AC3E}">
        <p14:creationId xmlns:p14="http://schemas.microsoft.com/office/powerpoint/2010/main" xmlns="" val="21526926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eaLnBrk="0" hangingPunct="0">
              <a:spcBef>
                <a:spcPct val="30000"/>
              </a:spcBef>
              <a:defRPr sz="1200">
                <a:solidFill>
                  <a:schemeClr val="tx1"/>
                </a:solidFill>
                <a:latin typeface="Arial" charset="0"/>
              </a:defRPr>
            </a:lvl1pPr>
            <a:lvl2pPr marL="742950" indent="-285750" defTabSz="925513" eaLnBrk="0" hangingPunct="0">
              <a:spcBef>
                <a:spcPct val="30000"/>
              </a:spcBef>
              <a:defRPr sz="1200">
                <a:solidFill>
                  <a:schemeClr val="tx1"/>
                </a:solidFill>
                <a:latin typeface="Arial" charset="0"/>
              </a:defRPr>
            </a:lvl2pPr>
            <a:lvl3pPr marL="1143000" indent="-228600" defTabSz="925513" eaLnBrk="0" hangingPunct="0">
              <a:spcBef>
                <a:spcPct val="30000"/>
              </a:spcBef>
              <a:defRPr sz="1200">
                <a:solidFill>
                  <a:schemeClr val="tx1"/>
                </a:solidFill>
                <a:latin typeface="Arial" charset="0"/>
              </a:defRPr>
            </a:lvl3pPr>
            <a:lvl4pPr marL="1600200" indent="-228600" defTabSz="925513" eaLnBrk="0" hangingPunct="0">
              <a:spcBef>
                <a:spcPct val="30000"/>
              </a:spcBef>
              <a:defRPr sz="1200">
                <a:solidFill>
                  <a:schemeClr val="tx1"/>
                </a:solidFill>
                <a:latin typeface="Arial" charset="0"/>
              </a:defRPr>
            </a:lvl4pPr>
            <a:lvl5pPr marL="2057400" indent="-228600" defTabSz="925513" eaLnBrk="0" hangingPunct="0">
              <a:spcBef>
                <a:spcPct val="30000"/>
              </a:spcBef>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6E4194E-A0A4-4D8E-B707-DD40E576576D}" type="slidenum">
              <a:rPr lang="en-US" altLang="en-US"/>
              <a:pPr eaLnBrk="1" hangingPunct="1">
                <a:spcBef>
                  <a:spcPct val="0"/>
                </a:spcBef>
              </a:pPr>
              <a:t>1</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xmlns="" val="0"/>
              </a:ext>
            </a:extLst>
          </a:blip>
          <a:srcRect t="9424" b="8215"/>
          <a:stretch>
            <a:fillRect/>
          </a:stretch>
        </p:blipFill>
        <p:spPr bwMode="auto">
          <a:xfrm>
            <a:off x="200025" y="584200"/>
            <a:ext cx="8816975" cy="5699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xmlns="" val="2271076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79618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5711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97795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34898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635859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50"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229600" cy="4830763"/>
          </a:xfrm>
        </p:spPr>
        <p:txBody>
          <a:bodyPr/>
          <a:lstStyle/>
          <a:p>
            <a:pPr lvl="0"/>
            <a:endParaRPr lang="en-US" noProof="0" smtClean="0"/>
          </a:p>
        </p:txBody>
      </p:sp>
    </p:spTree>
    <p:extLst>
      <p:ext uri="{BB962C8B-B14F-4D97-AF65-F5344CB8AC3E}">
        <p14:creationId xmlns:p14="http://schemas.microsoft.com/office/powerpoint/2010/main" xmlns="" val="393466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63513" y="577850"/>
            <a:ext cx="8815387" cy="570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xmlns="" val="145394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63513" y="577850"/>
            <a:ext cx="8815387" cy="570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86874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63513" y="577850"/>
            <a:ext cx="8815387" cy="5700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4948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84262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xmlns="" val="312384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10727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454694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07795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81050" y="142875"/>
            <a:ext cx="7686675"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447800"/>
            <a:ext cx="8229600"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p:nvSpPr>
        <p:spPr bwMode="auto">
          <a:xfrm>
            <a:off x="0" y="0"/>
            <a:ext cx="9144000" cy="928688"/>
          </a:xfrm>
          <a:prstGeom prst="rect">
            <a:avLst/>
          </a:prstGeom>
          <a:noFill/>
          <a:ln w="38100">
            <a:no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mtClean="0"/>
          </a:p>
        </p:txBody>
      </p:sp>
      <p:sp>
        <p:nvSpPr>
          <p:cNvPr id="323598" name="Rectangle 14"/>
          <p:cNvSpPr>
            <a:spLocks noChangeArrowheads="1"/>
          </p:cNvSpPr>
          <p:nvPr/>
        </p:nvSpPr>
        <p:spPr bwMode="auto">
          <a:xfrm>
            <a:off x="-193675" y="6553200"/>
            <a:ext cx="809625" cy="376238"/>
          </a:xfrm>
          <a:prstGeom prst="rect">
            <a:avLst/>
          </a:prstGeom>
          <a:noFill/>
          <a:ln w="9525">
            <a:noFill/>
            <a:miter lim="800000"/>
            <a:headEnd/>
            <a:tailEnd/>
          </a:ln>
          <a:effec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2682B26A-8318-47B5-A1E0-37F6DFDB764A}" type="slidenum">
              <a:rPr lang="en-US" altLang="en-US" sz="1000" smtClean="0">
                <a:effectLst>
                  <a:outerShdw blurRad="38100" dist="38100" dir="2700000" algn="tl">
                    <a:srgbClr val="FFFFFF"/>
                  </a:outerShdw>
                </a:effectLst>
                <a:latin typeface="Verdana" pitchFamily="34" charset="0"/>
              </a:rPr>
              <a:pPr algn="r" eaLnBrk="1" hangingPunct="1">
                <a:defRPr/>
              </a:pPr>
              <a:t>‹#›</a:t>
            </a:fld>
            <a:endParaRPr lang="en-US" altLang="en-US" sz="1000" smtClean="0">
              <a:effectLst>
                <a:outerShdw blurRad="38100" dist="38100" dir="2700000" algn="tl">
                  <a:srgbClr val="FFFFFF"/>
                </a:outerShdw>
              </a:effectLst>
              <a:latin typeface="Verdana" pitchFamily="34" charset="0"/>
            </a:endParaRPr>
          </a:p>
        </p:txBody>
      </p:sp>
      <p:sp>
        <p:nvSpPr>
          <p:cNvPr id="1030" name="Line 15"/>
          <p:cNvSpPr>
            <a:spLocks noChangeShapeType="1"/>
          </p:cNvSpPr>
          <p:nvPr/>
        </p:nvSpPr>
        <p:spPr bwMode="auto">
          <a:xfrm>
            <a:off x="1255713" y="6683375"/>
            <a:ext cx="7888287" cy="0"/>
          </a:xfrm>
          <a:prstGeom prst="line">
            <a:avLst/>
          </a:prstGeom>
          <a:noFill/>
          <a:ln w="19050">
            <a:solidFill>
              <a:srgbClr val="990033"/>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1031" name="Picture 13" descr="NOAA logo"/>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674688" y="6361113"/>
            <a:ext cx="439737" cy="439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defRPr>
            </a:lvl1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4942" r:id="rId1"/>
    <p:sldLayoutId id="2147484943" r:id="rId2"/>
    <p:sldLayoutId id="2147484944" r:id="rId3"/>
    <p:sldLayoutId id="2147484945" r:id="rId4"/>
    <p:sldLayoutId id="2147484946" r:id="rId5"/>
    <p:sldLayoutId id="2147484947" r:id="rId6"/>
    <p:sldLayoutId id="2147484948" r:id="rId7"/>
    <p:sldLayoutId id="2147484949" r:id="rId8"/>
    <p:sldLayoutId id="2147484950" r:id="rId9"/>
    <p:sldLayoutId id="2147484951" r:id="rId10"/>
    <p:sldLayoutId id="2147484952" r:id="rId11"/>
    <p:sldLayoutId id="2147484953" r:id="rId12"/>
    <p:sldLayoutId id="2147484954" r:id="rId13"/>
    <p:sldLayoutId id="2147484955" r:id="rId14"/>
    <p:sldLayoutId id="2147484956" r:id="rId15"/>
  </p:sldLayoutIdLst>
  <p:timing>
    <p:tnLst>
      <p:par>
        <p:cTn id="1" dur="indefinite" restart="never" nodeType="tmRoot"/>
      </p:par>
    </p:tnLst>
  </p:timing>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Calibri" pitchFamily="34" charset="0"/>
        </a:defRPr>
      </a:lvl2pPr>
      <a:lvl3pPr algn="ctr" rtl="0" eaLnBrk="0" fontAlgn="base" hangingPunct="0">
        <a:spcBef>
          <a:spcPct val="0"/>
        </a:spcBef>
        <a:spcAft>
          <a:spcPct val="0"/>
        </a:spcAft>
        <a:defRPr sz="3600" b="1">
          <a:solidFill>
            <a:schemeClr val="accent2"/>
          </a:solidFill>
          <a:latin typeface="Calibri" pitchFamily="34" charset="0"/>
        </a:defRPr>
      </a:lvl3pPr>
      <a:lvl4pPr algn="ctr" rtl="0" eaLnBrk="0" fontAlgn="base" hangingPunct="0">
        <a:spcBef>
          <a:spcPct val="0"/>
        </a:spcBef>
        <a:spcAft>
          <a:spcPct val="0"/>
        </a:spcAft>
        <a:defRPr sz="3600" b="1">
          <a:solidFill>
            <a:schemeClr val="accent2"/>
          </a:solidFill>
          <a:latin typeface="Calibri" pitchFamily="34" charset="0"/>
        </a:defRPr>
      </a:lvl4pPr>
      <a:lvl5pPr algn="ctr" rtl="0" eaLnBrk="0" fontAlgn="base" hangingPunct="0">
        <a:spcBef>
          <a:spcPct val="0"/>
        </a:spcBef>
        <a:spcAft>
          <a:spcPct val="0"/>
        </a:spcAft>
        <a:defRPr sz="3600" b="1">
          <a:solidFill>
            <a:schemeClr val="accent2"/>
          </a:solidFill>
          <a:latin typeface="Calibri" pitchFamily="34" charset="0"/>
        </a:defRPr>
      </a:lvl5pPr>
      <a:lvl6pPr marL="457200" algn="ctr" rtl="0" fontAlgn="base">
        <a:spcBef>
          <a:spcPct val="0"/>
        </a:spcBef>
        <a:spcAft>
          <a:spcPct val="0"/>
        </a:spcAft>
        <a:defRPr sz="3600" b="1">
          <a:solidFill>
            <a:schemeClr val="accent2"/>
          </a:solidFill>
          <a:latin typeface="Lucida Sans" pitchFamily="34" charset="0"/>
        </a:defRPr>
      </a:lvl6pPr>
      <a:lvl7pPr marL="914400" algn="ctr" rtl="0" fontAlgn="base">
        <a:spcBef>
          <a:spcPct val="0"/>
        </a:spcBef>
        <a:spcAft>
          <a:spcPct val="0"/>
        </a:spcAft>
        <a:defRPr sz="3600" b="1">
          <a:solidFill>
            <a:schemeClr val="accent2"/>
          </a:solidFill>
          <a:latin typeface="Lucida Sans" pitchFamily="34" charset="0"/>
        </a:defRPr>
      </a:lvl7pPr>
      <a:lvl8pPr marL="1371600" algn="ctr" rtl="0" fontAlgn="base">
        <a:spcBef>
          <a:spcPct val="0"/>
        </a:spcBef>
        <a:spcAft>
          <a:spcPct val="0"/>
        </a:spcAft>
        <a:defRPr sz="3600" b="1">
          <a:solidFill>
            <a:schemeClr val="accent2"/>
          </a:solidFill>
          <a:latin typeface="Lucida Sans" pitchFamily="34" charset="0"/>
        </a:defRPr>
      </a:lvl8pPr>
      <a:lvl9pPr marL="1828800" algn="ctr" rtl="0" fontAlgn="base">
        <a:spcBef>
          <a:spcPct val="0"/>
        </a:spcBef>
        <a:spcAft>
          <a:spcPct val="0"/>
        </a:spcAft>
        <a:defRPr sz="3600" b="1">
          <a:solidFill>
            <a:schemeClr val="accent2"/>
          </a:solidFill>
          <a:latin typeface="Lucida Sans" pitchFamily="34"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rgbClr val="990033"/>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alph.R.Ferraro@noa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cics.umd.edu/AMSU-CDR/home.html" TargetMode="External"/><Relationship Id="rId2" Type="http://schemas.openxmlformats.org/officeDocument/2006/relationships/hyperlink" Target="http://www.ncdc.noaa.gov/cdr/grant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638705" y="854604"/>
            <a:ext cx="7996237" cy="1284287"/>
          </a:xfrm>
        </p:spPr>
        <p:txBody>
          <a:bodyPr>
            <a:noAutofit/>
          </a:bodyPr>
          <a:lstStyle/>
          <a:p>
            <a:pPr eaLnBrk="1" hangingPunct="1">
              <a:defRPr/>
            </a:pPr>
            <a:r>
              <a:rPr lang="en-US" altLang="en-US" b="0" dirty="0" smtClean="0">
                <a:latin typeface="Arial Black" pitchFamily="34" charset="0"/>
              </a:rPr>
              <a:t>The Development of AMSU FCDR’s and TCDR’s for Hydrological Applications</a:t>
            </a:r>
          </a:p>
        </p:txBody>
      </p:sp>
      <p:sp>
        <p:nvSpPr>
          <p:cNvPr id="17412" name="Rectangle 3"/>
          <p:cNvSpPr>
            <a:spLocks noGrp="1" noChangeArrowheads="1"/>
          </p:cNvSpPr>
          <p:nvPr>
            <p:ph type="subTitle" idx="1"/>
          </p:nvPr>
        </p:nvSpPr>
        <p:spPr>
          <a:xfrm>
            <a:off x="0" y="2768600"/>
            <a:ext cx="9144000" cy="3098800"/>
          </a:xfrm>
        </p:spPr>
        <p:txBody>
          <a:bodyPr>
            <a:normAutofit fontScale="85000" lnSpcReduction="20000"/>
          </a:bodyPr>
          <a:lstStyle/>
          <a:p>
            <a:pPr eaLnBrk="1" hangingPunct="1">
              <a:lnSpc>
                <a:spcPct val="90000"/>
              </a:lnSpc>
              <a:defRPr/>
            </a:pPr>
            <a:endParaRPr lang="en-US" altLang="en-US" sz="2000" b="1" dirty="0" smtClean="0">
              <a:solidFill>
                <a:srgbClr val="1B1B77"/>
              </a:solidFill>
            </a:endParaRPr>
          </a:p>
          <a:p>
            <a:pPr eaLnBrk="1" hangingPunct="1">
              <a:lnSpc>
                <a:spcPct val="90000"/>
              </a:lnSpc>
              <a:defRPr/>
            </a:pPr>
            <a:r>
              <a:rPr lang="en-US" altLang="en-US" sz="2900" b="1" baseline="30000" dirty="0" smtClean="0">
                <a:solidFill>
                  <a:schemeClr val="tx1"/>
                </a:solidFill>
              </a:rPr>
              <a:t>1</a:t>
            </a:r>
            <a:r>
              <a:rPr lang="en-US" altLang="en-US" sz="2900" b="1" dirty="0" smtClean="0">
                <a:solidFill>
                  <a:schemeClr val="tx1"/>
                </a:solidFill>
              </a:rPr>
              <a:t>Ralph Ferraro (</a:t>
            </a:r>
            <a:r>
              <a:rPr lang="en-US" altLang="en-US" sz="2900" b="1" dirty="0" smtClean="0">
                <a:solidFill>
                  <a:schemeClr val="tx1"/>
                </a:solidFill>
                <a:hlinkClick r:id="rId3"/>
              </a:rPr>
              <a:t>Ralph.R.Ferraro@noaa.gov</a:t>
            </a:r>
            <a:r>
              <a:rPr lang="en-US" altLang="en-US" sz="2900" b="1" dirty="0" smtClean="0">
                <a:solidFill>
                  <a:schemeClr val="tx1"/>
                </a:solidFill>
              </a:rPr>
              <a:t>)</a:t>
            </a:r>
          </a:p>
          <a:p>
            <a:pPr eaLnBrk="1" hangingPunct="1">
              <a:lnSpc>
                <a:spcPct val="90000"/>
              </a:lnSpc>
              <a:defRPr/>
            </a:pPr>
            <a:endParaRPr lang="en-US" altLang="en-US" sz="2900" b="1" dirty="0" smtClean="0">
              <a:solidFill>
                <a:schemeClr val="tx1"/>
              </a:solidFill>
            </a:endParaRPr>
          </a:p>
          <a:p>
            <a:pPr eaLnBrk="1" hangingPunct="1">
              <a:lnSpc>
                <a:spcPct val="90000"/>
              </a:lnSpc>
              <a:defRPr/>
            </a:pPr>
            <a:r>
              <a:rPr lang="en-US" altLang="en-US" sz="2900" b="1" baseline="30000" dirty="0" smtClean="0">
                <a:solidFill>
                  <a:schemeClr val="tx1"/>
                </a:solidFill>
              </a:rPr>
              <a:t>1</a:t>
            </a:r>
            <a:r>
              <a:rPr lang="en-US" altLang="en-US" sz="2900" b="1" dirty="0" smtClean="0">
                <a:solidFill>
                  <a:schemeClr val="tx1"/>
                </a:solidFill>
              </a:rPr>
              <a:t>Huan </a:t>
            </a:r>
            <a:r>
              <a:rPr lang="en-US" altLang="en-US" sz="2900" b="1" dirty="0" err="1" smtClean="0">
                <a:solidFill>
                  <a:schemeClr val="tx1"/>
                </a:solidFill>
              </a:rPr>
              <a:t>Meng</a:t>
            </a:r>
            <a:r>
              <a:rPr lang="en-US" altLang="en-US" sz="2900" b="1" dirty="0" smtClean="0">
                <a:solidFill>
                  <a:schemeClr val="tx1"/>
                </a:solidFill>
              </a:rPr>
              <a:t>, </a:t>
            </a:r>
            <a:r>
              <a:rPr lang="en-US" altLang="en-US" sz="2900" b="1" baseline="30000" dirty="0" smtClean="0">
                <a:solidFill>
                  <a:schemeClr val="tx1"/>
                </a:solidFill>
              </a:rPr>
              <a:t>2</a:t>
            </a:r>
            <a:r>
              <a:rPr lang="en-US" altLang="en-US" sz="2900" b="1" dirty="0" smtClean="0">
                <a:solidFill>
                  <a:schemeClr val="tx1"/>
                </a:solidFill>
              </a:rPr>
              <a:t>Wenze Yang, </a:t>
            </a:r>
            <a:r>
              <a:rPr lang="en-US" altLang="en-US" sz="2900" b="1" baseline="30000" dirty="0" smtClean="0">
                <a:solidFill>
                  <a:schemeClr val="tx1"/>
                </a:solidFill>
              </a:rPr>
              <a:t>2</a:t>
            </a:r>
            <a:r>
              <a:rPr lang="en-US" altLang="en-US" sz="2900" b="1" dirty="0" smtClean="0">
                <a:solidFill>
                  <a:schemeClr val="tx1"/>
                </a:solidFill>
              </a:rPr>
              <a:t>Isaac </a:t>
            </a:r>
            <a:r>
              <a:rPr lang="en-US" altLang="en-US" sz="2900" b="1" dirty="0" err="1" smtClean="0">
                <a:solidFill>
                  <a:schemeClr val="tx1"/>
                </a:solidFill>
              </a:rPr>
              <a:t>Moradi</a:t>
            </a:r>
            <a:endParaRPr lang="en-US" altLang="en-US" sz="2900" b="1" dirty="0" smtClean="0">
              <a:solidFill>
                <a:schemeClr val="tx1"/>
              </a:solidFill>
            </a:endParaRPr>
          </a:p>
          <a:p>
            <a:pPr eaLnBrk="1" hangingPunct="1">
              <a:lnSpc>
                <a:spcPct val="90000"/>
              </a:lnSpc>
              <a:defRPr/>
            </a:pPr>
            <a:endParaRPr lang="en-US" altLang="en-US" sz="2000" b="1" dirty="0" smtClean="0">
              <a:solidFill>
                <a:schemeClr val="tx1"/>
              </a:solidFill>
            </a:endParaRPr>
          </a:p>
          <a:p>
            <a:pPr eaLnBrk="1" hangingPunct="1">
              <a:lnSpc>
                <a:spcPct val="90000"/>
              </a:lnSpc>
              <a:defRPr/>
            </a:pPr>
            <a:r>
              <a:rPr lang="en-US" altLang="en-US" sz="2300" b="1" dirty="0" smtClean="0">
                <a:solidFill>
                  <a:schemeClr val="tx1"/>
                </a:solidFill>
              </a:rPr>
              <a:t>Collaborators: </a:t>
            </a:r>
            <a:r>
              <a:rPr lang="en-US" altLang="en-US" sz="2300" b="1" baseline="30000" dirty="0" smtClean="0">
                <a:solidFill>
                  <a:schemeClr val="tx1"/>
                </a:solidFill>
              </a:rPr>
              <a:t>2</a:t>
            </a:r>
            <a:r>
              <a:rPr lang="en-US" altLang="en-US" sz="2300" b="1" dirty="0" smtClean="0">
                <a:solidFill>
                  <a:schemeClr val="tx1"/>
                </a:solidFill>
              </a:rPr>
              <a:t>Hai-Tien Lee, </a:t>
            </a:r>
            <a:r>
              <a:rPr lang="en-US" altLang="en-US" sz="2300" b="1" baseline="30000" dirty="0" smtClean="0">
                <a:solidFill>
                  <a:schemeClr val="tx1"/>
                </a:solidFill>
              </a:rPr>
              <a:t>1</a:t>
            </a:r>
            <a:r>
              <a:rPr lang="en-US" altLang="en-US" sz="2300" b="1" dirty="0" smtClean="0">
                <a:solidFill>
                  <a:schemeClr val="tx1"/>
                </a:solidFill>
              </a:rPr>
              <a:t>Tom Smith, </a:t>
            </a:r>
            <a:r>
              <a:rPr lang="en-US" altLang="en-US" sz="2300" b="1" baseline="30000" dirty="0" smtClean="0">
                <a:solidFill>
                  <a:schemeClr val="tx1"/>
                </a:solidFill>
              </a:rPr>
              <a:t>2</a:t>
            </a:r>
            <a:r>
              <a:rPr lang="en-US" altLang="en-US" sz="2300" b="1" dirty="0" smtClean="0">
                <a:solidFill>
                  <a:schemeClr val="tx1"/>
                </a:solidFill>
              </a:rPr>
              <a:t>Jim Beauchamp</a:t>
            </a:r>
          </a:p>
          <a:p>
            <a:pPr eaLnBrk="1" hangingPunct="1">
              <a:lnSpc>
                <a:spcPct val="90000"/>
              </a:lnSpc>
              <a:defRPr/>
            </a:pPr>
            <a:endParaRPr lang="en-US" altLang="en-US" sz="2600" b="1" dirty="0" smtClean="0">
              <a:solidFill>
                <a:schemeClr val="tx1"/>
              </a:solidFill>
            </a:endParaRPr>
          </a:p>
          <a:p>
            <a:pPr eaLnBrk="1" hangingPunct="1">
              <a:lnSpc>
                <a:spcPct val="90000"/>
              </a:lnSpc>
              <a:defRPr/>
            </a:pPr>
            <a:r>
              <a:rPr lang="en-US" altLang="en-US" sz="2300" b="1" baseline="30000" dirty="0" smtClean="0">
                <a:solidFill>
                  <a:schemeClr val="accent2"/>
                </a:solidFill>
              </a:rPr>
              <a:t>1</a:t>
            </a:r>
            <a:r>
              <a:rPr lang="en-US" altLang="en-US" sz="2300" b="1" dirty="0" smtClean="0">
                <a:solidFill>
                  <a:schemeClr val="accent2"/>
                </a:solidFill>
              </a:rPr>
              <a:t>Satellite Climate Studies Branch, NOAA/NESDIS/STAR/</a:t>
            </a:r>
            <a:r>
              <a:rPr lang="en-US" altLang="en-US" sz="2300" b="1" dirty="0" err="1" smtClean="0">
                <a:solidFill>
                  <a:schemeClr val="accent2"/>
                </a:solidFill>
              </a:rPr>
              <a:t>CoRP</a:t>
            </a:r>
            <a:endParaRPr lang="en-US" altLang="en-US" sz="2300" b="1" dirty="0" smtClean="0">
              <a:solidFill>
                <a:schemeClr val="accent2"/>
              </a:solidFill>
            </a:endParaRPr>
          </a:p>
          <a:p>
            <a:pPr eaLnBrk="1" hangingPunct="1">
              <a:lnSpc>
                <a:spcPct val="90000"/>
              </a:lnSpc>
              <a:defRPr/>
            </a:pPr>
            <a:r>
              <a:rPr lang="en-US" altLang="en-US" sz="2300" b="1" baseline="30000" dirty="0" smtClean="0">
                <a:solidFill>
                  <a:schemeClr val="accent2"/>
                </a:solidFill>
              </a:rPr>
              <a:t>2</a:t>
            </a:r>
            <a:r>
              <a:rPr lang="en-US" altLang="en-US" sz="2300" b="1" dirty="0" smtClean="0">
                <a:solidFill>
                  <a:schemeClr val="accent2"/>
                </a:solidFill>
              </a:rPr>
              <a:t>Cooperative Institute for Climate &amp; Satellites, Univ. of MD, College Park</a:t>
            </a:r>
          </a:p>
          <a:p>
            <a:pPr eaLnBrk="1" hangingPunct="1">
              <a:lnSpc>
                <a:spcPct val="90000"/>
              </a:lnSpc>
              <a:defRPr/>
            </a:pPr>
            <a:r>
              <a:rPr lang="en-US" altLang="en-US" sz="2300" b="1" dirty="0" smtClean="0">
                <a:solidFill>
                  <a:schemeClr val="accent2"/>
                </a:solidFill>
              </a:rPr>
              <a:t>College Park, MD  USA</a:t>
            </a:r>
          </a:p>
          <a:p>
            <a:pPr eaLnBrk="1" hangingPunct="1">
              <a:lnSpc>
                <a:spcPct val="90000"/>
              </a:lnSpc>
              <a:defRPr/>
            </a:pPr>
            <a:endParaRPr lang="en-US" altLang="en-US" sz="1800" b="1" dirty="0" smtClean="0">
              <a:solidFill>
                <a:schemeClr val="tx1"/>
              </a:solidFill>
            </a:endParaRPr>
          </a:p>
          <a:p>
            <a:pPr eaLnBrk="1" hangingPunct="1">
              <a:lnSpc>
                <a:spcPct val="90000"/>
              </a:lnSpc>
              <a:defRPr/>
            </a:pPr>
            <a:endParaRPr lang="en-US" altLang="en-US" sz="1800" b="1" dirty="0" smtClean="0">
              <a:solidFill>
                <a:schemeClr val="tx1"/>
              </a:solidFill>
            </a:endParaRPr>
          </a:p>
          <a:p>
            <a:pPr eaLnBrk="1" hangingPunct="1">
              <a:lnSpc>
                <a:spcPct val="90000"/>
              </a:lnSpc>
              <a:defRPr/>
            </a:pPr>
            <a:endParaRPr lang="en-US" alt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a:xfrm>
            <a:off x="0" y="0"/>
            <a:ext cx="9144000" cy="655093"/>
          </a:xfrm>
        </p:spPr>
        <p:txBody>
          <a:bodyPr>
            <a:normAutofit/>
          </a:bodyPr>
          <a:lstStyle/>
          <a:p>
            <a:pPr>
              <a:defRPr/>
            </a:pPr>
            <a:r>
              <a:rPr lang="en-US" altLang="en-US" sz="2400" dirty="0" smtClean="0"/>
              <a:t>AMSU-A Inter-Calibration - Warm Target Contamination Correction</a:t>
            </a:r>
          </a:p>
        </p:txBody>
      </p:sp>
      <p:pic>
        <p:nvPicPr>
          <p:cNvPr id="43011" name="Picture 3" descr="warm_target_tb_dtb_channel1N2.jpg"/>
          <p:cNvPicPr>
            <a:picLocks noChangeAspect="1"/>
          </p:cNvPicPr>
          <p:nvPr/>
        </p:nvPicPr>
        <p:blipFill rotWithShape="1">
          <a:blip r:embed="rId2" cstate="print">
            <a:extLst>
              <a:ext uri="{28A0092B-C50C-407E-A947-70E740481C1C}">
                <a14:useLocalDpi xmlns:a14="http://schemas.microsoft.com/office/drawing/2010/main" xmlns="" val="0"/>
              </a:ext>
            </a:extLst>
          </a:blip>
          <a:srcRect l="3731" t="50000" r="4030"/>
          <a:stretch/>
        </p:blipFill>
        <p:spPr bwMode="auto">
          <a:xfrm>
            <a:off x="64193" y="545386"/>
            <a:ext cx="9079807" cy="4026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table.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18765" y="4571625"/>
            <a:ext cx="6570662" cy="180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68940" y="0"/>
            <a:ext cx="8399462" cy="473075"/>
          </a:xfrm>
        </p:spPr>
        <p:txBody>
          <a:bodyPr/>
          <a:lstStyle/>
          <a:p>
            <a:r>
              <a:rPr lang="en-US" altLang="en-US" dirty="0" smtClean="0"/>
              <a:t>AMSU-B/MHS Intersatellite Corrections</a:t>
            </a:r>
          </a:p>
        </p:txBody>
      </p:sp>
      <p:sp>
        <p:nvSpPr>
          <p:cNvPr id="26627" name="Content Placeholder 2"/>
          <p:cNvSpPr>
            <a:spLocks noGrp="1"/>
          </p:cNvSpPr>
          <p:nvPr>
            <p:ph sz="half" idx="1"/>
          </p:nvPr>
        </p:nvSpPr>
        <p:spPr>
          <a:xfrm>
            <a:off x="156948" y="574343"/>
            <a:ext cx="4628317" cy="5730923"/>
          </a:xfrm>
        </p:spPr>
        <p:txBody>
          <a:bodyPr/>
          <a:lstStyle/>
          <a:p>
            <a:r>
              <a:rPr lang="en-US" altLang="en-US" sz="2400" dirty="0" smtClean="0"/>
              <a:t>Different approach than AMSU-A since bias characteristics and surface effects different</a:t>
            </a:r>
          </a:p>
          <a:p>
            <a:pPr lvl="1"/>
            <a:r>
              <a:rPr lang="en-US" altLang="en-US" sz="2000" dirty="0" smtClean="0"/>
              <a:t>183 GHz bands</a:t>
            </a:r>
          </a:p>
          <a:p>
            <a:pPr lvl="1"/>
            <a:r>
              <a:rPr lang="en-US" altLang="en-US" sz="2000" dirty="0" smtClean="0"/>
              <a:t>89 and 157 GHz</a:t>
            </a:r>
          </a:p>
          <a:p>
            <a:r>
              <a:rPr lang="en-US" altLang="en-US" sz="2400" dirty="0" smtClean="0"/>
              <a:t>No scan bias corrections employed currently</a:t>
            </a:r>
          </a:p>
          <a:p>
            <a:r>
              <a:rPr lang="en-US" altLang="en-US" sz="2400" dirty="0" smtClean="0"/>
              <a:t>Empirical corrections based on zonal mean values over warm (tropics) and cold (poles)</a:t>
            </a:r>
          </a:p>
          <a:p>
            <a:pPr lvl="1"/>
            <a:r>
              <a:rPr lang="en-US" altLang="en-US" sz="2000" dirty="0" smtClean="0"/>
              <a:t>Edit for </a:t>
            </a:r>
            <a:r>
              <a:rPr lang="en-US" altLang="en-US" sz="2000" dirty="0" err="1" smtClean="0"/>
              <a:t>precip</a:t>
            </a:r>
            <a:r>
              <a:rPr lang="en-US" altLang="en-US" sz="2000" dirty="0" smtClean="0"/>
              <a:t>. </a:t>
            </a:r>
            <a:endParaRPr lang="en-US" altLang="en-US" sz="2000" dirty="0"/>
          </a:p>
          <a:p>
            <a:pPr lvl="1"/>
            <a:r>
              <a:rPr lang="en-US" altLang="en-US" sz="2000" dirty="0" smtClean="0"/>
              <a:t>Land/ocean together (for now)</a:t>
            </a:r>
          </a:p>
          <a:p>
            <a:pPr lvl="1"/>
            <a:r>
              <a:rPr lang="en-US" altLang="en-US" sz="2000" dirty="0" smtClean="0"/>
              <a:t>Smoothing procedure</a:t>
            </a:r>
          </a:p>
        </p:txBody>
      </p:sp>
      <p:pic>
        <p:nvPicPr>
          <p:cNvPr id="26630" name="Picture 6"/>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1611" y="1209340"/>
            <a:ext cx="3621107" cy="2869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76109" y="4064732"/>
            <a:ext cx="3676610" cy="2600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4785265" y="626651"/>
            <a:ext cx="4358735" cy="583176"/>
          </a:xfrm>
          <a:prstGeom prst="rect">
            <a:avLst/>
          </a:prstGeom>
          <a:solidFill>
            <a:schemeClr val="bg2"/>
          </a:solidFill>
          <a:ln>
            <a:noFill/>
          </a:ln>
        </p:spPr>
        <p:txBody>
          <a:bodyPr wrap="none" lIns="90000" tIns="45000" rIns="90000" bIns="45000"/>
          <a:lstStyle>
            <a:lvl1pPr eaLnBrk="0" hangingPunct="0">
              <a:spcBef>
                <a:spcPct val="20000"/>
              </a:spcBef>
              <a:buFont typeface="Wingdings" pitchFamily="2" charset="2"/>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990033"/>
                </a:solidFill>
                <a:latin typeface="Cambria" pitchFamily="18"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accent2"/>
                </a:solidFill>
                <a:latin typeface="Cambria" pitchFamily="18" charset="0"/>
              </a:defRPr>
            </a:lvl2pPr>
            <a:lvl3pPr marL="1143000" indent="-228600" eaLnBrk="0" hangingPunct="0">
              <a:spcBef>
                <a:spcPct val="20000"/>
              </a:spcBef>
              <a:buFont typeface="Wingdings" pitchFamily="2" charset="2"/>
              <a:buChar char="Ø"/>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ambria" pitchFamily="18"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Cambria" pitchFamily="18" charset="0"/>
              </a:defRPr>
            </a:lvl9pPr>
          </a:lstStyle>
          <a:p>
            <a:pPr eaLnBrk="1" hangingPunct="1">
              <a:spcBef>
                <a:spcPct val="0"/>
              </a:spcBef>
              <a:buFontTx/>
              <a:buNone/>
            </a:pPr>
            <a:r>
              <a:rPr lang="en-US" altLang="en-US" sz="1600" b="1" dirty="0" smtClean="0">
                <a:solidFill>
                  <a:srgbClr val="000000"/>
                </a:solidFill>
                <a:latin typeface="Arial" charset="0"/>
              </a:rPr>
              <a:t>Averages of CH3 TB over tropics (warm) </a:t>
            </a:r>
            <a:endParaRPr lang="en-US" altLang="en-US" sz="1600" b="1" dirty="0">
              <a:solidFill>
                <a:srgbClr val="000000"/>
              </a:solidFill>
              <a:latin typeface="Arial" charset="0"/>
            </a:endParaRPr>
          </a:p>
          <a:p>
            <a:pPr eaLnBrk="1" hangingPunct="1">
              <a:spcBef>
                <a:spcPct val="0"/>
              </a:spcBef>
              <a:buFontTx/>
              <a:buNone/>
            </a:pPr>
            <a:r>
              <a:rPr lang="en-US" altLang="en-US" sz="1600" b="1" dirty="0">
                <a:solidFill>
                  <a:srgbClr val="000000"/>
                </a:solidFill>
                <a:latin typeface="Arial" charset="0"/>
              </a:rPr>
              <a:t>and Antarctica (</a:t>
            </a:r>
            <a:r>
              <a:rPr lang="en-US" altLang="en-US" sz="1600" b="1" dirty="0" smtClean="0">
                <a:solidFill>
                  <a:srgbClr val="000000"/>
                </a:solidFill>
                <a:latin typeface="Arial" charset="0"/>
              </a:rPr>
              <a:t>cold) </a:t>
            </a:r>
            <a:r>
              <a:rPr lang="en-US" altLang="en-US" sz="1600" b="1" dirty="0">
                <a:solidFill>
                  <a:srgbClr val="000000"/>
                </a:solidFill>
                <a:latin typeface="Arial" charset="0"/>
              </a:rPr>
              <a:t>for N</a:t>
            </a:r>
            <a:r>
              <a:rPr lang="en-US" altLang="en-US" sz="1600" b="1" dirty="0" smtClean="0">
                <a:solidFill>
                  <a:srgbClr val="000000"/>
                </a:solidFill>
                <a:latin typeface="Arial" charset="0"/>
              </a:rPr>
              <a:t>15 &amp; N16 vs. N17.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1"/>
          <p:cNvSpPr>
            <a:spLocks noGrp="1"/>
          </p:cNvSpPr>
          <p:nvPr>
            <p:ph idx="1"/>
          </p:nvPr>
        </p:nvSpPr>
        <p:spPr>
          <a:xfrm>
            <a:off x="95533" y="586854"/>
            <a:ext cx="4095467" cy="5759355"/>
          </a:xfrm>
        </p:spPr>
        <p:txBody>
          <a:bodyPr>
            <a:normAutofit fontScale="92500" lnSpcReduction="20000"/>
          </a:bodyPr>
          <a:lstStyle/>
          <a:p>
            <a:pPr>
              <a:spcBef>
                <a:spcPts val="600"/>
              </a:spcBef>
              <a:defRPr/>
            </a:pPr>
            <a:r>
              <a:rPr lang="en-US" altLang="en-US" sz="2200" dirty="0" smtClean="0">
                <a:solidFill>
                  <a:schemeClr val="tx1"/>
                </a:solidFill>
              </a:rPr>
              <a:t>AMSU CDR’s are geared for use with other similar data sets</a:t>
            </a:r>
          </a:p>
          <a:p>
            <a:pPr lvl="1">
              <a:spcBef>
                <a:spcPts val="600"/>
              </a:spcBef>
              <a:defRPr/>
            </a:pPr>
            <a:r>
              <a:rPr lang="en-US" altLang="en-US" sz="2000" dirty="0" smtClean="0"/>
              <a:t>Because time series is only 11  years in length at present, the stand alone TCDR’s do not offer information of long term trends</a:t>
            </a:r>
          </a:p>
          <a:p>
            <a:pPr lvl="1">
              <a:spcBef>
                <a:spcPts val="600"/>
              </a:spcBef>
              <a:defRPr/>
            </a:pPr>
            <a:r>
              <a:rPr lang="en-US" altLang="en-US" sz="2000" dirty="0" smtClean="0"/>
              <a:t>The CDR’s are best suited when they are combined with similar CDR’s from other sensors (e.g., SSM/I, AMSR-E, TMI)</a:t>
            </a:r>
          </a:p>
          <a:p>
            <a:pPr>
              <a:defRPr/>
            </a:pPr>
            <a:r>
              <a:rPr lang="en-US" altLang="en-US" sz="2200" dirty="0" smtClean="0">
                <a:solidFill>
                  <a:schemeClr val="tx1"/>
                </a:solidFill>
              </a:rPr>
              <a:t>Primary “scientific” user would be “blended” product developers and organizations, e.g., for precipitation and other hydrological products:</a:t>
            </a:r>
          </a:p>
          <a:p>
            <a:pPr lvl="1">
              <a:defRPr/>
            </a:pPr>
            <a:r>
              <a:rPr lang="en-US" altLang="en-US" sz="2000" dirty="0" smtClean="0"/>
              <a:t>WCRP/GEWEX/GPCP</a:t>
            </a:r>
          </a:p>
          <a:p>
            <a:pPr lvl="1">
              <a:defRPr/>
            </a:pPr>
            <a:r>
              <a:rPr lang="en-US" altLang="en-US" sz="2000" dirty="0" smtClean="0"/>
              <a:t>NASA/TRMM and GPM programs</a:t>
            </a:r>
          </a:p>
          <a:p>
            <a:pPr lvl="1">
              <a:defRPr/>
            </a:pPr>
            <a:r>
              <a:rPr lang="en-US" altLang="en-US" sz="2000" dirty="0" smtClean="0"/>
              <a:t>NOAA/CMORPH precipitation product</a:t>
            </a:r>
          </a:p>
        </p:txBody>
      </p:sp>
      <p:sp>
        <p:nvSpPr>
          <p:cNvPr id="27651" name="Title 2"/>
          <p:cNvSpPr>
            <a:spLocks noGrp="1"/>
          </p:cNvSpPr>
          <p:nvPr>
            <p:ph type="title"/>
          </p:nvPr>
        </p:nvSpPr>
        <p:spPr>
          <a:xfrm>
            <a:off x="760413" y="-182563"/>
            <a:ext cx="7686675" cy="977901"/>
          </a:xfrm>
        </p:spPr>
        <p:txBody>
          <a:bodyPr/>
          <a:lstStyle/>
          <a:p>
            <a:r>
              <a:rPr lang="en-US" altLang="en-US" sz="3600" dirty="0" smtClean="0"/>
              <a:t>Uses and Applications of the TCDR’s</a:t>
            </a:r>
          </a:p>
        </p:txBody>
      </p:sp>
      <p:pic>
        <p:nvPicPr>
          <p:cNvPr id="27653"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5937" y="1096749"/>
            <a:ext cx="4438063" cy="42033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2523" t="20703" b="14489"/>
          <a:stretch/>
        </p:blipFill>
        <p:spPr bwMode="auto">
          <a:xfrm>
            <a:off x="4165201" y="2127407"/>
            <a:ext cx="915855" cy="21420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1143000"/>
          </a:xfrm>
        </p:spPr>
        <p:txBody>
          <a:bodyPr>
            <a:normAutofit fontScale="90000"/>
          </a:bodyPr>
          <a:lstStyle/>
          <a:p>
            <a:pPr>
              <a:defRPr/>
            </a:pPr>
            <a:r>
              <a:rPr lang="en-US" dirty="0" smtClean="0"/>
              <a:t>ENSO Comparison</a:t>
            </a:r>
            <a:br>
              <a:rPr lang="en-US" dirty="0" smtClean="0"/>
            </a:br>
            <a:r>
              <a:rPr lang="en-US" dirty="0" smtClean="0"/>
              <a:t>2000-2009</a:t>
            </a:r>
            <a:endParaRPr lang="en-US" dirty="0"/>
          </a:p>
        </p:txBody>
      </p:sp>
      <p:pic>
        <p:nvPicPr>
          <p:cNvPr id="34822" name="Picture 5"/>
          <p:cNvPicPr>
            <a:picLocks noChangeAspect="1"/>
          </p:cNvPicPr>
          <p:nvPr/>
        </p:nvPicPr>
        <p:blipFill>
          <a:blip r:embed="rId2" cstate="print">
            <a:extLst>
              <a:ext uri="{28A0092B-C50C-407E-A947-70E740481C1C}">
                <a14:useLocalDpi xmlns:a14="http://schemas.microsoft.com/office/drawing/2010/main" xmlns="" val="0"/>
              </a:ext>
            </a:extLst>
          </a:blip>
          <a:srcRect l="32857" t="10191" r="21690" b="39696"/>
          <a:stretch>
            <a:fillRect/>
          </a:stretch>
        </p:blipFill>
        <p:spPr bwMode="auto">
          <a:xfrm>
            <a:off x="157163" y="0"/>
            <a:ext cx="4643437" cy="662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11188" t="67336"/>
          <a:stretch>
            <a:fillRect/>
          </a:stretch>
        </p:blipFill>
        <p:spPr bwMode="auto">
          <a:xfrm>
            <a:off x="4343400" y="1684338"/>
            <a:ext cx="4800600" cy="35734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781050" y="0"/>
            <a:ext cx="7686675" cy="484922"/>
          </a:xfrm>
        </p:spPr>
        <p:txBody>
          <a:bodyPr/>
          <a:lstStyle/>
          <a:p>
            <a:r>
              <a:rPr lang="en-US" altLang="en-US" sz="3600" dirty="0" smtClean="0"/>
              <a:t>Summary and Future Plans</a:t>
            </a:r>
          </a:p>
        </p:txBody>
      </p:sp>
      <p:sp>
        <p:nvSpPr>
          <p:cNvPr id="3" name="Content Placeholder 2"/>
          <p:cNvSpPr>
            <a:spLocks noGrp="1"/>
          </p:cNvSpPr>
          <p:nvPr>
            <p:ph idx="1"/>
          </p:nvPr>
        </p:nvSpPr>
        <p:spPr>
          <a:xfrm>
            <a:off x="0" y="668740"/>
            <a:ext cx="9144000" cy="5808260"/>
          </a:xfrm>
        </p:spPr>
        <p:txBody>
          <a:bodyPr>
            <a:normAutofit fontScale="92500" lnSpcReduction="20000"/>
          </a:bodyPr>
          <a:lstStyle/>
          <a:p>
            <a:pPr>
              <a:defRPr/>
            </a:pPr>
            <a:r>
              <a:rPr lang="en-US" sz="2800" dirty="0" smtClean="0"/>
              <a:t>AMSU-A FCDR’s - V1 data sets being finalized</a:t>
            </a:r>
          </a:p>
          <a:p>
            <a:pPr>
              <a:defRPr/>
            </a:pPr>
            <a:r>
              <a:rPr lang="en-US" sz="2800" dirty="0" smtClean="0"/>
              <a:t>AMSU-B/MHS – V0 data sets being developed; expect V1 in about 3-4 months</a:t>
            </a:r>
          </a:p>
          <a:p>
            <a:pPr>
              <a:defRPr/>
            </a:pPr>
            <a:r>
              <a:rPr lang="en-US" sz="2800" dirty="0" smtClean="0"/>
              <a:t>Next planned steps</a:t>
            </a:r>
          </a:p>
          <a:p>
            <a:pPr lvl="1">
              <a:defRPr/>
            </a:pPr>
            <a:r>
              <a:rPr lang="en-US" sz="2400" dirty="0" smtClean="0"/>
              <a:t>Generate AMSU-A TCDR’s</a:t>
            </a:r>
          </a:p>
          <a:p>
            <a:pPr lvl="1">
              <a:defRPr/>
            </a:pPr>
            <a:r>
              <a:rPr lang="en-US" sz="2400" dirty="0" smtClean="0"/>
              <a:t>Generate AMSU-B/MHS TCDR’s</a:t>
            </a:r>
          </a:p>
          <a:p>
            <a:pPr lvl="1">
              <a:defRPr/>
            </a:pPr>
            <a:r>
              <a:rPr lang="en-US" sz="2400" dirty="0" smtClean="0"/>
              <a:t>Work on lingering issues</a:t>
            </a:r>
          </a:p>
          <a:p>
            <a:pPr lvl="2">
              <a:defRPr/>
            </a:pPr>
            <a:r>
              <a:rPr lang="en-US" sz="2000" dirty="0" smtClean="0"/>
              <a:t>Resolve residual biases for specific sensors/channels</a:t>
            </a:r>
          </a:p>
          <a:p>
            <a:pPr lvl="2">
              <a:defRPr/>
            </a:pPr>
            <a:r>
              <a:rPr lang="en-US" sz="2000" dirty="0" smtClean="0"/>
              <a:t>Apply alternate approaches, if needed</a:t>
            </a:r>
            <a:endParaRPr lang="en-US" sz="2000" dirty="0"/>
          </a:p>
          <a:p>
            <a:pPr lvl="1">
              <a:defRPr/>
            </a:pPr>
            <a:r>
              <a:rPr lang="en-US" sz="2400" dirty="0" smtClean="0"/>
              <a:t>Transition to NCDC</a:t>
            </a:r>
          </a:p>
          <a:p>
            <a:pPr>
              <a:defRPr/>
            </a:pPr>
            <a:r>
              <a:rPr lang="en-US" sz="2800" dirty="0" smtClean="0"/>
              <a:t>With proper funding</a:t>
            </a:r>
          </a:p>
          <a:p>
            <a:pPr lvl="1">
              <a:defRPr/>
            </a:pPr>
            <a:r>
              <a:rPr lang="en-US" sz="2400" dirty="0" smtClean="0"/>
              <a:t>Extend time series to 2014</a:t>
            </a:r>
          </a:p>
          <a:p>
            <a:pPr lvl="1">
              <a:defRPr/>
            </a:pPr>
            <a:r>
              <a:rPr lang="en-US" sz="2400" dirty="0" smtClean="0"/>
              <a:t>Extend into ATMS</a:t>
            </a:r>
          </a:p>
          <a:p>
            <a:pPr>
              <a:defRPr/>
            </a:pPr>
            <a:r>
              <a:rPr lang="en-US" dirty="0" smtClean="0"/>
              <a:t>Web sites </a:t>
            </a:r>
          </a:p>
          <a:p>
            <a:pPr lvl="1">
              <a:defRPr/>
            </a:pPr>
            <a:r>
              <a:rPr lang="en-US" sz="2400" dirty="0" smtClean="0"/>
              <a:t>NCDC: </a:t>
            </a:r>
            <a:r>
              <a:rPr lang="en-US" sz="2400" dirty="0" smtClean="0">
                <a:hlinkClick r:id="rId2"/>
              </a:rPr>
              <a:t>http</a:t>
            </a:r>
            <a:r>
              <a:rPr lang="en-US" sz="2400" dirty="0">
                <a:hlinkClick r:id="rId2"/>
              </a:rPr>
              <a:t>://</a:t>
            </a:r>
            <a:r>
              <a:rPr lang="en-US" sz="2400" dirty="0" smtClean="0">
                <a:hlinkClick r:id="rId2"/>
              </a:rPr>
              <a:t>www.ncdc.noaa.gov/cdr/grants.html</a:t>
            </a:r>
            <a:endParaRPr lang="en-US" sz="2400" dirty="0" smtClean="0"/>
          </a:p>
          <a:p>
            <a:pPr lvl="1">
              <a:defRPr/>
            </a:pPr>
            <a:r>
              <a:rPr lang="en-US" sz="2400" dirty="0"/>
              <a:t>STAR: </a:t>
            </a:r>
            <a:r>
              <a:rPr lang="en-US" sz="2400" dirty="0">
                <a:hlinkClick r:id="rId3"/>
              </a:rPr>
              <a:t>http://</a:t>
            </a:r>
            <a:r>
              <a:rPr lang="en-US" sz="2400" dirty="0" smtClean="0">
                <a:hlinkClick r:id="rId3"/>
              </a:rPr>
              <a:t>cics.umd.edu/AMSU-CDR/home.html</a:t>
            </a:r>
            <a:endParaRPr lang="en-US" sz="2400" dirty="0" smtClean="0"/>
          </a:p>
          <a:p>
            <a:pPr marL="457200" lvl="1" indent="0">
              <a:buNone/>
              <a:defRPr/>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1"/>
          <p:cNvSpPr>
            <a:spLocks noGrp="1"/>
          </p:cNvSpPr>
          <p:nvPr>
            <p:ph idx="1"/>
          </p:nvPr>
        </p:nvSpPr>
        <p:spPr>
          <a:xfrm>
            <a:off x="287338" y="1031875"/>
            <a:ext cx="8623300" cy="4486275"/>
          </a:xfrm>
        </p:spPr>
        <p:txBody>
          <a:bodyPr/>
          <a:lstStyle/>
          <a:p>
            <a:r>
              <a:rPr lang="en-US" altLang="en-US" dirty="0" smtClean="0">
                <a:solidFill>
                  <a:schemeClr val="tx1"/>
                </a:solidFill>
              </a:rPr>
              <a:t>Motivation</a:t>
            </a:r>
          </a:p>
          <a:p>
            <a:r>
              <a:rPr lang="en-US" altLang="en-US" dirty="0" smtClean="0">
                <a:solidFill>
                  <a:schemeClr val="tx1"/>
                </a:solidFill>
              </a:rPr>
              <a:t>Project Overview and Status</a:t>
            </a:r>
          </a:p>
          <a:p>
            <a:r>
              <a:rPr lang="en-US" altLang="en-US" dirty="0" smtClean="0">
                <a:solidFill>
                  <a:schemeClr val="tx1"/>
                </a:solidFill>
              </a:rPr>
              <a:t>Examples of Corrections Made</a:t>
            </a:r>
          </a:p>
          <a:p>
            <a:pPr lvl="1"/>
            <a:r>
              <a:rPr lang="en-US" altLang="en-US" dirty="0" smtClean="0"/>
              <a:t>Geolocation, Scan Bias, Intersatellite</a:t>
            </a:r>
          </a:p>
          <a:p>
            <a:r>
              <a:rPr lang="en-US" altLang="en-US" dirty="0" smtClean="0">
                <a:solidFill>
                  <a:schemeClr val="tx1"/>
                </a:solidFill>
              </a:rPr>
              <a:t>Application Examples</a:t>
            </a:r>
          </a:p>
          <a:p>
            <a:r>
              <a:rPr lang="en-US" altLang="en-US" dirty="0" smtClean="0">
                <a:solidFill>
                  <a:schemeClr val="tx1"/>
                </a:solidFill>
              </a:rPr>
              <a:t>Summary and Future Plans</a:t>
            </a:r>
          </a:p>
          <a:p>
            <a:endParaRPr lang="en-US" altLang="en-US" dirty="0" smtClean="0">
              <a:solidFill>
                <a:schemeClr val="tx1"/>
              </a:solidFill>
            </a:endParaRPr>
          </a:p>
          <a:p>
            <a:endParaRPr lang="en-US" altLang="en-US" sz="4000" dirty="0" smtClean="0"/>
          </a:p>
        </p:txBody>
      </p:sp>
      <p:sp>
        <p:nvSpPr>
          <p:cNvPr id="18435" name="Title 2"/>
          <p:cNvSpPr>
            <a:spLocks noGrp="1"/>
          </p:cNvSpPr>
          <p:nvPr>
            <p:ph type="title"/>
          </p:nvPr>
        </p:nvSpPr>
        <p:spPr>
          <a:xfrm>
            <a:off x="715963" y="0"/>
            <a:ext cx="7686675" cy="765175"/>
          </a:xfrm>
        </p:spPr>
        <p:txBody>
          <a:bodyPr/>
          <a:lstStyle/>
          <a:p>
            <a:r>
              <a:rPr lang="en-US" altLang="en-US" sz="3600" smtClean="0"/>
              <a:t>Outline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42925"/>
            <a:ext cx="5336275" cy="5871523"/>
          </a:xfrm>
        </p:spPr>
        <p:txBody>
          <a:bodyPr/>
          <a:lstStyle/>
          <a:p>
            <a:pPr>
              <a:defRPr/>
            </a:pPr>
            <a:r>
              <a:rPr lang="en-US" sz="2400" dirty="0" smtClean="0"/>
              <a:t>AMSU was designed for “weather”</a:t>
            </a:r>
          </a:p>
          <a:p>
            <a:pPr lvl="1">
              <a:defRPr/>
            </a:pPr>
            <a:r>
              <a:rPr lang="en-US" sz="1800" dirty="0" smtClean="0"/>
              <a:t>Never planned for climate/time series</a:t>
            </a:r>
          </a:p>
          <a:p>
            <a:pPr lvl="1">
              <a:defRPr/>
            </a:pPr>
            <a:r>
              <a:rPr lang="en-US" sz="1800" dirty="0" smtClean="0"/>
              <a:t>Used primarily for real time applications</a:t>
            </a:r>
          </a:p>
          <a:p>
            <a:pPr lvl="2">
              <a:defRPr/>
            </a:pPr>
            <a:r>
              <a:rPr lang="en-US" sz="1600" dirty="0"/>
              <a:t>C</a:t>
            </a:r>
            <a:r>
              <a:rPr lang="en-US" sz="1600" dirty="0" smtClean="0"/>
              <a:t>alibration changes made “forward looking”</a:t>
            </a:r>
          </a:p>
          <a:p>
            <a:pPr lvl="2">
              <a:defRPr/>
            </a:pPr>
            <a:r>
              <a:rPr lang="en-US" sz="1600" dirty="0" smtClean="0"/>
              <a:t>Reprocessing </a:t>
            </a:r>
            <a:r>
              <a:rPr lang="en-US" sz="1600" b="1" i="1" dirty="0" smtClean="0"/>
              <a:t>not</a:t>
            </a:r>
            <a:r>
              <a:rPr lang="en-US" sz="1600" dirty="0" smtClean="0"/>
              <a:t> part of “baseline” operation</a:t>
            </a:r>
          </a:p>
          <a:p>
            <a:pPr marL="0" indent="-400050">
              <a:defRPr/>
            </a:pPr>
            <a:r>
              <a:rPr lang="en-US" sz="2400" dirty="0" smtClean="0"/>
              <a:t>N-15 in 1998; 7 satellites to date</a:t>
            </a:r>
            <a:endParaRPr lang="en-US" sz="2800" dirty="0" smtClean="0"/>
          </a:p>
          <a:p>
            <a:pPr>
              <a:defRPr/>
            </a:pPr>
            <a:r>
              <a:rPr lang="en-US" sz="2000" dirty="0" smtClean="0"/>
              <a:t>AMSU is useful for more than just T(z)/Q(z)</a:t>
            </a:r>
          </a:p>
          <a:p>
            <a:pPr lvl="1">
              <a:defRPr/>
            </a:pPr>
            <a:r>
              <a:rPr lang="en-US" sz="1800" dirty="0" smtClean="0"/>
              <a:t>Window channels &gt;&gt; </a:t>
            </a:r>
            <a:r>
              <a:rPr lang="en-US" sz="1800" dirty="0" err="1" smtClean="0"/>
              <a:t>precip</a:t>
            </a:r>
            <a:r>
              <a:rPr lang="en-US" sz="1800" dirty="0" smtClean="0"/>
              <a:t>. editing</a:t>
            </a:r>
            <a:endParaRPr lang="en-US" sz="1600" dirty="0" smtClean="0"/>
          </a:p>
          <a:p>
            <a:pPr lvl="1">
              <a:defRPr/>
            </a:pPr>
            <a:r>
              <a:rPr lang="en-US" sz="1800" dirty="0" smtClean="0"/>
              <a:t>TPW and precipitation stand alone L2 products contributing to “blended” time series</a:t>
            </a:r>
          </a:p>
          <a:p>
            <a:pPr lvl="2">
              <a:defRPr/>
            </a:pPr>
            <a:r>
              <a:rPr lang="en-US" sz="1400" dirty="0" smtClean="0"/>
              <a:t>NESDIS </a:t>
            </a:r>
            <a:r>
              <a:rPr lang="en-US" sz="1400" dirty="0" err="1" smtClean="0"/>
              <a:t>bTPW</a:t>
            </a:r>
            <a:endParaRPr lang="en-US" sz="1400" dirty="0" smtClean="0"/>
          </a:p>
          <a:p>
            <a:pPr lvl="2">
              <a:defRPr/>
            </a:pPr>
            <a:r>
              <a:rPr lang="en-US" sz="1400" dirty="0" smtClean="0"/>
              <a:t>NWS CMORPH; NASA TMPA, etc.</a:t>
            </a:r>
          </a:p>
          <a:p>
            <a:pPr>
              <a:defRPr/>
            </a:pPr>
            <a:r>
              <a:rPr lang="en-US" sz="2400" dirty="0" smtClean="0"/>
              <a:t>Our motivation</a:t>
            </a:r>
          </a:p>
          <a:p>
            <a:pPr lvl="1">
              <a:defRPr/>
            </a:pPr>
            <a:r>
              <a:rPr lang="en-US" sz="1800" dirty="0" smtClean="0"/>
              <a:t>Properly characterize all of the sensors</a:t>
            </a:r>
          </a:p>
          <a:p>
            <a:pPr lvl="1">
              <a:defRPr/>
            </a:pPr>
            <a:r>
              <a:rPr lang="en-US" sz="1800" dirty="0" smtClean="0"/>
              <a:t>Make the time series homogeneous</a:t>
            </a:r>
          </a:p>
          <a:p>
            <a:pPr lvl="1">
              <a:defRPr/>
            </a:pPr>
            <a:r>
              <a:rPr lang="en-US" sz="1800" dirty="0" smtClean="0"/>
              <a:t>Reprocess the Hydrological Products</a:t>
            </a:r>
          </a:p>
          <a:p>
            <a:pPr>
              <a:defRPr/>
            </a:pPr>
            <a:endParaRPr lang="en-US" sz="2000" dirty="0"/>
          </a:p>
        </p:txBody>
      </p:sp>
      <p:sp>
        <p:nvSpPr>
          <p:cNvPr id="19459" name="Title 2"/>
          <p:cNvSpPr>
            <a:spLocks noGrp="1"/>
          </p:cNvSpPr>
          <p:nvPr>
            <p:ph type="title"/>
          </p:nvPr>
        </p:nvSpPr>
        <p:spPr>
          <a:xfrm>
            <a:off x="781050" y="0"/>
            <a:ext cx="7686675" cy="669925"/>
          </a:xfrm>
        </p:spPr>
        <p:txBody>
          <a:bodyPr/>
          <a:lstStyle/>
          <a:p>
            <a:r>
              <a:rPr lang="en-US" altLang="en-US" dirty="0" smtClean="0"/>
              <a:t>Project Motivation</a:t>
            </a:r>
          </a:p>
        </p:txBody>
      </p:sp>
      <p:pic>
        <p:nvPicPr>
          <p:cNvPr id="19460" name="Picture 1026" descr="anim_1201_1205"/>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6275" y="563563"/>
            <a:ext cx="3807725" cy="28565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6275" y="3700463"/>
            <a:ext cx="3807725" cy="2867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p:cNvPicPr>
            <a:picLocks noChangeAspect="1"/>
          </p:cNvPicPr>
          <p:nvPr/>
        </p:nvPicPr>
        <p:blipFill>
          <a:blip r:embed="rId2" cstate="print">
            <a:extLst>
              <a:ext uri="{28A0092B-C50C-407E-A947-70E740481C1C}">
                <a14:useLocalDpi xmlns:a14="http://schemas.microsoft.com/office/drawing/2010/main" xmlns="" val="0"/>
              </a:ext>
            </a:extLst>
          </a:blip>
          <a:srcRect r="2486" b="13580"/>
          <a:stretch>
            <a:fillRect/>
          </a:stretch>
        </p:blipFill>
        <p:spPr bwMode="auto">
          <a:xfrm>
            <a:off x="0" y="0"/>
            <a:ext cx="9144000"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extBox 1"/>
          <p:cNvSpPr txBox="1">
            <a:spLocks noChangeArrowheads="1"/>
          </p:cNvSpPr>
          <p:nvPr/>
        </p:nvSpPr>
        <p:spPr bwMode="auto">
          <a:xfrm>
            <a:off x="7200900" y="6350"/>
            <a:ext cx="18669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1400" b="1">
                <a:solidFill>
                  <a:srgbClr val="FF0000"/>
                </a:solidFill>
              </a:rPr>
              <a:t>Courtesy of Eric Nelkin</a:t>
            </a:r>
          </a:p>
          <a:p>
            <a:pPr algn="ctr" eaLnBrk="1" hangingPunct="1"/>
            <a:r>
              <a:rPr lang="en-US" altLang="en-US" sz="1400" b="1">
                <a:solidFill>
                  <a:srgbClr val="FF0000"/>
                </a:solidFill>
              </a:rPr>
              <a:t> (SSAI; NASA/GSFC)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idx="1"/>
          </p:nvPr>
        </p:nvSpPr>
        <p:spPr>
          <a:xfrm>
            <a:off x="0" y="584200"/>
            <a:ext cx="9144000" cy="5086350"/>
          </a:xfrm>
        </p:spPr>
        <p:txBody>
          <a:bodyPr/>
          <a:lstStyle/>
          <a:p>
            <a:pPr marL="0" indent="-400050">
              <a:defRPr/>
            </a:pPr>
            <a:r>
              <a:rPr lang="en-US" altLang="en-US" sz="2000" dirty="0" smtClean="0"/>
              <a:t>Develop AMSU-A/-B and MHS FCDR’s for “window” </a:t>
            </a:r>
            <a:r>
              <a:rPr lang="en-US" altLang="en-US" sz="2000" dirty="0"/>
              <a:t>&amp;</a:t>
            </a:r>
            <a:r>
              <a:rPr lang="en-US" altLang="en-US" sz="2000" dirty="0" smtClean="0"/>
              <a:t> “water vapor” channels</a:t>
            </a:r>
          </a:p>
          <a:p>
            <a:pPr marL="342900" lvl="1" indent="-342900">
              <a:buFont typeface="Wingdings" pitchFamily="2" charset="2"/>
              <a:buChar char="§"/>
              <a:defRPr/>
            </a:pPr>
            <a:r>
              <a:rPr lang="en-US" altLang="en-US" sz="1800" dirty="0" smtClean="0"/>
              <a:t>AMSU-A: 23.8, 31.4, 50.3, 89.0 GHz</a:t>
            </a:r>
          </a:p>
          <a:p>
            <a:pPr marL="342900" lvl="1" indent="-342900">
              <a:buFont typeface="Wingdings" pitchFamily="2" charset="2"/>
              <a:buChar char="§"/>
              <a:defRPr/>
            </a:pPr>
            <a:r>
              <a:rPr lang="en-US" altLang="en-US" sz="1800" dirty="0" smtClean="0"/>
              <a:t>AMSU-B/MHS: 89, 150/157; 183±1, 183±3, 183±7/190 GHz</a:t>
            </a:r>
          </a:p>
          <a:p>
            <a:pPr marL="0" indent="-400050">
              <a:defRPr/>
            </a:pPr>
            <a:r>
              <a:rPr lang="en-US" altLang="en-US" sz="2000" dirty="0" smtClean="0"/>
              <a:t>Develop TCDR’s for hydrological products (12 products)</a:t>
            </a:r>
          </a:p>
          <a:p>
            <a:pPr marL="342900" lvl="1" indent="-342900">
              <a:buFont typeface="Wingdings" pitchFamily="2" charset="2"/>
              <a:buChar char="§"/>
              <a:defRPr/>
            </a:pPr>
            <a:r>
              <a:rPr lang="en-US" altLang="en-US" sz="1800" dirty="0" smtClean="0"/>
              <a:t>Rain rate (and snowfall detection), total precipitable water, cloud liquid water, ice water path, sea ice concentration, snow cover, snow water equivalent, land surface temperature, land surface emissivity 23, 31 and 50 GHz.</a:t>
            </a:r>
          </a:p>
          <a:p>
            <a:pPr marL="0" indent="-400050">
              <a:defRPr/>
            </a:pPr>
            <a:r>
              <a:rPr lang="en-US" altLang="en-US" sz="2000" dirty="0" smtClean="0"/>
              <a:t>Satellites: NOAA-15,16,17,18,19 &amp; </a:t>
            </a:r>
            <a:r>
              <a:rPr lang="en-US" altLang="en-US" sz="2000" dirty="0" err="1" smtClean="0"/>
              <a:t>MetOp</a:t>
            </a:r>
            <a:r>
              <a:rPr lang="en-US" altLang="en-US" sz="2000" dirty="0" smtClean="0"/>
              <a:t>-A</a:t>
            </a:r>
          </a:p>
          <a:p>
            <a:pPr marL="0" indent="-400050">
              <a:defRPr/>
            </a:pPr>
            <a:r>
              <a:rPr lang="en-US" altLang="en-US" sz="2000" dirty="0" smtClean="0"/>
              <a:t>Time period: Years 2000-2010 (depending on launch date)</a:t>
            </a:r>
          </a:p>
          <a:p>
            <a:pPr marL="400050" lvl="1" indent="-400050">
              <a:defRPr/>
            </a:pPr>
            <a:r>
              <a:rPr lang="en-US" altLang="en-US" sz="1600" dirty="0" smtClean="0"/>
              <a:t>We are prepared to extend to current time period…working this out with NCDC right now</a:t>
            </a:r>
          </a:p>
          <a:p>
            <a:pPr marL="1200150" lvl="3" indent="-342900">
              <a:buFontTx/>
              <a:buNone/>
              <a:defRPr/>
            </a:pPr>
            <a:endParaRPr lang="en-US" altLang="en-US" sz="1200" dirty="0" smtClean="0"/>
          </a:p>
          <a:p>
            <a:pPr marL="342900" lvl="1" indent="-342900">
              <a:buFontTx/>
              <a:buNone/>
              <a:defRPr/>
            </a:pPr>
            <a:endParaRPr lang="en-US" altLang="en-US" sz="1800" dirty="0" smtClean="0">
              <a:solidFill>
                <a:schemeClr val="tx1"/>
              </a:solidFill>
            </a:endParaRPr>
          </a:p>
        </p:txBody>
      </p:sp>
      <p:sp>
        <p:nvSpPr>
          <p:cNvPr id="20483" name="Title 2"/>
          <p:cNvSpPr>
            <a:spLocks noGrp="1"/>
          </p:cNvSpPr>
          <p:nvPr>
            <p:ph type="title"/>
          </p:nvPr>
        </p:nvSpPr>
        <p:spPr>
          <a:xfrm>
            <a:off x="771524" y="0"/>
            <a:ext cx="7686675" cy="692150"/>
          </a:xfrm>
        </p:spPr>
        <p:txBody>
          <a:bodyPr/>
          <a:lstStyle/>
          <a:p>
            <a:r>
              <a:rPr lang="en-US" altLang="en-US" sz="3600" dirty="0" smtClean="0"/>
              <a:t>Project Overview</a:t>
            </a:r>
          </a:p>
        </p:txBody>
      </p:sp>
      <p:pic>
        <p:nvPicPr>
          <p:cNvPr id="20484" name="Picture 3" descr="mhs_rr_2013188_asc.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340225"/>
            <a:ext cx="3038475"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4" descr="amsua_tpw_2013188_asc.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14675" y="4344988"/>
            <a:ext cx="3000375" cy="225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5" descr="comp_25deg_2013-07-07_asc.png"/>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84900" y="4352925"/>
            <a:ext cx="2959100"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0"/>
            <a:ext cx="9144000" cy="641445"/>
          </a:xfrm>
        </p:spPr>
        <p:txBody>
          <a:bodyPr/>
          <a:lstStyle/>
          <a:p>
            <a:r>
              <a:rPr lang="en-US" altLang="en-US" dirty="0" smtClean="0"/>
              <a:t>Project Status - NOAA AMSU TCDR’s &amp; FCDR’s</a:t>
            </a:r>
          </a:p>
        </p:txBody>
      </p:sp>
      <p:graphicFrame>
        <p:nvGraphicFramePr>
          <p:cNvPr id="14" name="Content Placeholder 13"/>
          <p:cNvGraphicFramePr>
            <a:graphicFrameLocks noGrp="1"/>
          </p:cNvGraphicFramePr>
          <p:nvPr>
            <p:ph sz="half" idx="1"/>
          </p:nvPr>
        </p:nvGraphicFramePr>
        <p:xfrm>
          <a:off x="4314825" y="838200"/>
          <a:ext cx="4724401" cy="1219197"/>
        </p:xfrm>
        <a:graphic>
          <a:graphicData uri="http://schemas.openxmlformats.org/drawingml/2006/table">
            <a:tbl>
              <a:tblPr firstRow="1" firstCol="1" lastRow="1" lastCol="1" bandRow="1" bandCol="1"/>
              <a:tblGrid>
                <a:gridCol w="520117"/>
                <a:gridCol w="303402"/>
                <a:gridCol w="303402"/>
                <a:gridCol w="346745"/>
                <a:gridCol w="303402"/>
                <a:gridCol w="303402"/>
                <a:gridCol w="303402"/>
                <a:gridCol w="346745"/>
                <a:gridCol w="303402"/>
                <a:gridCol w="346745"/>
                <a:gridCol w="346745"/>
                <a:gridCol w="346745"/>
                <a:gridCol w="303402"/>
                <a:gridCol w="346745"/>
              </a:tblGrid>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dirty="0">
                          <a:effectLst/>
                          <a:latin typeface="Times New Roman"/>
                          <a:ea typeface="Times New Roman"/>
                        </a:rPr>
                        <a:t>Satellite</a:t>
                      </a:r>
                      <a:endParaRPr lang="en-US" sz="800" dirty="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1998</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1999</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2000</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2001</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2002</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2003</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2004</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2005</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2006</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2007</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2008</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2009</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b="1">
                          <a:effectLst/>
                          <a:latin typeface="Times New Roman"/>
                          <a:ea typeface="Times New Roman"/>
                        </a:rPr>
                        <a:t>2010</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0E0E0"/>
                    </a:solidFill>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NOAA-15</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May</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NOAA-16</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Sep</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NOAA-17</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Jun</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Dec</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NOAA-18</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May</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dirty="0">
                          <a:effectLst/>
                          <a:latin typeface="Times New Roman"/>
                          <a:ea typeface="Times New Roman"/>
                        </a:rPr>
                        <a:t>X</a:t>
                      </a:r>
                      <a:endParaRPr lang="en-US" sz="800" dirty="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MetOp-A</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Oct</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X</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74171">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NOAA-19</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 </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dirty="0">
                          <a:effectLst/>
                          <a:latin typeface="Times New Roman"/>
                          <a:ea typeface="Times New Roman"/>
                        </a:rPr>
                        <a:t> </a:t>
                      </a:r>
                      <a:endParaRPr lang="en-US" sz="800" dirty="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a:effectLst/>
                          <a:latin typeface="Times New Roman"/>
                          <a:ea typeface="Times New Roman"/>
                        </a:rPr>
                        <a:t>Feb</a:t>
                      </a:r>
                      <a:endParaRPr lang="en-US" sz="80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0"/>
                        </a:spcBef>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700" dirty="0">
                          <a:effectLst/>
                          <a:latin typeface="Times New Roman"/>
                          <a:ea typeface="Times New Roman"/>
                        </a:rPr>
                        <a:t>X</a:t>
                      </a:r>
                      <a:endParaRPr lang="en-US" sz="800" dirty="0">
                        <a:effectLst/>
                        <a:latin typeface="Times New Roman"/>
                        <a:ea typeface="Times New Roman"/>
                      </a:endParaRPr>
                    </a:p>
                  </a:txBody>
                  <a:tcPr marL="47817" marR="478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bl>
          </a:graphicData>
        </a:graphic>
      </p:graphicFrame>
      <p:sp>
        <p:nvSpPr>
          <p:cNvPr id="20" name="Content Placeholder 19"/>
          <p:cNvSpPr>
            <a:spLocks noGrp="1"/>
          </p:cNvSpPr>
          <p:nvPr>
            <p:ph sz="half" idx="2"/>
          </p:nvPr>
        </p:nvSpPr>
        <p:spPr>
          <a:xfrm>
            <a:off x="25400" y="641445"/>
            <a:ext cx="4318000" cy="5754593"/>
          </a:xfrm>
        </p:spPr>
        <p:txBody>
          <a:bodyPr>
            <a:normAutofit fontScale="92500" lnSpcReduction="10000"/>
          </a:bodyPr>
          <a:lstStyle/>
          <a:p>
            <a:pPr>
              <a:defRPr/>
            </a:pPr>
            <a:r>
              <a:rPr lang="en-US" sz="2400" dirty="0" smtClean="0"/>
              <a:t>Led by H. </a:t>
            </a:r>
            <a:r>
              <a:rPr lang="en-US" sz="2400" dirty="0" err="1" smtClean="0"/>
              <a:t>Meng</a:t>
            </a:r>
            <a:r>
              <a:rPr lang="en-US" sz="2400" dirty="0" smtClean="0"/>
              <a:t>, R. Ferraro at NESDIS/STAR; I. </a:t>
            </a:r>
            <a:r>
              <a:rPr lang="en-US" sz="2400" dirty="0" err="1" smtClean="0"/>
              <a:t>Moradi</a:t>
            </a:r>
            <a:r>
              <a:rPr lang="en-US" sz="2400" dirty="0" smtClean="0"/>
              <a:t> and W. Yang (CICS-MD)</a:t>
            </a:r>
          </a:p>
          <a:p>
            <a:pPr>
              <a:defRPr/>
            </a:pPr>
            <a:r>
              <a:rPr lang="en-US" sz="2400" dirty="0" smtClean="0"/>
              <a:t>Following similar proven calibration, </a:t>
            </a:r>
            <a:r>
              <a:rPr lang="en-US" sz="2400" dirty="0" err="1" smtClean="0"/>
              <a:t>intercalibration</a:t>
            </a:r>
            <a:r>
              <a:rPr lang="en-US" sz="2400" dirty="0" smtClean="0"/>
              <a:t> practices (MSU/AMSU &amp; SSM/I CDR’s)</a:t>
            </a:r>
          </a:p>
          <a:p>
            <a:pPr lvl="1">
              <a:defRPr/>
            </a:pPr>
            <a:r>
              <a:rPr lang="en-US" sz="2000" dirty="0" smtClean="0"/>
              <a:t>A few more challenges</a:t>
            </a:r>
          </a:p>
          <a:p>
            <a:pPr lvl="2">
              <a:defRPr/>
            </a:pPr>
            <a:r>
              <a:rPr lang="en-US" sz="1800" dirty="0" smtClean="0"/>
              <a:t>AMSU scan geometry</a:t>
            </a:r>
          </a:p>
          <a:p>
            <a:pPr lvl="2">
              <a:defRPr/>
            </a:pPr>
            <a:r>
              <a:rPr lang="en-US" sz="1800" dirty="0" smtClean="0"/>
              <a:t>3 sensor modules</a:t>
            </a:r>
          </a:p>
          <a:p>
            <a:pPr>
              <a:defRPr/>
            </a:pPr>
            <a:r>
              <a:rPr lang="en-US" sz="2400" dirty="0" smtClean="0"/>
              <a:t>ẞ data sets generated, more versions in progress</a:t>
            </a:r>
          </a:p>
          <a:p>
            <a:pPr lvl="1">
              <a:defRPr/>
            </a:pPr>
            <a:r>
              <a:rPr lang="en-US" sz="2000" dirty="0" smtClean="0"/>
              <a:t>Some remaining issues being worked on</a:t>
            </a:r>
            <a:endParaRPr lang="en-US" dirty="0"/>
          </a:p>
          <a:p>
            <a:pPr>
              <a:defRPr/>
            </a:pPr>
            <a:r>
              <a:rPr lang="en-US" sz="2400" dirty="0" smtClean="0"/>
              <a:t>Code, documentation well in progress</a:t>
            </a:r>
          </a:p>
          <a:p>
            <a:pPr lvl="1">
              <a:defRPr/>
            </a:pPr>
            <a:r>
              <a:rPr lang="en-US" sz="2100" dirty="0" smtClean="0"/>
              <a:t>Initial transition activities with NCDC</a:t>
            </a:r>
          </a:p>
        </p:txBody>
      </p:sp>
      <p:pic>
        <p:nvPicPr>
          <p:cNvPr id="3596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19600" y="2197291"/>
            <a:ext cx="4657725" cy="4198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67622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1"/>
          <p:cNvSpPr>
            <a:spLocks noGrp="1"/>
          </p:cNvSpPr>
          <p:nvPr>
            <p:ph idx="1"/>
          </p:nvPr>
        </p:nvSpPr>
        <p:spPr>
          <a:xfrm>
            <a:off x="95250" y="559558"/>
            <a:ext cx="8931275" cy="5841242"/>
          </a:xfrm>
        </p:spPr>
        <p:txBody>
          <a:bodyPr/>
          <a:lstStyle/>
          <a:p>
            <a:pPr>
              <a:spcBef>
                <a:spcPts val="1200"/>
              </a:spcBef>
            </a:pPr>
            <a:r>
              <a:rPr lang="en-US" altLang="en-US" sz="2400" dirty="0" smtClean="0">
                <a:solidFill>
                  <a:srgbClr val="000000"/>
                </a:solidFill>
              </a:rPr>
              <a:t>AMSU-A/AMSU-B/MHS can have significant geolocation errors</a:t>
            </a:r>
          </a:p>
          <a:p>
            <a:pPr lvl="1">
              <a:spcBef>
                <a:spcPts val="600"/>
              </a:spcBef>
              <a:buFont typeface="Wingdings" pitchFamily="2" charset="2"/>
              <a:buChar char="§"/>
            </a:pPr>
            <a:r>
              <a:rPr lang="en-US" altLang="en-US" sz="2000" dirty="0" smtClean="0">
                <a:solidFill>
                  <a:srgbClr val="FF0000"/>
                </a:solidFill>
              </a:rPr>
              <a:t>Problem can be more severe in a particular satellite or time period</a:t>
            </a:r>
          </a:p>
          <a:p>
            <a:pPr lvl="1">
              <a:spcBef>
                <a:spcPts val="600"/>
              </a:spcBef>
              <a:buFont typeface="Wingdings" pitchFamily="2" charset="2"/>
              <a:buChar char="§"/>
            </a:pPr>
            <a:r>
              <a:rPr lang="en-US" altLang="en-US" sz="2000" dirty="0" smtClean="0">
                <a:solidFill>
                  <a:srgbClr val="FF0000"/>
                </a:solidFill>
              </a:rPr>
              <a:t>NOAA-15 AMSU-A2 was the most problematic </a:t>
            </a:r>
          </a:p>
          <a:p>
            <a:pPr>
              <a:spcBef>
                <a:spcPts val="1200"/>
              </a:spcBef>
            </a:pPr>
            <a:r>
              <a:rPr lang="en-US" altLang="en-US" sz="2400" dirty="0" smtClean="0">
                <a:solidFill>
                  <a:srgbClr val="000000"/>
                </a:solidFill>
              </a:rPr>
              <a:t>AMSU-A/AMSU-B/MHS can have significant cross scan biases</a:t>
            </a:r>
          </a:p>
          <a:p>
            <a:pPr lvl="1">
              <a:spcBef>
                <a:spcPts val="600"/>
              </a:spcBef>
              <a:buFont typeface="Wingdings" pitchFamily="2" charset="2"/>
              <a:buChar char="§"/>
            </a:pPr>
            <a:r>
              <a:rPr lang="en-US" altLang="en-US" sz="2000" dirty="0" smtClean="0">
                <a:solidFill>
                  <a:srgbClr val="FF0000"/>
                </a:solidFill>
              </a:rPr>
              <a:t>NOAA-15 AMSU-A and </a:t>
            </a:r>
            <a:r>
              <a:rPr lang="en-US" altLang="en-US" sz="2000" dirty="0" err="1" smtClean="0">
                <a:solidFill>
                  <a:srgbClr val="FF0000"/>
                </a:solidFill>
              </a:rPr>
              <a:t>MetOp</a:t>
            </a:r>
            <a:r>
              <a:rPr lang="en-US" altLang="en-US" sz="2000" dirty="0" smtClean="0">
                <a:solidFill>
                  <a:srgbClr val="FF0000"/>
                </a:solidFill>
              </a:rPr>
              <a:t>-A MHS were the most severe</a:t>
            </a:r>
          </a:p>
          <a:p>
            <a:pPr>
              <a:spcBef>
                <a:spcPts val="1200"/>
              </a:spcBef>
            </a:pPr>
            <a:r>
              <a:rPr lang="en-US" altLang="en-US" sz="2400" dirty="0" smtClean="0">
                <a:solidFill>
                  <a:srgbClr val="000000"/>
                </a:solidFill>
              </a:rPr>
              <a:t>Several AMSU-B sensors show degradation over time</a:t>
            </a:r>
          </a:p>
          <a:p>
            <a:pPr lvl="1">
              <a:spcBef>
                <a:spcPts val="600"/>
              </a:spcBef>
              <a:buFont typeface="Wingdings" pitchFamily="2" charset="2"/>
              <a:buChar char="§"/>
            </a:pPr>
            <a:r>
              <a:rPr lang="en-US" altLang="en-US" sz="2000" dirty="0" smtClean="0">
                <a:solidFill>
                  <a:srgbClr val="FF0000"/>
                </a:solidFill>
              </a:rPr>
              <a:t>NOAA-16 AMSU-B channel 5 has the largest degradation</a:t>
            </a:r>
          </a:p>
          <a:p>
            <a:pPr>
              <a:spcBef>
                <a:spcPts val="1200"/>
              </a:spcBef>
            </a:pPr>
            <a:r>
              <a:rPr lang="en-US" altLang="en-US" sz="2400" dirty="0" smtClean="0">
                <a:solidFill>
                  <a:schemeClr val="tx1"/>
                </a:solidFill>
              </a:rPr>
              <a:t>Multiple calibration methods are required to generate CDR’s for AMSU window and water vapor channels (e.g., SNO, vicarious calibration, etc.)</a:t>
            </a:r>
          </a:p>
          <a:p>
            <a:pPr lvl="1">
              <a:spcBef>
                <a:spcPts val="1200"/>
              </a:spcBef>
              <a:buFont typeface="Wingdings" pitchFamily="2" charset="2"/>
              <a:buChar char="§"/>
            </a:pPr>
            <a:r>
              <a:rPr lang="en-US" altLang="en-US" sz="2000" dirty="0" smtClean="0">
                <a:solidFill>
                  <a:srgbClr val="FF0000"/>
                </a:solidFill>
              </a:rPr>
              <a:t>Bias is often scene temperature and/or polarization dependent</a:t>
            </a:r>
          </a:p>
          <a:p>
            <a:pPr lvl="1">
              <a:spcBef>
                <a:spcPts val="600"/>
              </a:spcBef>
              <a:buFont typeface="Wingdings" pitchFamily="2" charset="2"/>
              <a:buChar char="§"/>
            </a:pPr>
            <a:r>
              <a:rPr lang="en-US" altLang="en-US" sz="2000" dirty="0" smtClean="0">
                <a:solidFill>
                  <a:srgbClr val="FF0000"/>
                </a:solidFill>
              </a:rPr>
              <a:t>Warm target contamination caused by orbital drift is one of the most important error sources for inter-satellite calibration</a:t>
            </a:r>
          </a:p>
          <a:p>
            <a:pPr lvl="2">
              <a:spcBef>
                <a:spcPts val="600"/>
              </a:spcBef>
              <a:buFont typeface="Wingdings" pitchFamily="2" charset="2"/>
              <a:buChar char="§"/>
            </a:pPr>
            <a:endParaRPr lang="en-US" altLang="en-US" sz="1600" dirty="0" smtClean="0"/>
          </a:p>
        </p:txBody>
      </p:sp>
      <p:sp>
        <p:nvSpPr>
          <p:cNvPr id="29699" name="Title 2"/>
          <p:cNvSpPr>
            <a:spLocks noGrp="1"/>
          </p:cNvSpPr>
          <p:nvPr>
            <p:ph type="title"/>
          </p:nvPr>
        </p:nvSpPr>
        <p:spPr>
          <a:xfrm>
            <a:off x="191070" y="0"/>
            <a:ext cx="8775510" cy="696036"/>
          </a:xfrm>
        </p:spPr>
        <p:txBody>
          <a:bodyPr/>
          <a:lstStyle/>
          <a:p>
            <a:r>
              <a:rPr lang="en-US" altLang="en-US" sz="4000" dirty="0" smtClean="0"/>
              <a:t>Summary of Key Findings</a:t>
            </a:r>
            <a:br>
              <a:rPr lang="en-US" altLang="en-US" sz="4000" dirty="0" smtClean="0"/>
            </a:br>
            <a:endParaRPr lang="en-US" altLang="en-US" sz="2000" b="0"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81050" y="0"/>
            <a:ext cx="7686675" cy="669925"/>
          </a:xfrm>
        </p:spPr>
        <p:txBody>
          <a:bodyPr/>
          <a:lstStyle/>
          <a:p>
            <a:r>
              <a:rPr lang="en-US" altLang="en-US" smtClean="0"/>
              <a:t>Geolocation</a:t>
            </a:r>
          </a:p>
        </p:txBody>
      </p:sp>
      <p:sp>
        <p:nvSpPr>
          <p:cNvPr id="23555" name="Content Placeholder 2"/>
          <p:cNvSpPr>
            <a:spLocks noGrp="1"/>
          </p:cNvSpPr>
          <p:nvPr>
            <p:ph sz="half" idx="1"/>
          </p:nvPr>
        </p:nvSpPr>
        <p:spPr>
          <a:xfrm>
            <a:off x="23404" y="1011111"/>
            <a:ext cx="4537881" cy="4800568"/>
          </a:xfrm>
        </p:spPr>
        <p:txBody>
          <a:bodyPr/>
          <a:lstStyle/>
          <a:p>
            <a:r>
              <a:rPr lang="en-US" altLang="en-US" sz="2400" dirty="0" smtClean="0"/>
              <a:t>Errors were larger for the earlier NOAA/POES than for current </a:t>
            </a:r>
            <a:r>
              <a:rPr lang="en-US" altLang="en-US" sz="2400" dirty="0" err="1" smtClean="0"/>
              <a:t>MetOp</a:t>
            </a:r>
            <a:endParaRPr lang="en-US" altLang="en-US" sz="2400" dirty="0" smtClean="0"/>
          </a:p>
          <a:p>
            <a:pPr lvl="1"/>
            <a:r>
              <a:rPr lang="en-US" altLang="en-US" sz="2000" dirty="0" smtClean="0"/>
              <a:t>AMSU-A problems greater than AMSU-B or MHS</a:t>
            </a:r>
          </a:p>
          <a:p>
            <a:r>
              <a:rPr lang="en-US" altLang="en-US" sz="2400" dirty="0" smtClean="0"/>
              <a:t>Empirical model to account for Pitch, Roll, Yaw</a:t>
            </a:r>
          </a:p>
          <a:p>
            <a:pPr lvl="1"/>
            <a:r>
              <a:rPr lang="en-US" altLang="en-US" sz="2000" dirty="0" smtClean="0"/>
              <a:t>Eliminates </a:t>
            </a:r>
            <a:r>
              <a:rPr lang="en-US" altLang="en-US" sz="2000" dirty="0" err="1" smtClean="0"/>
              <a:t>Asc</a:t>
            </a:r>
            <a:r>
              <a:rPr lang="en-US" altLang="en-US" sz="2000" dirty="0" smtClean="0"/>
              <a:t>-Des differences across coastlines</a:t>
            </a:r>
          </a:p>
          <a:p>
            <a:pPr lvl="1"/>
            <a:r>
              <a:rPr lang="en-US" altLang="en-US" sz="2000" dirty="0" smtClean="0"/>
              <a:t>LUT applied to L1B data on a daily basis</a:t>
            </a:r>
          </a:p>
        </p:txBody>
      </p:sp>
      <p:pic>
        <p:nvPicPr>
          <p:cNvPr id="23557"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2774"/>
          <a:stretch/>
        </p:blipFill>
        <p:spPr bwMode="auto">
          <a:xfrm>
            <a:off x="4667534" y="770070"/>
            <a:ext cx="3835022" cy="23540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8" name="Picture 6"/>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7733" r="5355"/>
          <a:stretch/>
        </p:blipFill>
        <p:spPr bwMode="auto">
          <a:xfrm>
            <a:off x="4667535" y="3035773"/>
            <a:ext cx="3835022" cy="2369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9" name="Picture 7"/>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8646"/>
          <a:stretch/>
        </p:blipFill>
        <p:spPr bwMode="auto">
          <a:xfrm>
            <a:off x="8580604" y="2141042"/>
            <a:ext cx="425000" cy="2079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91069" y="5811679"/>
            <a:ext cx="8740432" cy="523220"/>
          </a:xfrm>
          <a:prstGeom prst="rect">
            <a:avLst/>
          </a:prstGeom>
          <a:solidFill>
            <a:schemeClr val="bg2"/>
          </a:solidFill>
        </p:spPr>
        <p:txBody>
          <a:bodyPr wrap="square">
            <a:spAutoFit/>
          </a:bodyPr>
          <a:lstStyle/>
          <a:p>
            <a:pPr>
              <a:defRPr/>
            </a:pPr>
            <a:r>
              <a:rPr lang="en-US" altLang="en-US" sz="1400" b="1" dirty="0" err="1">
                <a:solidFill>
                  <a:schemeClr val="tx2">
                    <a:lumMod val="75000"/>
                    <a:lumOff val="25000"/>
                  </a:schemeClr>
                </a:solidFill>
              </a:rPr>
              <a:t>Moradi</a:t>
            </a:r>
            <a:r>
              <a:rPr lang="en-US" altLang="en-US" sz="1400" b="1" dirty="0">
                <a:solidFill>
                  <a:schemeClr val="tx2">
                    <a:lumMod val="75000"/>
                    <a:lumOff val="25000"/>
                  </a:schemeClr>
                </a:solidFill>
              </a:rPr>
              <a:t>, I., H. </a:t>
            </a:r>
            <a:r>
              <a:rPr lang="en-US" altLang="en-US" sz="1400" b="1" dirty="0" err="1">
                <a:solidFill>
                  <a:schemeClr val="tx2">
                    <a:lumMod val="75000"/>
                    <a:lumOff val="25000"/>
                  </a:schemeClr>
                </a:solidFill>
              </a:rPr>
              <a:t>Meng</a:t>
            </a:r>
            <a:r>
              <a:rPr lang="en-US" altLang="en-US" sz="1400" b="1" dirty="0">
                <a:solidFill>
                  <a:schemeClr val="tx2">
                    <a:lumMod val="75000"/>
                    <a:lumOff val="25000"/>
                  </a:schemeClr>
                </a:solidFill>
              </a:rPr>
              <a:t>, R.R. Ferraro, S. </a:t>
            </a:r>
            <a:r>
              <a:rPr lang="en-US" altLang="en-US" sz="1400" b="1" dirty="0" err="1">
                <a:solidFill>
                  <a:schemeClr val="tx2">
                    <a:lumMod val="75000"/>
                    <a:lumOff val="25000"/>
                  </a:schemeClr>
                </a:solidFill>
              </a:rPr>
              <a:t>Bilanow</a:t>
            </a:r>
            <a:r>
              <a:rPr lang="en-US" altLang="en-US" sz="1400" b="1" dirty="0">
                <a:solidFill>
                  <a:schemeClr val="tx2">
                    <a:lumMod val="75000"/>
                    <a:lumOff val="25000"/>
                  </a:schemeClr>
                </a:solidFill>
              </a:rPr>
              <a:t>, 2013: Correcting geolocation errors for microwave instruments aboard NOAA satellites, </a:t>
            </a:r>
            <a:r>
              <a:rPr lang="en-US" altLang="en-US" sz="1400" b="1" i="1" dirty="0">
                <a:solidFill>
                  <a:schemeClr val="tx2">
                    <a:lumMod val="75000"/>
                    <a:lumOff val="25000"/>
                  </a:schemeClr>
                </a:solidFill>
              </a:rPr>
              <a:t>IEEE </a:t>
            </a:r>
            <a:r>
              <a:rPr lang="en-US" altLang="en-US" sz="1400" b="1" i="1" dirty="0" smtClean="0">
                <a:solidFill>
                  <a:schemeClr val="tx2">
                    <a:lumMod val="75000"/>
                    <a:lumOff val="25000"/>
                  </a:schemeClr>
                </a:solidFill>
              </a:rPr>
              <a:t>Trans. </a:t>
            </a:r>
            <a:r>
              <a:rPr lang="en-US" altLang="en-US" sz="1400" b="1" i="1" dirty="0" err="1" smtClean="0">
                <a:solidFill>
                  <a:schemeClr val="tx2">
                    <a:lumMod val="75000"/>
                    <a:lumOff val="25000"/>
                  </a:schemeClr>
                </a:solidFill>
              </a:rPr>
              <a:t>Geosci</a:t>
            </a:r>
            <a:r>
              <a:rPr lang="en-US" altLang="en-US" sz="1400" b="1" i="1" dirty="0" smtClean="0">
                <a:solidFill>
                  <a:schemeClr val="tx2">
                    <a:lumMod val="75000"/>
                    <a:lumOff val="25000"/>
                  </a:schemeClr>
                </a:solidFill>
              </a:rPr>
              <a:t>. Rem. Sens.</a:t>
            </a:r>
            <a:r>
              <a:rPr lang="en-US" altLang="en-US" sz="1400" b="1" dirty="0" smtClean="0">
                <a:solidFill>
                  <a:schemeClr val="tx2">
                    <a:lumMod val="75000"/>
                    <a:lumOff val="25000"/>
                  </a:schemeClr>
                </a:solidFill>
              </a:rPr>
              <a:t>, </a:t>
            </a:r>
            <a:r>
              <a:rPr lang="en-US" altLang="en-US" sz="1400" b="1" dirty="0">
                <a:solidFill>
                  <a:schemeClr val="tx2">
                    <a:lumMod val="75000"/>
                    <a:lumOff val="25000"/>
                  </a:schemeClr>
                </a:solidFill>
              </a:rPr>
              <a:t>51, 3625-3637</a:t>
            </a:r>
            <a:r>
              <a:rPr lang="en-US" altLang="en-US" sz="1400" b="1" dirty="0" smtClean="0">
                <a:solidFill>
                  <a:schemeClr val="tx2">
                    <a:lumMod val="75000"/>
                    <a:lumOff val="25000"/>
                  </a:schemeClr>
                </a:solidFill>
              </a:rPr>
              <a:t>.</a:t>
            </a:r>
            <a:endParaRPr lang="en-US" altLang="en-US" b="1" dirty="0">
              <a:solidFill>
                <a:schemeClr val="tx2">
                  <a:lumMod val="75000"/>
                  <a:lumOff val="2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83253" y="40398"/>
            <a:ext cx="7686675" cy="473075"/>
          </a:xfrm>
        </p:spPr>
        <p:txBody>
          <a:bodyPr/>
          <a:lstStyle/>
          <a:p>
            <a:r>
              <a:rPr lang="en-US" altLang="en-US" dirty="0" smtClean="0"/>
              <a:t>AMSU-A Scan Bias Corrections</a:t>
            </a:r>
          </a:p>
        </p:txBody>
      </p:sp>
      <p:sp>
        <p:nvSpPr>
          <p:cNvPr id="24579" name="Content Placeholder 2"/>
          <p:cNvSpPr>
            <a:spLocks noGrp="1"/>
          </p:cNvSpPr>
          <p:nvPr>
            <p:ph sz="half" idx="1"/>
          </p:nvPr>
        </p:nvSpPr>
        <p:spPr>
          <a:xfrm>
            <a:off x="109182" y="513473"/>
            <a:ext cx="5402976" cy="2102348"/>
          </a:xfrm>
        </p:spPr>
        <p:txBody>
          <a:bodyPr/>
          <a:lstStyle/>
          <a:p>
            <a:r>
              <a:rPr lang="en-US" altLang="en-US" sz="2000" dirty="0" smtClean="0"/>
              <a:t>AMSU-A suffers from across scan asymmetry</a:t>
            </a:r>
          </a:p>
          <a:p>
            <a:pPr lvl="1"/>
            <a:r>
              <a:rPr lang="en-US" altLang="en-US" sz="1800" dirty="0" smtClean="0"/>
              <a:t>Pointing accuracy?  RFI? Partial beam blockage? Misalignment of </a:t>
            </a:r>
            <a:r>
              <a:rPr lang="en-US" altLang="en-US" sz="1800" dirty="0" err="1" smtClean="0"/>
              <a:t>polariz</a:t>
            </a:r>
            <a:r>
              <a:rPr lang="en-US" altLang="en-US" sz="1800" dirty="0" smtClean="0"/>
              <a:t>. Angle?</a:t>
            </a:r>
          </a:p>
          <a:p>
            <a:r>
              <a:rPr lang="en-US" altLang="en-US" sz="2000" dirty="0" smtClean="0"/>
              <a:t>Causes biases in retrieved products, depending upon channels used (see CLW)</a:t>
            </a:r>
          </a:p>
          <a:p>
            <a:r>
              <a:rPr lang="en-US" altLang="en-US" sz="2000" dirty="0" smtClean="0"/>
              <a:t>Corrections developed as function of satellite</a:t>
            </a:r>
          </a:p>
          <a:p>
            <a:pPr lvl="1"/>
            <a:r>
              <a:rPr lang="en-US" altLang="en-US" sz="1800" dirty="0" smtClean="0"/>
              <a:t>Fairly stable over time</a:t>
            </a:r>
          </a:p>
        </p:txBody>
      </p:sp>
      <p:pic>
        <p:nvPicPr>
          <p:cNvPr id="24581" name="Picture 5"/>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0000"/>
          <a:stretch/>
        </p:blipFill>
        <p:spPr bwMode="auto">
          <a:xfrm>
            <a:off x="5418164" y="513473"/>
            <a:ext cx="3667209" cy="27485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2105"/>
          <a:stretch/>
        </p:blipFill>
        <p:spPr bwMode="auto">
          <a:xfrm>
            <a:off x="5404516" y="3162889"/>
            <a:ext cx="3667209" cy="2870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109182" y="5985532"/>
            <a:ext cx="9034818" cy="738664"/>
          </a:xfrm>
          <a:prstGeom prst="rect">
            <a:avLst/>
          </a:prstGeom>
          <a:solidFill>
            <a:schemeClr val="bg2"/>
          </a:solidFill>
        </p:spPr>
        <p:txBody>
          <a:bodyPr wrap="square">
            <a:spAutoFit/>
          </a:bodyPr>
          <a:lstStyle/>
          <a:p>
            <a:pPr lvl="0" eaLnBrk="0" hangingPunct="0">
              <a:spcBef>
                <a:spcPct val="20000"/>
              </a:spcBef>
              <a:defRPr/>
            </a:pPr>
            <a:r>
              <a:rPr lang="en-US" altLang="en-US" sz="1400" b="1" kern="0" dirty="0">
                <a:solidFill>
                  <a:schemeClr val="tx2">
                    <a:lumMod val="75000"/>
                    <a:lumOff val="25000"/>
                  </a:schemeClr>
                </a:solidFill>
                <a:latin typeface="Cambria"/>
              </a:rPr>
              <a:t>Yang, W., H. </a:t>
            </a:r>
            <a:r>
              <a:rPr lang="en-US" altLang="en-US" sz="1400" b="1" kern="0" dirty="0" err="1">
                <a:solidFill>
                  <a:schemeClr val="tx2">
                    <a:lumMod val="75000"/>
                    <a:lumOff val="25000"/>
                  </a:schemeClr>
                </a:solidFill>
                <a:latin typeface="Cambria"/>
              </a:rPr>
              <a:t>Meng</a:t>
            </a:r>
            <a:r>
              <a:rPr lang="en-US" altLang="en-US" sz="1400" b="1" kern="0" dirty="0">
                <a:solidFill>
                  <a:schemeClr val="tx2">
                    <a:lumMod val="75000"/>
                    <a:lumOff val="25000"/>
                  </a:schemeClr>
                </a:solidFill>
                <a:latin typeface="Cambria"/>
              </a:rPr>
              <a:t>, R.R. Ferraro, I. </a:t>
            </a:r>
            <a:r>
              <a:rPr lang="en-US" altLang="en-US" sz="1400" b="1" kern="0" dirty="0" err="1">
                <a:solidFill>
                  <a:schemeClr val="tx2">
                    <a:lumMod val="75000"/>
                    <a:lumOff val="25000"/>
                  </a:schemeClr>
                </a:solidFill>
                <a:latin typeface="Cambria"/>
              </a:rPr>
              <a:t>Moradi</a:t>
            </a:r>
            <a:r>
              <a:rPr lang="en-US" altLang="en-US" sz="1400" b="1" kern="0" dirty="0">
                <a:solidFill>
                  <a:schemeClr val="tx2">
                    <a:lumMod val="75000"/>
                    <a:lumOff val="25000"/>
                  </a:schemeClr>
                </a:solidFill>
                <a:latin typeface="Cambria"/>
              </a:rPr>
              <a:t>, C. </a:t>
            </a:r>
            <a:r>
              <a:rPr lang="en-US" altLang="en-US" sz="1400" b="1" kern="0" dirty="0" err="1">
                <a:solidFill>
                  <a:schemeClr val="tx2">
                    <a:lumMod val="75000"/>
                    <a:lumOff val="25000"/>
                  </a:schemeClr>
                </a:solidFill>
                <a:latin typeface="Cambria"/>
              </a:rPr>
              <a:t>Devaraj</a:t>
            </a:r>
            <a:r>
              <a:rPr lang="en-US" altLang="en-US" sz="1400" b="1" kern="0" dirty="0">
                <a:solidFill>
                  <a:schemeClr val="tx2">
                    <a:lumMod val="75000"/>
                    <a:lumOff val="25000"/>
                  </a:schemeClr>
                </a:solidFill>
                <a:latin typeface="Cambria"/>
              </a:rPr>
              <a:t>, 2013: Cross-Scan Asymmetry of AMSU-A Window Channels: Characterization, Correction and Verification, </a:t>
            </a:r>
            <a:r>
              <a:rPr lang="en-US" altLang="en-US" sz="1400" b="1" i="1" kern="0" dirty="0">
                <a:solidFill>
                  <a:schemeClr val="tx2">
                    <a:lumMod val="75000"/>
                    <a:lumOff val="25000"/>
                  </a:schemeClr>
                </a:solidFill>
                <a:latin typeface="Cambria"/>
              </a:rPr>
              <a:t>IEEE </a:t>
            </a:r>
            <a:r>
              <a:rPr lang="en-US" altLang="en-US" sz="1400" b="1" i="1" kern="0" dirty="0" smtClean="0">
                <a:solidFill>
                  <a:schemeClr val="tx2">
                    <a:lumMod val="75000"/>
                    <a:lumOff val="25000"/>
                  </a:schemeClr>
                </a:solidFill>
                <a:latin typeface="Cambria"/>
              </a:rPr>
              <a:t>Trans. </a:t>
            </a:r>
            <a:r>
              <a:rPr lang="en-US" altLang="en-US" sz="1400" b="1" i="1" kern="0" dirty="0" err="1" smtClean="0">
                <a:solidFill>
                  <a:schemeClr val="tx2">
                    <a:lumMod val="75000"/>
                    <a:lumOff val="25000"/>
                  </a:schemeClr>
                </a:solidFill>
                <a:latin typeface="Cambria"/>
              </a:rPr>
              <a:t>Geosci</a:t>
            </a:r>
            <a:r>
              <a:rPr lang="en-US" altLang="en-US" sz="1400" b="1" i="1" kern="0" dirty="0" smtClean="0">
                <a:solidFill>
                  <a:schemeClr val="tx2">
                    <a:lumMod val="75000"/>
                    <a:lumOff val="25000"/>
                  </a:schemeClr>
                </a:solidFill>
                <a:latin typeface="Cambria"/>
              </a:rPr>
              <a:t>. Rem. Sens.</a:t>
            </a:r>
            <a:r>
              <a:rPr lang="en-US" altLang="en-US" sz="1400" b="1" kern="0" dirty="0" smtClean="0">
                <a:solidFill>
                  <a:schemeClr val="tx2">
                    <a:lumMod val="75000"/>
                    <a:lumOff val="25000"/>
                  </a:schemeClr>
                </a:solidFill>
                <a:latin typeface="Cambria"/>
              </a:rPr>
              <a:t>, </a:t>
            </a:r>
            <a:r>
              <a:rPr lang="en-US" altLang="en-US" sz="1400" b="1" kern="0" dirty="0">
                <a:solidFill>
                  <a:schemeClr val="tx2">
                    <a:lumMod val="75000"/>
                    <a:lumOff val="25000"/>
                  </a:schemeClr>
                </a:solidFill>
                <a:latin typeface="Cambria"/>
              </a:rPr>
              <a:t>51(3). DOI: 10.1109/TGRS.2012.2211884.</a:t>
            </a:r>
          </a:p>
        </p:txBody>
      </p:sp>
      <p:pic>
        <p:nvPicPr>
          <p:cNvPr id="24585" name="Picture 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9182" y="2878196"/>
            <a:ext cx="5295334" cy="3154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Rocco 1">
      <a:dk1>
        <a:sysClr val="windowText" lastClr="000000"/>
      </a:dk1>
      <a:lt1>
        <a:srgbClr val="E8EFE8"/>
      </a:lt1>
      <a:dk2>
        <a:srgbClr val="002060"/>
      </a:dk2>
      <a:lt2>
        <a:srgbClr val="D5E3FF"/>
      </a:lt2>
      <a:accent1>
        <a:srgbClr val="FF0000"/>
      </a:accent1>
      <a:accent2>
        <a:srgbClr val="0070C0"/>
      </a:accent2>
      <a:accent3>
        <a:srgbClr val="00B0F0"/>
      </a:accent3>
      <a:accent4>
        <a:srgbClr val="8C7B70"/>
      </a:accent4>
      <a:accent5>
        <a:srgbClr val="8FB08C"/>
      </a:accent5>
      <a:accent6>
        <a:srgbClr val="D19049"/>
      </a:accent6>
      <a:hlink>
        <a:srgbClr val="00A3D6"/>
      </a:hlink>
      <a:folHlink>
        <a:srgbClr val="694F07"/>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51868</TotalTime>
  <Words>1016</Words>
  <Application>Microsoft Office PowerPoint</Application>
  <PresentationFormat>On-screen Show (4:3)</PresentationFormat>
  <Paragraphs>217</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1_Default Design</vt:lpstr>
      <vt:lpstr>The Development of AMSU FCDR’s and TCDR’s for Hydrological Applications</vt:lpstr>
      <vt:lpstr>Outline</vt:lpstr>
      <vt:lpstr>Project Motivation</vt:lpstr>
      <vt:lpstr>Slide 4</vt:lpstr>
      <vt:lpstr>Project Overview</vt:lpstr>
      <vt:lpstr>Project Status - NOAA AMSU TCDR’s &amp; FCDR’s</vt:lpstr>
      <vt:lpstr>Summary of Key Findings </vt:lpstr>
      <vt:lpstr>Geolocation</vt:lpstr>
      <vt:lpstr>AMSU-A Scan Bias Corrections</vt:lpstr>
      <vt:lpstr>AMSU-A Inter-Calibration - Warm Target Contamination Correction</vt:lpstr>
      <vt:lpstr>AMSU-B/MHS Intersatellite Corrections</vt:lpstr>
      <vt:lpstr>Uses and Applications of the TCDR’s</vt:lpstr>
      <vt:lpstr>ENSO Comparison 2000-2009</vt:lpstr>
      <vt:lpstr>Summary and Future Plans</vt:lpstr>
    </vt:vector>
  </TitlesOfParts>
  <Company>NCDC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NPOESS Remanifestation Cost Study Kick-off</dc:title>
  <dc:creator>Government Employee</dc:creator>
  <cp:lastModifiedBy>czou</cp:lastModifiedBy>
  <cp:revision>1100</cp:revision>
  <cp:lastPrinted>2014-03-24T16:24:50Z</cp:lastPrinted>
  <dcterms:created xsi:type="dcterms:W3CDTF">2007-02-27T13:16:35Z</dcterms:created>
  <dcterms:modified xsi:type="dcterms:W3CDTF">2014-03-24T16:34:49Z</dcterms:modified>
</cp:coreProperties>
</file>