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4">
  <p:sldMasterIdLst>
    <p:sldMasterId id="2147483811" r:id="rId1"/>
  </p:sldMasterIdLst>
  <p:notesMasterIdLst>
    <p:notesMasterId r:id="rId35"/>
  </p:notesMasterIdLst>
  <p:handoutMasterIdLst>
    <p:handoutMasterId r:id="rId36"/>
  </p:handoutMasterIdLst>
  <p:sldIdLst>
    <p:sldId id="448" r:id="rId2"/>
    <p:sldId id="1260" r:id="rId3"/>
    <p:sldId id="1250" r:id="rId4"/>
    <p:sldId id="1251" r:id="rId5"/>
    <p:sldId id="1252" r:id="rId6"/>
    <p:sldId id="1253" r:id="rId7"/>
    <p:sldId id="1254" r:id="rId8"/>
    <p:sldId id="1173" r:id="rId9"/>
    <p:sldId id="1185" r:id="rId10"/>
    <p:sldId id="1186" r:id="rId11"/>
    <p:sldId id="1187" r:id="rId12"/>
    <p:sldId id="1188" r:id="rId13"/>
    <p:sldId id="1189" r:id="rId14"/>
    <p:sldId id="1241" r:id="rId15"/>
    <p:sldId id="1242" r:id="rId16"/>
    <p:sldId id="1243" r:id="rId17"/>
    <p:sldId id="1244" r:id="rId18"/>
    <p:sldId id="1245" r:id="rId19"/>
    <p:sldId id="1246" r:id="rId20"/>
    <p:sldId id="1248" r:id="rId21"/>
    <p:sldId id="1249" r:id="rId22"/>
    <p:sldId id="1182" r:id="rId23"/>
    <p:sldId id="1183" r:id="rId24"/>
    <p:sldId id="1184" r:id="rId25"/>
    <p:sldId id="1198" r:id="rId26"/>
    <p:sldId id="1199" r:id="rId27"/>
    <p:sldId id="1200" r:id="rId28"/>
    <p:sldId id="1255" r:id="rId29"/>
    <p:sldId id="1256" r:id="rId30"/>
    <p:sldId id="1257" r:id="rId31"/>
    <p:sldId id="1258" r:id="rId32"/>
    <p:sldId id="1259" r:id="rId33"/>
    <p:sldId id="1247" r:id="rId34"/>
  </p:sldIdLst>
  <p:sldSz cx="9906000" cy="6858000" type="A4"/>
  <p:notesSz cx="6794500" cy="9906000"/>
  <p:defaultTextStyle>
    <a:defPPr>
      <a:defRPr lang="en-GB"/>
    </a:defPPr>
    <a:lvl1pPr algn="ctr" rtl="0" eaLnBrk="0" fontAlgn="base" hangingPunct="0">
      <a:spcBef>
        <a:spcPct val="0"/>
      </a:spcBef>
      <a:spcAft>
        <a:spcPct val="0"/>
      </a:spcAft>
      <a:defRPr sz="1600" b="1" kern="1200">
        <a:solidFill>
          <a:srgbClr val="990099"/>
        </a:solidFill>
        <a:latin typeface="Helvetica" pitchFamily="34" charset="0"/>
        <a:ea typeface="+mn-ea"/>
        <a:cs typeface="+mn-cs"/>
      </a:defRPr>
    </a:lvl1pPr>
    <a:lvl2pPr marL="457200" algn="ctr" rtl="0" eaLnBrk="0" fontAlgn="base" hangingPunct="0">
      <a:spcBef>
        <a:spcPct val="0"/>
      </a:spcBef>
      <a:spcAft>
        <a:spcPct val="0"/>
      </a:spcAft>
      <a:defRPr sz="1600" b="1" kern="1200">
        <a:solidFill>
          <a:srgbClr val="990099"/>
        </a:solidFill>
        <a:latin typeface="Helvetica" pitchFamily="34" charset="0"/>
        <a:ea typeface="+mn-ea"/>
        <a:cs typeface="+mn-cs"/>
      </a:defRPr>
    </a:lvl2pPr>
    <a:lvl3pPr marL="914400" algn="ctr" rtl="0" eaLnBrk="0" fontAlgn="base" hangingPunct="0">
      <a:spcBef>
        <a:spcPct val="0"/>
      </a:spcBef>
      <a:spcAft>
        <a:spcPct val="0"/>
      </a:spcAft>
      <a:defRPr sz="1600" b="1" kern="1200">
        <a:solidFill>
          <a:srgbClr val="990099"/>
        </a:solidFill>
        <a:latin typeface="Helvetica" pitchFamily="34" charset="0"/>
        <a:ea typeface="+mn-ea"/>
        <a:cs typeface="+mn-cs"/>
      </a:defRPr>
    </a:lvl3pPr>
    <a:lvl4pPr marL="1371600" algn="ctr" rtl="0" eaLnBrk="0" fontAlgn="base" hangingPunct="0">
      <a:spcBef>
        <a:spcPct val="0"/>
      </a:spcBef>
      <a:spcAft>
        <a:spcPct val="0"/>
      </a:spcAft>
      <a:defRPr sz="1600" b="1" kern="1200">
        <a:solidFill>
          <a:srgbClr val="990099"/>
        </a:solidFill>
        <a:latin typeface="Helvetica" pitchFamily="34" charset="0"/>
        <a:ea typeface="+mn-ea"/>
        <a:cs typeface="+mn-cs"/>
      </a:defRPr>
    </a:lvl4pPr>
    <a:lvl5pPr marL="1828800" algn="ctr" rtl="0" eaLnBrk="0" fontAlgn="base" hangingPunct="0">
      <a:spcBef>
        <a:spcPct val="0"/>
      </a:spcBef>
      <a:spcAft>
        <a:spcPct val="0"/>
      </a:spcAft>
      <a:defRPr sz="1600" b="1" kern="1200">
        <a:solidFill>
          <a:srgbClr val="990099"/>
        </a:solidFill>
        <a:latin typeface="Helvetica" pitchFamily="34" charset="0"/>
        <a:ea typeface="+mn-ea"/>
        <a:cs typeface="+mn-cs"/>
      </a:defRPr>
    </a:lvl5pPr>
    <a:lvl6pPr marL="2286000" algn="l" defTabSz="914400" rtl="0" eaLnBrk="1" latinLnBrk="0" hangingPunct="1">
      <a:defRPr sz="1600" b="1" kern="1200">
        <a:solidFill>
          <a:srgbClr val="990099"/>
        </a:solidFill>
        <a:latin typeface="Helvetica" pitchFamily="34" charset="0"/>
        <a:ea typeface="+mn-ea"/>
        <a:cs typeface="+mn-cs"/>
      </a:defRPr>
    </a:lvl6pPr>
    <a:lvl7pPr marL="2743200" algn="l" defTabSz="914400" rtl="0" eaLnBrk="1" latinLnBrk="0" hangingPunct="1">
      <a:defRPr sz="1600" b="1" kern="1200">
        <a:solidFill>
          <a:srgbClr val="990099"/>
        </a:solidFill>
        <a:latin typeface="Helvetica" pitchFamily="34" charset="0"/>
        <a:ea typeface="+mn-ea"/>
        <a:cs typeface="+mn-cs"/>
      </a:defRPr>
    </a:lvl7pPr>
    <a:lvl8pPr marL="3200400" algn="l" defTabSz="914400" rtl="0" eaLnBrk="1" latinLnBrk="0" hangingPunct="1">
      <a:defRPr sz="1600" b="1" kern="1200">
        <a:solidFill>
          <a:srgbClr val="990099"/>
        </a:solidFill>
        <a:latin typeface="Helvetica" pitchFamily="34" charset="0"/>
        <a:ea typeface="+mn-ea"/>
        <a:cs typeface="+mn-cs"/>
      </a:defRPr>
    </a:lvl8pPr>
    <a:lvl9pPr marL="3657600" algn="l" defTabSz="914400" rtl="0" eaLnBrk="1" latinLnBrk="0" hangingPunct="1">
      <a:defRPr sz="1600" b="1" kern="1200">
        <a:solidFill>
          <a:srgbClr val="990099"/>
        </a:solidFill>
        <a:latin typeface="Helvetic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1C1C"/>
    <a:srgbClr val="186DB4"/>
    <a:srgbClr val="990099"/>
    <a:srgbClr val="33CC33"/>
    <a:srgbClr val="D9D9D9"/>
    <a:srgbClr val="008080"/>
    <a:srgbClr val="5F758D"/>
    <a:srgbClr val="FFCC00"/>
    <a:srgbClr val="FFFFFF"/>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08" autoAdjust="0"/>
    <p:restoredTop sz="97681" autoAdjust="0"/>
  </p:normalViewPr>
  <p:slideViewPr>
    <p:cSldViewPr>
      <p:cViewPr>
        <p:scale>
          <a:sx n="90" d="100"/>
          <a:sy n="90" d="100"/>
        </p:scale>
        <p:origin x="-450" y="-450"/>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4" d="100"/>
          <a:sy n="64" d="100"/>
        </p:scale>
        <p:origin x="-2964" y="-108"/>
      </p:cViewPr>
      <p:guideLst>
        <p:guide orient="horz" pos="3120"/>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0213" cy="531813"/>
          </a:xfrm>
          <a:prstGeom prst="rect">
            <a:avLst/>
          </a:prstGeom>
          <a:noFill/>
          <a:ln w="9525">
            <a:noFill/>
            <a:miter lim="800000"/>
            <a:headEnd/>
            <a:tailEnd/>
          </a:ln>
          <a:effectLst/>
        </p:spPr>
        <p:txBody>
          <a:bodyPr vert="horz" wrap="square" lIns="91284" tIns="45642" rIns="91284" bIns="45642" numCol="1" anchor="t" anchorCtr="0" compatLnSpc="1">
            <a:prstTxWarp prst="textNoShape">
              <a:avLst/>
            </a:prstTxWarp>
          </a:bodyPr>
          <a:lstStyle>
            <a:lvl1pPr algn="l" defTabSz="913620">
              <a:defRPr sz="1200" b="0">
                <a:solidFill>
                  <a:schemeClr val="tx1"/>
                </a:solidFill>
                <a:latin typeface="Times New Roman" pitchFamily="18" charset="0"/>
              </a:defRPr>
            </a:lvl1pPr>
          </a:lstStyle>
          <a:p>
            <a:pPr>
              <a:defRPr/>
            </a:pPr>
            <a:endParaRPr lang="en-GB"/>
          </a:p>
        </p:txBody>
      </p:sp>
      <p:sp>
        <p:nvSpPr>
          <p:cNvPr id="102403" name="Rectangle 3"/>
          <p:cNvSpPr>
            <a:spLocks noGrp="1" noChangeArrowheads="1"/>
          </p:cNvSpPr>
          <p:nvPr>
            <p:ph type="dt" sz="quarter" idx="1"/>
          </p:nvPr>
        </p:nvSpPr>
        <p:spPr bwMode="auto">
          <a:xfrm>
            <a:off x="3884613" y="0"/>
            <a:ext cx="2894012" cy="531813"/>
          </a:xfrm>
          <a:prstGeom prst="rect">
            <a:avLst/>
          </a:prstGeom>
          <a:noFill/>
          <a:ln w="9525">
            <a:noFill/>
            <a:miter lim="800000"/>
            <a:headEnd/>
            <a:tailEnd/>
          </a:ln>
          <a:effectLst/>
        </p:spPr>
        <p:txBody>
          <a:bodyPr vert="horz" wrap="square" lIns="91284" tIns="45642" rIns="91284" bIns="45642" numCol="1" anchor="t" anchorCtr="0" compatLnSpc="1">
            <a:prstTxWarp prst="textNoShape">
              <a:avLst/>
            </a:prstTxWarp>
          </a:bodyPr>
          <a:lstStyle>
            <a:lvl1pPr algn="r" defTabSz="913620">
              <a:defRPr sz="1200" b="0">
                <a:solidFill>
                  <a:schemeClr val="tx1"/>
                </a:solidFill>
                <a:latin typeface="Times New Roman" pitchFamily="18" charset="0"/>
              </a:defRPr>
            </a:lvl1pPr>
          </a:lstStyle>
          <a:p>
            <a:pPr>
              <a:defRPr/>
            </a:pPr>
            <a:endParaRPr lang="en-GB"/>
          </a:p>
        </p:txBody>
      </p:sp>
      <p:sp>
        <p:nvSpPr>
          <p:cNvPr id="102404" name="Rectangle 4"/>
          <p:cNvSpPr>
            <a:spLocks noGrp="1" noChangeArrowheads="1"/>
          </p:cNvSpPr>
          <p:nvPr>
            <p:ph type="ftr" sz="quarter" idx="2"/>
          </p:nvPr>
        </p:nvSpPr>
        <p:spPr bwMode="auto">
          <a:xfrm>
            <a:off x="0" y="9429750"/>
            <a:ext cx="2970213" cy="455613"/>
          </a:xfrm>
          <a:prstGeom prst="rect">
            <a:avLst/>
          </a:prstGeom>
          <a:noFill/>
          <a:ln w="9525">
            <a:noFill/>
            <a:miter lim="800000"/>
            <a:headEnd/>
            <a:tailEnd/>
          </a:ln>
          <a:effectLst/>
        </p:spPr>
        <p:txBody>
          <a:bodyPr vert="horz" wrap="square" lIns="91284" tIns="45642" rIns="91284" bIns="45642" numCol="1" anchor="b" anchorCtr="0" compatLnSpc="1">
            <a:prstTxWarp prst="textNoShape">
              <a:avLst/>
            </a:prstTxWarp>
          </a:bodyPr>
          <a:lstStyle>
            <a:lvl1pPr algn="l" defTabSz="913620">
              <a:defRPr sz="1200" b="0">
                <a:solidFill>
                  <a:schemeClr val="tx1"/>
                </a:solidFill>
                <a:latin typeface="Times New Roman" pitchFamily="18" charset="0"/>
              </a:defRPr>
            </a:lvl1pPr>
          </a:lstStyle>
          <a:p>
            <a:pPr>
              <a:defRPr/>
            </a:pPr>
            <a:endParaRPr lang="en-GB"/>
          </a:p>
        </p:txBody>
      </p:sp>
      <p:sp>
        <p:nvSpPr>
          <p:cNvPr id="102405" name="Rectangle 5"/>
          <p:cNvSpPr>
            <a:spLocks noGrp="1" noChangeArrowheads="1"/>
          </p:cNvSpPr>
          <p:nvPr>
            <p:ph type="sldNum" sz="quarter" idx="3"/>
          </p:nvPr>
        </p:nvSpPr>
        <p:spPr bwMode="auto">
          <a:xfrm>
            <a:off x="3884613" y="9429750"/>
            <a:ext cx="2894012" cy="455613"/>
          </a:xfrm>
          <a:prstGeom prst="rect">
            <a:avLst/>
          </a:prstGeom>
          <a:noFill/>
          <a:ln w="9525">
            <a:noFill/>
            <a:miter lim="800000"/>
            <a:headEnd/>
            <a:tailEnd/>
          </a:ln>
          <a:effectLst/>
        </p:spPr>
        <p:txBody>
          <a:bodyPr vert="horz" wrap="square" lIns="91284" tIns="45642" rIns="91284" bIns="45642" numCol="1" anchor="b" anchorCtr="0" compatLnSpc="1">
            <a:prstTxWarp prst="textNoShape">
              <a:avLst/>
            </a:prstTxWarp>
          </a:bodyPr>
          <a:lstStyle>
            <a:lvl1pPr algn="r" defTabSz="913620">
              <a:defRPr sz="1200" b="0">
                <a:solidFill>
                  <a:schemeClr val="tx1"/>
                </a:solidFill>
                <a:latin typeface="Times New Roman" pitchFamily="18" charset="0"/>
              </a:defRPr>
            </a:lvl1pPr>
          </a:lstStyle>
          <a:p>
            <a:pPr>
              <a:defRPr/>
            </a:pPr>
            <a:fld id="{E5AE5227-5874-4DF7-A749-3BB31EC4E552}" type="slidenum">
              <a:rPr lang="en-GB"/>
              <a:pPr>
                <a:defRPr/>
              </a:pPr>
              <a:t>‹#›</a:t>
            </a:fld>
            <a:endParaRPr lang="en-GB"/>
          </a:p>
        </p:txBody>
      </p:sp>
    </p:spTree>
    <p:extLst>
      <p:ext uri="{BB962C8B-B14F-4D97-AF65-F5344CB8AC3E}">
        <p14:creationId xmlns="" xmlns:p14="http://schemas.microsoft.com/office/powerpoint/2010/main" val="222442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284" tIns="45642" rIns="91284" bIns="45642" numCol="1" anchor="t" anchorCtr="0" compatLnSpc="1">
            <a:prstTxWarp prst="textNoShape">
              <a:avLst/>
            </a:prstTxWarp>
          </a:bodyPr>
          <a:lstStyle>
            <a:lvl1pPr algn="l" defTabSz="913620">
              <a:defRPr sz="1200" b="0">
                <a:solidFill>
                  <a:schemeClr val="tx1"/>
                </a:solidFill>
                <a:latin typeface="Times New Roman" pitchFamily="18" charset="0"/>
              </a:defRPr>
            </a:lvl1pPr>
          </a:lstStyle>
          <a:p>
            <a:pPr>
              <a:defRPr/>
            </a:pPr>
            <a:endParaRPr lang="en-GB"/>
          </a:p>
        </p:txBody>
      </p:sp>
      <p:sp>
        <p:nvSpPr>
          <p:cNvPr id="31747" name="Rectangle 3"/>
          <p:cNvSpPr>
            <a:spLocks noGrp="1" noChangeArrowheads="1"/>
          </p:cNvSpPr>
          <p:nvPr>
            <p:ph type="dt" idx="1"/>
          </p:nvPr>
        </p:nvSpPr>
        <p:spPr bwMode="auto">
          <a:xfrm>
            <a:off x="3849688" y="0"/>
            <a:ext cx="2944812" cy="495300"/>
          </a:xfrm>
          <a:prstGeom prst="rect">
            <a:avLst/>
          </a:prstGeom>
          <a:noFill/>
          <a:ln w="9525">
            <a:noFill/>
            <a:miter lim="800000"/>
            <a:headEnd/>
            <a:tailEnd/>
          </a:ln>
          <a:effectLst/>
        </p:spPr>
        <p:txBody>
          <a:bodyPr vert="horz" wrap="square" lIns="91284" tIns="45642" rIns="91284" bIns="45642" numCol="1" anchor="t" anchorCtr="0" compatLnSpc="1">
            <a:prstTxWarp prst="textNoShape">
              <a:avLst/>
            </a:prstTxWarp>
          </a:bodyPr>
          <a:lstStyle>
            <a:lvl1pPr algn="r" defTabSz="913620">
              <a:defRPr sz="1200" b="0">
                <a:solidFill>
                  <a:schemeClr val="tx1"/>
                </a:solidFill>
                <a:latin typeface="Times New Roman" pitchFamily="18" charset="0"/>
              </a:defRPr>
            </a:lvl1pPr>
          </a:lstStyle>
          <a:p>
            <a:pPr>
              <a:defRPr/>
            </a:pPr>
            <a:endParaRPr lang="en-GB"/>
          </a:p>
        </p:txBody>
      </p:sp>
      <p:sp>
        <p:nvSpPr>
          <p:cNvPr id="30724" name="Rectangle 4"/>
          <p:cNvSpPr>
            <a:spLocks noGrp="1" noRot="1" noChangeAspect="1" noChangeArrowheads="1" noTextEdit="1"/>
          </p:cNvSpPr>
          <p:nvPr>
            <p:ph type="sldImg" idx="2"/>
          </p:nvPr>
        </p:nvSpPr>
        <p:spPr bwMode="auto">
          <a:xfrm>
            <a:off x="714375" y="742950"/>
            <a:ext cx="5367338" cy="3716338"/>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906463" y="4705350"/>
            <a:ext cx="4981575" cy="4457700"/>
          </a:xfrm>
          <a:prstGeom prst="rect">
            <a:avLst/>
          </a:prstGeom>
          <a:noFill/>
          <a:ln w="9525">
            <a:noFill/>
            <a:miter lim="800000"/>
            <a:headEnd/>
            <a:tailEnd/>
          </a:ln>
          <a:effectLst/>
        </p:spPr>
        <p:txBody>
          <a:bodyPr vert="horz" wrap="square" lIns="91284" tIns="45642" rIns="91284" bIns="45642"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1750" name="Rectangle 6"/>
          <p:cNvSpPr>
            <a:spLocks noGrp="1" noChangeArrowheads="1"/>
          </p:cNvSpPr>
          <p:nvPr>
            <p:ph type="ftr" sz="quarter" idx="4"/>
          </p:nvPr>
        </p:nvSpPr>
        <p:spPr bwMode="auto">
          <a:xfrm>
            <a:off x="0" y="9410700"/>
            <a:ext cx="2944813" cy="495300"/>
          </a:xfrm>
          <a:prstGeom prst="rect">
            <a:avLst/>
          </a:prstGeom>
          <a:noFill/>
          <a:ln w="9525">
            <a:noFill/>
            <a:miter lim="800000"/>
            <a:headEnd/>
            <a:tailEnd/>
          </a:ln>
          <a:effectLst/>
        </p:spPr>
        <p:txBody>
          <a:bodyPr vert="horz" wrap="square" lIns="91284" tIns="45642" rIns="91284" bIns="45642" numCol="1" anchor="b" anchorCtr="0" compatLnSpc="1">
            <a:prstTxWarp prst="textNoShape">
              <a:avLst/>
            </a:prstTxWarp>
          </a:bodyPr>
          <a:lstStyle>
            <a:lvl1pPr algn="l" defTabSz="913620">
              <a:defRPr sz="1200" b="0">
                <a:solidFill>
                  <a:schemeClr val="tx1"/>
                </a:solidFill>
                <a:latin typeface="Times New Roman" pitchFamily="18" charset="0"/>
              </a:defRPr>
            </a:lvl1pPr>
          </a:lstStyle>
          <a:p>
            <a:pPr>
              <a:defRPr/>
            </a:pPr>
            <a:endParaRPr lang="en-GB"/>
          </a:p>
        </p:txBody>
      </p:sp>
      <p:sp>
        <p:nvSpPr>
          <p:cNvPr id="31751" name="Rectangle 7"/>
          <p:cNvSpPr>
            <a:spLocks noGrp="1" noChangeArrowheads="1"/>
          </p:cNvSpPr>
          <p:nvPr>
            <p:ph type="sldNum" sz="quarter" idx="5"/>
          </p:nvPr>
        </p:nvSpPr>
        <p:spPr bwMode="auto">
          <a:xfrm>
            <a:off x="3849688" y="9410700"/>
            <a:ext cx="2944812" cy="495300"/>
          </a:xfrm>
          <a:prstGeom prst="rect">
            <a:avLst/>
          </a:prstGeom>
          <a:noFill/>
          <a:ln w="9525">
            <a:noFill/>
            <a:miter lim="800000"/>
            <a:headEnd/>
            <a:tailEnd/>
          </a:ln>
          <a:effectLst/>
        </p:spPr>
        <p:txBody>
          <a:bodyPr vert="horz" wrap="square" lIns="91284" tIns="45642" rIns="91284" bIns="45642" numCol="1" anchor="b" anchorCtr="0" compatLnSpc="1">
            <a:prstTxWarp prst="textNoShape">
              <a:avLst/>
            </a:prstTxWarp>
          </a:bodyPr>
          <a:lstStyle>
            <a:lvl1pPr algn="r" defTabSz="913620">
              <a:defRPr sz="1200" b="0">
                <a:solidFill>
                  <a:schemeClr val="tx1"/>
                </a:solidFill>
                <a:latin typeface="Times New Roman" pitchFamily="18" charset="0"/>
              </a:defRPr>
            </a:lvl1pPr>
          </a:lstStyle>
          <a:p>
            <a:pPr>
              <a:defRPr/>
            </a:pPr>
            <a:fld id="{8BC863BD-7C8A-4B99-8B1B-6AB574743EF6}" type="slidenum">
              <a:rPr lang="en-GB"/>
              <a:pPr>
                <a:defRPr/>
              </a:pPr>
              <a:t>‹#›</a:t>
            </a:fld>
            <a:endParaRPr lang="en-GB"/>
          </a:p>
        </p:txBody>
      </p:sp>
    </p:spTree>
    <p:extLst>
      <p:ext uri="{BB962C8B-B14F-4D97-AF65-F5344CB8AC3E}">
        <p14:creationId xmlns="" xmlns:p14="http://schemas.microsoft.com/office/powerpoint/2010/main" val="11469385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Text Box 1"/>
          <p:cNvSpPr>
            <a:spLocks noGrp="1" noRot="1" noChangeAspect="1" noChangeArrowheads="1" noTextEdit="1"/>
          </p:cNvSpPr>
          <p:nvPr>
            <p:ph type="sldImg"/>
          </p:nvPr>
        </p:nvSpPr>
        <p:spPr>
          <a:xfrm>
            <a:off x="714375" y="741363"/>
            <a:ext cx="5367338" cy="3714750"/>
          </a:xfrm>
          <a:solidFill>
            <a:srgbClr val="FFFFFF"/>
          </a:solidFill>
          <a:ln/>
        </p:spPr>
      </p:sp>
      <p:sp>
        <p:nvSpPr>
          <p:cNvPr id="49154" name="Text Box 2"/>
          <p:cNvSpPr>
            <a:spLocks noGrp="1" noChangeArrowheads="1"/>
          </p:cNvSpPr>
          <p:nvPr>
            <p:ph type="body" idx="1"/>
          </p:nvPr>
        </p:nvSpPr>
        <p:spPr>
          <a:xfrm>
            <a:off x="905086" y="4703010"/>
            <a:ext cx="4985915" cy="4460160"/>
          </a:xfrm>
        </p:spPr>
        <p:txBody>
          <a:bodyPr wrap="none" anchor="ctr"/>
          <a:lstStyle/>
          <a:p>
            <a:pPr>
              <a:buFont typeface="Times New Roman" charset="0"/>
              <a:buNone/>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Text Box 1"/>
          <p:cNvSpPr>
            <a:spLocks noGrp="1" noRot="1" noChangeAspect="1" noChangeArrowheads="1" noTextEdit="1"/>
          </p:cNvSpPr>
          <p:nvPr>
            <p:ph type="sldImg"/>
          </p:nvPr>
        </p:nvSpPr>
        <p:spPr>
          <a:xfrm>
            <a:off x="714375" y="741363"/>
            <a:ext cx="5367338" cy="3714750"/>
          </a:xfrm>
          <a:solidFill>
            <a:srgbClr val="FFFFFF"/>
          </a:solidFill>
          <a:ln/>
        </p:spPr>
      </p:sp>
      <p:sp>
        <p:nvSpPr>
          <p:cNvPr id="83970" name="Text Box 2"/>
          <p:cNvSpPr>
            <a:spLocks noGrp="1" noChangeArrowheads="1"/>
          </p:cNvSpPr>
          <p:nvPr>
            <p:ph type="body" idx="1"/>
          </p:nvPr>
        </p:nvSpPr>
        <p:spPr>
          <a:xfrm>
            <a:off x="905086" y="4703010"/>
            <a:ext cx="4985915" cy="4460160"/>
          </a:xfrm>
        </p:spPr>
        <p:txBody>
          <a:bodyPr wrap="none" anchor="ctr"/>
          <a:lstStyle/>
          <a:p>
            <a:pPr>
              <a:buFont typeface="Times New Roman" charset="0"/>
              <a:buNone/>
              <a:defRPr/>
            </a:pPr>
            <a:endParaRPr lang="en-U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Text Box 1"/>
          <p:cNvSpPr>
            <a:spLocks noGrp="1" noRot="1" noChangeAspect="1" noChangeArrowheads="1" noTextEdit="1"/>
          </p:cNvSpPr>
          <p:nvPr>
            <p:ph type="sldImg"/>
          </p:nvPr>
        </p:nvSpPr>
        <p:spPr>
          <a:xfrm>
            <a:off x="714375" y="741363"/>
            <a:ext cx="5367338" cy="3714750"/>
          </a:xfrm>
          <a:solidFill>
            <a:srgbClr val="FFFFFF"/>
          </a:solidFill>
          <a:ln/>
        </p:spPr>
      </p:sp>
      <p:sp>
        <p:nvSpPr>
          <p:cNvPr id="83970" name="Text Box 2"/>
          <p:cNvSpPr>
            <a:spLocks noGrp="1" noChangeArrowheads="1"/>
          </p:cNvSpPr>
          <p:nvPr>
            <p:ph type="body" idx="1"/>
          </p:nvPr>
        </p:nvSpPr>
        <p:spPr>
          <a:xfrm>
            <a:off x="905086" y="4703010"/>
            <a:ext cx="4985915" cy="4460160"/>
          </a:xfrm>
        </p:spPr>
        <p:txBody>
          <a:bodyPr wrap="none" anchor="ctr"/>
          <a:lstStyle/>
          <a:p>
            <a:pPr>
              <a:buFont typeface="Times New Roman" charset="0"/>
              <a:buNone/>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Text Box 1"/>
          <p:cNvSpPr>
            <a:spLocks noGrp="1" noRot="1" noChangeAspect="1" noChangeArrowheads="1" noTextEdit="1"/>
          </p:cNvSpPr>
          <p:nvPr>
            <p:ph type="sldImg"/>
          </p:nvPr>
        </p:nvSpPr>
        <p:spPr>
          <a:xfrm>
            <a:off x="714375" y="741363"/>
            <a:ext cx="5367338" cy="3714750"/>
          </a:xfrm>
          <a:solidFill>
            <a:srgbClr val="FFFFFF"/>
          </a:solidFill>
          <a:ln/>
        </p:spPr>
      </p:sp>
      <p:sp>
        <p:nvSpPr>
          <p:cNvPr id="72706" name="Text Box 2"/>
          <p:cNvSpPr>
            <a:spLocks noGrp="1" noChangeArrowheads="1"/>
          </p:cNvSpPr>
          <p:nvPr>
            <p:ph type="body" idx="1"/>
          </p:nvPr>
        </p:nvSpPr>
        <p:spPr>
          <a:xfrm>
            <a:off x="905086" y="4703010"/>
            <a:ext cx="4985915" cy="4460160"/>
          </a:xfrm>
        </p:spPr>
        <p:txBody>
          <a:bodyPr wrap="none" anchor="ctr"/>
          <a:lstStyle/>
          <a:p>
            <a:pPr>
              <a:buFont typeface="Times New Roman" charset="0"/>
              <a:buNone/>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Text Box 1"/>
          <p:cNvSpPr>
            <a:spLocks noGrp="1" noRot="1" noChangeAspect="1" noChangeArrowheads="1" noTextEdit="1"/>
          </p:cNvSpPr>
          <p:nvPr>
            <p:ph type="sldImg"/>
          </p:nvPr>
        </p:nvSpPr>
        <p:spPr>
          <a:xfrm>
            <a:off x="714375" y="741363"/>
            <a:ext cx="5367338" cy="3714750"/>
          </a:xfrm>
          <a:solidFill>
            <a:srgbClr val="FFFFFF"/>
          </a:solidFill>
          <a:ln/>
        </p:spPr>
      </p:sp>
      <p:sp>
        <p:nvSpPr>
          <p:cNvPr id="73730" name="Text Box 2"/>
          <p:cNvSpPr>
            <a:spLocks noGrp="1" noChangeArrowheads="1"/>
          </p:cNvSpPr>
          <p:nvPr>
            <p:ph type="body" idx="1"/>
          </p:nvPr>
        </p:nvSpPr>
        <p:spPr>
          <a:xfrm>
            <a:off x="905086" y="4703010"/>
            <a:ext cx="4985915" cy="4460160"/>
          </a:xfrm>
        </p:spPr>
        <p:txBody>
          <a:bodyPr wrap="none" anchor="ctr"/>
          <a:lstStyle/>
          <a:p>
            <a:pPr>
              <a:buFont typeface="Times New Roman" charset="0"/>
              <a:buNone/>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Text Box 1"/>
          <p:cNvSpPr>
            <a:spLocks noGrp="1" noRot="1" noChangeAspect="1" noChangeArrowheads="1" noTextEdit="1"/>
          </p:cNvSpPr>
          <p:nvPr>
            <p:ph type="sldImg"/>
          </p:nvPr>
        </p:nvSpPr>
        <p:spPr>
          <a:xfrm>
            <a:off x="714375" y="741363"/>
            <a:ext cx="5367338" cy="3714750"/>
          </a:xfrm>
          <a:solidFill>
            <a:srgbClr val="FFFFFF"/>
          </a:solidFill>
          <a:ln/>
        </p:spPr>
      </p:sp>
      <p:sp>
        <p:nvSpPr>
          <p:cNvPr id="77826" name="Text Box 2"/>
          <p:cNvSpPr>
            <a:spLocks noGrp="1" noChangeArrowheads="1"/>
          </p:cNvSpPr>
          <p:nvPr>
            <p:ph type="body" idx="1"/>
          </p:nvPr>
        </p:nvSpPr>
        <p:spPr>
          <a:xfrm>
            <a:off x="905086" y="4703010"/>
            <a:ext cx="4985915" cy="4460160"/>
          </a:xfrm>
        </p:spPr>
        <p:txBody>
          <a:bodyPr wrap="none" anchor="ctr"/>
          <a:lstStyle/>
          <a:p>
            <a:pPr>
              <a:buFont typeface="Times New Roman" charset="0"/>
              <a:buNone/>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Text Box 1"/>
          <p:cNvSpPr>
            <a:spLocks noGrp="1" noRot="1" noChangeAspect="1" noChangeArrowheads="1" noTextEdit="1"/>
          </p:cNvSpPr>
          <p:nvPr>
            <p:ph type="sldImg"/>
          </p:nvPr>
        </p:nvSpPr>
        <p:spPr>
          <a:xfrm>
            <a:off x="714375" y="741363"/>
            <a:ext cx="5367338" cy="3714750"/>
          </a:xfrm>
          <a:solidFill>
            <a:srgbClr val="FFFFFF"/>
          </a:solidFill>
          <a:ln/>
        </p:spPr>
      </p:sp>
      <p:sp>
        <p:nvSpPr>
          <p:cNvPr id="81922" name="Text Box 2"/>
          <p:cNvSpPr>
            <a:spLocks noGrp="1" noChangeArrowheads="1"/>
          </p:cNvSpPr>
          <p:nvPr>
            <p:ph type="body" idx="1"/>
          </p:nvPr>
        </p:nvSpPr>
        <p:spPr>
          <a:xfrm>
            <a:off x="905086" y="4703010"/>
            <a:ext cx="4985915" cy="4460160"/>
          </a:xfrm>
        </p:spPr>
        <p:txBody>
          <a:bodyPr wrap="none" anchor="ctr"/>
          <a:lstStyle/>
          <a:p>
            <a:pPr>
              <a:buFont typeface="Times New Roman" charset="0"/>
              <a:buNone/>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Text Box 1"/>
          <p:cNvSpPr>
            <a:spLocks noGrp="1" noRot="1" noChangeAspect="1" noChangeArrowheads="1" noTextEdit="1"/>
          </p:cNvSpPr>
          <p:nvPr>
            <p:ph type="sldImg"/>
          </p:nvPr>
        </p:nvSpPr>
        <p:spPr>
          <a:xfrm>
            <a:off x="714375" y="741363"/>
            <a:ext cx="5367338" cy="3714750"/>
          </a:xfrm>
          <a:solidFill>
            <a:srgbClr val="FFFFFF"/>
          </a:solidFill>
          <a:ln/>
        </p:spPr>
      </p:sp>
      <p:sp>
        <p:nvSpPr>
          <p:cNvPr id="82946" name="Text Box 2"/>
          <p:cNvSpPr>
            <a:spLocks noGrp="1" noChangeArrowheads="1"/>
          </p:cNvSpPr>
          <p:nvPr>
            <p:ph type="body" idx="1"/>
          </p:nvPr>
        </p:nvSpPr>
        <p:spPr>
          <a:xfrm>
            <a:off x="905086" y="4703010"/>
            <a:ext cx="4985915" cy="4460160"/>
          </a:xfrm>
        </p:spPr>
        <p:txBody>
          <a:bodyPr wrap="none" anchor="ctr"/>
          <a:lstStyle/>
          <a:p>
            <a:pPr>
              <a:buFont typeface="Times New Roman" charset="0"/>
              <a:buNone/>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Text Box 1"/>
          <p:cNvSpPr>
            <a:spLocks noGrp="1" noRot="1" noChangeAspect="1" noChangeArrowheads="1" noTextEdit="1"/>
          </p:cNvSpPr>
          <p:nvPr>
            <p:ph type="sldImg"/>
          </p:nvPr>
        </p:nvSpPr>
        <p:spPr>
          <a:xfrm>
            <a:off x="714375" y="741363"/>
            <a:ext cx="5367338" cy="3714750"/>
          </a:xfrm>
          <a:solidFill>
            <a:srgbClr val="FFFFFF"/>
          </a:solidFill>
          <a:ln/>
        </p:spPr>
      </p:sp>
      <p:sp>
        <p:nvSpPr>
          <p:cNvPr id="83970" name="Text Box 2"/>
          <p:cNvSpPr>
            <a:spLocks noGrp="1" noChangeArrowheads="1"/>
          </p:cNvSpPr>
          <p:nvPr>
            <p:ph type="body" idx="1"/>
          </p:nvPr>
        </p:nvSpPr>
        <p:spPr>
          <a:xfrm>
            <a:off x="905086" y="4703010"/>
            <a:ext cx="4985915" cy="4460160"/>
          </a:xfrm>
        </p:spPr>
        <p:txBody>
          <a:bodyPr wrap="none" anchor="ctr"/>
          <a:lstStyle/>
          <a:p>
            <a:pPr>
              <a:buFont typeface="Times New Roman" charset="0"/>
              <a:buNone/>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Text Box 1"/>
          <p:cNvSpPr>
            <a:spLocks noGrp="1" noRot="1" noChangeAspect="1" noChangeArrowheads="1" noTextEdit="1"/>
          </p:cNvSpPr>
          <p:nvPr>
            <p:ph type="sldImg"/>
          </p:nvPr>
        </p:nvSpPr>
        <p:spPr>
          <a:xfrm>
            <a:off x="714375" y="741363"/>
            <a:ext cx="5367338" cy="3714750"/>
          </a:xfrm>
          <a:solidFill>
            <a:srgbClr val="FFFFFF"/>
          </a:solidFill>
          <a:ln/>
        </p:spPr>
      </p:sp>
      <p:sp>
        <p:nvSpPr>
          <p:cNvPr id="83970" name="Text Box 2"/>
          <p:cNvSpPr>
            <a:spLocks noGrp="1" noChangeArrowheads="1"/>
          </p:cNvSpPr>
          <p:nvPr>
            <p:ph type="body" idx="1"/>
          </p:nvPr>
        </p:nvSpPr>
        <p:spPr>
          <a:xfrm>
            <a:off x="905086" y="4703010"/>
            <a:ext cx="4985915" cy="4460160"/>
          </a:xfrm>
        </p:spPr>
        <p:txBody>
          <a:bodyPr wrap="none" anchor="ctr"/>
          <a:lstStyle/>
          <a:p>
            <a:pPr>
              <a:buFont typeface="Times New Roman" charset="0"/>
              <a:buNone/>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Text Box 1"/>
          <p:cNvSpPr>
            <a:spLocks noGrp="1" noRot="1" noChangeAspect="1" noChangeArrowheads="1" noTextEdit="1"/>
          </p:cNvSpPr>
          <p:nvPr>
            <p:ph type="sldImg"/>
          </p:nvPr>
        </p:nvSpPr>
        <p:spPr>
          <a:xfrm>
            <a:off x="714375" y="741363"/>
            <a:ext cx="5367338" cy="3714750"/>
          </a:xfrm>
          <a:solidFill>
            <a:srgbClr val="FFFFFF"/>
          </a:solidFill>
          <a:ln/>
        </p:spPr>
      </p:sp>
      <p:sp>
        <p:nvSpPr>
          <p:cNvPr id="83970" name="Text Box 2"/>
          <p:cNvSpPr>
            <a:spLocks noGrp="1" noChangeArrowheads="1"/>
          </p:cNvSpPr>
          <p:nvPr>
            <p:ph type="body" idx="1"/>
          </p:nvPr>
        </p:nvSpPr>
        <p:spPr>
          <a:xfrm>
            <a:off x="905086" y="4703010"/>
            <a:ext cx="4985915" cy="4460160"/>
          </a:xfrm>
        </p:spPr>
        <p:txBody>
          <a:bodyPr wrap="none" anchor="ctr"/>
          <a:lstStyle/>
          <a:p>
            <a:pPr>
              <a:buFont typeface="Times New Roman" charset="0"/>
              <a:buNone/>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2" name="Group 41"/>
          <p:cNvGrpSpPr>
            <a:grpSpLocks noChangeAspect="1"/>
          </p:cNvGrpSpPr>
          <p:nvPr userDrawn="1"/>
        </p:nvGrpSpPr>
        <p:grpSpPr bwMode="auto">
          <a:xfrm>
            <a:off x="7737475" y="6307138"/>
            <a:ext cx="1814513" cy="447675"/>
            <a:chOff x="4874" y="3973"/>
            <a:chExt cx="1143" cy="282"/>
          </a:xfrm>
        </p:grpSpPr>
        <p:sp>
          <p:nvSpPr>
            <p:cNvPr id="5" name="AutoShape 42"/>
            <p:cNvSpPr>
              <a:spLocks noChangeAspect="1" noChangeArrowheads="1" noTextEdit="1"/>
            </p:cNvSpPr>
            <p:nvPr userDrawn="1"/>
          </p:nvSpPr>
          <p:spPr bwMode="auto">
            <a:xfrm>
              <a:off x="4874" y="3973"/>
              <a:ext cx="1143" cy="282"/>
            </a:xfrm>
            <a:prstGeom prst="rect">
              <a:avLst/>
            </a:prstGeom>
            <a:noFill/>
            <a:ln w="9525">
              <a:noFill/>
              <a:miter lim="800000"/>
              <a:headEnd/>
              <a:tailEnd/>
            </a:ln>
          </p:spPr>
          <p:txBody>
            <a:bodyPr/>
            <a:lstStyle/>
            <a:p>
              <a:pPr algn="l">
                <a:spcBef>
                  <a:spcPct val="50000"/>
                </a:spcBef>
                <a:defRPr/>
              </a:pPr>
              <a:endParaRPr lang="en-GB" sz="900">
                <a:solidFill>
                  <a:srgbClr val="FFFFFF"/>
                </a:solidFill>
                <a:latin typeface="Tahoma" pitchFamily="34" charset="0"/>
              </a:endParaRPr>
            </a:p>
          </p:txBody>
        </p:sp>
        <p:sp>
          <p:nvSpPr>
            <p:cNvPr id="6" name="Freeform 43"/>
            <p:cNvSpPr>
              <a:spLocks noEditPoints="1"/>
            </p:cNvSpPr>
            <p:nvPr userDrawn="1"/>
          </p:nvSpPr>
          <p:spPr bwMode="auto">
            <a:xfrm>
              <a:off x="5774" y="4079"/>
              <a:ext cx="100" cy="103"/>
            </a:xfrm>
            <a:custGeom>
              <a:avLst/>
              <a:gdLst/>
              <a:ahLst/>
              <a:cxnLst>
                <a:cxn ang="0">
                  <a:pos x="128" y="0"/>
                </a:cxn>
                <a:cxn ang="0">
                  <a:pos x="76" y="0"/>
                </a:cxn>
                <a:cxn ang="0">
                  <a:pos x="0" y="207"/>
                </a:cxn>
                <a:cxn ang="0">
                  <a:pos x="54" y="207"/>
                </a:cxn>
                <a:cxn ang="0">
                  <a:pos x="69" y="163"/>
                </a:cxn>
                <a:cxn ang="0">
                  <a:pos x="130" y="163"/>
                </a:cxn>
                <a:cxn ang="0">
                  <a:pos x="146" y="207"/>
                </a:cxn>
                <a:cxn ang="0">
                  <a:pos x="200" y="207"/>
                </a:cxn>
                <a:cxn ang="0">
                  <a:pos x="128" y="0"/>
                </a:cxn>
                <a:cxn ang="0">
                  <a:pos x="81" y="125"/>
                </a:cxn>
                <a:cxn ang="0">
                  <a:pos x="100" y="57"/>
                </a:cxn>
                <a:cxn ang="0">
                  <a:pos x="119" y="125"/>
                </a:cxn>
                <a:cxn ang="0">
                  <a:pos x="81" y="125"/>
                </a:cxn>
              </a:cxnLst>
              <a:rect l="0" t="0" r="r" b="b"/>
              <a:pathLst>
                <a:path w="200" h="207">
                  <a:moveTo>
                    <a:pt x="128" y="0"/>
                  </a:moveTo>
                  <a:cubicBezTo>
                    <a:pt x="76" y="0"/>
                    <a:pt x="76" y="0"/>
                    <a:pt x="76" y="0"/>
                  </a:cubicBezTo>
                  <a:cubicBezTo>
                    <a:pt x="0" y="207"/>
                    <a:pt x="0" y="207"/>
                    <a:pt x="0" y="207"/>
                  </a:cubicBezTo>
                  <a:cubicBezTo>
                    <a:pt x="54" y="207"/>
                    <a:pt x="54" y="207"/>
                    <a:pt x="54" y="207"/>
                  </a:cubicBezTo>
                  <a:cubicBezTo>
                    <a:pt x="69" y="163"/>
                    <a:pt x="69" y="163"/>
                    <a:pt x="69" y="163"/>
                  </a:cubicBezTo>
                  <a:cubicBezTo>
                    <a:pt x="130" y="163"/>
                    <a:pt x="130" y="163"/>
                    <a:pt x="130" y="163"/>
                  </a:cubicBezTo>
                  <a:cubicBezTo>
                    <a:pt x="146" y="207"/>
                    <a:pt x="146" y="207"/>
                    <a:pt x="146" y="207"/>
                  </a:cubicBezTo>
                  <a:cubicBezTo>
                    <a:pt x="200" y="207"/>
                    <a:pt x="200" y="207"/>
                    <a:pt x="200" y="207"/>
                  </a:cubicBezTo>
                  <a:lnTo>
                    <a:pt x="128" y="0"/>
                  </a:lnTo>
                  <a:close/>
                  <a:moveTo>
                    <a:pt x="81" y="125"/>
                  </a:moveTo>
                  <a:cubicBezTo>
                    <a:pt x="87" y="103"/>
                    <a:pt x="96" y="78"/>
                    <a:pt x="100" y="57"/>
                  </a:cubicBezTo>
                  <a:cubicBezTo>
                    <a:pt x="104" y="78"/>
                    <a:pt x="113" y="103"/>
                    <a:pt x="119" y="125"/>
                  </a:cubicBezTo>
                  <a:lnTo>
                    <a:pt x="81" y="125"/>
                  </a:lnTo>
                  <a:close/>
                </a:path>
              </a:pathLst>
            </a:custGeom>
            <a:solidFill>
              <a:srgbClr val="002664"/>
            </a:solidFill>
            <a:ln w="9525">
              <a:noFill/>
              <a:round/>
              <a:headEnd/>
              <a:tailEnd/>
            </a:ln>
          </p:spPr>
          <p:txBody>
            <a:bodyPr/>
            <a:lstStyle/>
            <a:p>
              <a:pPr algn="l">
                <a:spcBef>
                  <a:spcPct val="50000"/>
                </a:spcBef>
                <a:defRPr/>
              </a:pPr>
              <a:endParaRPr lang="en-GB" sz="900">
                <a:solidFill>
                  <a:srgbClr val="FFFFFF"/>
                </a:solidFill>
                <a:latin typeface="Tahoma" pitchFamily="34" charset="0"/>
              </a:endParaRPr>
            </a:p>
          </p:txBody>
        </p:sp>
        <p:sp>
          <p:nvSpPr>
            <p:cNvPr id="7" name="Freeform 44"/>
            <p:cNvSpPr>
              <a:spLocks/>
            </p:cNvSpPr>
            <p:nvPr userDrawn="1"/>
          </p:nvSpPr>
          <p:spPr bwMode="auto">
            <a:xfrm>
              <a:off x="5676" y="4077"/>
              <a:ext cx="85" cy="107"/>
            </a:xfrm>
            <a:custGeom>
              <a:avLst/>
              <a:gdLst/>
              <a:ahLst/>
              <a:cxnLst>
                <a:cxn ang="0">
                  <a:pos x="113" y="84"/>
                </a:cxn>
                <a:cxn ang="0">
                  <a:pos x="86" y="78"/>
                </a:cxn>
                <a:cxn ang="0">
                  <a:pos x="65" y="60"/>
                </a:cxn>
                <a:cxn ang="0">
                  <a:pos x="92" y="41"/>
                </a:cxn>
                <a:cxn ang="0">
                  <a:pos x="145" y="56"/>
                </a:cxn>
                <a:cxn ang="0">
                  <a:pos x="168" y="21"/>
                </a:cxn>
                <a:cxn ang="0">
                  <a:pos x="91" y="0"/>
                </a:cxn>
                <a:cxn ang="0">
                  <a:pos x="8" y="65"/>
                </a:cxn>
                <a:cxn ang="0">
                  <a:pos x="17" y="96"/>
                </a:cxn>
                <a:cxn ang="0">
                  <a:pos x="61" y="125"/>
                </a:cxn>
                <a:cxn ang="0">
                  <a:pos x="87" y="131"/>
                </a:cxn>
                <a:cxn ang="0">
                  <a:pos x="113" y="153"/>
                </a:cxn>
                <a:cxn ang="0">
                  <a:pos x="77" y="173"/>
                </a:cxn>
                <a:cxn ang="0">
                  <a:pos x="17" y="158"/>
                </a:cxn>
                <a:cxn ang="0">
                  <a:pos x="0" y="197"/>
                </a:cxn>
                <a:cxn ang="0">
                  <a:pos x="74" y="214"/>
                </a:cxn>
                <a:cxn ang="0">
                  <a:pos x="170" y="143"/>
                </a:cxn>
                <a:cxn ang="0">
                  <a:pos x="113" y="84"/>
                </a:cxn>
              </a:cxnLst>
              <a:rect l="0" t="0" r="r" b="b"/>
              <a:pathLst>
                <a:path w="170" h="214">
                  <a:moveTo>
                    <a:pt x="113" y="84"/>
                  </a:moveTo>
                  <a:cubicBezTo>
                    <a:pt x="86" y="78"/>
                    <a:pt x="86" y="78"/>
                    <a:pt x="86" y="78"/>
                  </a:cubicBezTo>
                  <a:cubicBezTo>
                    <a:pt x="69" y="74"/>
                    <a:pt x="65" y="69"/>
                    <a:pt x="65" y="60"/>
                  </a:cubicBezTo>
                  <a:cubicBezTo>
                    <a:pt x="65" y="48"/>
                    <a:pt x="76" y="41"/>
                    <a:pt x="92" y="41"/>
                  </a:cubicBezTo>
                  <a:cubicBezTo>
                    <a:pt x="108" y="41"/>
                    <a:pt x="125" y="46"/>
                    <a:pt x="145" y="56"/>
                  </a:cubicBezTo>
                  <a:cubicBezTo>
                    <a:pt x="168" y="21"/>
                    <a:pt x="168" y="21"/>
                    <a:pt x="168" y="21"/>
                  </a:cubicBezTo>
                  <a:cubicBezTo>
                    <a:pt x="149" y="9"/>
                    <a:pt x="118" y="0"/>
                    <a:pt x="91" y="0"/>
                  </a:cubicBezTo>
                  <a:cubicBezTo>
                    <a:pt x="42" y="0"/>
                    <a:pt x="8" y="28"/>
                    <a:pt x="8" y="65"/>
                  </a:cubicBezTo>
                  <a:cubicBezTo>
                    <a:pt x="8" y="76"/>
                    <a:pt x="11" y="86"/>
                    <a:pt x="17" y="96"/>
                  </a:cubicBezTo>
                  <a:cubicBezTo>
                    <a:pt x="25" y="110"/>
                    <a:pt x="39" y="120"/>
                    <a:pt x="61" y="125"/>
                  </a:cubicBezTo>
                  <a:cubicBezTo>
                    <a:pt x="87" y="131"/>
                    <a:pt x="87" y="131"/>
                    <a:pt x="87" y="131"/>
                  </a:cubicBezTo>
                  <a:cubicBezTo>
                    <a:pt x="105" y="135"/>
                    <a:pt x="113" y="143"/>
                    <a:pt x="113" y="153"/>
                  </a:cubicBezTo>
                  <a:cubicBezTo>
                    <a:pt x="113" y="167"/>
                    <a:pt x="101" y="173"/>
                    <a:pt x="77" y="173"/>
                  </a:cubicBezTo>
                  <a:cubicBezTo>
                    <a:pt x="55" y="173"/>
                    <a:pt x="38" y="167"/>
                    <a:pt x="17" y="158"/>
                  </a:cubicBezTo>
                  <a:cubicBezTo>
                    <a:pt x="0" y="197"/>
                    <a:pt x="0" y="197"/>
                    <a:pt x="0" y="197"/>
                  </a:cubicBezTo>
                  <a:cubicBezTo>
                    <a:pt x="25" y="208"/>
                    <a:pt x="50" y="214"/>
                    <a:pt x="74" y="214"/>
                  </a:cubicBezTo>
                  <a:cubicBezTo>
                    <a:pt x="132" y="214"/>
                    <a:pt x="170" y="186"/>
                    <a:pt x="170" y="143"/>
                  </a:cubicBezTo>
                  <a:cubicBezTo>
                    <a:pt x="170" y="112"/>
                    <a:pt x="148" y="92"/>
                    <a:pt x="113" y="84"/>
                  </a:cubicBezTo>
                  <a:close/>
                </a:path>
              </a:pathLst>
            </a:custGeom>
            <a:solidFill>
              <a:srgbClr val="002664"/>
            </a:solidFill>
            <a:ln w="9525">
              <a:noFill/>
              <a:round/>
              <a:headEnd/>
              <a:tailEnd/>
            </a:ln>
          </p:spPr>
          <p:txBody>
            <a:bodyPr/>
            <a:lstStyle/>
            <a:p>
              <a:pPr algn="l">
                <a:spcBef>
                  <a:spcPct val="50000"/>
                </a:spcBef>
                <a:defRPr/>
              </a:pPr>
              <a:endParaRPr lang="en-GB" sz="900">
                <a:solidFill>
                  <a:srgbClr val="FFFFFF"/>
                </a:solidFill>
                <a:latin typeface="Tahoma" pitchFamily="34" charset="0"/>
              </a:endParaRPr>
            </a:p>
          </p:txBody>
        </p:sp>
        <p:sp>
          <p:nvSpPr>
            <p:cNvPr id="8" name="Freeform 45"/>
            <p:cNvSpPr>
              <a:spLocks/>
            </p:cNvSpPr>
            <p:nvPr userDrawn="1"/>
          </p:nvSpPr>
          <p:spPr bwMode="auto">
            <a:xfrm>
              <a:off x="5356" y="4079"/>
              <a:ext cx="121" cy="103"/>
            </a:xfrm>
            <a:custGeom>
              <a:avLst/>
              <a:gdLst/>
              <a:ahLst/>
              <a:cxnLst>
                <a:cxn ang="0">
                  <a:pos x="158" y="0"/>
                </a:cxn>
                <a:cxn ang="0">
                  <a:pos x="131" y="94"/>
                </a:cxn>
                <a:cxn ang="0">
                  <a:pos x="122" y="133"/>
                </a:cxn>
                <a:cxn ang="0">
                  <a:pos x="113" y="96"/>
                </a:cxn>
                <a:cxn ang="0">
                  <a:pos x="87" y="0"/>
                </a:cxn>
                <a:cxn ang="0">
                  <a:pos x="22" y="0"/>
                </a:cxn>
                <a:cxn ang="0">
                  <a:pos x="0" y="207"/>
                </a:cxn>
                <a:cxn ang="0">
                  <a:pos x="52" y="207"/>
                </a:cxn>
                <a:cxn ang="0">
                  <a:pos x="58" y="106"/>
                </a:cxn>
                <a:cxn ang="0">
                  <a:pos x="60" y="62"/>
                </a:cxn>
                <a:cxn ang="0">
                  <a:pos x="70" y="106"/>
                </a:cxn>
                <a:cxn ang="0">
                  <a:pos x="98" y="207"/>
                </a:cxn>
                <a:cxn ang="0">
                  <a:pos x="142" y="207"/>
                </a:cxn>
                <a:cxn ang="0">
                  <a:pos x="173" y="103"/>
                </a:cxn>
                <a:cxn ang="0">
                  <a:pos x="183" y="66"/>
                </a:cxn>
                <a:cxn ang="0">
                  <a:pos x="186" y="104"/>
                </a:cxn>
                <a:cxn ang="0">
                  <a:pos x="192" y="207"/>
                </a:cxn>
                <a:cxn ang="0">
                  <a:pos x="243" y="207"/>
                </a:cxn>
                <a:cxn ang="0">
                  <a:pos x="222" y="0"/>
                </a:cxn>
                <a:cxn ang="0">
                  <a:pos x="158" y="0"/>
                </a:cxn>
              </a:cxnLst>
              <a:rect l="0" t="0" r="r" b="b"/>
              <a:pathLst>
                <a:path w="243" h="207">
                  <a:moveTo>
                    <a:pt x="158" y="0"/>
                  </a:moveTo>
                  <a:cubicBezTo>
                    <a:pt x="131" y="94"/>
                    <a:pt x="131" y="94"/>
                    <a:pt x="131" y="94"/>
                  </a:cubicBezTo>
                  <a:cubicBezTo>
                    <a:pt x="127" y="106"/>
                    <a:pt x="124" y="121"/>
                    <a:pt x="122" y="133"/>
                  </a:cubicBezTo>
                  <a:cubicBezTo>
                    <a:pt x="119" y="120"/>
                    <a:pt x="117" y="110"/>
                    <a:pt x="113" y="96"/>
                  </a:cubicBezTo>
                  <a:cubicBezTo>
                    <a:pt x="87" y="0"/>
                    <a:pt x="87" y="0"/>
                    <a:pt x="87" y="0"/>
                  </a:cubicBezTo>
                  <a:cubicBezTo>
                    <a:pt x="22" y="0"/>
                    <a:pt x="22" y="0"/>
                    <a:pt x="22" y="0"/>
                  </a:cubicBezTo>
                  <a:cubicBezTo>
                    <a:pt x="0" y="207"/>
                    <a:pt x="0" y="207"/>
                    <a:pt x="0" y="207"/>
                  </a:cubicBezTo>
                  <a:cubicBezTo>
                    <a:pt x="52" y="207"/>
                    <a:pt x="52" y="207"/>
                    <a:pt x="52" y="207"/>
                  </a:cubicBezTo>
                  <a:cubicBezTo>
                    <a:pt x="58" y="106"/>
                    <a:pt x="58" y="106"/>
                    <a:pt x="58" y="106"/>
                  </a:cubicBezTo>
                  <a:cubicBezTo>
                    <a:pt x="59" y="93"/>
                    <a:pt x="60" y="76"/>
                    <a:pt x="60" y="62"/>
                  </a:cubicBezTo>
                  <a:cubicBezTo>
                    <a:pt x="63" y="79"/>
                    <a:pt x="67" y="97"/>
                    <a:pt x="70" y="106"/>
                  </a:cubicBezTo>
                  <a:cubicBezTo>
                    <a:pt x="98" y="207"/>
                    <a:pt x="98" y="207"/>
                    <a:pt x="98" y="207"/>
                  </a:cubicBezTo>
                  <a:cubicBezTo>
                    <a:pt x="142" y="207"/>
                    <a:pt x="142" y="207"/>
                    <a:pt x="142" y="207"/>
                  </a:cubicBezTo>
                  <a:cubicBezTo>
                    <a:pt x="173" y="103"/>
                    <a:pt x="173" y="103"/>
                    <a:pt x="173" y="103"/>
                  </a:cubicBezTo>
                  <a:cubicBezTo>
                    <a:pt x="176" y="92"/>
                    <a:pt x="181" y="78"/>
                    <a:pt x="183" y="66"/>
                  </a:cubicBezTo>
                  <a:cubicBezTo>
                    <a:pt x="184" y="81"/>
                    <a:pt x="185" y="93"/>
                    <a:pt x="186" y="104"/>
                  </a:cubicBezTo>
                  <a:cubicBezTo>
                    <a:pt x="192" y="207"/>
                    <a:pt x="192" y="207"/>
                    <a:pt x="192" y="207"/>
                  </a:cubicBezTo>
                  <a:cubicBezTo>
                    <a:pt x="243" y="207"/>
                    <a:pt x="243" y="207"/>
                    <a:pt x="243" y="207"/>
                  </a:cubicBezTo>
                  <a:cubicBezTo>
                    <a:pt x="222" y="0"/>
                    <a:pt x="222" y="0"/>
                    <a:pt x="222" y="0"/>
                  </a:cubicBezTo>
                  <a:lnTo>
                    <a:pt x="158" y="0"/>
                  </a:lnTo>
                  <a:close/>
                </a:path>
              </a:pathLst>
            </a:custGeom>
            <a:solidFill>
              <a:srgbClr val="002664"/>
            </a:solidFill>
            <a:ln w="9525">
              <a:noFill/>
              <a:round/>
              <a:headEnd/>
              <a:tailEnd/>
            </a:ln>
          </p:spPr>
          <p:txBody>
            <a:bodyPr/>
            <a:lstStyle/>
            <a:p>
              <a:pPr algn="l">
                <a:spcBef>
                  <a:spcPct val="50000"/>
                </a:spcBef>
                <a:defRPr/>
              </a:pPr>
              <a:endParaRPr lang="en-GB" sz="900">
                <a:solidFill>
                  <a:srgbClr val="FFFFFF"/>
                </a:solidFill>
                <a:latin typeface="Tahoma" pitchFamily="34" charset="0"/>
              </a:endParaRPr>
            </a:p>
          </p:txBody>
        </p:sp>
        <p:sp>
          <p:nvSpPr>
            <p:cNvPr id="9" name="Freeform 46"/>
            <p:cNvSpPr>
              <a:spLocks/>
            </p:cNvSpPr>
            <p:nvPr userDrawn="1"/>
          </p:nvSpPr>
          <p:spPr bwMode="auto">
            <a:xfrm>
              <a:off x="5250" y="4079"/>
              <a:ext cx="84" cy="105"/>
            </a:xfrm>
            <a:custGeom>
              <a:avLst/>
              <a:gdLst/>
              <a:ahLst/>
              <a:cxnLst>
                <a:cxn ang="0">
                  <a:pos x="115" y="131"/>
                </a:cxn>
                <a:cxn ang="0">
                  <a:pos x="108" y="161"/>
                </a:cxn>
                <a:cxn ang="0">
                  <a:pos x="84" y="170"/>
                </a:cxn>
                <a:cxn ang="0">
                  <a:pos x="57" y="159"/>
                </a:cxn>
                <a:cxn ang="0">
                  <a:pos x="53" y="135"/>
                </a:cxn>
                <a:cxn ang="0">
                  <a:pos x="53" y="0"/>
                </a:cxn>
                <a:cxn ang="0">
                  <a:pos x="0" y="0"/>
                </a:cxn>
                <a:cxn ang="0">
                  <a:pos x="0" y="141"/>
                </a:cxn>
                <a:cxn ang="0">
                  <a:pos x="12" y="184"/>
                </a:cxn>
                <a:cxn ang="0">
                  <a:pos x="86" y="211"/>
                </a:cxn>
                <a:cxn ang="0">
                  <a:pos x="150" y="189"/>
                </a:cxn>
                <a:cxn ang="0">
                  <a:pos x="168" y="138"/>
                </a:cxn>
                <a:cxn ang="0">
                  <a:pos x="168" y="0"/>
                </a:cxn>
                <a:cxn ang="0">
                  <a:pos x="115" y="0"/>
                </a:cxn>
                <a:cxn ang="0">
                  <a:pos x="115" y="131"/>
                </a:cxn>
              </a:cxnLst>
              <a:rect l="0" t="0" r="r" b="b"/>
              <a:pathLst>
                <a:path w="168" h="211">
                  <a:moveTo>
                    <a:pt x="115" y="131"/>
                  </a:moveTo>
                  <a:cubicBezTo>
                    <a:pt x="115" y="152"/>
                    <a:pt x="112" y="158"/>
                    <a:pt x="108" y="161"/>
                  </a:cubicBezTo>
                  <a:cubicBezTo>
                    <a:pt x="103" y="166"/>
                    <a:pt x="94" y="170"/>
                    <a:pt x="84" y="170"/>
                  </a:cubicBezTo>
                  <a:cubicBezTo>
                    <a:pt x="72" y="170"/>
                    <a:pt x="62" y="166"/>
                    <a:pt x="57" y="159"/>
                  </a:cubicBezTo>
                  <a:cubicBezTo>
                    <a:pt x="53" y="154"/>
                    <a:pt x="53" y="147"/>
                    <a:pt x="53" y="135"/>
                  </a:cubicBezTo>
                  <a:cubicBezTo>
                    <a:pt x="53" y="0"/>
                    <a:pt x="53" y="0"/>
                    <a:pt x="53" y="0"/>
                  </a:cubicBezTo>
                  <a:cubicBezTo>
                    <a:pt x="0" y="0"/>
                    <a:pt x="0" y="0"/>
                    <a:pt x="0" y="0"/>
                  </a:cubicBezTo>
                  <a:cubicBezTo>
                    <a:pt x="0" y="141"/>
                    <a:pt x="0" y="141"/>
                    <a:pt x="0" y="141"/>
                  </a:cubicBezTo>
                  <a:cubicBezTo>
                    <a:pt x="0" y="160"/>
                    <a:pt x="3" y="173"/>
                    <a:pt x="12" y="184"/>
                  </a:cubicBezTo>
                  <a:cubicBezTo>
                    <a:pt x="25" y="202"/>
                    <a:pt x="52" y="211"/>
                    <a:pt x="86" y="211"/>
                  </a:cubicBezTo>
                  <a:cubicBezTo>
                    <a:pt x="118" y="211"/>
                    <a:pt x="139" y="200"/>
                    <a:pt x="150" y="189"/>
                  </a:cubicBezTo>
                  <a:cubicBezTo>
                    <a:pt x="162" y="178"/>
                    <a:pt x="168" y="168"/>
                    <a:pt x="168" y="138"/>
                  </a:cubicBezTo>
                  <a:cubicBezTo>
                    <a:pt x="168" y="0"/>
                    <a:pt x="168" y="0"/>
                    <a:pt x="168" y="0"/>
                  </a:cubicBezTo>
                  <a:cubicBezTo>
                    <a:pt x="115" y="0"/>
                    <a:pt x="115" y="0"/>
                    <a:pt x="115" y="0"/>
                  </a:cubicBezTo>
                  <a:lnTo>
                    <a:pt x="115" y="131"/>
                  </a:lnTo>
                  <a:close/>
                </a:path>
              </a:pathLst>
            </a:custGeom>
            <a:solidFill>
              <a:srgbClr val="002664"/>
            </a:solidFill>
            <a:ln w="9525">
              <a:noFill/>
              <a:round/>
              <a:headEnd/>
              <a:tailEnd/>
            </a:ln>
          </p:spPr>
          <p:txBody>
            <a:bodyPr/>
            <a:lstStyle/>
            <a:p>
              <a:pPr algn="l">
                <a:spcBef>
                  <a:spcPct val="50000"/>
                </a:spcBef>
                <a:defRPr/>
              </a:pPr>
              <a:endParaRPr lang="en-GB" sz="900">
                <a:solidFill>
                  <a:srgbClr val="FFFFFF"/>
                </a:solidFill>
                <a:latin typeface="Tahoma" pitchFamily="34" charset="0"/>
              </a:endParaRPr>
            </a:p>
          </p:txBody>
        </p:sp>
        <p:sp>
          <p:nvSpPr>
            <p:cNvPr id="10" name="Freeform 47"/>
            <p:cNvSpPr>
              <a:spLocks/>
            </p:cNvSpPr>
            <p:nvPr userDrawn="1"/>
          </p:nvSpPr>
          <p:spPr bwMode="auto">
            <a:xfrm>
              <a:off x="5878" y="4079"/>
              <a:ext cx="84" cy="103"/>
            </a:xfrm>
            <a:custGeom>
              <a:avLst/>
              <a:gdLst/>
              <a:ahLst/>
              <a:cxnLst>
                <a:cxn ang="0">
                  <a:pos x="0" y="0"/>
                </a:cxn>
                <a:cxn ang="0">
                  <a:pos x="0" y="41"/>
                </a:cxn>
                <a:cxn ang="0">
                  <a:pos x="53" y="41"/>
                </a:cxn>
                <a:cxn ang="0">
                  <a:pos x="53" y="207"/>
                </a:cxn>
                <a:cxn ang="0">
                  <a:pos x="106" y="207"/>
                </a:cxn>
                <a:cxn ang="0">
                  <a:pos x="106" y="41"/>
                </a:cxn>
                <a:cxn ang="0">
                  <a:pos x="147" y="41"/>
                </a:cxn>
                <a:cxn ang="0">
                  <a:pos x="167" y="0"/>
                </a:cxn>
                <a:cxn ang="0">
                  <a:pos x="0" y="0"/>
                </a:cxn>
              </a:cxnLst>
              <a:rect l="0" t="0" r="r" b="b"/>
              <a:pathLst>
                <a:path w="167" h="207">
                  <a:moveTo>
                    <a:pt x="0" y="0"/>
                  </a:moveTo>
                  <a:cubicBezTo>
                    <a:pt x="0" y="41"/>
                    <a:pt x="0" y="41"/>
                    <a:pt x="0" y="41"/>
                  </a:cubicBezTo>
                  <a:cubicBezTo>
                    <a:pt x="53" y="41"/>
                    <a:pt x="53" y="41"/>
                    <a:pt x="53" y="41"/>
                  </a:cubicBezTo>
                  <a:cubicBezTo>
                    <a:pt x="53" y="207"/>
                    <a:pt x="53" y="207"/>
                    <a:pt x="53" y="207"/>
                  </a:cubicBezTo>
                  <a:cubicBezTo>
                    <a:pt x="106" y="207"/>
                    <a:pt x="106" y="207"/>
                    <a:pt x="106" y="207"/>
                  </a:cubicBezTo>
                  <a:cubicBezTo>
                    <a:pt x="106" y="41"/>
                    <a:pt x="106" y="41"/>
                    <a:pt x="106" y="41"/>
                  </a:cubicBezTo>
                  <a:cubicBezTo>
                    <a:pt x="147" y="41"/>
                    <a:pt x="147" y="41"/>
                    <a:pt x="147" y="41"/>
                  </a:cubicBezTo>
                  <a:cubicBezTo>
                    <a:pt x="159" y="33"/>
                    <a:pt x="167" y="0"/>
                    <a:pt x="167" y="0"/>
                  </a:cubicBezTo>
                  <a:lnTo>
                    <a:pt x="0" y="0"/>
                  </a:lnTo>
                  <a:close/>
                </a:path>
              </a:pathLst>
            </a:custGeom>
            <a:solidFill>
              <a:srgbClr val="002664"/>
            </a:solidFill>
            <a:ln w="9525">
              <a:noFill/>
              <a:round/>
              <a:headEnd/>
              <a:tailEnd/>
            </a:ln>
          </p:spPr>
          <p:txBody>
            <a:bodyPr/>
            <a:lstStyle/>
            <a:p>
              <a:pPr algn="l">
                <a:spcBef>
                  <a:spcPct val="50000"/>
                </a:spcBef>
                <a:defRPr/>
              </a:pPr>
              <a:endParaRPr lang="en-GB" sz="900">
                <a:solidFill>
                  <a:srgbClr val="FFFFFF"/>
                </a:solidFill>
                <a:latin typeface="Tahoma" pitchFamily="34" charset="0"/>
              </a:endParaRPr>
            </a:p>
          </p:txBody>
        </p:sp>
        <p:sp>
          <p:nvSpPr>
            <p:cNvPr id="11" name="Freeform 48"/>
            <p:cNvSpPr>
              <a:spLocks/>
            </p:cNvSpPr>
            <p:nvPr userDrawn="1"/>
          </p:nvSpPr>
          <p:spPr bwMode="auto">
            <a:xfrm>
              <a:off x="5160" y="4079"/>
              <a:ext cx="67" cy="103"/>
            </a:xfrm>
            <a:custGeom>
              <a:avLst/>
              <a:gdLst/>
              <a:ahLst/>
              <a:cxnLst>
                <a:cxn ang="0">
                  <a:pos x="52" y="119"/>
                </a:cxn>
                <a:cxn ang="0">
                  <a:pos x="112" y="119"/>
                </a:cxn>
                <a:cxn ang="0">
                  <a:pos x="112" y="79"/>
                </a:cxn>
                <a:cxn ang="0">
                  <a:pos x="51" y="79"/>
                </a:cxn>
                <a:cxn ang="0">
                  <a:pos x="51" y="40"/>
                </a:cxn>
                <a:cxn ang="0">
                  <a:pos x="112" y="40"/>
                </a:cxn>
                <a:cxn ang="0">
                  <a:pos x="130" y="4"/>
                </a:cxn>
                <a:cxn ang="0">
                  <a:pos x="131" y="0"/>
                </a:cxn>
                <a:cxn ang="0">
                  <a:pos x="0" y="0"/>
                </a:cxn>
                <a:cxn ang="0">
                  <a:pos x="0" y="207"/>
                </a:cxn>
                <a:cxn ang="0">
                  <a:pos x="133" y="207"/>
                </a:cxn>
                <a:cxn ang="0">
                  <a:pos x="133" y="165"/>
                </a:cxn>
                <a:cxn ang="0">
                  <a:pos x="52" y="165"/>
                </a:cxn>
                <a:cxn ang="0">
                  <a:pos x="52" y="119"/>
                </a:cxn>
              </a:cxnLst>
              <a:rect l="0" t="0" r="r" b="b"/>
              <a:pathLst>
                <a:path w="133" h="207">
                  <a:moveTo>
                    <a:pt x="52" y="119"/>
                  </a:moveTo>
                  <a:cubicBezTo>
                    <a:pt x="112" y="119"/>
                    <a:pt x="112" y="119"/>
                    <a:pt x="112" y="119"/>
                  </a:cubicBezTo>
                  <a:cubicBezTo>
                    <a:pt x="112" y="79"/>
                    <a:pt x="112" y="79"/>
                    <a:pt x="112" y="79"/>
                  </a:cubicBezTo>
                  <a:cubicBezTo>
                    <a:pt x="51" y="79"/>
                    <a:pt x="51" y="79"/>
                    <a:pt x="51" y="79"/>
                  </a:cubicBezTo>
                  <a:cubicBezTo>
                    <a:pt x="51" y="40"/>
                    <a:pt x="51" y="40"/>
                    <a:pt x="51" y="40"/>
                  </a:cubicBezTo>
                  <a:cubicBezTo>
                    <a:pt x="112" y="40"/>
                    <a:pt x="112" y="40"/>
                    <a:pt x="112" y="40"/>
                  </a:cubicBezTo>
                  <a:cubicBezTo>
                    <a:pt x="121" y="33"/>
                    <a:pt x="128" y="13"/>
                    <a:pt x="130" y="4"/>
                  </a:cubicBezTo>
                  <a:cubicBezTo>
                    <a:pt x="131" y="0"/>
                    <a:pt x="131" y="0"/>
                    <a:pt x="131" y="0"/>
                  </a:cubicBezTo>
                  <a:cubicBezTo>
                    <a:pt x="0" y="0"/>
                    <a:pt x="0" y="0"/>
                    <a:pt x="0" y="0"/>
                  </a:cubicBezTo>
                  <a:cubicBezTo>
                    <a:pt x="0" y="207"/>
                    <a:pt x="0" y="207"/>
                    <a:pt x="0" y="207"/>
                  </a:cubicBezTo>
                  <a:cubicBezTo>
                    <a:pt x="133" y="207"/>
                    <a:pt x="133" y="207"/>
                    <a:pt x="133" y="207"/>
                  </a:cubicBezTo>
                  <a:cubicBezTo>
                    <a:pt x="133" y="165"/>
                    <a:pt x="133" y="165"/>
                    <a:pt x="133" y="165"/>
                  </a:cubicBezTo>
                  <a:cubicBezTo>
                    <a:pt x="52" y="165"/>
                    <a:pt x="52" y="165"/>
                    <a:pt x="52" y="165"/>
                  </a:cubicBezTo>
                  <a:lnTo>
                    <a:pt x="52" y="119"/>
                  </a:lnTo>
                  <a:close/>
                </a:path>
              </a:pathLst>
            </a:custGeom>
            <a:solidFill>
              <a:srgbClr val="002664"/>
            </a:solidFill>
            <a:ln w="9525">
              <a:noFill/>
              <a:round/>
              <a:headEnd/>
              <a:tailEnd/>
            </a:ln>
          </p:spPr>
          <p:txBody>
            <a:bodyPr/>
            <a:lstStyle/>
            <a:p>
              <a:pPr algn="l">
                <a:spcBef>
                  <a:spcPct val="50000"/>
                </a:spcBef>
                <a:defRPr/>
              </a:pPr>
              <a:endParaRPr lang="en-GB" sz="900">
                <a:solidFill>
                  <a:srgbClr val="FFFFFF"/>
                </a:solidFill>
                <a:latin typeface="Tahoma" pitchFamily="34" charset="0"/>
              </a:endParaRPr>
            </a:p>
          </p:txBody>
        </p:sp>
        <p:sp>
          <p:nvSpPr>
            <p:cNvPr id="12" name="Freeform 49"/>
            <p:cNvSpPr>
              <a:spLocks/>
            </p:cNvSpPr>
            <p:nvPr userDrawn="1"/>
          </p:nvSpPr>
          <p:spPr bwMode="auto">
            <a:xfrm>
              <a:off x="5503" y="4079"/>
              <a:ext cx="67" cy="103"/>
            </a:xfrm>
            <a:custGeom>
              <a:avLst/>
              <a:gdLst/>
              <a:ahLst/>
              <a:cxnLst>
                <a:cxn ang="0">
                  <a:pos x="52" y="119"/>
                </a:cxn>
                <a:cxn ang="0">
                  <a:pos x="112" y="119"/>
                </a:cxn>
                <a:cxn ang="0">
                  <a:pos x="112" y="79"/>
                </a:cxn>
                <a:cxn ang="0">
                  <a:pos x="52" y="79"/>
                </a:cxn>
                <a:cxn ang="0">
                  <a:pos x="52" y="40"/>
                </a:cxn>
                <a:cxn ang="0">
                  <a:pos x="112" y="40"/>
                </a:cxn>
                <a:cxn ang="0">
                  <a:pos x="131" y="4"/>
                </a:cxn>
                <a:cxn ang="0">
                  <a:pos x="131" y="0"/>
                </a:cxn>
                <a:cxn ang="0">
                  <a:pos x="0" y="0"/>
                </a:cxn>
                <a:cxn ang="0">
                  <a:pos x="0" y="207"/>
                </a:cxn>
                <a:cxn ang="0">
                  <a:pos x="134" y="207"/>
                </a:cxn>
                <a:cxn ang="0">
                  <a:pos x="134" y="165"/>
                </a:cxn>
                <a:cxn ang="0">
                  <a:pos x="52" y="165"/>
                </a:cxn>
                <a:cxn ang="0">
                  <a:pos x="52" y="119"/>
                </a:cxn>
              </a:cxnLst>
              <a:rect l="0" t="0" r="r" b="b"/>
              <a:pathLst>
                <a:path w="134" h="207">
                  <a:moveTo>
                    <a:pt x="52" y="119"/>
                  </a:moveTo>
                  <a:cubicBezTo>
                    <a:pt x="112" y="119"/>
                    <a:pt x="112" y="119"/>
                    <a:pt x="112" y="119"/>
                  </a:cubicBezTo>
                  <a:cubicBezTo>
                    <a:pt x="112" y="79"/>
                    <a:pt x="112" y="79"/>
                    <a:pt x="112" y="79"/>
                  </a:cubicBezTo>
                  <a:cubicBezTo>
                    <a:pt x="52" y="79"/>
                    <a:pt x="52" y="79"/>
                    <a:pt x="52" y="79"/>
                  </a:cubicBezTo>
                  <a:cubicBezTo>
                    <a:pt x="52" y="40"/>
                    <a:pt x="52" y="40"/>
                    <a:pt x="52" y="40"/>
                  </a:cubicBezTo>
                  <a:cubicBezTo>
                    <a:pt x="112" y="40"/>
                    <a:pt x="112" y="40"/>
                    <a:pt x="112" y="40"/>
                  </a:cubicBezTo>
                  <a:cubicBezTo>
                    <a:pt x="121" y="33"/>
                    <a:pt x="128" y="13"/>
                    <a:pt x="131" y="4"/>
                  </a:cubicBezTo>
                  <a:cubicBezTo>
                    <a:pt x="131" y="0"/>
                    <a:pt x="131" y="0"/>
                    <a:pt x="131" y="0"/>
                  </a:cubicBezTo>
                  <a:cubicBezTo>
                    <a:pt x="0" y="0"/>
                    <a:pt x="0" y="0"/>
                    <a:pt x="0" y="0"/>
                  </a:cubicBezTo>
                  <a:cubicBezTo>
                    <a:pt x="0" y="207"/>
                    <a:pt x="0" y="207"/>
                    <a:pt x="0" y="207"/>
                  </a:cubicBezTo>
                  <a:cubicBezTo>
                    <a:pt x="134" y="207"/>
                    <a:pt x="134" y="207"/>
                    <a:pt x="134" y="207"/>
                  </a:cubicBezTo>
                  <a:cubicBezTo>
                    <a:pt x="134" y="165"/>
                    <a:pt x="134" y="165"/>
                    <a:pt x="134" y="165"/>
                  </a:cubicBezTo>
                  <a:cubicBezTo>
                    <a:pt x="52" y="165"/>
                    <a:pt x="52" y="165"/>
                    <a:pt x="52" y="165"/>
                  </a:cubicBezTo>
                  <a:lnTo>
                    <a:pt x="52" y="119"/>
                  </a:lnTo>
                  <a:close/>
                </a:path>
              </a:pathLst>
            </a:custGeom>
            <a:solidFill>
              <a:srgbClr val="002664"/>
            </a:solidFill>
            <a:ln w="9525">
              <a:noFill/>
              <a:round/>
              <a:headEnd/>
              <a:tailEnd/>
            </a:ln>
          </p:spPr>
          <p:txBody>
            <a:bodyPr/>
            <a:lstStyle/>
            <a:p>
              <a:pPr algn="l">
                <a:spcBef>
                  <a:spcPct val="50000"/>
                </a:spcBef>
                <a:defRPr/>
              </a:pPr>
              <a:endParaRPr lang="en-GB" sz="900">
                <a:solidFill>
                  <a:srgbClr val="FFFFFF"/>
                </a:solidFill>
                <a:latin typeface="Tahoma" pitchFamily="34" charset="0"/>
              </a:endParaRPr>
            </a:p>
          </p:txBody>
        </p:sp>
        <p:sp>
          <p:nvSpPr>
            <p:cNvPr id="13" name="Freeform 50"/>
            <p:cNvSpPr>
              <a:spLocks/>
            </p:cNvSpPr>
            <p:nvPr userDrawn="1"/>
          </p:nvSpPr>
          <p:spPr bwMode="auto">
            <a:xfrm>
              <a:off x="5586" y="4079"/>
              <a:ext cx="83" cy="103"/>
            </a:xfrm>
            <a:custGeom>
              <a:avLst/>
              <a:gdLst/>
              <a:ahLst/>
              <a:cxnLst>
                <a:cxn ang="0">
                  <a:pos x="0" y="0"/>
                </a:cxn>
                <a:cxn ang="0">
                  <a:pos x="0" y="41"/>
                </a:cxn>
                <a:cxn ang="0">
                  <a:pos x="54" y="41"/>
                </a:cxn>
                <a:cxn ang="0">
                  <a:pos x="54" y="207"/>
                </a:cxn>
                <a:cxn ang="0">
                  <a:pos x="106" y="207"/>
                </a:cxn>
                <a:cxn ang="0">
                  <a:pos x="106" y="41"/>
                </a:cxn>
                <a:cxn ang="0">
                  <a:pos x="147" y="41"/>
                </a:cxn>
                <a:cxn ang="0">
                  <a:pos x="168" y="0"/>
                </a:cxn>
                <a:cxn ang="0">
                  <a:pos x="0" y="0"/>
                </a:cxn>
              </a:cxnLst>
              <a:rect l="0" t="0" r="r" b="b"/>
              <a:pathLst>
                <a:path w="168" h="207">
                  <a:moveTo>
                    <a:pt x="0" y="0"/>
                  </a:moveTo>
                  <a:cubicBezTo>
                    <a:pt x="0" y="41"/>
                    <a:pt x="0" y="41"/>
                    <a:pt x="0" y="41"/>
                  </a:cubicBezTo>
                  <a:cubicBezTo>
                    <a:pt x="54" y="41"/>
                    <a:pt x="54" y="41"/>
                    <a:pt x="54" y="41"/>
                  </a:cubicBezTo>
                  <a:cubicBezTo>
                    <a:pt x="54" y="207"/>
                    <a:pt x="54" y="207"/>
                    <a:pt x="54" y="207"/>
                  </a:cubicBezTo>
                  <a:cubicBezTo>
                    <a:pt x="106" y="207"/>
                    <a:pt x="106" y="207"/>
                    <a:pt x="106" y="207"/>
                  </a:cubicBezTo>
                  <a:cubicBezTo>
                    <a:pt x="106" y="41"/>
                    <a:pt x="106" y="41"/>
                    <a:pt x="106" y="41"/>
                  </a:cubicBezTo>
                  <a:cubicBezTo>
                    <a:pt x="147" y="41"/>
                    <a:pt x="147" y="41"/>
                    <a:pt x="147" y="41"/>
                  </a:cubicBezTo>
                  <a:cubicBezTo>
                    <a:pt x="159" y="33"/>
                    <a:pt x="168" y="0"/>
                    <a:pt x="168" y="0"/>
                  </a:cubicBezTo>
                  <a:lnTo>
                    <a:pt x="0" y="0"/>
                  </a:lnTo>
                  <a:close/>
                </a:path>
              </a:pathLst>
            </a:custGeom>
            <a:solidFill>
              <a:srgbClr val="002664"/>
            </a:solidFill>
            <a:ln w="9525">
              <a:noFill/>
              <a:round/>
              <a:headEnd/>
              <a:tailEnd/>
            </a:ln>
          </p:spPr>
          <p:txBody>
            <a:bodyPr/>
            <a:lstStyle/>
            <a:p>
              <a:pPr algn="l">
                <a:spcBef>
                  <a:spcPct val="50000"/>
                </a:spcBef>
                <a:defRPr/>
              </a:pPr>
              <a:endParaRPr lang="en-GB" sz="900">
                <a:solidFill>
                  <a:srgbClr val="FFFFFF"/>
                </a:solidFill>
                <a:latin typeface="Tahoma" pitchFamily="34" charset="0"/>
              </a:endParaRPr>
            </a:p>
          </p:txBody>
        </p:sp>
        <p:pic>
          <p:nvPicPr>
            <p:cNvPr id="14" name="Picture 51"/>
            <p:cNvPicPr>
              <a:picLocks noChangeAspect="1" noChangeArrowheads="1"/>
            </p:cNvPicPr>
            <p:nvPr userDrawn="1"/>
          </p:nvPicPr>
          <p:blipFill>
            <a:blip r:embed="rId3" cstate="print"/>
            <a:srcRect/>
            <a:stretch>
              <a:fillRect/>
            </a:stretch>
          </p:blipFill>
          <p:spPr bwMode="auto">
            <a:xfrm>
              <a:off x="4929" y="4026"/>
              <a:ext cx="176" cy="176"/>
            </a:xfrm>
            <a:prstGeom prst="rect">
              <a:avLst/>
            </a:prstGeom>
            <a:noFill/>
            <a:ln w="9525">
              <a:noFill/>
              <a:miter lim="800000"/>
              <a:headEnd/>
              <a:tailEnd/>
            </a:ln>
          </p:spPr>
        </p:pic>
      </p:grpSp>
      <p:sp>
        <p:nvSpPr>
          <p:cNvPr id="15" name="TextBox 16"/>
          <p:cNvSpPr txBox="1"/>
          <p:nvPr userDrawn="1"/>
        </p:nvSpPr>
        <p:spPr>
          <a:xfrm>
            <a:off x="328613" y="6451600"/>
            <a:ext cx="6272212" cy="261938"/>
          </a:xfrm>
          <a:prstGeom prst="rect">
            <a:avLst/>
          </a:prstGeom>
          <a:noFill/>
        </p:spPr>
        <p:txBody>
          <a:bodyPr>
            <a:spAutoFit/>
          </a:bodyPr>
          <a:lstStyle/>
          <a:p>
            <a:pPr algn="l">
              <a:defRPr/>
            </a:pPr>
            <a:r>
              <a:rPr lang="en-GB" sz="1100" baseline="0" dirty="0" smtClean="0">
                <a:solidFill>
                  <a:srgbClr val="002060"/>
                </a:solidFill>
                <a:latin typeface="BankGothic Md BT"/>
              </a:rPr>
              <a:t>GSICS workshop March 2014,  EUMETSAT		</a:t>
            </a:r>
            <a:r>
              <a:rPr lang="de-DE" sz="1100" dirty="0" smtClean="0">
                <a:solidFill>
                  <a:srgbClr val="002060"/>
                </a:solidFill>
                <a:latin typeface="BankGothic Md BT"/>
              </a:rPr>
              <a:t>Slide: </a:t>
            </a:r>
            <a:fld id="{D2DDE2D0-36E2-4D3C-A9AF-713EED030A7F}" type="slidenum">
              <a:rPr lang="de-DE" sz="1100" smtClean="0">
                <a:solidFill>
                  <a:srgbClr val="002060"/>
                </a:solidFill>
                <a:latin typeface="BankGothic Md BT"/>
              </a:rPr>
              <a:pPr algn="l">
                <a:defRPr/>
              </a:pPr>
              <a:t>‹#›</a:t>
            </a:fld>
            <a:endParaRPr lang="de-DE" sz="1100" dirty="0">
              <a:solidFill>
                <a:srgbClr val="002060"/>
              </a:solidFill>
              <a:latin typeface="BankGothic Md BT"/>
            </a:endParaRPr>
          </a:p>
        </p:txBody>
      </p:sp>
      <p:sp>
        <p:nvSpPr>
          <p:cNvPr id="16" name="AutoShape 5"/>
          <p:cNvSpPr>
            <a:spLocks noChangeAspect="1" noChangeArrowheads="1" noTextEdit="1"/>
          </p:cNvSpPr>
          <p:nvPr/>
        </p:nvSpPr>
        <p:spPr bwMode="auto">
          <a:xfrm>
            <a:off x="0" y="3244850"/>
            <a:ext cx="9906000" cy="288925"/>
          </a:xfrm>
          <a:prstGeom prst="rect">
            <a:avLst/>
          </a:prstGeom>
          <a:noFill/>
          <a:ln w="9525">
            <a:noFill/>
            <a:miter lim="800000"/>
            <a:headEnd/>
            <a:tailEnd/>
          </a:ln>
        </p:spPr>
        <p:txBody>
          <a:bodyPr/>
          <a:lstStyle/>
          <a:p>
            <a:pPr algn="l">
              <a:spcBef>
                <a:spcPct val="50000"/>
              </a:spcBef>
              <a:defRPr/>
            </a:pPr>
            <a:endParaRPr lang="en-GB" sz="900">
              <a:solidFill>
                <a:srgbClr val="FFFFFF"/>
              </a:solidFill>
              <a:latin typeface="Tahoma" pitchFamily="34" charset="0"/>
            </a:endParaRPr>
          </a:p>
        </p:txBody>
      </p:sp>
      <p:grpSp>
        <p:nvGrpSpPr>
          <p:cNvPr id="3" name="Group 6"/>
          <p:cNvGrpSpPr>
            <a:grpSpLocks/>
          </p:cNvGrpSpPr>
          <p:nvPr/>
        </p:nvGrpSpPr>
        <p:grpSpPr bwMode="auto">
          <a:xfrm>
            <a:off x="4763" y="3098800"/>
            <a:ext cx="9901237" cy="128588"/>
            <a:chOff x="3" y="2044"/>
            <a:chExt cx="6237" cy="179"/>
          </a:xfrm>
        </p:grpSpPr>
        <p:sp>
          <p:nvSpPr>
            <p:cNvPr id="18" name="Rectangle 7"/>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algn="l">
                <a:spcBef>
                  <a:spcPct val="50000"/>
                </a:spcBef>
                <a:defRPr/>
              </a:pPr>
              <a:endParaRPr lang="en-GB" sz="900">
                <a:solidFill>
                  <a:srgbClr val="FFFFFF"/>
                </a:solidFill>
                <a:latin typeface="Tahoma" pitchFamily="34" charset="0"/>
              </a:endParaRPr>
            </a:p>
          </p:txBody>
        </p:sp>
        <p:sp>
          <p:nvSpPr>
            <p:cNvPr id="19" name="Rectangle 8"/>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algn="l">
                <a:spcBef>
                  <a:spcPct val="50000"/>
                </a:spcBef>
                <a:defRPr/>
              </a:pPr>
              <a:endParaRPr lang="en-GB" sz="900">
                <a:solidFill>
                  <a:srgbClr val="FFFFFF"/>
                </a:solidFill>
                <a:latin typeface="Tahoma" pitchFamily="34" charset="0"/>
              </a:endParaRPr>
            </a:p>
          </p:txBody>
        </p:sp>
        <p:sp>
          <p:nvSpPr>
            <p:cNvPr id="20" name="Rectangle 9"/>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algn="l">
                <a:spcBef>
                  <a:spcPct val="50000"/>
                </a:spcBef>
                <a:defRPr/>
              </a:pPr>
              <a:endParaRPr lang="en-GB" sz="900">
                <a:solidFill>
                  <a:srgbClr val="FFFFFF"/>
                </a:solidFill>
                <a:latin typeface="Tahoma" pitchFamily="34" charset="0"/>
              </a:endParaRPr>
            </a:p>
          </p:txBody>
        </p:sp>
        <p:sp>
          <p:nvSpPr>
            <p:cNvPr id="21" name="Rectangle 10"/>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algn="l">
                <a:spcBef>
                  <a:spcPct val="50000"/>
                </a:spcBef>
                <a:defRPr/>
              </a:pPr>
              <a:endParaRPr lang="en-GB" sz="900">
                <a:solidFill>
                  <a:srgbClr val="FFFFFF"/>
                </a:solidFill>
                <a:latin typeface="Tahoma" pitchFamily="34" charset="0"/>
              </a:endParaRPr>
            </a:p>
          </p:txBody>
        </p:sp>
        <p:sp>
          <p:nvSpPr>
            <p:cNvPr id="22" name="Rectangle 11"/>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algn="l">
                <a:spcBef>
                  <a:spcPct val="50000"/>
                </a:spcBef>
                <a:defRPr/>
              </a:pPr>
              <a:endParaRPr lang="en-GB" sz="900">
                <a:solidFill>
                  <a:srgbClr val="FFFFFF"/>
                </a:solidFill>
                <a:latin typeface="Tahoma" pitchFamily="34" charset="0"/>
              </a:endParaRPr>
            </a:p>
          </p:txBody>
        </p:sp>
      </p:grpSp>
      <p:grpSp>
        <p:nvGrpSpPr>
          <p:cNvPr id="4" name="Group 53"/>
          <p:cNvGrpSpPr>
            <a:grpSpLocks noChangeAspect="1"/>
          </p:cNvGrpSpPr>
          <p:nvPr userDrawn="1"/>
        </p:nvGrpSpPr>
        <p:grpSpPr bwMode="auto">
          <a:xfrm>
            <a:off x="7737475" y="6307138"/>
            <a:ext cx="1814513" cy="447675"/>
            <a:chOff x="4874" y="3973"/>
            <a:chExt cx="1143" cy="282"/>
          </a:xfrm>
        </p:grpSpPr>
        <p:sp>
          <p:nvSpPr>
            <p:cNvPr id="24" name="AutoShape 52"/>
            <p:cNvSpPr>
              <a:spLocks noChangeAspect="1" noChangeArrowheads="1" noTextEdit="1"/>
            </p:cNvSpPr>
            <p:nvPr userDrawn="1"/>
          </p:nvSpPr>
          <p:spPr bwMode="auto">
            <a:xfrm>
              <a:off x="4874" y="3973"/>
              <a:ext cx="1143" cy="282"/>
            </a:xfrm>
            <a:prstGeom prst="rect">
              <a:avLst/>
            </a:prstGeom>
            <a:noFill/>
            <a:ln w="9525">
              <a:noFill/>
              <a:miter lim="800000"/>
              <a:headEnd/>
              <a:tailEnd/>
            </a:ln>
          </p:spPr>
          <p:txBody>
            <a:bodyPr/>
            <a:lstStyle/>
            <a:p>
              <a:pPr algn="l">
                <a:spcBef>
                  <a:spcPct val="50000"/>
                </a:spcBef>
                <a:defRPr/>
              </a:pPr>
              <a:endParaRPr lang="en-GB" sz="900">
                <a:solidFill>
                  <a:srgbClr val="FFFFFF"/>
                </a:solidFill>
                <a:latin typeface="Tahoma" pitchFamily="34" charset="0"/>
              </a:endParaRPr>
            </a:p>
          </p:txBody>
        </p:sp>
        <p:sp>
          <p:nvSpPr>
            <p:cNvPr id="25" name="Freeform 54"/>
            <p:cNvSpPr>
              <a:spLocks noEditPoints="1"/>
            </p:cNvSpPr>
            <p:nvPr userDrawn="1"/>
          </p:nvSpPr>
          <p:spPr bwMode="auto">
            <a:xfrm>
              <a:off x="5774" y="4079"/>
              <a:ext cx="100" cy="103"/>
            </a:xfrm>
            <a:custGeom>
              <a:avLst/>
              <a:gdLst/>
              <a:ahLst/>
              <a:cxnLst>
                <a:cxn ang="0">
                  <a:pos x="128" y="0"/>
                </a:cxn>
                <a:cxn ang="0">
                  <a:pos x="76" y="0"/>
                </a:cxn>
                <a:cxn ang="0">
                  <a:pos x="0" y="207"/>
                </a:cxn>
                <a:cxn ang="0">
                  <a:pos x="54" y="207"/>
                </a:cxn>
                <a:cxn ang="0">
                  <a:pos x="69" y="163"/>
                </a:cxn>
                <a:cxn ang="0">
                  <a:pos x="130" y="163"/>
                </a:cxn>
                <a:cxn ang="0">
                  <a:pos x="146" y="207"/>
                </a:cxn>
                <a:cxn ang="0">
                  <a:pos x="200" y="207"/>
                </a:cxn>
                <a:cxn ang="0">
                  <a:pos x="128" y="0"/>
                </a:cxn>
                <a:cxn ang="0">
                  <a:pos x="81" y="125"/>
                </a:cxn>
                <a:cxn ang="0">
                  <a:pos x="100" y="57"/>
                </a:cxn>
                <a:cxn ang="0">
                  <a:pos x="119" y="125"/>
                </a:cxn>
                <a:cxn ang="0">
                  <a:pos x="81" y="125"/>
                </a:cxn>
              </a:cxnLst>
              <a:rect l="0" t="0" r="r" b="b"/>
              <a:pathLst>
                <a:path w="200" h="207">
                  <a:moveTo>
                    <a:pt x="128" y="0"/>
                  </a:moveTo>
                  <a:cubicBezTo>
                    <a:pt x="76" y="0"/>
                    <a:pt x="76" y="0"/>
                    <a:pt x="76" y="0"/>
                  </a:cubicBezTo>
                  <a:cubicBezTo>
                    <a:pt x="0" y="207"/>
                    <a:pt x="0" y="207"/>
                    <a:pt x="0" y="207"/>
                  </a:cubicBezTo>
                  <a:cubicBezTo>
                    <a:pt x="54" y="207"/>
                    <a:pt x="54" y="207"/>
                    <a:pt x="54" y="207"/>
                  </a:cubicBezTo>
                  <a:cubicBezTo>
                    <a:pt x="69" y="163"/>
                    <a:pt x="69" y="163"/>
                    <a:pt x="69" y="163"/>
                  </a:cubicBezTo>
                  <a:cubicBezTo>
                    <a:pt x="130" y="163"/>
                    <a:pt x="130" y="163"/>
                    <a:pt x="130" y="163"/>
                  </a:cubicBezTo>
                  <a:cubicBezTo>
                    <a:pt x="146" y="207"/>
                    <a:pt x="146" y="207"/>
                    <a:pt x="146" y="207"/>
                  </a:cubicBezTo>
                  <a:cubicBezTo>
                    <a:pt x="200" y="207"/>
                    <a:pt x="200" y="207"/>
                    <a:pt x="200" y="207"/>
                  </a:cubicBezTo>
                  <a:lnTo>
                    <a:pt x="128" y="0"/>
                  </a:lnTo>
                  <a:close/>
                  <a:moveTo>
                    <a:pt x="81" y="125"/>
                  </a:moveTo>
                  <a:cubicBezTo>
                    <a:pt x="87" y="103"/>
                    <a:pt x="96" y="78"/>
                    <a:pt x="100" y="57"/>
                  </a:cubicBezTo>
                  <a:cubicBezTo>
                    <a:pt x="104" y="78"/>
                    <a:pt x="113" y="103"/>
                    <a:pt x="119" y="125"/>
                  </a:cubicBezTo>
                  <a:lnTo>
                    <a:pt x="81" y="125"/>
                  </a:lnTo>
                  <a:close/>
                </a:path>
              </a:pathLst>
            </a:custGeom>
            <a:solidFill>
              <a:srgbClr val="002664"/>
            </a:solidFill>
            <a:ln w="9525">
              <a:noFill/>
              <a:round/>
              <a:headEnd/>
              <a:tailEnd/>
            </a:ln>
          </p:spPr>
          <p:txBody>
            <a:bodyPr/>
            <a:lstStyle/>
            <a:p>
              <a:pPr algn="l">
                <a:spcBef>
                  <a:spcPct val="50000"/>
                </a:spcBef>
                <a:defRPr/>
              </a:pPr>
              <a:endParaRPr lang="en-GB" sz="900">
                <a:solidFill>
                  <a:srgbClr val="FFFFFF"/>
                </a:solidFill>
                <a:latin typeface="Tahoma" pitchFamily="34" charset="0"/>
              </a:endParaRPr>
            </a:p>
          </p:txBody>
        </p:sp>
        <p:sp>
          <p:nvSpPr>
            <p:cNvPr id="26" name="Freeform 55"/>
            <p:cNvSpPr>
              <a:spLocks/>
            </p:cNvSpPr>
            <p:nvPr userDrawn="1"/>
          </p:nvSpPr>
          <p:spPr bwMode="auto">
            <a:xfrm>
              <a:off x="5676" y="4077"/>
              <a:ext cx="85" cy="107"/>
            </a:xfrm>
            <a:custGeom>
              <a:avLst/>
              <a:gdLst/>
              <a:ahLst/>
              <a:cxnLst>
                <a:cxn ang="0">
                  <a:pos x="113" y="84"/>
                </a:cxn>
                <a:cxn ang="0">
                  <a:pos x="86" y="78"/>
                </a:cxn>
                <a:cxn ang="0">
                  <a:pos x="65" y="60"/>
                </a:cxn>
                <a:cxn ang="0">
                  <a:pos x="92" y="41"/>
                </a:cxn>
                <a:cxn ang="0">
                  <a:pos x="145" y="56"/>
                </a:cxn>
                <a:cxn ang="0">
                  <a:pos x="168" y="21"/>
                </a:cxn>
                <a:cxn ang="0">
                  <a:pos x="91" y="0"/>
                </a:cxn>
                <a:cxn ang="0">
                  <a:pos x="8" y="65"/>
                </a:cxn>
                <a:cxn ang="0">
                  <a:pos x="17" y="96"/>
                </a:cxn>
                <a:cxn ang="0">
                  <a:pos x="61" y="125"/>
                </a:cxn>
                <a:cxn ang="0">
                  <a:pos x="87" y="131"/>
                </a:cxn>
                <a:cxn ang="0">
                  <a:pos x="113" y="153"/>
                </a:cxn>
                <a:cxn ang="0">
                  <a:pos x="77" y="173"/>
                </a:cxn>
                <a:cxn ang="0">
                  <a:pos x="17" y="158"/>
                </a:cxn>
                <a:cxn ang="0">
                  <a:pos x="0" y="197"/>
                </a:cxn>
                <a:cxn ang="0">
                  <a:pos x="74" y="214"/>
                </a:cxn>
                <a:cxn ang="0">
                  <a:pos x="170" y="143"/>
                </a:cxn>
                <a:cxn ang="0">
                  <a:pos x="113" y="84"/>
                </a:cxn>
              </a:cxnLst>
              <a:rect l="0" t="0" r="r" b="b"/>
              <a:pathLst>
                <a:path w="170" h="214">
                  <a:moveTo>
                    <a:pt x="113" y="84"/>
                  </a:moveTo>
                  <a:cubicBezTo>
                    <a:pt x="86" y="78"/>
                    <a:pt x="86" y="78"/>
                    <a:pt x="86" y="78"/>
                  </a:cubicBezTo>
                  <a:cubicBezTo>
                    <a:pt x="69" y="74"/>
                    <a:pt x="65" y="69"/>
                    <a:pt x="65" y="60"/>
                  </a:cubicBezTo>
                  <a:cubicBezTo>
                    <a:pt x="65" y="48"/>
                    <a:pt x="76" y="41"/>
                    <a:pt x="92" y="41"/>
                  </a:cubicBezTo>
                  <a:cubicBezTo>
                    <a:pt x="108" y="41"/>
                    <a:pt x="125" y="46"/>
                    <a:pt x="145" y="56"/>
                  </a:cubicBezTo>
                  <a:cubicBezTo>
                    <a:pt x="168" y="21"/>
                    <a:pt x="168" y="21"/>
                    <a:pt x="168" y="21"/>
                  </a:cubicBezTo>
                  <a:cubicBezTo>
                    <a:pt x="149" y="9"/>
                    <a:pt x="118" y="0"/>
                    <a:pt x="91" y="0"/>
                  </a:cubicBezTo>
                  <a:cubicBezTo>
                    <a:pt x="42" y="0"/>
                    <a:pt x="8" y="28"/>
                    <a:pt x="8" y="65"/>
                  </a:cubicBezTo>
                  <a:cubicBezTo>
                    <a:pt x="8" y="76"/>
                    <a:pt x="11" y="86"/>
                    <a:pt x="17" y="96"/>
                  </a:cubicBezTo>
                  <a:cubicBezTo>
                    <a:pt x="25" y="110"/>
                    <a:pt x="39" y="120"/>
                    <a:pt x="61" y="125"/>
                  </a:cubicBezTo>
                  <a:cubicBezTo>
                    <a:pt x="87" y="131"/>
                    <a:pt x="87" y="131"/>
                    <a:pt x="87" y="131"/>
                  </a:cubicBezTo>
                  <a:cubicBezTo>
                    <a:pt x="105" y="135"/>
                    <a:pt x="113" y="143"/>
                    <a:pt x="113" y="153"/>
                  </a:cubicBezTo>
                  <a:cubicBezTo>
                    <a:pt x="113" y="167"/>
                    <a:pt x="101" y="173"/>
                    <a:pt x="77" y="173"/>
                  </a:cubicBezTo>
                  <a:cubicBezTo>
                    <a:pt x="55" y="173"/>
                    <a:pt x="38" y="167"/>
                    <a:pt x="17" y="158"/>
                  </a:cubicBezTo>
                  <a:cubicBezTo>
                    <a:pt x="0" y="197"/>
                    <a:pt x="0" y="197"/>
                    <a:pt x="0" y="197"/>
                  </a:cubicBezTo>
                  <a:cubicBezTo>
                    <a:pt x="25" y="208"/>
                    <a:pt x="50" y="214"/>
                    <a:pt x="74" y="214"/>
                  </a:cubicBezTo>
                  <a:cubicBezTo>
                    <a:pt x="132" y="214"/>
                    <a:pt x="170" y="186"/>
                    <a:pt x="170" y="143"/>
                  </a:cubicBezTo>
                  <a:cubicBezTo>
                    <a:pt x="170" y="112"/>
                    <a:pt x="148" y="92"/>
                    <a:pt x="113" y="84"/>
                  </a:cubicBezTo>
                  <a:close/>
                </a:path>
              </a:pathLst>
            </a:custGeom>
            <a:solidFill>
              <a:srgbClr val="002664"/>
            </a:solidFill>
            <a:ln w="9525">
              <a:noFill/>
              <a:round/>
              <a:headEnd/>
              <a:tailEnd/>
            </a:ln>
          </p:spPr>
          <p:txBody>
            <a:bodyPr/>
            <a:lstStyle/>
            <a:p>
              <a:pPr algn="l">
                <a:spcBef>
                  <a:spcPct val="50000"/>
                </a:spcBef>
                <a:defRPr/>
              </a:pPr>
              <a:endParaRPr lang="en-GB" sz="900">
                <a:solidFill>
                  <a:srgbClr val="FFFFFF"/>
                </a:solidFill>
                <a:latin typeface="Tahoma" pitchFamily="34" charset="0"/>
              </a:endParaRPr>
            </a:p>
          </p:txBody>
        </p:sp>
        <p:sp>
          <p:nvSpPr>
            <p:cNvPr id="27" name="Freeform 56"/>
            <p:cNvSpPr>
              <a:spLocks/>
            </p:cNvSpPr>
            <p:nvPr userDrawn="1"/>
          </p:nvSpPr>
          <p:spPr bwMode="auto">
            <a:xfrm>
              <a:off x="5356" y="4079"/>
              <a:ext cx="121" cy="103"/>
            </a:xfrm>
            <a:custGeom>
              <a:avLst/>
              <a:gdLst/>
              <a:ahLst/>
              <a:cxnLst>
                <a:cxn ang="0">
                  <a:pos x="158" y="0"/>
                </a:cxn>
                <a:cxn ang="0">
                  <a:pos x="131" y="94"/>
                </a:cxn>
                <a:cxn ang="0">
                  <a:pos x="122" y="133"/>
                </a:cxn>
                <a:cxn ang="0">
                  <a:pos x="113" y="96"/>
                </a:cxn>
                <a:cxn ang="0">
                  <a:pos x="87" y="0"/>
                </a:cxn>
                <a:cxn ang="0">
                  <a:pos x="22" y="0"/>
                </a:cxn>
                <a:cxn ang="0">
                  <a:pos x="0" y="207"/>
                </a:cxn>
                <a:cxn ang="0">
                  <a:pos x="52" y="207"/>
                </a:cxn>
                <a:cxn ang="0">
                  <a:pos x="58" y="106"/>
                </a:cxn>
                <a:cxn ang="0">
                  <a:pos x="60" y="62"/>
                </a:cxn>
                <a:cxn ang="0">
                  <a:pos x="70" y="106"/>
                </a:cxn>
                <a:cxn ang="0">
                  <a:pos x="98" y="207"/>
                </a:cxn>
                <a:cxn ang="0">
                  <a:pos x="142" y="207"/>
                </a:cxn>
                <a:cxn ang="0">
                  <a:pos x="173" y="103"/>
                </a:cxn>
                <a:cxn ang="0">
                  <a:pos x="183" y="66"/>
                </a:cxn>
                <a:cxn ang="0">
                  <a:pos x="186" y="104"/>
                </a:cxn>
                <a:cxn ang="0">
                  <a:pos x="192" y="207"/>
                </a:cxn>
                <a:cxn ang="0">
                  <a:pos x="243" y="207"/>
                </a:cxn>
                <a:cxn ang="0">
                  <a:pos x="222" y="0"/>
                </a:cxn>
                <a:cxn ang="0">
                  <a:pos x="158" y="0"/>
                </a:cxn>
              </a:cxnLst>
              <a:rect l="0" t="0" r="r" b="b"/>
              <a:pathLst>
                <a:path w="243" h="207">
                  <a:moveTo>
                    <a:pt x="158" y="0"/>
                  </a:moveTo>
                  <a:cubicBezTo>
                    <a:pt x="131" y="94"/>
                    <a:pt x="131" y="94"/>
                    <a:pt x="131" y="94"/>
                  </a:cubicBezTo>
                  <a:cubicBezTo>
                    <a:pt x="127" y="106"/>
                    <a:pt x="124" y="121"/>
                    <a:pt x="122" y="133"/>
                  </a:cubicBezTo>
                  <a:cubicBezTo>
                    <a:pt x="119" y="120"/>
                    <a:pt x="117" y="110"/>
                    <a:pt x="113" y="96"/>
                  </a:cubicBezTo>
                  <a:cubicBezTo>
                    <a:pt x="87" y="0"/>
                    <a:pt x="87" y="0"/>
                    <a:pt x="87" y="0"/>
                  </a:cubicBezTo>
                  <a:cubicBezTo>
                    <a:pt x="22" y="0"/>
                    <a:pt x="22" y="0"/>
                    <a:pt x="22" y="0"/>
                  </a:cubicBezTo>
                  <a:cubicBezTo>
                    <a:pt x="0" y="207"/>
                    <a:pt x="0" y="207"/>
                    <a:pt x="0" y="207"/>
                  </a:cubicBezTo>
                  <a:cubicBezTo>
                    <a:pt x="52" y="207"/>
                    <a:pt x="52" y="207"/>
                    <a:pt x="52" y="207"/>
                  </a:cubicBezTo>
                  <a:cubicBezTo>
                    <a:pt x="58" y="106"/>
                    <a:pt x="58" y="106"/>
                    <a:pt x="58" y="106"/>
                  </a:cubicBezTo>
                  <a:cubicBezTo>
                    <a:pt x="59" y="93"/>
                    <a:pt x="60" y="76"/>
                    <a:pt x="60" y="62"/>
                  </a:cubicBezTo>
                  <a:cubicBezTo>
                    <a:pt x="63" y="79"/>
                    <a:pt x="67" y="97"/>
                    <a:pt x="70" y="106"/>
                  </a:cubicBezTo>
                  <a:cubicBezTo>
                    <a:pt x="98" y="207"/>
                    <a:pt x="98" y="207"/>
                    <a:pt x="98" y="207"/>
                  </a:cubicBezTo>
                  <a:cubicBezTo>
                    <a:pt x="142" y="207"/>
                    <a:pt x="142" y="207"/>
                    <a:pt x="142" y="207"/>
                  </a:cubicBezTo>
                  <a:cubicBezTo>
                    <a:pt x="173" y="103"/>
                    <a:pt x="173" y="103"/>
                    <a:pt x="173" y="103"/>
                  </a:cubicBezTo>
                  <a:cubicBezTo>
                    <a:pt x="176" y="92"/>
                    <a:pt x="181" y="78"/>
                    <a:pt x="183" y="66"/>
                  </a:cubicBezTo>
                  <a:cubicBezTo>
                    <a:pt x="184" y="81"/>
                    <a:pt x="185" y="93"/>
                    <a:pt x="186" y="104"/>
                  </a:cubicBezTo>
                  <a:cubicBezTo>
                    <a:pt x="192" y="207"/>
                    <a:pt x="192" y="207"/>
                    <a:pt x="192" y="207"/>
                  </a:cubicBezTo>
                  <a:cubicBezTo>
                    <a:pt x="243" y="207"/>
                    <a:pt x="243" y="207"/>
                    <a:pt x="243" y="207"/>
                  </a:cubicBezTo>
                  <a:cubicBezTo>
                    <a:pt x="222" y="0"/>
                    <a:pt x="222" y="0"/>
                    <a:pt x="222" y="0"/>
                  </a:cubicBezTo>
                  <a:lnTo>
                    <a:pt x="158" y="0"/>
                  </a:lnTo>
                  <a:close/>
                </a:path>
              </a:pathLst>
            </a:custGeom>
            <a:solidFill>
              <a:srgbClr val="002664"/>
            </a:solidFill>
            <a:ln w="9525">
              <a:noFill/>
              <a:round/>
              <a:headEnd/>
              <a:tailEnd/>
            </a:ln>
          </p:spPr>
          <p:txBody>
            <a:bodyPr/>
            <a:lstStyle/>
            <a:p>
              <a:pPr algn="l">
                <a:spcBef>
                  <a:spcPct val="50000"/>
                </a:spcBef>
                <a:defRPr/>
              </a:pPr>
              <a:endParaRPr lang="en-GB" sz="900">
                <a:solidFill>
                  <a:srgbClr val="FFFFFF"/>
                </a:solidFill>
                <a:latin typeface="Tahoma" pitchFamily="34" charset="0"/>
              </a:endParaRPr>
            </a:p>
          </p:txBody>
        </p:sp>
        <p:sp>
          <p:nvSpPr>
            <p:cNvPr id="28" name="Freeform 57"/>
            <p:cNvSpPr>
              <a:spLocks/>
            </p:cNvSpPr>
            <p:nvPr userDrawn="1"/>
          </p:nvSpPr>
          <p:spPr bwMode="auto">
            <a:xfrm>
              <a:off x="5250" y="4079"/>
              <a:ext cx="84" cy="105"/>
            </a:xfrm>
            <a:custGeom>
              <a:avLst/>
              <a:gdLst/>
              <a:ahLst/>
              <a:cxnLst>
                <a:cxn ang="0">
                  <a:pos x="115" y="131"/>
                </a:cxn>
                <a:cxn ang="0">
                  <a:pos x="108" y="161"/>
                </a:cxn>
                <a:cxn ang="0">
                  <a:pos x="84" y="170"/>
                </a:cxn>
                <a:cxn ang="0">
                  <a:pos x="57" y="159"/>
                </a:cxn>
                <a:cxn ang="0">
                  <a:pos x="53" y="135"/>
                </a:cxn>
                <a:cxn ang="0">
                  <a:pos x="53" y="0"/>
                </a:cxn>
                <a:cxn ang="0">
                  <a:pos x="0" y="0"/>
                </a:cxn>
                <a:cxn ang="0">
                  <a:pos x="0" y="141"/>
                </a:cxn>
                <a:cxn ang="0">
                  <a:pos x="12" y="184"/>
                </a:cxn>
                <a:cxn ang="0">
                  <a:pos x="86" y="211"/>
                </a:cxn>
                <a:cxn ang="0">
                  <a:pos x="150" y="189"/>
                </a:cxn>
                <a:cxn ang="0">
                  <a:pos x="168" y="138"/>
                </a:cxn>
                <a:cxn ang="0">
                  <a:pos x="168" y="0"/>
                </a:cxn>
                <a:cxn ang="0">
                  <a:pos x="115" y="0"/>
                </a:cxn>
                <a:cxn ang="0">
                  <a:pos x="115" y="131"/>
                </a:cxn>
              </a:cxnLst>
              <a:rect l="0" t="0" r="r" b="b"/>
              <a:pathLst>
                <a:path w="168" h="211">
                  <a:moveTo>
                    <a:pt x="115" y="131"/>
                  </a:moveTo>
                  <a:cubicBezTo>
                    <a:pt x="115" y="152"/>
                    <a:pt x="112" y="158"/>
                    <a:pt x="108" y="161"/>
                  </a:cubicBezTo>
                  <a:cubicBezTo>
                    <a:pt x="103" y="166"/>
                    <a:pt x="94" y="170"/>
                    <a:pt x="84" y="170"/>
                  </a:cubicBezTo>
                  <a:cubicBezTo>
                    <a:pt x="72" y="170"/>
                    <a:pt x="62" y="166"/>
                    <a:pt x="57" y="159"/>
                  </a:cubicBezTo>
                  <a:cubicBezTo>
                    <a:pt x="53" y="154"/>
                    <a:pt x="53" y="147"/>
                    <a:pt x="53" y="135"/>
                  </a:cubicBezTo>
                  <a:cubicBezTo>
                    <a:pt x="53" y="0"/>
                    <a:pt x="53" y="0"/>
                    <a:pt x="53" y="0"/>
                  </a:cubicBezTo>
                  <a:cubicBezTo>
                    <a:pt x="0" y="0"/>
                    <a:pt x="0" y="0"/>
                    <a:pt x="0" y="0"/>
                  </a:cubicBezTo>
                  <a:cubicBezTo>
                    <a:pt x="0" y="141"/>
                    <a:pt x="0" y="141"/>
                    <a:pt x="0" y="141"/>
                  </a:cubicBezTo>
                  <a:cubicBezTo>
                    <a:pt x="0" y="160"/>
                    <a:pt x="3" y="173"/>
                    <a:pt x="12" y="184"/>
                  </a:cubicBezTo>
                  <a:cubicBezTo>
                    <a:pt x="25" y="202"/>
                    <a:pt x="52" y="211"/>
                    <a:pt x="86" y="211"/>
                  </a:cubicBezTo>
                  <a:cubicBezTo>
                    <a:pt x="118" y="211"/>
                    <a:pt x="139" y="200"/>
                    <a:pt x="150" y="189"/>
                  </a:cubicBezTo>
                  <a:cubicBezTo>
                    <a:pt x="162" y="178"/>
                    <a:pt x="168" y="168"/>
                    <a:pt x="168" y="138"/>
                  </a:cubicBezTo>
                  <a:cubicBezTo>
                    <a:pt x="168" y="0"/>
                    <a:pt x="168" y="0"/>
                    <a:pt x="168" y="0"/>
                  </a:cubicBezTo>
                  <a:cubicBezTo>
                    <a:pt x="115" y="0"/>
                    <a:pt x="115" y="0"/>
                    <a:pt x="115" y="0"/>
                  </a:cubicBezTo>
                  <a:lnTo>
                    <a:pt x="115" y="131"/>
                  </a:lnTo>
                  <a:close/>
                </a:path>
              </a:pathLst>
            </a:custGeom>
            <a:solidFill>
              <a:srgbClr val="002664"/>
            </a:solidFill>
            <a:ln w="9525">
              <a:noFill/>
              <a:round/>
              <a:headEnd/>
              <a:tailEnd/>
            </a:ln>
          </p:spPr>
          <p:txBody>
            <a:bodyPr/>
            <a:lstStyle/>
            <a:p>
              <a:pPr algn="l">
                <a:spcBef>
                  <a:spcPct val="50000"/>
                </a:spcBef>
                <a:defRPr/>
              </a:pPr>
              <a:endParaRPr lang="en-GB" sz="900">
                <a:solidFill>
                  <a:srgbClr val="FFFFFF"/>
                </a:solidFill>
                <a:latin typeface="Tahoma" pitchFamily="34" charset="0"/>
              </a:endParaRPr>
            </a:p>
          </p:txBody>
        </p:sp>
        <p:sp>
          <p:nvSpPr>
            <p:cNvPr id="29" name="Freeform 58"/>
            <p:cNvSpPr>
              <a:spLocks/>
            </p:cNvSpPr>
            <p:nvPr userDrawn="1"/>
          </p:nvSpPr>
          <p:spPr bwMode="auto">
            <a:xfrm>
              <a:off x="5878" y="4079"/>
              <a:ext cx="84" cy="103"/>
            </a:xfrm>
            <a:custGeom>
              <a:avLst/>
              <a:gdLst/>
              <a:ahLst/>
              <a:cxnLst>
                <a:cxn ang="0">
                  <a:pos x="0" y="0"/>
                </a:cxn>
                <a:cxn ang="0">
                  <a:pos x="0" y="41"/>
                </a:cxn>
                <a:cxn ang="0">
                  <a:pos x="53" y="41"/>
                </a:cxn>
                <a:cxn ang="0">
                  <a:pos x="53" y="207"/>
                </a:cxn>
                <a:cxn ang="0">
                  <a:pos x="106" y="207"/>
                </a:cxn>
                <a:cxn ang="0">
                  <a:pos x="106" y="41"/>
                </a:cxn>
                <a:cxn ang="0">
                  <a:pos x="147" y="41"/>
                </a:cxn>
                <a:cxn ang="0">
                  <a:pos x="167" y="0"/>
                </a:cxn>
                <a:cxn ang="0">
                  <a:pos x="0" y="0"/>
                </a:cxn>
              </a:cxnLst>
              <a:rect l="0" t="0" r="r" b="b"/>
              <a:pathLst>
                <a:path w="167" h="207">
                  <a:moveTo>
                    <a:pt x="0" y="0"/>
                  </a:moveTo>
                  <a:cubicBezTo>
                    <a:pt x="0" y="41"/>
                    <a:pt x="0" y="41"/>
                    <a:pt x="0" y="41"/>
                  </a:cubicBezTo>
                  <a:cubicBezTo>
                    <a:pt x="53" y="41"/>
                    <a:pt x="53" y="41"/>
                    <a:pt x="53" y="41"/>
                  </a:cubicBezTo>
                  <a:cubicBezTo>
                    <a:pt x="53" y="207"/>
                    <a:pt x="53" y="207"/>
                    <a:pt x="53" y="207"/>
                  </a:cubicBezTo>
                  <a:cubicBezTo>
                    <a:pt x="106" y="207"/>
                    <a:pt x="106" y="207"/>
                    <a:pt x="106" y="207"/>
                  </a:cubicBezTo>
                  <a:cubicBezTo>
                    <a:pt x="106" y="41"/>
                    <a:pt x="106" y="41"/>
                    <a:pt x="106" y="41"/>
                  </a:cubicBezTo>
                  <a:cubicBezTo>
                    <a:pt x="147" y="41"/>
                    <a:pt x="147" y="41"/>
                    <a:pt x="147" y="41"/>
                  </a:cubicBezTo>
                  <a:cubicBezTo>
                    <a:pt x="159" y="33"/>
                    <a:pt x="167" y="0"/>
                    <a:pt x="167" y="0"/>
                  </a:cubicBezTo>
                  <a:lnTo>
                    <a:pt x="0" y="0"/>
                  </a:lnTo>
                  <a:close/>
                </a:path>
              </a:pathLst>
            </a:custGeom>
            <a:solidFill>
              <a:srgbClr val="002664"/>
            </a:solidFill>
            <a:ln w="9525">
              <a:noFill/>
              <a:round/>
              <a:headEnd/>
              <a:tailEnd/>
            </a:ln>
          </p:spPr>
          <p:txBody>
            <a:bodyPr/>
            <a:lstStyle/>
            <a:p>
              <a:pPr algn="l">
                <a:spcBef>
                  <a:spcPct val="50000"/>
                </a:spcBef>
                <a:defRPr/>
              </a:pPr>
              <a:endParaRPr lang="en-GB" sz="900">
                <a:solidFill>
                  <a:srgbClr val="FFFFFF"/>
                </a:solidFill>
                <a:latin typeface="Tahoma" pitchFamily="34" charset="0"/>
              </a:endParaRPr>
            </a:p>
          </p:txBody>
        </p:sp>
        <p:sp>
          <p:nvSpPr>
            <p:cNvPr id="30" name="Freeform 59"/>
            <p:cNvSpPr>
              <a:spLocks/>
            </p:cNvSpPr>
            <p:nvPr userDrawn="1"/>
          </p:nvSpPr>
          <p:spPr bwMode="auto">
            <a:xfrm>
              <a:off x="5160" y="4079"/>
              <a:ext cx="67" cy="103"/>
            </a:xfrm>
            <a:custGeom>
              <a:avLst/>
              <a:gdLst/>
              <a:ahLst/>
              <a:cxnLst>
                <a:cxn ang="0">
                  <a:pos x="52" y="119"/>
                </a:cxn>
                <a:cxn ang="0">
                  <a:pos x="112" y="119"/>
                </a:cxn>
                <a:cxn ang="0">
                  <a:pos x="112" y="79"/>
                </a:cxn>
                <a:cxn ang="0">
                  <a:pos x="51" y="79"/>
                </a:cxn>
                <a:cxn ang="0">
                  <a:pos x="51" y="40"/>
                </a:cxn>
                <a:cxn ang="0">
                  <a:pos x="112" y="40"/>
                </a:cxn>
                <a:cxn ang="0">
                  <a:pos x="130" y="4"/>
                </a:cxn>
                <a:cxn ang="0">
                  <a:pos x="131" y="0"/>
                </a:cxn>
                <a:cxn ang="0">
                  <a:pos x="0" y="0"/>
                </a:cxn>
                <a:cxn ang="0">
                  <a:pos x="0" y="207"/>
                </a:cxn>
                <a:cxn ang="0">
                  <a:pos x="133" y="207"/>
                </a:cxn>
                <a:cxn ang="0">
                  <a:pos x="133" y="165"/>
                </a:cxn>
                <a:cxn ang="0">
                  <a:pos x="52" y="165"/>
                </a:cxn>
                <a:cxn ang="0">
                  <a:pos x="52" y="119"/>
                </a:cxn>
              </a:cxnLst>
              <a:rect l="0" t="0" r="r" b="b"/>
              <a:pathLst>
                <a:path w="133" h="207">
                  <a:moveTo>
                    <a:pt x="52" y="119"/>
                  </a:moveTo>
                  <a:cubicBezTo>
                    <a:pt x="112" y="119"/>
                    <a:pt x="112" y="119"/>
                    <a:pt x="112" y="119"/>
                  </a:cubicBezTo>
                  <a:cubicBezTo>
                    <a:pt x="112" y="79"/>
                    <a:pt x="112" y="79"/>
                    <a:pt x="112" y="79"/>
                  </a:cubicBezTo>
                  <a:cubicBezTo>
                    <a:pt x="51" y="79"/>
                    <a:pt x="51" y="79"/>
                    <a:pt x="51" y="79"/>
                  </a:cubicBezTo>
                  <a:cubicBezTo>
                    <a:pt x="51" y="40"/>
                    <a:pt x="51" y="40"/>
                    <a:pt x="51" y="40"/>
                  </a:cubicBezTo>
                  <a:cubicBezTo>
                    <a:pt x="112" y="40"/>
                    <a:pt x="112" y="40"/>
                    <a:pt x="112" y="40"/>
                  </a:cubicBezTo>
                  <a:cubicBezTo>
                    <a:pt x="121" y="33"/>
                    <a:pt x="128" y="13"/>
                    <a:pt x="130" y="4"/>
                  </a:cubicBezTo>
                  <a:cubicBezTo>
                    <a:pt x="131" y="0"/>
                    <a:pt x="131" y="0"/>
                    <a:pt x="131" y="0"/>
                  </a:cubicBezTo>
                  <a:cubicBezTo>
                    <a:pt x="0" y="0"/>
                    <a:pt x="0" y="0"/>
                    <a:pt x="0" y="0"/>
                  </a:cubicBezTo>
                  <a:cubicBezTo>
                    <a:pt x="0" y="207"/>
                    <a:pt x="0" y="207"/>
                    <a:pt x="0" y="207"/>
                  </a:cubicBezTo>
                  <a:cubicBezTo>
                    <a:pt x="133" y="207"/>
                    <a:pt x="133" y="207"/>
                    <a:pt x="133" y="207"/>
                  </a:cubicBezTo>
                  <a:cubicBezTo>
                    <a:pt x="133" y="165"/>
                    <a:pt x="133" y="165"/>
                    <a:pt x="133" y="165"/>
                  </a:cubicBezTo>
                  <a:cubicBezTo>
                    <a:pt x="52" y="165"/>
                    <a:pt x="52" y="165"/>
                    <a:pt x="52" y="165"/>
                  </a:cubicBezTo>
                  <a:lnTo>
                    <a:pt x="52" y="119"/>
                  </a:lnTo>
                  <a:close/>
                </a:path>
              </a:pathLst>
            </a:custGeom>
            <a:solidFill>
              <a:srgbClr val="002664"/>
            </a:solidFill>
            <a:ln w="9525">
              <a:noFill/>
              <a:round/>
              <a:headEnd/>
              <a:tailEnd/>
            </a:ln>
          </p:spPr>
          <p:txBody>
            <a:bodyPr/>
            <a:lstStyle/>
            <a:p>
              <a:pPr algn="l">
                <a:spcBef>
                  <a:spcPct val="50000"/>
                </a:spcBef>
                <a:defRPr/>
              </a:pPr>
              <a:endParaRPr lang="en-GB" sz="900">
                <a:solidFill>
                  <a:srgbClr val="FFFFFF"/>
                </a:solidFill>
                <a:latin typeface="Tahoma" pitchFamily="34" charset="0"/>
              </a:endParaRPr>
            </a:p>
          </p:txBody>
        </p:sp>
        <p:sp>
          <p:nvSpPr>
            <p:cNvPr id="31" name="Freeform 60"/>
            <p:cNvSpPr>
              <a:spLocks/>
            </p:cNvSpPr>
            <p:nvPr userDrawn="1"/>
          </p:nvSpPr>
          <p:spPr bwMode="auto">
            <a:xfrm>
              <a:off x="5503" y="4079"/>
              <a:ext cx="67" cy="103"/>
            </a:xfrm>
            <a:custGeom>
              <a:avLst/>
              <a:gdLst/>
              <a:ahLst/>
              <a:cxnLst>
                <a:cxn ang="0">
                  <a:pos x="52" y="119"/>
                </a:cxn>
                <a:cxn ang="0">
                  <a:pos x="112" y="119"/>
                </a:cxn>
                <a:cxn ang="0">
                  <a:pos x="112" y="79"/>
                </a:cxn>
                <a:cxn ang="0">
                  <a:pos x="52" y="79"/>
                </a:cxn>
                <a:cxn ang="0">
                  <a:pos x="52" y="40"/>
                </a:cxn>
                <a:cxn ang="0">
                  <a:pos x="112" y="40"/>
                </a:cxn>
                <a:cxn ang="0">
                  <a:pos x="131" y="4"/>
                </a:cxn>
                <a:cxn ang="0">
                  <a:pos x="131" y="0"/>
                </a:cxn>
                <a:cxn ang="0">
                  <a:pos x="0" y="0"/>
                </a:cxn>
                <a:cxn ang="0">
                  <a:pos x="0" y="207"/>
                </a:cxn>
                <a:cxn ang="0">
                  <a:pos x="134" y="207"/>
                </a:cxn>
                <a:cxn ang="0">
                  <a:pos x="134" y="165"/>
                </a:cxn>
                <a:cxn ang="0">
                  <a:pos x="52" y="165"/>
                </a:cxn>
                <a:cxn ang="0">
                  <a:pos x="52" y="119"/>
                </a:cxn>
              </a:cxnLst>
              <a:rect l="0" t="0" r="r" b="b"/>
              <a:pathLst>
                <a:path w="134" h="207">
                  <a:moveTo>
                    <a:pt x="52" y="119"/>
                  </a:moveTo>
                  <a:cubicBezTo>
                    <a:pt x="112" y="119"/>
                    <a:pt x="112" y="119"/>
                    <a:pt x="112" y="119"/>
                  </a:cubicBezTo>
                  <a:cubicBezTo>
                    <a:pt x="112" y="79"/>
                    <a:pt x="112" y="79"/>
                    <a:pt x="112" y="79"/>
                  </a:cubicBezTo>
                  <a:cubicBezTo>
                    <a:pt x="52" y="79"/>
                    <a:pt x="52" y="79"/>
                    <a:pt x="52" y="79"/>
                  </a:cubicBezTo>
                  <a:cubicBezTo>
                    <a:pt x="52" y="40"/>
                    <a:pt x="52" y="40"/>
                    <a:pt x="52" y="40"/>
                  </a:cubicBezTo>
                  <a:cubicBezTo>
                    <a:pt x="112" y="40"/>
                    <a:pt x="112" y="40"/>
                    <a:pt x="112" y="40"/>
                  </a:cubicBezTo>
                  <a:cubicBezTo>
                    <a:pt x="121" y="33"/>
                    <a:pt x="128" y="13"/>
                    <a:pt x="131" y="4"/>
                  </a:cubicBezTo>
                  <a:cubicBezTo>
                    <a:pt x="131" y="0"/>
                    <a:pt x="131" y="0"/>
                    <a:pt x="131" y="0"/>
                  </a:cubicBezTo>
                  <a:cubicBezTo>
                    <a:pt x="0" y="0"/>
                    <a:pt x="0" y="0"/>
                    <a:pt x="0" y="0"/>
                  </a:cubicBezTo>
                  <a:cubicBezTo>
                    <a:pt x="0" y="207"/>
                    <a:pt x="0" y="207"/>
                    <a:pt x="0" y="207"/>
                  </a:cubicBezTo>
                  <a:cubicBezTo>
                    <a:pt x="134" y="207"/>
                    <a:pt x="134" y="207"/>
                    <a:pt x="134" y="207"/>
                  </a:cubicBezTo>
                  <a:cubicBezTo>
                    <a:pt x="134" y="165"/>
                    <a:pt x="134" y="165"/>
                    <a:pt x="134" y="165"/>
                  </a:cubicBezTo>
                  <a:cubicBezTo>
                    <a:pt x="52" y="165"/>
                    <a:pt x="52" y="165"/>
                    <a:pt x="52" y="165"/>
                  </a:cubicBezTo>
                  <a:lnTo>
                    <a:pt x="52" y="119"/>
                  </a:lnTo>
                  <a:close/>
                </a:path>
              </a:pathLst>
            </a:custGeom>
            <a:solidFill>
              <a:srgbClr val="002664"/>
            </a:solidFill>
            <a:ln w="9525">
              <a:noFill/>
              <a:round/>
              <a:headEnd/>
              <a:tailEnd/>
            </a:ln>
          </p:spPr>
          <p:txBody>
            <a:bodyPr/>
            <a:lstStyle/>
            <a:p>
              <a:pPr algn="l">
                <a:spcBef>
                  <a:spcPct val="50000"/>
                </a:spcBef>
                <a:defRPr/>
              </a:pPr>
              <a:endParaRPr lang="en-GB" sz="900">
                <a:solidFill>
                  <a:srgbClr val="FFFFFF"/>
                </a:solidFill>
                <a:latin typeface="Tahoma" pitchFamily="34" charset="0"/>
              </a:endParaRPr>
            </a:p>
          </p:txBody>
        </p:sp>
        <p:sp>
          <p:nvSpPr>
            <p:cNvPr id="32" name="Freeform 61"/>
            <p:cNvSpPr>
              <a:spLocks/>
            </p:cNvSpPr>
            <p:nvPr userDrawn="1"/>
          </p:nvSpPr>
          <p:spPr bwMode="auto">
            <a:xfrm>
              <a:off x="5586" y="4079"/>
              <a:ext cx="83" cy="103"/>
            </a:xfrm>
            <a:custGeom>
              <a:avLst/>
              <a:gdLst/>
              <a:ahLst/>
              <a:cxnLst>
                <a:cxn ang="0">
                  <a:pos x="0" y="0"/>
                </a:cxn>
                <a:cxn ang="0">
                  <a:pos x="0" y="41"/>
                </a:cxn>
                <a:cxn ang="0">
                  <a:pos x="54" y="41"/>
                </a:cxn>
                <a:cxn ang="0">
                  <a:pos x="54" y="207"/>
                </a:cxn>
                <a:cxn ang="0">
                  <a:pos x="106" y="207"/>
                </a:cxn>
                <a:cxn ang="0">
                  <a:pos x="106" y="41"/>
                </a:cxn>
                <a:cxn ang="0">
                  <a:pos x="147" y="41"/>
                </a:cxn>
                <a:cxn ang="0">
                  <a:pos x="168" y="0"/>
                </a:cxn>
                <a:cxn ang="0">
                  <a:pos x="0" y="0"/>
                </a:cxn>
              </a:cxnLst>
              <a:rect l="0" t="0" r="r" b="b"/>
              <a:pathLst>
                <a:path w="168" h="207">
                  <a:moveTo>
                    <a:pt x="0" y="0"/>
                  </a:moveTo>
                  <a:cubicBezTo>
                    <a:pt x="0" y="41"/>
                    <a:pt x="0" y="41"/>
                    <a:pt x="0" y="41"/>
                  </a:cubicBezTo>
                  <a:cubicBezTo>
                    <a:pt x="54" y="41"/>
                    <a:pt x="54" y="41"/>
                    <a:pt x="54" y="41"/>
                  </a:cubicBezTo>
                  <a:cubicBezTo>
                    <a:pt x="54" y="207"/>
                    <a:pt x="54" y="207"/>
                    <a:pt x="54" y="207"/>
                  </a:cubicBezTo>
                  <a:cubicBezTo>
                    <a:pt x="106" y="207"/>
                    <a:pt x="106" y="207"/>
                    <a:pt x="106" y="207"/>
                  </a:cubicBezTo>
                  <a:cubicBezTo>
                    <a:pt x="106" y="41"/>
                    <a:pt x="106" y="41"/>
                    <a:pt x="106" y="41"/>
                  </a:cubicBezTo>
                  <a:cubicBezTo>
                    <a:pt x="147" y="41"/>
                    <a:pt x="147" y="41"/>
                    <a:pt x="147" y="41"/>
                  </a:cubicBezTo>
                  <a:cubicBezTo>
                    <a:pt x="159" y="33"/>
                    <a:pt x="168" y="0"/>
                    <a:pt x="168" y="0"/>
                  </a:cubicBezTo>
                  <a:lnTo>
                    <a:pt x="0" y="0"/>
                  </a:lnTo>
                  <a:close/>
                </a:path>
              </a:pathLst>
            </a:custGeom>
            <a:solidFill>
              <a:srgbClr val="002664"/>
            </a:solidFill>
            <a:ln w="9525">
              <a:noFill/>
              <a:round/>
              <a:headEnd/>
              <a:tailEnd/>
            </a:ln>
          </p:spPr>
          <p:txBody>
            <a:bodyPr/>
            <a:lstStyle/>
            <a:p>
              <a:pPr algn="l">
                <a:spcBef>
                  <a:spcPct val="50000"/>
                </a:spcBef>
                <a:defRPr/>
              </a:pPr>
              <a:endParaRPr lang="en-GB" sz="900">
                <a:solidFill>
                  <a:srgbClr val="FFFFFF"/>
                </a:solidFill>
                <a:latin typeface="Tahoma" pitchFamily="34" charset="0"/>
              </a:endParaRPr>
            </a:p>
          </p:txBody>
        </p:sp>
        <p:pic>
          <p:nvPicPr>
            <p:cNvPr id="33" name="Picture 62"/>
            <p:cNvPicPr>
              <a:picLocks noChangeAspect="1" noChangeArrowheads="1"/>
            </p:cNvPicPr>
            <p:nvPr userDrawn="1"/>
          </p:nvPicPr>
          <p:blipFill>
            <a:blip r:embed="rId3" cstate="print"/>
            <a:srcRect/>
            <a:stretch>
              <a:fillRect/>
            </a:stretch>
          </p:blipFill>
          <p:spPr bwMode="auto">
            <a:xfrm>
              <a:off x="4929" y="4026"/>
              <a:ext cx="176" cy="176"/>
            </a:xfrm>
            <a:prstGeom prst="rect">
              <a:avLst/>
            </a:prstGeom>
            <a:noFill/>
            <a:ln w="9525">
              <a:noFill/>
              <a:miter lim="800000"/>
              <a:headEnd/>
              <a:tailEnd/>
            </a:ln>
          </p:spPr>
        </p:pic>
      </p:grpSp>
      <p:sp>
        <p:nvSpPr>
          <p:cNvPr id="328706" name="Rectangle 2"/>
          <p:cNvSpPr>
            <a:spLocks noGrp="1" noChangeArrowheads="1"/>
          </p:cNvSpPr>
          <p:nvPr>
            <p:ph type="ctrTitle" sz="quarter"/>
          </p:nvPr>
        </p:nvSpPr>
        <p:spPr>
          <a:xfrm>
            <a:off x="3965575" y="666750"/>
            <a:ext cx="5676900" cy="1319213"/>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3956050" y="1992313"/>
            <a:ext cx="5694363" cy="1093787"/>
          </a:xfrm>
        </p:spPr>
        <p:txBody>
          <a:bodyPr/>
          <a:lstStyle>
            <a:lvl1pPr marL="0" indent="0">
              <a:defRPr sz="1800">
                <a:solidFill>
                  <a:schemeClr val="bg1"/>
                </a:solidFill>
                <a:latin typeface="Century Gothic" pitchFamily="34" charset="0"/>
              </a:defRPr>
            </a:lvl1pPr>
          </a:lstStyle>
          <a:p>
            <a:r>
              <a:rPr lang="en-GB"/>
              <a:t>Click to edit Master subtitle style</a:t>
            </a:r>
          </a:p>
        </p:txBody>
      </p:sp>
    </p:spTree>
  </p:cSld>
  <p:clrMapOvr>
    <a:masterClrMapping/>
  </p:clrMapOvr>
  <p:transition/>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6" name="TextBox 16"/>
          <p:cNvSpPr txBox="1"/>
          <p:nvPr userDrawn="1"/>
        </p:nvSpPr>
        <p:spPr>
          <a:xfrm>
            <a:off x="328613" y="6451600"/>
            <a:ext cx="6272212" cy="261938"/>
          </a:xfrm>
          <a:prstGeom prst="rect">
            <a:avLst/>
          </a:prstGeom>
          <a:noFill/>
        </p:spPr>
        <p:txBody>
          <a:bodyPr>
            <a:spAutoFit/>
          </a:bodyPr>
          <a:lstStyle/>
          <a:p>
            <a:pPr algn="l">
              <a:defRPr/>
            </a:pPr>
            <a:r>
              <a:rPr lang="en-GB" sz="1100" baseline="0" dirty="0" smtClean="0">
                <a:solidFill>
                  <a:srgbClr val="002060"/>
                </a:solidFill>
                <a:latin typeface="BankGothic Md BT"/>
              </a:rPr>
              <a:t>GSICS workshop March 2014,  EUMETSAT	</a:t>
            </a:r>
            <a:r>
              <a:rPr lang="de-DE" sz="1100" dirty="0" smtClean="0">
                <a:solidFill>
                  <a:srgbClr val="002060"/>
                </a:solidFill>
                <a:latin typeface="BankGothic Md BT"/>
              </a:rPr>
              <a:t>Slide: </a:t>
            </a:r>
            <a:fld id="{D2DDE2D0-36E2-4D3C-A9AF-713EED030A7F}" type="slidenum">
              <a:rPr lang="de-DE" sz="1100" smtClean="0">
                <a:solidFill>
                  <a:srgbClr val="002060"/>
                </a:solidFill>
                <a:latin typeface="BankGothic Md BT"/>
              </a:rPr>
              <a:pPr algn="l">
                <a:defRPr/>
              </a:pPr>
              <a:t>‹#›</a:t>
            </a:fld>
            <a:endParaRPr lang="de-DE" sz="1100" dirty="0">
              <a:solidFill>
                <a:srgbClr val="002060"/>
              </a:solidFill>
              <a:latin typeface="BankGothic Md BT"/>
            </a:endParaRPr>
          </a:p>
        </p:txBody>
      </p:sp>
      <p:pic>
        <p:nvPicPr>
          <p:cNvPr id="7" name="Picture 6" descr="EUMETSATLogo_hor_noTagline_gradient_CMYK"/>
          <p:cNvPicPr>
            <a:picLocks noChangeAspect="1" noChangeArrowheads="1"/>
          </p:cNvPicPr>
          <p:nvPr userDrawn="1"/>
        </p:nvPicPr>
        <p:blipFill>
          <a:blip r:embed="rId2" cstate="print"/>
          <a:srcRect/>
          <a:stretch>
            <a:fillRect/>
          </a:stretch>
        </p:blipFill>
        <p:spPr bwMode="auto">
          <a:xfrm>
            <a:off x="7185025" y="6092825"/>
            <a:ext cx="2544763" cy="6302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pic>
        <p:nvPicPr>
          <p:cNvPr id="6" name="Picture 6" descr="EUMETSATLogo_hor_noTagline_gradient_CMYK"/>
          <p:cNvPicPr>
            <a:picLocks noChangeAspect="1" noChangeArrowheads="1"/>
          </p:cNvPicPr>
          <p:nvPr userDrawn="1"/>
        </p:nvPicPr>
        <p:blipFill>
          <a:blip r:embed="rId2" cstate="print"/>
          <a:srcRect/>
          <a:stretch>
            <a:fillRect/>
          </a:stretch>
        </p:blipFill>
        <p:spPr bwMode="auto">
          <a:xfrm>
            <a:off x="7185025" y="6092825"/>
            <a:ext cx="2544763" cy="63023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latin typeface="Tahoma" pitchFamily="34" charset="0"/>
                <a:cs typeface="Tahoma" pitchFamily="34" charset="0"/>
              </a:defRPr>
            </a:lvl1pPr>
            <a:lvl2pPr>
              <a:defRPr sz="1800">
                <a:latin typeface="Tahoma" pitchFamily="34" charset="0"/>
                <a:cs typeface="Tahoma" pitchFamily="34" charset="0"/>
              </a:defRPr>
            </a:lvl2pPr>
            <a:lvl3pPr>
              <a:defRPr sz="1800">
                <a:solidFill>
                  <a:schemeClr val="tx2"/>
                </a:solidFill>
                <a:latin typeface="Tahoma" pitchFamily="34" charset="0"/>
                <a:cs typeface="Tahoma" pitchFamily="34" charset="0"/>
              </a:defRPr>
            </a:lvl3pPr>
            <a:lvl4pPr>
              <a:defRPr sz="1800">
                <a:solidFill>
                  <a:schemeClr val="tx2"/>
                </a:solidFill>
                <a:latin typeface="Tahoma" pitchFamily="34" charset="0"/>
                <a:cs typeface="Tahoma" pitchFamily="34" charset="0"/>
              </a:defRPr>
            </a:lvl4pPr>
            <a:lvl5pPr>
              <a:defRPr sz="1800">
                <a:solidFill>
                  <a:schemeClr val="tx2"/>
                </a:solidFill>
                <a:latin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16"/>
          <p:cNvSpPr txBox="1"/>
          <p:nvPr userDrawn="1"/>
        </p:nvSpPr>
        <p:spPr>
          <a:xfrm>
            <a:off x="328613" y="6451600"/>
            <a:ext cx="6272212" cy="261938"/>
          </a:xfrm>
          <a:prstGeom prst="rect">
            <a:avLst/>
          </a:prstGeom>
          <a:noFill/>
        </p:spPr>
        <p:txBody>
          <a:bodyPr>
            <a:spAutoFit/>
          </a:bodyPr>
          <a:lstStyle/>
          <a:p>
            <a:pPr algn="l">
              <a:defRPr/>
            </a:pPr>
            <a:r>
              <a:rPr lang="en-GB" sz="1100" baseline="0" dirty="0" smtClean="0">
                <a:solidFill>
                  <a:srgbClr val="002060"/>
                </a:solidFill>
                <a:latin typeface="BankGothic Md BT"/>
              </a:rPr>
              <a:t>GSICS workshop March 2014,  EUMETSAT	</a:t>
            </a:r>
            <a:r>
              <a:rPr lang="de-DE" sz="1100" dirty="0" smtClean="0">
                <a:solidFill>
                  <a:srgbClr val="002060"/>
                </a:solidFill>
                <a:latin typeface="BankGothic Md BT"/>
              </a:rPr>
              <a:t>Slide: </a:t>
            </a:r>
            <a:fld id="{D2DDE2D0-36E2-4D3C-A9AF-713EED030A7F}" type="slidenum">
              <a:rPr lang="de-DE" sz="1100" smtClean="0">
                <a:solidFill>
                  <a:srgbClr val="002060"/>
                </a:solidFill>
                <a:latin typeface="BankGothic Md BT"/>
              </a:rPr>
              <a:pPr algn="l">
                <a:defRPr/>
              </a:pPr>
              <a:t>‹#›</a:t>
            </a:fld>
            <a:endParaRPr lang="de-DE" sz="1100" dirty="0">
              <a:solidFill>
                <a:srgbClr val="002060"/>
              </a:solidFill>
              <a:latin typeface="BankGothic Md BT"/>
            </a:endParaRPr>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25438" y="238125"/>
            <a:ext cx="9150350" cy="8397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grpSp>
        <p:nvGrpSpPr>
          <p:cNvPr id="2" name="Group 41"/>
          <p:cNvGrpSpPr>
            <a:grpSpLocks noChangeAspect="1"/>
          </p:cNvGrpSpPr>
          <p:nvPr/>
        </p:nvGrpSpPr>
        <p:grpSpPr bwMode="auto">
          <a:xfrm>
            <a:off x="7737475" y="6307138"/>
            <a:ext cx="1814513" cy="447675"/>
            <a:chOff x="4874" y="3973"/>
            <a:chExt cx="1143" cy="282"/>
          </a:xfrm>
        </p:grpSpPr>
        <p:sp>
          <p:nvSpPr>
            <p:cNvPr id="327722" name="AutoShape 42"/>
            <p:cNvSpPr>
              <a:spLocks noChangeAspect="1" noChangeArrowheads="1" noTextEdit="1"/>
            </p:cNvSpPr>
            <p:nvPr userDrawn="1"/>
          </p:nvSpPr>
          <p:spPr bwMode="auto">
            <a:xfrm>
              <a:off x="4874" y="3973"/>
              <a:ext cx="1143" cy="282"/>
            </a:xfrm>
            <a:prstGeom prst="rect">
              <a:avLst/>
            </a:prstGeom>
            <a:noFill/>
            <a:ln w="9525">
              <a:noFill/>
              <a:miter lim="800000"/>
              <a:headEnd/>
              <a:tailEnd/>
            </a:ln>
          </p:spPr>
          <p:txBody>
            <a:bodyPr/>
            <a:lstStyle/>
            <a:p>
              <a:pPr algn="l">
                <a:spcBef>
                  <a:spcPct val="50000"/>
                </a:spcBef>
                <a:defRPr/>
              </a:pPr>
              <a:endParaRPr lang="en-GB" sz="900">
                <a:solidFill>
                  <a:srgbClr val="FFFFFF"/>
                </a:solidFill>
                <a:latin typeface="Tahoma" pitchFamily="34" charset="0"/>
              </a:endParaRPr>
            </a:p>
          </p:txBody>
        </p:sp>
        <p:sp>
          <p:nvSpPr>
            <p:cNvPr id="327723" name="Freeform 43"/>
            <p:cNvSpPr>
              <a:spLocks noEditPoints="1"/>
            </p:cNvSpPr>
            <p:nvPr userDrawn="1"/>
          </p:nvSpPr>
          <p:spPr bwMode="auto">
            <a:xfrm>
              <a:off x="5774" y="4079"/>
              <a:ext cx="100" cy="103"/>
            </a:xfrm>
            <a:custGeom>
              <a:avLst/>
              <a:gdLst/>
              <a:ahLst/>
              <a:cxnLst>
                <a:cxn ang="0">
                  <a:pos x="128" y="0"/>
                </a:cxn>
                <a:cxn ang="0">
                  <a:pos x="76" y="0"/>
                </a:cxn>
                <a:cxn ang="0">
                  <a:pos x="0" y="207"/>
                </a:cxn>
                <a:cxn ang="0">
                  <a:pos x="54" y="207"/>
                </a:cxn>
                <a:cxn ang="0">
                  <a:pos x="69" y="163"/>
                </a:cxn>
                <a:cxn ang="0">
                  <a:pos x="130" y="163"/>
                </a:cxn>
                <a:cxn ang="0">
                  <a:pos x="146" y="207"/>
                </a:cxn>
                <a:cxn ang="0">
                  <a:pos x="200" y="207"/>
                </a:cxn>
                <a:cxn ang="0">
                  <a:pos x="128" y="0"/>
                </a:cxn>
                <a:cxn ang="0">
                  <a:pos x="81" y="125"/>
                </a:cxn>
                <a:cxn ang="0">
                  <a:pos x="100" y="57"/>
                </a:cxn>
                <a:cxn ang="0">
                  <a:pos x="119" y="125"/>
                </a:cxn>
                <a:cxn ang="0">
                  <a:pos x="81" y="125"/>
                </a:cxn>
              </a:cxnLst>
              <a:rect l="0" t="0" r="r" b="b"/>
              <a:pathLst>
                <a:path w="200" h="207">
                  <a:moveTo>
                    <a:pt x="128" y="0"/>
                  </a:moveTo>
                  <a:cubicBezTo>
                    <a:pt x="76" y="0"/>
                    <a:pt x="76" y="0"/>
                    <a:pt x="76" y="0"/>
                  </a:cubicBezTo>
                  <a:cubicBezTo>
                    <a:pt x="0" y="207"/>
                    <a:pt x="0" y="207"/>
                    <a:pt x="0" y="207"/>
                  </a:cubicBezTo>
                  <a:cubicBezTo>
                    <a:pt x="54" y="207"/>
                    <a:pt x="54" y="207"/>
                    <a:pt x="54" y="207"/>
                  </a:cubicBezTo>
                  <a:cubicBezTo>
                    <a:pt x="69" y="163"/>
                    <a:pt x="69" y="163"/>
                    <a:pt x="69" y="163"/>
                  </a:cubicBezTo>
                  <a:cubicBezTo>
                    <a:pt x="130" y="163"/>
                    <a:pt x="130" y="163"/>
                    <a:pt x="130" y="163"/>
                  </a:cubicBezTo>
                  <a:cubicBezTo>
                    <a:pt x="146" y="207"/>
                    <a:pt x="146" y="207"/>
                    <a:pt x="146" y="207"/>
                  </a:cubicBezTo>
                  <a:cubicBezTo>
                    <a:pt x="200" y="207"/>
                    <a:pt x="200" y="207"/>
                    <a:pt x="200" y="207"/>
                  </a:cubicBezTo>
                  <a:lnTo>
                    <a:pt x="128" y="0"/>
                  </a:lnTo>
                  <a:close/>
                  <a:moveTo>
                    <a:pt x="81" y="125"/>
                  </a:moveTo>
                  <a:cubicBezTo>
                    <a:pt x="87" y="103"/>
                    <a:pt x="96" y="78"/>
                    <a:pt x="100" y="57"/>
                  </a:cubicBezTo>
                  <a:cubicBezTo>
                    <a:pt x="104" y="78"/>
                    <a:pt x="113" y="103"/>
                    <a:pt x="119" y="125"/>
                  </a:cubicBezTo>
                  <a:lnTo>
                    <a:pt x="81" y="125"/>
                  </a:lnTo>
                  <a:close/>
                </a:path>
              </a:pathLst>
            </a:custGeom>
            <a:solidFill>
              <a:srgbClr val="002664"/>
            </a:solidFill>
            <a:ln w="9525">
              <a:noFill/>
              <a:round/>
              <a:headEnd/>
              <a:tailEnd/>
            </a:ln>
          </p:spPr>
          <p:txBody>
            <a:bodyPr/>
            <a:lstStyle/>
            <a:p>
              <a:pPr algn="l">
                <a:spcBef>
                  <a:spcPct val="50000"/>
                </a:spcBef>
                <a:defRPr/>
              </a:pPr>
              <a:endParaRPr lang="en-GB" sz="900">
                <a:solidFill>
                  <a:srgbClr val="FFFFFF"/>
                </a:solidFill>
                <a:latin typeface="Tahoma" pitchFamily="34" charset="0"/>
              </a:endParaRPr>
            </a:p>
          </p:txBody>
        </p:sp>
        <p:sp>
          <p:nvSpPr>
            <p:cNvPr id="327724" name="Freeform 44"/>
            <p:cNvSpPr>
              <a:spLocks/>
            </p:cNvSpPr>
            <p:nvPr userDrawn="1"/>
          </p:nvSpPr>
          <p:spPr bwMode="auto">
            <a:xfrm>
              <a:off x="5676" y="4077"/>
              <a:ext cx="85" cy="107"/>
            </a:xfrm>
            <a:custGeom>
              <a:avLst/>
              <a:gdLst/>
              <a:ahLst/>
              <a:cxnLst>
                <a:cxn ang="0">
                  <a:pos x="113" y="84"/>
                </a:cxn>
                <a:cxn ang="0">
                  <a:pos x="86" y="78"/>
                </a:cxn>
                <a:cxn ang="0">
                  <a:pos x="65" y="60"/>
                </a:cxn>
                <a:cxn ang="0">
                  <a:pos x="92" y="41"/>
                </a:cxn>
                <a:cxn ang="0">
                  <a:pos x="145" y="56"/>
                </a:cxn>
                <a:cxn ang="0">
                  <a:pos x="168" y="21"/>
                </a:cxn>
                <a:cxn ang="0">
                  <a:pos x="91" y="0"/>
                </a:cxn>
                <a:cxn ang="0">
                  <a:pos x="8" y="65"/>
                </a:cxn>
                <a:cxn ang="0">
                  <a:pos x="17" y="96"/>
                </a:cxn>
                <a:cxn ang="0">
                  <a:pos x="61" y="125"/>
                </a:cxn>
                <a:cxn ang="0">
                  <a:pos x="87" y="131"/>
                </a:cxn>
                <a:cxn ang="0">
                  <a:pos x="113" y="153"/>
                </a:cxn>
                <a:cxn ang="0">
                  <a:pos x="77" y="173"/>
                </a:cxn>
                <a:cxn ang="0">
                  <a:pos x="17" y="158"/>
                </a:cxn>
                <a:cxn ang="0">
                  <a:pos x="0" y="197"/>
                </a:cxn>
                <a:cxn ang="0">
                  <a:pos x="74" y="214"/>
                </a:cxn>
                <a:cxn ang="0">
                  <a:pos x="170" y="143"/>
                </a:cxn>
                <a:cxn ang="0">
                  <a:pos x="113" y="84"/>
                </a:cxn>
              </a:cxnLst>
              <a:rect l="0" t="0" r="r" b="b"/>
              <a:pathLst>
                <a:path w="170" h="214">
                  <a:moveTo>
                    <a:pt x="113" y="84"/>
                  </a:moveTo>
                  <a:cubicBezTo>
                    <a:pt x="86" y="78"/>
                    <a:pt x="86" y="78"/>
                    <a:pt x="86" y="78"/>
                  </a:cubicBezTo>
                  <a:cubicBezTo>
                    <a:pt x="69" y="74"/>
                    <a:pt x="65" y="69"/>
                    <a:pt x="65" y="60"/>
                  </a:cubicBezTo>
                  <a:cubicBezTo>
                    <a:pt x="65" y="48"/>
                    <a:pt x="76" y="41"/>
                    <a:pt x="92" y="41"/>
                  </a:cubicBezTo>
                  <a:cubicBezTo>
                    <a:pt x="108" y="41"/>
                    <a:pt x="125" y="46"/>
                    <a:pt x="145" y="56"/>
                  </a:cubicBezTo>
                  <a:cubicBezTo>
                    <a:pt x="168" y="21"/>
                    <a:pt x="168" y="21"/>
                    <a:pt x="168" y="21"/>
                  </a:cubicBezTo>
                  <a:cubicBezTo>
                    <a:pt x="149" y="9"/>
                    <a:pt x="118" y="0"/>
                    <a:pt x="91" y="0"/>
                  </a:cubicBezTo>
                  <a:cubicBezTo>
                    <a:pt x="42" y="0"/>
                    <a:pt x="8" y="28"/>
                    <a:pt x="8" y="65"/>
                  </a:cubicBezTo>
                  <a:cubicBezTo>
                    <a:pt x="8" y="76"/>
                    <a:pt x="11" y="86"/>
                    <a:pt x="17" y="96"/>
                  </a:cubicBezTo>
                  <a:cubicBezTo>
                    <a:pt x="25" y="110"/>
                    <a:pt x="39" y="120"/>
                    <a:pt x="61" y="125"/>
                  </a:cubicBezTo>
                  <a:cubicBezTo>
                    <a:pt x="87" y="131"/>
                    <a:pt x="87" y="131"/>
                    <a:pt x="87" y="131"/>
                  </a:cubicBezTo>
                  <a:cubicBezTo>
                    <a:pt x="105" y="135"/>
                    <a:pt x="113" y="143"/>
                    <a:pt x="113" y="153"/>
                  </a:cubicBezTo>
                  <a:cubicBezTo>
                    <a:pt x="113" y="167"/>
                    <a:pt x="101" y="173"/>
                    <a:pt x="77" y="173"/>
                  </a:cubicBezTo>
                  <a:cubicBezTo>
                    <a:pt x="55" y="173"/>
                    <a:pt x="38" y="167"/>
                    <a:pt x="17" y="158"/>
                  </a:cubicBezTo>
                  <a:cubicBezTo>
                    <a:pt x="0" y="197"/>
                    <a:pt x="0" y="197"/>
                    <a:pt x="0" y="197"/>
                  </a:cubicBezTo>
                  <a:cubicBezTo>
                    <a:pt x="25" y="208"/>
                    <a:pt x="50" y="214"/>
                    <a:pt x="74" y="214"/>
                  </a:cubicBezTo>
                  <a:cubicBezTo>
                    <a:pt x="132" y="214"/>
                    <a:pt x="170" y="186"/>
                    <a:pt x="170" y="143"/>
                  </a:cubicBezTo>
                  <a:cubicBezTo>
                    <a:pt x="170" y="112"/>
                    <a:pt x="148" y="92"/>
                    <a:pt x="113" y="84"/>
                  </a:cubicBezTo>
                  <a:close/>
                </a:path>
              </a:pathLst>
            </a:custGeom>
            <a:solidFill>
              <a:srgbClr val="002664"/>
            </a:solidFill>
            <a:ln w="9525">
              <a:noFill/>
              <a:round/>
              <a:headEnd/>
              <a:tailEnd/>
            </a:ln>
          </p:spPr>
          <p:txBody>
            <a:bodyPr/>
            <a:lstStyle/>
            <a:p>
              <a:pPr algn="l">
                <a:spcBef>
                  <a:spcPct val="50000"/>
                </a:spcBef>
                <a:defRPr/>
              </a:pPr>
              <a:endParaRPr lang="en-GB" sz="900">
                <a:solidFill>
                  <a:srgbClr val="FFFFFF"/>
                </a:solidFill>
                <a:latin typeface="Tahoma" pitchFamily="34" charset="0"/>
              </a:endParaRPr>
            </a:p>
          </p:txBody>
        </p:sp>
        <p:sp>
          <p:nvSpPr>
            <p:cNvPr id="327725" name="Freeform 45"/>
            <p:cNvSpPr>
              <a:spLocks/>
            </p:cNvSpPr>
            <p:nvPr userDrawn="1"/>
          </p:nvSpPr>
          <p:spPr bwMode="auto">
            <a:xfrm>
              <a:off x="5356" y="4079"/>
              <a:ext cx="121" cy="103"/>
            </a:xfrm>
            <a:custGeom>
              <a:avLst/>
              <a:gdLst/>
              <a:ahLst/>
              <a:cxnLst>
                <a:cxn ang="0">
                  <a:pos x="158" y="0"/>
                </a:cxn>
                <a:cxn ang="0">
                  <a:pos x="131" y="94"/>
                </a:cxn>
                <a:cxn ang="0">
                  <a:pos x="122" y="133"/>
                </a:cxn>
                <a:cxn ang="0">
                  <a:pos x="113" y="96"/>
                </a:cxn>
                <a:cxn ang="0">
                  <a:pos x="87" y="0"/>
                </a:cxn>
                <a:cxn ang="0">
                  <a:pos x="22" y="0"/>
                </a:cxn>
                <a:cxn ang="0">
                  <a:pos x="0" y="207"/>
                </a:cxn>
                <a:cxn ang="0">
                  <a:pos x="52" y="207"/>
                </a:cxn>
                <a:cxn ang="0">
                  <a:pos x="58" y="106"/>
                </a:cxn>
                <a:cxn ang="0">
                  <a:pos x="60" y="62"/>
                </a:cxn>
                <a:cxn ang="0">
                  <a:pos x="70" y="106"/>
                </a:cxn>
                <a:cxn ang="0">
                  <a:pos x="98" y="207"/>
                </a:cxn>
                <a:cxn ang="0">
                  <a:pos x="142" y="207"/>
                </a:cxn>
                <a:cxn ang="0">
                  <a:pos x="173" y="103"/>
                </a:cxn>
                <a:cxn ang="0">
                  <a:pos x="183" y="66"/>
                </a:cxn>
                <a:cxn ang="0">
                  <a:pos x="186" y="104"/>
                </a:cxn>
                <a:cxn ang="0">
                  <a:pos x="192" y="207"/>
                </a:cxn>
                <a:cxn ang="0">
                  <a:pos x="243" y="207"/>
                </a:cxn>
                <a:cxn ang="0">
                  <a:pos x="222" y="0"/>
                </a:cxn>
                <a:cxn ang="0">
                  <a:pos x="158" y="0"/>
                </a:cxn>
              </a:cxnLst>
              <a:rect l="0" t="0" r="r" b="b"/>
              <a:pathLst>
                <a:path w="243" h="207">
                  <a:moveTo>
                    <a:pt x="158" y="0"/>
                  </a:moveTo>
                  <a:cubicBezTo>
                    <a:pt x="131" y="94"/>
                    <a:pt x="131" y="94"/>
                    <a:pt x="131" y="94"/>
                  </a:cubicBezTo>
                  <a:cubicBezTo>
                    <a:pt x="127" y="106"/>
                    <a:pt x="124" y="121"/>
                    <a:pt x="122" y="133"/>
                  </a:cubicBezTo>
                  <a:cubicBezTo>
                    <a:pt x="119" y="120"/>
                    <a:pt x="117" y="110"/>
                    <a:pt x="113" y="96"/>
                  </a:cubicBezTo>
                  <a:cubicBezTo>
                    <a:pt x="87" y="0"/>
                    <a:pt x="87" y="0"/>
                    <a:pt x="87" y="0"/>
                  </a:cubicBezTo>
                  <a:cubicBezTo>
                    <a:pt x="22" y="0"/>
                    <a:pt x="22" y="0"/>
                    <a:pt x="22" y="0"/>
                  </a:cubicBezTo>
                  <a:cubicBezTo>
                    <a:pt x="0" y="207"/>
                    <a:pt x="0" y="207"/>
                    <a:pt x="0" y="207"/>
                  </a:cubicBezTo>
                  <a:cubicBezTo>
                    <a:pt x="52" y="207"/>
                    <a:pt x="52" y="207"/>
                    <a:pt x="52" y="207"/>
                  </a:cubicBezTo>
                  <a:cubicBezTo>
                    <a:pt x="58" y="106"/>
                    <a:pt x="58" y="106"/>
                    <a:pt x="58" y="106"/>
                  </a:cubicBezTo>
                  <a:cubicBezTo>
                    <a:pt x="59" y="93"/>
                    <a:pt x="60" y="76"/>
                    <a:pt x="60" y="62"/>
                  </a:cubicBezTo>
                  <a:cubicBezTo>
                    <a:pt x="63" y="79"/>
                    <a:pt x="67" y="97"/>
                    <a:pt x="70" y="106"/>
                  </a:cubicBezTo>
                  <a:cubicBezTo>
                    <a:pt x="98" y="207"/>
                    <a:pt x="98" y="207"/>
                    <a:pt x="98" y="207"/>
                  </a:cubicBezTo>
                  <a:cubicBezTo>
                    <a:pt x="142" y="207"/>
                    <a:pt x="142" y="207"/>
                    <a:pt x="142" y="207"/>
                  </a:cubicBezTo>
                  <a:cubicBezTo>
                    <a:pt x="173" y="103"/>
                    <a:pt x="173" y="103"/>
                    <a:pt x="173" y="103"/>
                  </a:cubicBezTo>
                  <a:cubicBezTo>
                    <a:pt x="176" y="92"/>
                    <a:pt x="181" y="78"/>
                    <a:pt x="183" y="66"/>
                  </a:cubicBezTo>
                  <a:cubicBezTo>
                    <a:pt x="184" y="81"/>
                    <a:pt x="185" y="93"/>
                    <a:pt x="186" y="104"/>
                  </a:cubicBezTo>
                  <a:cubicBezTo>
                    <a:pt x="192" y="207"/>
                    <a:pt x="192" y="207"/>
                    <a:pt x="192" y="207"/>
                  </a:cubicBezTo>
                  <a:cubicBezTo>
                    <a:pt x="243" y="207"/>
                    <a:pt x="243" y="207"/>
                    <a:pt x="243" y="207"/>
                  </a:cubicBezTo>
                  <a:cubicBezTo>
                    <a:pt x="222" y="0"/>
                    <a:pt x="222" y="0"/>
                    <a:pt x="222" y="0"/>
                  </a:cubicBezTo>
                  <a:lnTo>
                    <a:pt x="158" y="0"/>
                  </a:lnTo>
                  <a:close/>
                </a:path>
              </a:pathLst>
            </a:custGeom>
            <a:solidFill>
              <a:srgbClr val="002664"/>
            </a:solidFill>
            <a:ln w="9525">
              <a:noFill/>
              <a:round/>
              <a:headEnd/>
              <a:tailEnd/>
            </a:ln>
          </p:spPr>
          <p:txBody>
            <a:bodyPr/>
            <a:lstStyle/>
            <a:p>
              <a:pPr algn="l">
                <a:spcBef>
                  <a:spcPct val="50000"/>
                </a:spcBef>
                <a:defRPr/>
              </a:pPr>
              <a:endParaRPr lang="en-GB" sz="900">
                <a:solidFill>
                  <a:srgbClr val="FFFFFF"/>
                </a:solidFill>
                <a:latin typeface="Tahoma" pitchFamily="34" charset="0"/>
              </a:endParaRPr>
            </a:p>
          </p:txBody>
        </p:sp>
        <p:sp>
          <p:nvSpPr>
            <p:cNvPr id="327726" name="Freeform 46"/>
            <p:cNvSpPr>
              <a:spLocks/>
            </p:cNvSpPr>
            <p:nvPr userDrawn="1"/>
          </p:nvSpPr>
          <p:spPr bwMode="auto">
            <a:xfrm>
              <a:off x="5250" y="4079"/>
              <a:ext cx="84" cy="105"/>
            </a:xfrm>
            <a:custGeom>
              <a:avLst/>
              <a:gdLst/>
              <a:ahLst/>
              <a:cxnLst>
                <a:cxn ang="0">
                  <a:pos x="115" y="131"/>
                </a:cxn>
                <a:cxn ang="0">
                  <a:pos x="108" y="161"/>
                </a:cxn>
                <a:cxn ang="0">
                  <a:pos x="84" y="170"/>
                </a:cxn>
                <a:cxn ang="0">
                  <a:pos x="57" y="159"/>
                </a:cxn>
                <a:cxn ang="0">
                  <a:pos x="53" y="135"/>
                </a:cxn>
                <a:cxn ang="0">
                  <a:pos x="53" y="0"/>
                </a:cxn>
                <a:cxn ang="0">
                  <a:pos x="0" y="0"/>
                </a:cxn>
                <a:cxn ang="0">
                  <a:pos x="0" y="141"/>
                </a:cxn>
                <a:cxn ang="0">
                  <a:pos x="12" y="184"/>
                </a:cxn>
                <a:cxn ang="0">
                  <a:pos x="86" y="211"/>
                </a:cxn>
                <a:cxn ang="0">
                  <a:pos x="150" y="189"/>
                </a:cxn>
                <a:cxn ang="0">
                  <a:pos x="168" y="138"/>
                </a:cxn>
                <a:cxn ang="0">
                  <a:pos x="168" y="0"/>
                </a:cxn>
                <a:cxn ang="0">
                  <a:pos x="115" y="0"/>
                </a:cxn>
                <a:cxn ang="0">
                  <a:pos x="115" y="131"/>
                </a:cxn>
              </a:cxnLst>
              <a:rect l="0" t="0" r="r" b="b"/>
              <a:pathLst>
                <a:path w="168" h="211">
                  <a:moveTo>
                    <a:pt x="115" y="131"/>
                  </a:moveTo>
                  <a:cubicBezTo>
                    <a:pt x="115" y="152"/>
                    <a:pt x="112" y="158"/>
                    <a:pt x="108" y="161"/>
                  </a:cubicBezTo>
                  <a:cubicBezTo>
                    <a:pt x="103" y="166"/>
                    <a:pt x="94" y="170"/>
                    <a:pt x="84" y="170"/>
                  </a:cubicBezTo>
                  <a:cubicBezTo>
                    <a:pt x="72" y="170"/>
                    <a:pt x="62" y="166"/>
                    <a:pt x="57" y="159"/>
                  </a:cubicBezTo>
                  <a:cubicBezTo>
                    <a:pt x="53" y="154"/>
                    <a:pt x="53" y="147"/>
                    <a:pt x="53" y="135"/>
                  </a:cubicBezTo>
                  <a:cubicBezTo>
                    <a:pt x="53" y="0"/>
                    <a:pt x="53" y="0"/>
                    <a:pt x="53" y="0"/>
                  </a:cubicBezTo>
                  <a:cubicBezTo>
                    <a:pt x="0" y="0"/>
                    <a:pt x="0" y="0"/>
                    <a:pt x="0" y="0"/>
                  </a:cubicBezTo>
                  <a:cubicBezTo>
                    <a:pt x="0" y="141"/>
                    <a:pt x="0" y="141"/>
                    <a:pt x="0" y="141"/>
                  </a:cubicBezTo>
                  <a:cubicBezTo>
                    <a:pt x="0" y="160"/>
                    <a:pt x="3" y="173"/>
                    <a:pt x="12" y="184"/>
                  </a:cubicBezTo>
                  <a:cubicBezTo>
                    <a:pt x="25" y="202"/>
                    <a:pt x="52" y="211"/>
                    <a:pt x="86" y="211"/>
                  </a:cubicBezTo>
                  <a:cubicBezTo>
                    <a:pt x="118" y="211"/>
                    <a:pt x="139" y="200"/>
                    <a:pt x="150" y="189"/>
                  </a:cubicBezTo>
                  <a:cubicBezTo>
                    <a:pt x="162" y="178"/>
                    <a:pt x="168" y="168"/>
                    <a:pt x="168" y="138"/>
                  </a:cubicBezTo>
                  <a:cubicBezTo>
                    <a:pt x="168" y="0"/>
                    <a:pt x="168" y="0"/>
                    <a:pt x="168" y="0"/>
                  </a:cubicBezTo>
                  <a:cubicBezTo>
                    <a:pt x="115" y="0"/>
                    <a:pt x="115" y="0"/>
                    <a:pt x="115" y="0"/>
                  </a:cubicBezTo>
                  <a:lnTo>
                    <a:pt x="115" y="131"/>
                  </a:lnTo>
                  <a:close/>
                </a:path>
              </a:pathLst>
            </a:custGeom>
            <a:solidFill>
              <a:srgbClr val="002664"/>
            </a:solidFill>
            <a:ln w="9525">
              <a:noFill/>
              <a:round/>
              <a:headEnd/>
              <a:tailEnd/>
            </a:ln>
          </p:spPr>
          <p:txBody>
            <a:bodyPr/>
            <a:lstStyle/>
            <a:p>
              <a:pPr algn="l">
                <a:spcBef>
                  <a:spcPct val="50000"/>
                </a:spcBef>
                <a:defRPr/>
              </a:pPr>
              <a:endParaRPr lang="en-GB" sz="900">
                <a:solidFill>
                  <a:srgbClr val="FFFFFF"/>
                </a:solidFill>
                <a:latin typeface="Tahoma" pitchFamily="34" charset="0"/>
              </a:endParaRPr>
            </a:p>
          </p:txBody>
        </p:sp>
        <p:sp>
          <p:nvSpPr>
            <p:cNvPr id="327727" name="Freeform 47"/>
            <p:cNvSpPr>
              <a:spLocks/>
            </p:cNvSpPr>
            <p:nvPr userDrawn="1"/>
          </p:nvSpPr>
          <p:spPr bwMode="auto">
            <a:xfrm>
              <a:off x="5878" y="4079"/>
              <a:ext cx="84" cy="103"/>
            </a:xfrm>
            <a:custGeom>
              <a:avLst/>
              <a:gdLst/>
              <a:ahLst/>
              <a:cxnLst>
                <a:cxn ang="0">
                  <a:pos x="0" y="0"/>
                </a:cxn>
                <a:cxn ang="0">
                  <a:pos x="0" y="41"/>
                </a:cxn>
                <a:cxn ang="0">
                  <a:pos x="53" y="41"/>
                </a:cxn>
                <a:cxn ang="0">
                  <a:pos x="53" y="207"/>
                </a:cxn>
                <a:cxn ang="0">
                  <a:pos x="106" y="207"/>
                </a:cxn>
                <a:cxn ang="0">
                  <a:pos x="106" y="41"/>
                </a:cxn>
                <a:cxn ang="0">
                  <a:pos x="147" y="41"/>
                </a:cxn>
                <a:cxn ang="0">
                  <a:pos x="167" y="0"/>
                </a:cxn>
                <a:cxn ang="0">
                  <a:pos x="0" y="0"/>
                </a:cxn>
              </a:cxnLst>
              <a:rect l="0" t="0" r="r" b="b"/>
              <a:pathLst>
                <a:path w="167" h="207">
                  <a:moveTo>
                    <a:pt x="0" y="0"/>
                  </a:moveTo>
                  <a:cubicBezTo>
                    <a:pt x="0" y="41"/>
                    <a:pt x="0" y="41"/>
                    <a:pt x="0" y="41"/>
                  </a:cubicBezTo>
                  <a:cubicBezTo>
                    <a:pt x="53" y="41"/>
                    <a:pt x="53" y="41"/>
                    <a:pt x="53" y="41"/>
                  </a:cubicBezTo>
                  <a:cubicBezTo>
                    <a:pt x="53" y="207"/>
                    <a:pt x="53" y="207"/>
                    <a:pt x="53" y="207"/>
                  </a:cubicBezTo>
                  <a:cubicBezTo>
                    <a:pt x="106" y="207"/>
                    <a:pt x="106" y="207"/>
                    <a:pt x="106" y="207"/>
                  </a:cubicBezTo>
                  <a:cubicBezTo>
                    <a:pt x="106" y="41"/>
                    <a:pt x="106" y="41"/>
                    <a:pt x="106" y="41"/>
                  </a:cubicBezTo>
                  <a:cubicBezTo>
                    <a:pt x="147" y="41"/>
                    <a:pt x="147" y="41"/>
                    <a:pt x="147" y="41"/>
                  </a:cubicBezTo>
                  <a:cubicBezTo>
                    <a:pt x="159" y="33"/>
                    <a:pt x="167" y="0"/>
                    <a:pt x="167" y="0"/>
                  </a:cubicBezTo>
                  <a:lnTo>
                    <a:pt x="0" y="0"/>
                  </a:lnTo>
                  <a:close/>
                </a:path>
              </a:pathLst>
            </a:custGeom>
            <a:solidFill>
              <a:srgbClr val="002664"/>
            </a:solidFill>
            <a:ln w="9525">
              <a:noFill/>
              <a:round/>
              <a:headEnd/>
              <a:tailEnd/>
            </a:ln>
          </p:spPr>
          <p:txBody>
            <a:bodyPr/>
            <a:lstStyle/>
            <a:p>
              <a:pPr algn="l">
                <a:spcBef>
                  <a:spcPct val="50000"/>
                </a:spcBef>
                <a:defRPr/>
              </a:pPr>
              <a:endParaRPr lang="en-GB" sz="900">
                <a:solidFill>
                  <a:srgbClr val="FFFFFF"/>
                </a:solidFill>
                <a:latin typeface="Tahoma" pitchFamily="34" charset="0"/>
              </a:endParaRPr>
            </a:p>
          </p:txBody>
        </p:sp>
        <p:sp>
          <p:nvSpPr>
            <p:cNvPr id="327728" name="Freeform 48"/>
            <p:cNvSpPr>
              <a:spLocks/>
            </p:cNvSpPr>
            <p:nvPr userDrawn="1"/>
          </p:nvSpPr>
          <p:spPr bwMode="auto">
            <a:xfrm>
              <a:off x="5160" y="4079"/>
              <a:ext cx="67" cy="103"/>
            </a:xfrm>
            <a:custGeom>
              <a:avLst/>
              <a:gdLst/>
              <a:ahLst/>
              <a:cxnLst>
                <a:cxn ang="0">
                  <a:pos x="52" y="119"/>
                </a:cxn>
                <a:cxn ang="0">
                  <a:pos x="112" y="119"/>
                </a:cxn>
                <a:cxn ang="0">
                  <a:pos x="112" y="79"/>
                </a:cxn>
                <a:cxn ang="0">
                  <a:pos x="51" y="79"/>
                </a:cxn>
                <a:cxn ang="0">
                  <a:pos x="51" y="40"/>
                </a:cxn>
                <a:cxn ang="0">
                  <a:pos x="112" y="40"/>
                </a:cxn>
                <a:cxn ang="0">
                  <a:pos x="130" y="4"/>
                </a:cxn>
                <a:cxn ang="0">
                  <a:pos x="131" y="0"/>
                </a:cxn>
                <a:cxn ang="0">
                  <a:pos x="0" y="0"/>
                </a:cxn>
                <a:cxn ang="0">
                  <a:pos x="0" y="207"/>
                </a:cxn>
                <a:cxn ang="0">
                  <a:pos x="133" y="207"/>
                </a:cxn>
                <a:cxn ang="0">
                  <a:pos x="133" y="165"/>
                </a:cxn>
                <a:cxn ang="0">
                  <a:pos x="52" y="165"/>
                </a:cxn>
                <a:cxn ang="0">
                  <a:pos x="52" y="119"/>
                </a:cxn>
              </a:cxnLst>
              <a:rect l="0" t="0" r="r" b="b"/>
              <a:pathLst>
                <a:path w="133" h="207">
                  <a:moveTo>
                    <a:pt x="52" y="119"/>
                  </a:moveTo>
                  <a:cubicBezTo>
                    <a:pt x="112" y="119"/>
                    <a:pt x="112" y="119"/>
                    <a:pt x="112" y="119"/>
                  </a:cubicBezTo>
                  <a:cubicBezTo>
                    <a:pt x="112" y="79"/>
                    <a:pt x="112" y="79"/>
                    <a:pt x="112" y="79"/>
                  </a:cubicBezTo>
                  <a:cubicBezTo>
                    <a:pt x="51" y="79"/>
                    <a:pt x="51" y="79"/>
                    <a:pt x="51" y="79"/>
                  </a:cubicBezTo>
                  <a:cubicBezTo>
                    <a:pt x="51" y="40"/>
                    <a:pt x="51" y="40"/>
                    <a:pt x="51" y="40"/>
                  </a:cubicBezTo>
                  <a:cubicBezTo>
                    <a:pt x="112" y="40"/>
                    <a:pt x="112" y="40"/>
                    <a:pt x="112" y="40"/>
                  </a:cubicBezTo>
                  <a:cubicBezTo>
                    <a:pt x="121" y="33"/>
                    <a:pt x="128" y="13"/>
                    <a:pt x="130" y="4"/>
                  </a:cubicBezTo>
                  <a:cubicBezTo>
                    <a:pt x="131" y="0"/>
                    <a:pt x="131" y="0"/>
                    <a:pt x="131" y="0"/>
                  </a:cubicBezTo>
                  <a:cubicBezTo>
                    <a:pt x="0" y="0"/>
                    <a:pt x="0" y="0"/>
                    <a:pt x="0" y="0"/>
                  </a:cubicBezTo>
                  <a:cubicBezTo>
                    <a:pt x="0" y="207"/>
                    <a:pt x="0" y="207"/>
                    <a:pt x="0" y="207"/>
                  </a:cubicBezTo>
                  <a:cubicBezTo>
                    <a:pt x="133" y="207"/>
                    <a:pt x="133" y="207"/>
                    <a:pt x="133" y="207"/>
                  </a:cubicBezTo>
                  <a:cubicBezTo>
                    <a:pt x="133" y="165"/>
                    <a:pt x="133" y="165"/>
                    <a:pt x="133" y="165"/>
                  </a:cubicBezTo>
                  <a:cubicBezTo>
                    <a:pt x="52" y="165"/>
                    <a:pt x="52" y="165"/>
                    <a:pt x="52" y="165"/>
                  </a:cubicBezTo>
                  <a:lnTo>
                    <a:pt x="52" y="119"/>
                  </a:lnTo>
                  <a:close/>
                </a:path>
              </a:pathLst>
            </a:custGeom>
            <a:solidFill>
              <a:srgbClr val="002664"/>
            </a:solidFill>
            <a:ln w="9525">
              <a:noFill/>
              <a:round/>
              <a:headEnd/>
              <a:tailEnd/>
            </a:ln>
          </p:spPr>
          <p:txBody>
            <a:bodyPr/>
            <a:lstStyle/>
            <a:p>
              <a:pPr algn="l">
                <a:spcBef>
                  <a:spcPct val="50000"/>
                </a:spcBef>
                <a:defRPr/>
              </a:pPr>
              <a:endParaRPr lang="en-GB" sz="900">
                <a:solidFill>
                  <a:srgbClr val="FFFFFF"/>
                </a:solidFill>
                <a:latin typeface="Tahoma" pitchFamily="34" charset="0"/>
              </a:endParaRPr>
            </a:p>
          </p:txBody>
        </p:sp>
        <p:sp>
          <p:nvSpPr>
            <p:cNvPr id="327729" name="Freeform 49"/>
            <p:cNvSpPr>
              <a:spLocks/>
            </p:cNvSpPr>
            <p:nvPr userDrawn="1"/>
          </p:nvSpPr>
          <p:spPr bwMode="auto">
            <a:xfrm>
              <a:off x="5503" y="4079"/>
              <a:ext cx="67" cy="103"/>
            </a:xfrm>
            <a:custGeom>
              <a:avLst/>
              <a:gdLst/>
              <a:ahLst/>
              <a:cxnLst>
                <a:cxn ang="0">
                  <a:pos x="52" y="119"/>
                </a:cxn>
                <a:cxn ang="0">
                  <a:pos x="112" y="119"/>
                </a:cxn>
                <a:cxn ang="0">
                  <a:pos x="112" y="79"/>
                </a:cxn>
                <a:cxn ang="0">
                  <a:pos x="52" y="79"/>
                </a:cxn>
                <a:cxn ang="0">
                  <a:pos x="52" y="40"/>
                </a:cxn>
                <a:cxn ang="0">
                  <a:pos x="112" y="40"/>
                </a:cxn>
                <a:cxn ang="0">
                  <a:pos x="131" y="4"/>
                </a:cxn>
                <a:cxn ang="0">
                  <a:pos x="131" y="0"/>
                </a:cxn>
                <a:cxn ang="0">
                  <a:pos x="0" y="0"/>
                </a:cxn>
                <a:cxn ang="0">
                  <a:pos x="0" y="207"/>
                </a:cxn>
                <a:cxn ang="0">
                  <a:pos x="134" y="207"/>
                </a:cxn>
                <a:cxn ang="0">
                  <a:pos x="134" y="165"/>
                </a:cxn>
                <a:cxn ang="0">
                  <a:pos x="52" y="165"/>
                </a:cxn>
                <a:cxn ang="0">
                  <a:pos x="52" y="119"/>
                </a:cxn>
              </a:cxnLst>
              <a:rect l="0" t="0" r="r" b="b"/>
              <a:pathLst>
                <a:path w="134" h="207">
                  <a:moveTo>
                    <a:pt x="52" y="119"/>
                  </a:moveTo>
                  <a:cubicBezTo>
                    <a:pt x="112" y="119"/>
                    <a:pt x="112" y="119"/>
                    <a:pt x="112" y="119"/>
                  </a:cubicBezTo>
                  <a:cubicBezTo>
                    <a:pt x="112" y="79"/>
                    <a:pt x="112" y="79"/>
                    <a:pt x="112" y="79"/>
                  </a:cubicBezTo>
                  <a:cubicBezTo>
                    <a:pt x="52" y="79"/>
                    <a:pt x="52" y="79"/>
                    <a:pt x="52" y="79"/>
                  </a:cubicBezTo>
                  <a:cubicBezTo>
                    <a:pt x="52" y="40"/>
                    <a:pt x="52" y="40"/>
                    <a:pt x="52" y="40"/>
                  </a:cubicBezTo>
                  <a:cubicBezTo>
                    <a:pt x="112" y="40"/>
                    <a:pt x="112" y="40"/>
                    <a:pt x="112" y="40"/>
                  </a:cubicBezTo>
                  <a:cubicBezTo>
                    <a:pt x="121" y="33"/>
                    <a:pt x="128" y="13"/>
                    <a:pt x="131" y="4"/>
                  </a:cubicBezTo>
                  <a:cubicBezTo>
                    <a:pt x="131" y="0"/>
                    <a:pt x="131" y="0"/>
                    <a:pt x="131" y="0"/>
                  </a:cubicBezTo>
                  <a:cubicBezTo>
                    <a:pt x="0" y="0"/>
                    <a:pt x="0" y="0"/>
                    <a:pt x="0" y="0"/>
                  </a:cubicBezTo>
                  <a:cubicBezTo>
                    <a:pt x="0" y="207"/>
                    <a:pt x="0" y="207"/>
                    <a:pt x="0" y="207"/>
                  </a:cubicBezTo>
                  <a:cubicBezTo>
                    <a:pt x="134" y="207"/>
                    <a:pt x="134" y="207"/>
                    <a:pt x="134" y="207"/>
                  </a:cubicBezTo>
                  <a:cubicBezTo>
                    <a:pt x="134" y="165"/>
                    <a:pt x="134" y="165"/>
                    <a:pt x="134" y="165"/>
                  </a:cubicBezTo>
                  <a:cubicBezTo>
                    <a:pt x="52" y="165"/>
                    <a:pt x="52" y="165"/>
                    <a:pt x="52" y="165"/>
                  </a:cubicBezTo>
                  <a:lnTo>
                    <a:pt x="52" y="119"/>
                  </a:lnTo>
                  <a:close/>
                </a:path>
              </a:pathLst>
            </a:custGeom>
            <a:solidFill>
              <a:srgbClr val="002664"/>
            </a:solidFill>
            <a:ln w="9525">
              <a:noFill/>
              <a:round/>
              <a:headEnd/>
              <a:tailEnd/>
            </a:ln>
          </p:spPr>
          <p:txBody>
            <a:bodyPr/>
            <a:lstStyle/>
            <a:p>
              <a:pPr algn="l">
                <a:spcBef>
                  <a:spcPct val="50000"/>
                </a:spcBef>
                <a:defRPr/>
              </a:pPr>
              <a:endParaRPr lang="en-GB" sz="900">
                <a:solidFill>
                  <a:srgbClr val="FFFFFF"/>
                </a:solidFill>
                <a:latin typeface="Tahoma" pitchFamily="34" charset="0"/>
              </a:endParaRPr>
            </a:p>
          </p:txBody>
        </p:sp>
        <p:sp>
          <p:nvSpPr>
            <p:cNvPr id="327730" name="Freeform 50"/>
            <p:cNvSpPr>
              <a:spLocks/>
            </p:cNvSpPr>
            <p:nvPr userDrawn="1"/>
          </p:nvSpPr>
          <p:spPr bwMode="auto">
            <a:xfrm>
              <a:off x="5586" y="4079"/>
              <a:ext cx="83" cy="103"/>
            </a:xfrm>
            <a:custGeom>
              <a:avLst/>
              <a:gdLst/>
              <a:ahLst/>
              <a:cxnLst>
                <a:cxn ang="0">
                  <a:pos x="0" y="0"/>
                </a:cxn>
                <a:cxn ang="0">
                  <a:pos x="0" y="41"/>
                </a:cxn>
                <a:cxn ang="0">
                  <a:pos x="54" y="41"/>
                </a:cxn>
                <a:cxn ang="0">
                  <a:pos x="54" y="207"/>
                </a:cxn>
                <a:cxn ang="0">
                  <a:pos x="106" y="207"/>
                </a:cxn>
                <a:cxn ang="0">
                  <a:pos x="106" y="41"/>
                </a:cxn>
                <a:cxn ang="0">
                  <a:pos x="147" y="41"/>
                </a:cxn>
                <a:cxn ang="0">
                  <a:pos x="168" y="0"/>
                </a:cxn>
                <a:cxn ang="0">
                  <a:pos x="0" y="0"/>
                </a:cxn>
              </a:cxnLst>
              <a:rect l="0" t="0" r="r" b="b"/>
              <a:pathLst>
                <a:path w="168" h="207">
                  <a:moveTo>
                    <a:pt x="0" y="0"/>
                  </a:moveTo>
                  <a:cubicBezTo>
                    <a:pt x="0" y="41"/>
                    <a:pt x="0" y="41"/>
                    <a:pt x="0" y="41"/>
                  </a:cubicBezTo>
                  <a:cubicBezTo>
                    <a:pt x="54" y="41"/>
                    <a:pt x="54" y="41"/>
                    <a:pt x="54" y="41"/>
                  </a:cubicBezTo>
                  <a:cubicBezTo>
                    <a:pt x="54" y="207"/>
                    <a:pt x="54" y="207"/>
                    <a:pt x="54" y="207"/>
                  </a:cubicBezTo>
                  <a:cubicBezTo>
                    <a:pt x="106" y="207"/>
                    <a:pt x="106" y="207"/>
                    <a:pt x="106" y="207"/>
                  </a:cubicBezTo>
                  <a:cubicBezTo>
                    <a:pt x="106" y="41"/>
                    <a:pt x="106" y="41"/>
                    <a:pt x="106" y="41"/>
                  </a:cubicBezTo>
                  <a:cubicBezTo>
                    <a:pt x="147" y="41"/>
                    <a:pt x="147" y="41"/>
                    <a:pt x="147" y="41"/>
                  </a:cubicBezTo>
                  <a:cubicBezTo>
                    <a:pt x="159" y="33"/>
                    <a:pt x="168" y="0"/>
                    <a:pt x="168" y="0"/>
                  </a:cubicBezTo>
                  <a:lnTo>
                    <a:pt x="0" y="0"/>
                  </a:lnTo>
                  <a:close/>
                </a:path>
              </a:pathLst>
            </a:custGeom>
            <a:solidFill>
              <a:srgbClr val="002664"/>
            </a:solidFill>
            <a:ln w="9525">
              <a:noFill/>
              <a:round/>
              <a:headEnd/>
              <a:tailEnd/>
            </a:ln>
          </p:spPr>
          <p:txBody>
            <a:bodyPr/>
            <a:lstStyle/>
            <a:p>
              <a:pPr algn="l">
                <a:spcBef>
                  <a:spcPct val="50000"/>
                </a:spcBef>
                <a:defRPr/>
              </a:pPr>
              <a:endParaRPr lang="en-GB" sz="900">
                <a:solidFill>
                  <a:srgbClr val="FFFFFF"/>
                </a:solidFill>
                <a:latin typeface="Tahoma" pitchFamily="34" charset="0"/>
              </a:endParaRPr>
            </a:p>
          </p:txBody>
        </p:sp>
        <p:pic>
          <p:nvPicPr>
            <p:cNvPr id="2063" name="Picture 51"/>
            <p:cNvPicPr>
              <a:picLocks noChangeAspect="1" noChangeArrowheads="1"/>
            </p:cNvPicPr>
            <p:nvPr userDrawn="1"/>
          </p:nvPicPr>
          <p:blipFill>
            <a:blip r:embed="rId6" cstate="print"/>
            <a:srcRect/>
            <a:stretch>
              <a:fillRect/>
            </a:stretch>
          </p:blipFill>
          <p:spPr bwMode="auto">
            <a:xfrm>
              <a:off x="4929" y="4026"/>
              <a:ext cx="176" cy="176"/>
            </a:xfrm>
            <a:prstGeom prst="rect">
              <a:avLst/>
            </a:prstGeom>
            <a:noFill/>
            <a:ln w="9525">
              <a:noFill/>
              <a:miter lim="800000"/>
              <a:headEnd/>
              <a:tailEnd/>
            </a:ln>
          </p:spPr>
        </p:pic>
      </p:grpSp>
      <p:sp>
        <p:nvSpPr>
          <p:cNvPr id="2052" name="Rectangle 58"/>
          <p:cNvSpPr>
            <a:spLocks noGrp="1" noChangeArrowheads="1"/>
          </p:cNvSpPr>
          <p:nvPr>
            <p:ph type="body" idx="1"/>
          </p:nvPr>
        </p:nvSpPr>
        <p:spPr bwMode="auto">
          <a:xfrm>
            <a:off x="322263" y="1401763"/>
            <a:ext cx="9148762" cy="4781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17" name="TextBox 16"/>
          <p:cNvSpPr txBox="1"/>
          <p:nvPr/>
        </p:nvSpPr>
        <p:spPr>
          <a:xfrm>
            <a:off x="328612" y="6451600"/>
            <a:ext cx="6784628" cy="261610"/>
          </a:xfrm>
          <a:prstGeom prst="rect">
            <a:avLst/>
          </a:prstGeom>
          <a:noFill/>
        </p:spPr>
        <p:txBody>
          <a:bodyPr wrap="square">
            <a:spAutoFit/>
          </a:bodyPr>
          <a:lstStyle/>
          <a:p>
            <a:pPr algn="l">
              <a:defRPr/>
            </a:pPr>
            <a:r>
              <a:rPr lang="en-GB" sz="1100" dirty="0" smtClean="0">
                <a:solidFill>
                  <a:srgbClr val="002060"/>
                </a:solidFill>
                <a:latin typeface="BankGothic Md BT"/>
              </a:rPr>
              <a:t>EO lessons learned</a:t>
            </a:r>
            <a:r>
              <a:rPr lang="en-GB" sz="1100" baseline="0" dirty="0" smtClean="0">
                <a:solidFill>
                  <a:srgbClr val="002060"/>
                </a:solidFill>
                <a:latin typeface="BankGothic Md BT"/>
              </a:rPr>
              <a:t>, ESA-ESRIN, </a:t>
            </a:r>
            <a:r>
              <a:rPr lang="en-GB" sz="1100" baseline="0" dirty="0" err="1" smtClean="0">
                <a:solidFill>
                  <a:srgbClr val="002060"/>
                </a:solidFill>
                <a:latin typeface="BankGothic Md BT"/>
              </a:rPr>
              <a:t>Frascati</a:t>
            </a:r>
            <a:r>
              <a:rPr lang="en-GB" sz="1100" baseline="0" dirty="0" smtClean="0">
                <a:solidFill>
                  <a:srgbClr val="002060"/>
                </a:solidFill>
                <a:latin typeface="BankGothic Md BT"/>
              </a:rPr>
              <a:t>, June 2013 </a:t>
            </a:r>
            <a:r>
              <a:rPr lang="en-GB" sz="1100" baseline="0" dirty="0">
                <a:solidFill>
                  <a:srgbClr val="002060"/>
                </a:solidFill>
                <a:latin typeface="BankGothic Md BT"/>
              </a:rPr>
              <a:t>	</a:t>
            </a:r>
            <a:r>
              <a:rPr lang="en-GB" sz="1100" baseline="0" dirty="0" smtClean="0">
                <a:solidFill>
                  <a:srgbClr val="002060"/>
                </a:solidFill>
                <a:latin typeface="BankGothic Md BT"/>
              </a:rPr>
              <a:t>	</a:t>
            </a:r>
            <a:r>
              <a:rPr lang="de-DE" sz="1100" dirty="0" smtClean="0">
                <a:solidFill>
                  <a:srgbClr val="002060"/>
                </a:solidFill>
                <a:latin typeface="BankGothic Md BT"/>
              </a:rPr>
              <a:t>Slide</a:t>
            </a:r>
            <a:r>
              <a:rPr lang="de-DE" sz="1100" dirty="0">
                <a:solidFill>
                  <a:srgbClr val="002060"/>
                </a:solidFill>
                <a:latin typeface="BankGothic Md BT"/>
              </a:rPr>
              <a:t>: </a:t>
            </a:r>
            <a:fld id="{D2DDE2D0-36E2-4D3C-A9AF-713EED030A7F}" type="slidenum">
              <a:rPr lang="de-DE" sz="1100">
                <a:solidFill>
                  <a:srgbClr val="002060"/>
                </a:solidFill>
                <a:latin typeface="BankGothic Md BT"/>
              </a:rPr>
              <a:pPr algn="l">
                <a:defRPr/>
              </a:pPr>
              <a:t>‹#›</a:t>
            </a:fld>
            <a:endParaRPr lang="de-DE" sz="1100" dirty="0">
              <a:solidFill>
                <a:srgbClr val="002060"/>
              </a:solidFill>
              <a:latin typeface="BankGothic Md BT"/>
            </a:endParaRPr>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Century Gothic" pitchFamily="34" charset="0"/>
        </a:defRPr>
      </a:lvl2pPr>
      <a:lvl3pPr algn="l" rtl="0" eaLnBrk="0" fontAlgn="base" hangingPunct="0">
        <a:spcBef>
          <a:spcPct val="0"/>
        </a:spcBef>
        <a:spcAft>
          <a:spcPct val="0"/>
        </a:spcAft>
        <a:defRPr sz="2800" b="1">
          <a:solidFill>
            <a:schemeClr val="bg1"/>
          </a:solidFill>
          <a:latin typeface="Century Gothic" pitchFamily="34" charset="0"/>
        </a:defRPr>
      </a:lvl3pPr>
      <a:lvl4pPr algn="l" rtl="0" eaLnBrk="0" fontAlgn="base" hangingPunct="0">
        <a:spcBef>
          <a:spcPct val="0"/>
        </a:spcBef>
        <a:spcAft>
          <a:spcPct val="0"/>
        </a:spcAft>
        <a:defRPr sz="2800" b="1">
          <a:solidFill>
            <a:schemeClr val="bg1"/>
          </a:solidFill>
          <a:latin typeface="Century Gothic" pitchFamily="34" charset="0"/>
        </a:defRPr>
      </a:lvl4pPr>
      <a:lvl5pPr algn="l" rtl="0" eaLnBrk="0" fontAlgn="base" hangingPunct="0">
        <a:spcBef>
          <a:spcPct val="0"/>
        </a:spcBef>
        <a:spcAft>
          <a:spcPct val="0"/>
        </a:spcAft>
        <a:defRPr sz="2800" b="1">
          <a:solidFill>
            <a:schemeClr val="bg1"/>
          </a:solidFill>
          <a:latin typeface="Century Gothic" pitchFamily="34" charset="0"/>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Char char="•"/>
        <a:defRPr sz="24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400">
          <a:solidFill>
            <a:schemeClr val="tx2"/>
          </a:solidFill>
          <a:latin typeface="+mn-lt"/>
        </a:defRPr>
      </a:lvl4pPr>
      <a:lvl5pPr marL="2057400" indent="-228600" algn="l" rtl="0" eaLnBrk="0" fontAlgn="base" hangingPunct="0">
        <a:spcBef>
          <a:spcPct val="20000"/>
        </a:spcBef>
        <a:spcAft>
          <a:spcPct val="0"/>
        </a:spcAft>
        <a:buChar char="»"/>
        <a:defRPr sz="2400">
          <a:solidFill>
            <a:schemeClr val="tx2"/>
          </a:solidFill>
          <a:latin typeface="+mn-lt"/>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sz="quarter"/>
          </p:nvPr>
        </p:nvSpPr>
        <p:spPr>
          <a:xfrm>
            <a:off x="3512840" y="836712"/>
            <a:ext cx="6264573" cy="2160239"/>
          </a:xfrm>
        </p:spPr>
        <p:txBody>
          <a:bodyPr/>
          <a:lstStyle/>
          <a:p>
            <a:r>
              <a:rPr lang="en-GB" sz="2800" dirty="0" smtClean="0"/>
              <a:t>Calibrating raw data of UVN instrumentation –</a:t>
            </a:r>
            <a:br>
              <a:rPr lang="en-GB" sz="2800" dirty="0" smtClean="0"/>
            </a:br>
            <a:r>
              <a:rPr lang="en-GB" sz="2400" i="1" dirty="0" smtClean="0"/>
              <a:t>Lessons learned for a UVN GSICS sub-group on instrument characterisation</a:t>
            </a:r>
            <a:endParaRPr lang="en-GB" b="0" i="1" dirty="0" smtClean="0"/>
          </a:p>
        </p:txBody>
      </p:sp>
      <p:sp>
        <p:nvSpPr>
          <p:cNvPr id="4" name="TextBox 4"/>
          <p:cNvSpPr txBox="1">
            <a:spLocks noChangeArrowheads="1"/>
          </p:cNvSpPr>
          <p:nvPr/>
        </p:nvSpPr>
        <p:spPr bwMode="auto">
          <a:xfrm>
            <a:off x="273050" y="5373688"/>
            <a:ext cx="8712200" cy="590931"/>
          </a:xfrm>
          <a:prstGeom prst="rect">
            <a:avLst/>
          </a:prstGeom>
          <a:noFill/>
          <a:ln w="9525">
            <a:noFill/>
            <a:miter lim="800000"/>
            <a:headEnd/>
            <a:tailEnd/>
          </a:ln>
        </p:spPr>
        <p:txBody>
          <a:bodyPr>
            <a:spAutoFit/>
          </a:bodyPr>
          <a:lstStyle/>
          <a:p>
            <a:pPr algn="l">
              <a:lnSpc>
                <a:spcPct val="90000"/>
              </a:lnSpc>
            </a:pPr>
            <a:r>
              <a:rPr lang="en-GB" sz="1800" dirty="0" err="1" smtClean="0">
                <a:solidFill>
                  <a:srgbClr val="002060"/>
                </a:solidFill>
                <a:latin typeface="BankGothic Md BT" pitchFamily="32" charset="0"/>
                <a:cs typeface="Times New Roman" pitchFamily="18" charset="0"/>
              </a:rPr>
              <a:t>Rűdiger</a:t>
            </a:r>
            <a:r>
              <a:rPr lang="en-GB" sz="1800" dirty="0" smtClean="0">
                <a:solidFill>
                  <a:srgbClr val="002060"/>
                </a:solidFill>
                <a:latin typeface="BankGothic Md BT" pitchFamily="32" charset="0"/>
                <a:cs typeface="Times New Roman" pitchFamily="18" charset="0"/>
              </a:rPr>
              <a:t> Lang, Rose Munro, Antoine Lacan, Christian Retscher, Gabriele Poli, Michael Grzegorski , </a:t>
            </a:r>
            <a:r>
              <a:rPr lang="en-GB" sz="1800" dirty="0" err="1" smtClean="0">
                <a:solidFill>
                  <a:srgbClr val="002060"/>
                </a:solidFill>
                <a:latin typeface="BankGothic Md BT" pitchFamily="32" charset="0"/>
                <a:cs typeface="Times New Roman" pitchFamily="18" charset="0"/>
              </a:rPr>
              <a:t>Andriy</a:t>
            </a:r>
            <a:r>
              <a:rPr lang="en-GB" sz="1800" dirty="0" smtClean="0">
                <a:solidFill>
                  <a:srgbClr val="002060"/>
                </a:solidFill>
                <a:latin typeface="BankGothic Md BT" pitchFamily="32" charset="0"/>
                <a:cs typeface="Times New Roman" pitchFamily="18" charset="0"/>
              </a:rPr>
              <a:t> </a:t>
            </a:r>
            <a:r>
              <a:rPr lang="en-GB" sz="1800" dirty="0" err="1" smtClean="0">
                <a:solidFill>
                  <a:srgbClr val="002060"/>
                </a:solidFill>
                <a:latin typeface="BankGothic Md BT" pitchFamily="32" charset="0"/>
                <a:cs typeface="Times New Roman" pitchFamily="18" charset="0"/>
              </a:rPr>
              <a:t>Holdak</a:t>
            </a:r>
            <a:r>
              <a:rPr lang="en-GB" sz="1800" dirty="0" smtClean="0">
                <a:solidFill>
                  <a:srgbClr val="002060"/>
                </a:solidFill>
                <a:latin typeface="BankGothic Md BT" pitchFamily="32" charset="0"/>
                <a:cs typeface="Times New Roman" pitchFamily="18" charset="0"/>
              </a:rPr>
              <a:t>, </a:t>
            </a:r>
            <a:r>
              <a:rPr lang="en-GB" sz="1800" dirty="0" err="1" smtClean="0">
                <a:solidFill>
                  <a:srgbClr val="002060"/>
                </a:solidFill>
                <a:latin typeface="BankGothic Md BT" pitchFamily="32" charset="0"/>
                <a:cs typeface="Times New Roman" pitchFamily="18" charset="0"/>
              </a:rPr>
              <a:t>Rasmus</a:t>
            </a:r>
            <a:r>
              <a:rPr lang="en-GB" sz="1800" dirty="0" smtClean="0">
                <a:solidFill>
                  <a:srgbClr val="002060"/>
                </a:solidFill>
                <a:latin typeface="BankGothic Md BT" pitchFamily="32" charset="0"/>
                <a:cs typeface="Times New Roman" pitchFamily="18" charset="0"/>
              </a:rPr>
              <a:t> </a:t>
            </a:r>
            <a:r>
              <a:rPr lang="en-GB" sz="1800" dirty="0" err="1" smtClean="0">
                <a:solidFill>
                  <a:srgbClr val="002060"/>
                </a:solidFill>
                <a:latin typeface="BankGothic Md BT" pitchFamily="32" charset="0"/>
                <a:cs typeface="Times New Roman" pitchFamily="18" charset="0"/>
              </a:rPr>
              <a:t>Lindstrot</a:t>
            </a:r>
            <a:r>
              <a:rPr lang="en-GB" sz="1800" dirty="0" smtClean="0">
                <a:solidFill>
                  <a:srgbClr val="002060"/>
                </a:solidFill>
                <a:latin typeface="BankGothic Md BT" pitchFamily="32" charset="0"/>
                <a:cs typeface="Times New Roman" pitchFamily="18" charset="0"/>
              </a:rPr>
              <a:t>, Ed Trollope</a:t>
            </a:r>
            <a:endParaRPr lang="en-GB" sz="1800" dirty="0">
              <a:solidFill>
                <a:srgbClr val="002060"/>
              </a:solidFill>
              <a:latin typeface="BankGothic Md BT" pitchFamily="32"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9550" y="1371600"/>
            <a:ext cx="2105025" cy="738664"/>
          </a:xfrm>
          <a:prstGeom prst="rect">
            <a:avLst/>
          </a:prstGeom>
          <a:noFill/>
        </p:spPr>
        <p:txBody>
          <a:bodyPr wrap="square" rtlCol="0">
            <a:spAutoFit/>
          </a:bodyPr>
          <a:lstStyle/>
          <a:p>
            <a:pPr algn="l"/>
            <a:r>
              <a:rPr lang="en-GB" sz="1400" dirty="0" smtClean="0">
                <a:solidFill>
                  <a:srgbClr val="000000"/>
                </a:solidFill>
              </a:rPr>
              <a:t>Origin of small scale structure:</a:t>
            </a:r>
          </a:p>
          <a:p>
            <a:pPr algn="l"/>
            <a:r>
              <a:rPr lang="en-GB" sz="1400" i="1" dirty="0" err="1" smtClean="0">
                <a:solidFill>
                  <a:srgbClr val="000000"/>
                </a:solidFill>
              </a:rPr>
              <a:t>Xe</a:t>
            </a:r>
            <a:r>
              <a:rPr lang="en-GB" sz="1400" i="1" dirty="0" smtClean="0">
                <a:solidFill>
                  <a:srgbClr val="000000"/>
                </a:solidFill>
              </a:rPr>
              <a:t> calibration lamp</a:t>
            </a:r>
            <a:endParaRPr lang="en-GB" sz="1200" i="1" dirty="0">
              <a:solidFill>
                <a:srgbClr val="000000"/>
              </a:solidFill>
            </a:endParaRPr>
          </a:p>
        </p:txBody>
      </p:sp>
      <p:sp>
        <p:nvSpPr>
          <p:cNvPr id="7" name="TextBox 6"/>
          <p:cNvSpPr txBox="1"/>
          <p:nvPr/>
        </p:nvSpPr>
        <p:spPr>
          <a:xfrm>
            <a:off x="200025" y="2714625"/>
            <a:ext cx="2105025" cy="1600438"/>
          </a:xfrm>
          <a:prstGeom prst="rect">
            <a:avLst/>
          </a:prstGeom>
          <a:noFill/>
        </p:spPr>
        <p:txBody>
          <a:bodyPr wrap="square" rtlCol="0">
            <a:spAutoFit/>
          </a:bodyPr>
          <a:lstStyle/>
          <a:p>
            <a:pPr algn="l"/>
            <a:r>
              <a:rPr lang="en-GB" sz="1400" dirty="0" smtClean="0">
                <a:solidFill>
                  <a:srgbClr val="FF0000"/>
                </a:solidFill>
              </a:rPr>
              <a:t>Residuals are the result of an instability of the lamp during measurement period</a:t>
            </a:r>
          </a:p>
          <a:p>
            <a:pPr algn="l"/>
            <a:r>
              <a:rPr lang="en-GB" sz="1400" i="1" dirty="0" smtClean="0">
                <a:solidFill>
                  <a:srgbClr val="FF0000"/>
                </a:solidFill>
              </a:rPr>
              <a:t>(otherwise the spectral structures are divided out)</a:t>
            </a:r>
            <a:endParaRPr lang="en-GB" sz="1200" i="1" dirty="0">
              <a:solidFill>
                <a:srgbClr val="FF0000"/>
              </a:solidFill>
            </a:endParaRPr>
          </a:p>
        </p:txBody>
      </p:sp>
      <p:pic>
        <p:nvPicPr>
          <p:cNvPr id="2050" name="Picture 2" descr="C:\Documents and Settings\Lang\Local Settings\Temp\sunsim.irr.png"/>
          <p:cNvPicPr>
            <a:picLocks noChangeAspect="1" noChangeArrowheads="1"/>
          </p:cNvPicPr>
          <p:nvPr/>
        </p:nvPicPr>
        <p:blipFill>
          <a:blip r:embed="rId2" cstate="print"/>
          <a:srcRect/>
          <a:stretch>
            <a:fillRect/>
          </a:stretch>
        </p:blipFill>
        <p:spPr bwMode="auto">
          <a:xfrm>
            <a:off x="2388029" y="1063979"/>
            <a:ext cx="7320691" cy="5492042"/>
          </a:xfrm>
          <a:prstGeom prst="rect">
            <a:avLst/>
          </a:prstGeom>
          <a:noFill/>
        </p:spPr>
      </p:pic>
      <p:sp>
        <p:nvSpPr>
          <p:cNvPr id="10" name="TextBox 9"/>
          <p:cNvSpPr txBox="1"/>
          <p:nvPr/>
        </p:nvSpPr>
        <p:spPr>
          <a:xfrm>
            <a:off x="8553450" y="428625"/>
            <a:ext cx="1304925" cy="461665"/>
          </a:xfrm>
          <a:prstGeom prst="rect">
            <a:avLst/>
          </a:prstGeom>
          <a:solidFill>
            <a:schemeClr val="accent4">
              <a:lumMod val="50000"/>
              <a:lumOff val="50000"/>
            </a:schemeClr>
          </a:solidFill>
        </p:spPr>
        <p:txBody>
          <a:bodyPr wrap="square" rtlCol="0">
            <a:spAutoFit/>
          </a:bodyPr>
          <a:lstStyle/>
          <a:p>
            <a:pPr algn="ctr"/>
            <a:r>
              <a:rPr lang="en-GB" sz="1200" dirty="0" smtClean="0"/>
              <a:t>GOME-2 FM2 </a:t>
            </a:r>
            <a:r>
              <a:rPr lang="en-GB" sz="1200" dirty="0" err="1" smtClean="0"/>
              <a:t>Metop</a:t>
            </a:r>
            <a:r>
              <a:rPr lang="en-GB" sz="1200" dirty="0" smtClean="0"/>
              <a:t>-B</a:t>
            </a:r>
            <a:endParaRPr lang="en-GB" sz="1200" dirty="0"/>
          </a:p>
        </p:txBody>
      </p:sp>
      <p:sp>
        <p:nvSpPr>
          <p:cNvPr id="11" name="TextBox 10"/>
          <p:cNvSpPr txBox="1"/>
          <p:nvPr/>
        </p:nvSpPr>
        <p:spPr>
          <a:xfrm>
            <a:off x="7591425" y="6229350"/>
            <a:ext cx="1992853" cy="246221"/>
          </a:xfrm>
          <a:prstGeom prst="rect">
            <a:avLst/>
          </a:prstGeom>
          <a:noFill/>
        </p:spPr>
        <p:txBody>
          <a:bodyPr wrap="none" rtlCol="0">
            <a:spAutoFit/>
          </a:bodyPr>
          <a:lstStyle/>
          <a:p>
            <a:r>
              <a:rPr lang="en-GB" sz="1000" dirty="0" smtClean="0">
                <a:solidFill>
                  <a:srgbClr val="000000"/>
                </a:solidFill>
              </a:rPr>
              <a:t>Courtesy G. Otter, TNO/TPD</a:t>
            </a:r>
            <a:endParaRPr lang="en-GB" sz="1000" dirty="0">
              <a:solidFill>
                <a:srgbClr val="000000"/>
              </a:solidFill>
            </a:endParaRPr>
          </a:p>
        </p:txBody>
      </p:sp>
      <p:sp>
        <p:nvSpPr>
          <p:cNvPr id="13" name="Title 1"/>
          <p:cNvSpPr>
            <a:spLocks noGrp="1"/>
          </p:cNvSpPr>
          <p:nvPr>
            <p:ph type="title"/>
          </p:nvPr>
        </p:nvSpPr>
        <p:spPr>
          <a:xfrm>
            <a:off x="153988" y="114300"/>
            <a:ext cx="9150350" cy="839788"/>
          </a:xfrm>
        </p:spPr>
        <p:txBody>
          <a:bodyPr/>
          <a:lstStyle/>
          <a:p>
            <a:r>
              <a:rPr lang="en-US" sz="2400" b="0" dirty="0" smtClean="0">
                <a:latin typeface="Arial" pitchFamily="34" charset="0"/>
                <a:cs typeface="Arial" pitchFamily="34" charset="0"/>
              </a:rPr>
              <a:t>Findings in-orbit after GOME202-2 Delta Calibration</a:t>
            </a:r>
            <a:r>
              <a:rPr lang="en-US" b="0" dirty="0" smtClean="0">
                <a:latin typeface="Arial" pitchFamily="34" charset="0"/>
                <a:cs typeface="Arial" pitchFamily="34" charset="0"/>
              </a:rPr>
              <a:t> </a:t>
            </a:r>
            <a:r>
              <a:rPr lang="en-US" b="0" dirty="0" smtClean="0">
                <a:latin typeface="Helvetica" pitchFamily="34" charset="0"/>
                <a:cs typeface="Helvetica" pitchFamily="34" charset="0"/>
              </a:rPr>
              <a:t/>
            </a:r>
            <a:br>
              <a:rPr lang="en-US" b="0" dirty="0" smtClean="0">
                <a:latin typeface="Helvetica" pitchFamily="34" charset="0"/>
                <a:cs typeface="Helvetica" pitchFamily="34" charset="0"/>
              </a:rPr>
            </a:br>
            <a:r>
              <a:rPr lang="en-US" sz="2000" b="0" dirty="0" smtClean="0">
                <a:latin typeface="Arial" pitchFamily="34" charset="0"/>
                <a:cs typeface="Arial" pitchFamily="34" charset="0"/>
              </a:rPr>
              <a:t>Channel 3: Key-data artifacts – light sources used during calibration</a:t>
            </a:r>
            <a:endParaRPr lang="en-US" b="0"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Documents and Settings\Lang\Application Data\Ipswitch\WS_FTP\storage\303_OriginalVsCorrected_OverAngle_POL_CHI_ZETA_Ch3FFTsmoothingFM2-2.jpg"/>
          <p:cNvPicPr>
            <a:picLocks noChangeAspect="1" noChangeArrowheads="1"/>
          </p:cNvPicPr>
          <p:nvPr/>
        </p:nvPicPr>
        <p:blipFill>
          <a:blip r:embed="rId2" cstate="print"/>
          <a:srcRect/>
          <a:stretch>
            <a:fillRect/>
          </a:stretch>
        </p:blipFill>
        <p:spPr bwMode="auto">
          <a:xfrm>
            <a:off x="2298699" y="1114424"/>
            <a:ext cx="7569201" cy="5676901"/>
          </a:xfrm>
          <a:prstGeom prst="rect">
            <a:avLst/>
          </a:prstGeom>
          <a:noFill/>
        </p:spPr>
      </p:pic>
      <p:sp>
        <p:nvSpPr>
          <p:cNvPr id="10" name="TextBox 9"/>
          <p:cNvSpPr txBox="1"/>
          <p:nvPr/>
        </p:nvSpPr>
        <p:spPr>
          <a:xfrm>
            <a:off x="180975" y="1362075"/>
            <a:ext cx="2228850" cy="1107996"/>
          </a:xfrm>
          <a:prstGeom prst="rect">
            <a:avLst/>
          </a:prstGeom>
          <a:noFill/>
        </p:spPr>
        <p:txBody>
          <a:bodyPr wrap="square" rtlCol="0">
            <a:spAutoFit/>
          </a:bodyPr>
          <a:lstStyle/>
          <a:p>
            <a:pPr algn="l"/>
            <a:r>
              <a:rPr lang="en-GB" sz="1400" dirty="0" smtClean="0">
                <a:solidFill>
                  <a:srgbClr val="000000"/>
                </a:solidFill>
              </a:rPr>
              <a:t>Angular dependence of “Zeta” in channel 3 (Chi for Zeta)</a:t>
            </a:r>
          </a:p>
          <a:p>
            <a:pPr algn="l"/>
            <a:r>
              <a:rPr lang="en-GB" sz="1200" i="1" dirty="0" smtClean="0">
                <a:solidFill>
                  <a:srgbClr val="000000"/>
                </a:solidFill>
              </a:rPr>
              <a:t>(pol. Sensitivity for 45 degrees polarised light)</a:t>
            </a:r>
            <a:endParaRPr lang="en-GB" sz="1200" i="1" dirty="0">
              <a:solidFill>
                <a:srgbClr val="000000"/>
              </a:solidFill>
            </a:endParaRPr>
          </a:p>
        </p:txBody>
      </p:sp>
      <p:sp>
        <p:nvSpPr>
          <p:cNvPr id="6" name="TextBox 5"/>
          <p:cNvSpPr txBox="1"/>
          <p:nvPr/>
        </p:nvSpPr>
        <p:spPr>
          <a:xfrm>
            <a:off x="8553450" y="428625"/>
            <a:ext cx="1304925" cy="461665"/>
          </a:xfrm>
          <a:prstGeom prst="rect">
            <a:avLst/>
          </a:prstGeom>
          <a:solidFill>
            <a:schemeClr val="accent4">
              <a:lumMod val="50000"/>
              <a:lumOff val="50000"/>
            </a:schemeClr>
          </a:solidFill>
        </p:spPr>
        <p:txBody>
          <a:bodyPr wrap="square" rtlCol="0">
            <a:spAutoFit/>
          </a:bodyPr>
          <a:lstStyle/>
          <a:p>
            <a:pPr algn="ctr"/>
            <a:r>
              <a:rPr lang="en-GB" sz="1200" dirty="0" smtClean="0"/>
              <a:t>GOME-2 FM2 </a:t>
            </a:r>
            <a:r>
              <a:rPr lang="en-GB" sz="1200" dirty="0" err="1" smtClean="0"/>
              <a:t>Metop</a:t>
            </a:r>
            <a:r>
              <a:rPr lang="en-GB" sz="1200" dirty="0" smtClean="0"/>
              <a:t>-B</a:t>
            </a:r>
            <a:endParaRPr lang="en-GB" sz="1200" dirty="0"/>
          </a:p>
        </p:txBody>
      </p:sp>
      <p:sp>
        <p:nvSpPr>
          <p:cNvPr id="8" name="Title 1"/>
          <p:cNvSpPr>
            <a:spLocks noGrp="1"/>
          </p:cNvSpPr>
          <p:nvPr>
            <p:ph type="title"/>
          </p:nvPr>
        </p:nvSpPr>
        <p:spPr>
          <a:xfrm>
            <a:off x="153988" y="114300"/>
            <a:ext cx="9150350" cy="839788"/>
          </a:xfrm>
        </p:spPr>
        <p:txBody>
          <a:bodyPr/>
          <a:lstStyle/>
          <a:p>
            <a:r>
              <a:rPr lang="en-US" sz="2400" b="0" dirty="0" smtClean="0">
                <a:latin typeface="Arial" pitchFamily="34" charset="0"/>
                <a:cs typeface="Arial" pitchFamily="34" charset="0"/>
              </a:rPr>
              <a:t>Findings in-orbit after GOME202-2 Delta Calibration</a:t>
            </a:r>
            <a:r>
              <a:rPr lang="en-US" b="0" dirty="0" smtClean="0">
                <a:latin typeface="Arial" pitchFamily="34" charset="0"/>
                <a:cs typeface="Arial" pitchFamily="34" charset="0"/>
              </a:rPr>
              <a:t> </a:t>
            </a:r>
            <a:r>
              <a:rPr lang="en-US" b="0" dirty="0" smtClean="0">
                <a:latin typeface="Helvetica" pitchFamily="34" charset="0"/>
                <a:cs typeface="Helvetica" pitchFamily="34" charset="0"/>
              </a:rPr>
              <a:t/>
            </a:r>
            <a:br>
              <a:rPr lang="en-US" b="0" dirty="0" smtClean="0">
                <a:latin typeface="Helvetica" pitchFamily="34" charset="0"/>
                <a:cs typeface="Helvetica" pitchFamily="34" charset="0"/>
              </a:rPr>
            </a:br>
            <a:r>
              <a:rPr lang="en-US" sz="2000" b="0" dirty="0" smtClean="0">
                <a:latin typeface="Arial" pitchFamily="34" charset="0"/>
                <a:cs typeface="Arial" pitchFamily="34" charset="0"/>
              </a:rPr>
              <a:t>Channel 3: Key-data artifacts – viewing angle direction</a:t>
            </a:r>
            <a:endParaRPr lang="en-US" b="0" dirty="0" smtClean="0">
              <a:latin typeface="Arial" pitchFamily="34" charset="0"/>
              <a:cs typeface="Arial" pitchFamily="34" charset="0"/>
            </a:endParaRPr>
          </a:p>
        </p:txBody>
      </p:sp>
      <p:sp>
        <p:nvSpPr>
          <p:cNvPr id="9" name="TextBox 8"/>
          <p:cNvSpPr txBox="1"/>
          <p:nvPr/>
        </p:nvSpPr>
        <p:spPr>
          <a:xfrm>
            <a:off x="200472" y="5160094"/>
            <a:ext cx="2006274" cy="1200329"/>
          </a:xfrm>
          <a:prstGeom prst="rect">
            <a:avLst/>
          </a:prstGeom>
          <a:noFill/>
        </p:spPr>
        <p:txBody>
          <a:bodyPr wrap="square" rtlCol="0">
            <a:spAutoFit/>
          </a:bodyPr>
          <a:lstStyle/>
          <a:p>
            <a:pPr algn="l"/>
            <a:r>
              <a:rPr lang="en-GB" sz="1400" dirty="0" smtClean="0"/>
              <a:t>Key-data has been corrected in recent updates for FM2 and FM3</a:t>
            </a:r>
          </a:p>
          <a:p>
            <a:pPr algn="l"/>
            <a:r>
              <a:rPr lang="en-GB" sz="1400" dirty="0" smtClean="0"/>
              <a:t>(May/June 2013)!</a:t>
            </a:r>
            <a:endParaRPr lang="en-GB" sz="14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Documents and Settings\Lang\Application Data\Ipswitch\WS_FTP\storage\160_CompSpectrum_L1B_MDR2PPF530_FM2_CAL103_INS10320121226014753_20121226015053.jpg"/>
          <p:cNvPicPr>
            <a:picLocks noChangeAspect="1" noChangeArrowheads="1"/>
          </p:cNvPicPr>
          <p:nvPr/>
        </p:nvPicPr>
        <p:blipFill>
          <a:blip r:embed="rId2" cstate="print"/>
          <a:srcRect/>
          <a:stretch>
            <a:fillRect/>
          </a:stretch>
        </p:blipFill>
        <p:spPr bwMode="auto">
          <a:xfrm>
            <a:off x="2009774" y="1007268"/>
            <a:ext cx="7620001" cy="5715000"/>
          </a:xfrm>
          <a:prstGeom prst="rect">
            <a:avLst/>
          </a:prstGeom>
          <a:noFill/>
        </p:spPr>
      </p:pic>
      <p:sp>
        <p:nvSpPr>
          <p:cNvPr id="8" name="TextBox 7"/>
          <p:cNvSpPr txBox="1"/>
          <p:nvPr/>
        </p:nvSpPr>
        <p:spPr>
          <a:xfrm>
            <a:off x="128464" y="1390650"/>
            <a:ext cx="1895475" cy="1169551"/>
          </a:xfrm>
          <a:prstGeom prst="rect">
            <a:avLst/>
          </a:prstGeom>
          <a:noFill/>
        </p:spPr>
        <p:txBody>
          <a:bodyPr wrap="square" rtlCol="0">
            <a:spAutoFit/>
          </a:bodyPr>
          <a:lstStyle/>
          <a:p>
            <a:pPr algn="l"/>
            <a:r>
              <a:rPr lang="en-GB" sz="1400" dirty="0" smtClean="0">
                <a:solidFill>
                  <a:srgbClr val="000000"/>
                </a:solidFill>
              </a:rPr>
              <a:t>Residuals are small but spectrally persistent and varying in viewing angle</a:t>
            </a:r>
            <a:endParaRPr lang="en-GB" sz="1400" dirty="0">
              <a:solidFill>
                <a:srgbClr val="000000"/>
              </a:solidFill>
            </a:endParaRPr>
          </a:p>
        </p:txBody>
      </p:sp>
      <p:sp>
        <p:nvSpPr>
          <p:cNvPr id="6" name="TextBox 5"/>
          <p:cNvSpPr txBox="1"/>
          <p:nvPr/>
        </p:nvSpPr>
        <p:spPr>
          <a:xfrm>
            <a:off x="8553450" y="428625"/>
            <a:ext cx="1304925" cy="461665"/>
          </a:xfrm>
          <a:prstGeom prst="rect">
            <a:avLst/>
          </a:prstGeom>
          <a:solidFill>
            <a:schemeClr val="accent4">
              <a:lumMod val="50000"/>
              <a:lumOff val="50000"/>
            </a:schemeClr>
          </a:solidFill>
        </p:spPr>
        <p:txBody>
          <a:bodyPr wrap="square" rtlCol="0">
            <a:spAutoFit/>
          </a:bodyPr>
          <a:lstStyle/>
          <a:p>
            <a:pPr algn="ctr"/>
            <a:r>
              <a:rPr lang="en-GB" sz="1200" dirty="0" smtClean="0"/>
              <a:t>GOME-2 FM2 </a:t>
            </a:r>
            <a:r>
              <a:rPr lang="en-GB" sz="1200" dirty="0" err="1" smtClean="0"/>
              <a:t>Metop</a:t>
            </a:r>
            <a:r>
              <a:rPr lang="en-GB" sz="1200" dirty="0" smtClean="0"/>
              <a:t>-B</a:t>
            </a:r>
            <a:endParaRPr lang="en-GB" sz="1200" dirty="0"/>
          </a:p>
        </p:txBody>
      </p:sp>
      <p:sp>
        <p:nvSpPr>
          <p:cNvPr id="7" name="TextBox 6"/>
          <p:cNvSpPr txBox="1"/>
          <p:nvPr/>
        </p:nvSpPr>
        <p:spPr>
          <a:xfrm>
            <a:off x="200472" y="5160094"/>
            <a:ext cx="2006274" cy="1200329"/>
          </a:xfrm>
          <a:prstGeom prst="rect">
            <a:avLst/>
          </a:prstGeom>
          <a:noFill/>
        </p:spPr>
        <p:txBody>
          <a:bodyPr wrap="square" rtlCol="0">
            <a:spAutoFit/>
          </a:bodyPr>
          <a:lstStyle/>
          <a:p>
            <a:pPr algn="l"/>
            <a:r>
              <a:rPr lang="en-GB" sz="1400" dirty="0" smtClean="0"/>
              <a:t>Key-data has been corrected in recent updates for FM2 and FM3</a:t>
            </a:r>
          </a:p>
          <a:p>
            <a:pPr algn="l"/>
            <a:r>
              <a:rPr lang="en-GB" sz="1400" dirty="0" smtClean="0"/>
              <a:t>(May/June 2013)!</a:t>
            </a:r>
            <a:endParaRPr lang="en-GB" sz="1400" dirty="0"/>
          </a:p>
        </p:txBody>
      </p:sp>
      <p:sp>
        <p:nvSpPr>
          <p:cNvPr id="10" name="Title 1"/>
          <p:cNvSpPr txBox="1">
            <a:spLocks/>
          </p:cNvSpPr>
          <p:nvPr/>
        </p:nvSpPr>
        <p:spPr bwMode="auto">
          <a:xfrm>
            <a:off x="153988" y="114300"/>
            <a:ext cx="9150350" cy="8397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Findings in-orbit after GOME202-2 Delta Calibration</a:t>
            </a:r>
            <a:r>
              <a:rPr kumimoji="0" lang="en-US" sz="28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 </a:t>
            </a:r>
            <a:r>
              <a:rPr kumimoji="0" lang="en-US" sz="2800" b="0" i="0" u="none" strike="noStrike" kern="0" cap="none" spc="0" normalizeH="0" baseline="0" noProof="0" dirty="0" smtClean="0">
                <a:ln>
                  <a:noFill/>
                </a:ln>
                <a:solidFill>
                  <a:schemeClr val="bg1"/>
                </a:solidFill>
                <a:effectLst/>
                <a:uLnTx/>
                <a:uFillTx/>
                <a:latin typeface="Helvetica" pitchFamily="34" charset="0"/>
                <a:ea typeface="+mj-ea"/>
                <a:cs typeface="Helvetica" pitchFamily="34" charset="0"/>
              </a:rPr>
              <a:t/>
            </a:r>
            <a:br>
              <a:rPr kumimoji="0" lang="en-US" sz="2800" b="0" i="0" u="none" strike="noStrike" kern="0" cap="none" spc="0" normalizeH="0" baseline="0" noProof="0" dirty="0" smtClean="0">
                <a:ln>
                  <a:noFill/>
                </a:ln>
                <a:solidFill>
                  <a:schemeClr val="bg1"/>
                </a:solidFill>
                <a:effectLst/>
                <a:uLnTx/>
                <a:uFillTx/>
                <a:latin typeface="Helvetica" pitchFamily="34" charset="0"/>
                <a:ea typeface="+mj-ea"/>
                <a:cs typeface="Helvetica" pitchFamily="34" charset="0"/>
              </a:rPr>
            </a:br>
            <a:r>
              <a:rPr kumimoji="0" lang="en-US" sz="20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Channel 3: Key-data artifacts – impact on radiances</a:t>
            </a:r>
            <a:endParaRPr kumimoji="0" lang="en-US" sz="28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5872" y="1390650"/>
            <a:ext cx="1628776" cy="954107"/>
          </a:xfrm>
          <a:prstGeom prst="rect">
            <a:avLst/>
          </a:prstGeom>
          <a:noFill/>
        </p:spPr>
        <p:txBody>
          <a:bodyPr wrap="square" rtlCol="0">
            <a:spAutoFit/>
          </a:bodyPr>
          <a:lstStyle/>
          <a:p>
            <a:pPr algn="l"/>
            <a:r>
              <a:rPr lang="en-GB" sz="1400" dirty="0" smtClean="0">
                <a:solidFill>
                  <a:srgbClr val="000000"/>
                </a:solidFill>
              </a:rPr>
              <a:t>Initial retrieval differences observed (preliminary)</a:t>
            </a:r>
            <a:endParaRPr lang="en-GB" sz="1400" dirty="0">
              <a:solidFill>
                <a:srgbClr val="000000"/>
              </a:solidFill>
            </a:endParaRPr>
          </a:p>
        </p:txBody>
      </p:sp>
      <p:pic>
        <p:nvPicPr>
          <p:cNvPr id="6" name="Picture 4" descr="S:\SATELLITE\METOP-B\GOME-2\L2\Scientific\NO2\test_data\Ref\asc_qdoas_SF_AGF_425_497_water\maps_rms\maps_1day\2013\GOME2BNO2_RMS_2013_01_01_-90-90_-180-18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33950" y="3714750"/>
            <a:ext cx="3600000" cy="2701500"/>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5" descr="S:\SATELLITE\METOP-B\GOME-2\L2\Scientific\NO2\test_data\Ref\asc_qdoas_SF_AGF_425_497_water\maps_vcd\maps_1day\2013\GOME2BNO2_VCD geo_2013_01_01_-90-90_-180-18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33550" y="1013250"/>
            <a:ext cx="3600000" cy="2701500"/>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8" descr="S:\SATELLITE\METOP-B\GOME-2\L2\Scientific\NO2\test_data\CAL103\asc_qdoas_SF_AGF_425_497_water\maps_rms\maps_1day\2013\GOME2BNO2_RMS_2013_01_01_-90-90_-180-180.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962650" y="3695700"/>
            <a:ext cx="3600000" cy="2701500"/>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9" descr="S:\SATELLITE\METOP-B\GOME-2\L2\Scientific\NO2\test_data\CAL103\asc_qdoas_SF_AGF_425_497_water\maps_vcd\maps_1day\2013\GOME2BNO2_VCD geo_2013_01_01_-90-90_-180-180.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962650" y="994200"/>
            <a:ext cx="3600000" cy="2701500"/>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extBox 10"/>
          <p:cNvSpPr txBox="1"/>
          <p:nvPr/>
        </p:nvSpPr>
        <p:spPr>
          <a:xfrm>
            <a:off x="190500" y="3981450"/>
            <a:ext cx="1628776" cy="954107"/>
          </a:xfrm>
          <a:prstGeom prst="rect">
            <a:avLst/>
          </a:prstGeom>
          <a:noFill/>
        </p:spPr>
        <p:txBody>
          <a:bodyPr wrap="square" rtlCol="0">
            <a:spAutoFit/>
          </a:bodyPr>
          <a:lstStyle/>
          <a:p>
            <a:pPr algn="l"/>
            <a:r>
              <a:rPr lang="en-GB" sz="1400" i="1" dirty="0" smtClean="0">
                <a:solidFill>
                  <a:srgbClr val="000000"/>
                </a:solidFill>
              </a:rPr>
              <a:t>NO2  retrieval:</a:t>
            </a:r>
          </a:p>
          <a:p>
            <a:pPr algn="l"/>
            <a:r>
              <a:rPr lang="en-GB" sz="1400" i="1" dirty="0" smtClean="0">
                <a:solidFill>
                  <a:srgbClr val="000000"/>
                </a:solidFill>
              </a:rPr>
              <a:t>425 to 497 nm</a:t>
            </a:r>
          </a:p>
          <a:p>
            <a:pPr algn="l"/>
            <a:r>
              <a:rPr lang="en-GB" sz="1400" i="1" dirty="0" smtClean="0">
                <a:solidFill>
                  <a:srgbClr val="000000"/>
                </a:solidFill>
              </a:rPr>
              <a:t>Courtesy:</a:t>
            </a:r>
          </a:p>
          <a:p>
            <a:pPr algn="l"/>
            <a:r>
              <a:rPr lang="en-GB" sz="1400" i="1" dirty="0" smtClean="0">
                <a:solidFill>
                  <a:srgbClr val="000000"/>
                </a:solidFill>
              </a:rPr>
              <a:t>I. </a:t>
            </a:r>
            <a:r>
              <a:rPr lang="en-GB" sz="1400" i="1" dirty="0" err="1" smtClean="0">
                <a:solidFill>
                  <a:srgbClr val="000000"/>
                </a:solidFill>
              </a:rPr>
              <a:t>deSmet</a:t>
            </a:r>
            <a:r>
              <a:rPr lang="en-GB" sz="1400" i="1" dirty="0" smtClean="0">
                <a:solidFill>
                  <a:srgbClr val="000000"/>
                </a:solidFill>
              </a:rPr>
              <a:t>, BIRA</a:t>
            </a:r>
            <a:endParaRPr lang="en-GB" sz="1400" i="1" dirty="0">
              <a:solidFill>
                <a:srgbClr val="000000"/>
              </a:solidFill>
            </a:endParaRPr>
          </a:p>
        </p:txBody>
      </p:sp>
      <p:sp>
        <p:nvSpPr>
          <p:cNvPr id="12" name="TextBox 11"/>
          <p:cNvSpPr txBox="1"/>
          <p:nvPr/>
        </p:nvSpPr>
        <p:spPr>
          <a:xfrm>
            <a:off x="3371850" y="1057275"/>
            <a:ext cx="1172116" cy="276999"/>
          </a:xfrm>
          <a:prstGeom prst="rect">
            <a:avLst/>
          </a:prstGeom>
          <a:noFill/>
        </p:spPr>
        <p:txBody>
          <a:bodyPr wrap="none" rtlCol="0">
            <a:spAutoFit/>
          </a:bodyPr>
          <a:lstStyle/>
          <a:p>
            <a:r>
              <a:rPr lang="en-GB" sz="1200" i="1" dirty="0" smtClean="0">
                <a:solidFill>
                  <a:srgbClr val="FF0000"/>
                </a:solidFill>
              </a:rPr>
              <a:t>Old key-data</a:t>
            </a:r>
            <a:endParaRPr lang="en-GB" sz="1200" i="1" dirty="0">
              <a:solidFill>
                <a:srgbClr val="FF0000"/>
              </a:solidFill>
            </a:endParaRPr>
          </a:p>
        </p:txBody>
      </p:sp>
      <p:sp>
        <p:nvSpPr>
          <p:cNvPr id="13" name="TextBox 12"/>
          <p:cNvSpPr txBox="1"/>
          <p:nvPr/>
        </p:nvSpPr>
        <p:spPr>
          <a:xfrm>
            <a:off x="7562850" y="1038225"/>
            <a:ext cx="1257075" cy="276999"/>
          </a:xfrm>
          <a:prstGeom prst="rect">
            <a:avLst/>
          </a:prstGeom>
          <a:noFill/>
        </p:spPr>
        <p:txBody>
          <a:bodyPr wrap="none" rtlCol="0">
            <a:spAutoFit/>
          </a:bodyPr>
          <a:lstStyle/>
          <a:p>
            <a:r>
              <a:rPr lang="en-GB" sz="1200" i="1" dirty="0" smtClean="0">
                <a:solidFill>
                  <a:srgbClr val="00B050"/>
                </a:solidFill>
              </a:rPr>
              <a:t>New key-data</a:t>
            </a:r>
            <a:endParaRPr lang="en-GB" sz="1200" i="1" dirty="0">
              <a:solidFill>
                <a:srgbClr val="00B050"/>
              </a:solidFill>
            </a:endParaRPr>
          </a:p>
        </p:txBody>
      </p:sp>
      <p:sp>
        <p:nvSpPr>
          <p:cNvPr id="14" name="TextBox 13"/>
          <p:cNvSpPr txBox="1"/>
          <p:nvPr/>
        </p:nvSpPr>
        <p:spPr>
          <a:xfrm>
            <a:off x="2105025" y="2781300"/>
            <a:ext cx="505267" cy="230832"/>
          </a:xfrm>
          <a:prstGeom prst="rect">
            <a:avLst/>
          </a:prstGeom>
          <a:noFill/>
        </p:spPr>
        <p:txBody>
          <a:bodyPr wrap="none" rtlCol="0">
            <a:spAutoFit/>
          </a:bodyPr>
          <a:lstStyle/>
          <a:p>
            <a:r>
              <a:rPr lang="en-GB" dirty="0" smtClean="0">
                <a:solidFill>
                  <a:srgbClr val="000000"/>
                </a:solidFill>
              </a:rPr>
              <a:t>TNO2</a:t>
            </a:r>
            <a:endParaRPr lang="en-GB" dirty="0">
              <a:solidFill>
                <a:srgbClr val="000000"/>
              </a:solidFill>
            </a:endParaRPr>
          </a:p>
        </p:txBody>
      </p:sp>
      <p:sp>
        <p:nvSpPr>
          <p:cNvPr id="15" name="TextBox 14"/>
          <p:cNvSpPr txBox="1"/>
          <p:nvPr/>
        </p:nvSpPr>
        <p:spPr>
          <a:xfrm>
            <a:off x="2133600" y="5410200"/>
            <a:ext cx="444352" cy="230832"/>
          </a:xfrm>
          <a:prstGeom prst="rect">
            <a:avLst/>
          </a:prstGeom>
          <a:noFill/>
        </p:spPr>
        <p:txBody>
          <a:bodyPr wrap="none" rtlCol="0">
            <a:spAutoFit/>
          </a:bodyPr>
          <a:lstStyle/>
          <a:p>
            <a:r>
              <a:rPr lang="en-GB" dirty="0" smtClean="0">
                <a:solidFill>
                  <a:srgbClr val="000000"/>
                </a:solidFill>
              </a:rPr>
              <a:t>RMS</a:t>
            </a:r>
            <a:endParaRPr lang="en-GB" dirty="0">
              <a:solidFill>
                <a:srgbClr val="000000"/>
              </a:solidFill>
            </a:endParaRPr>
          </a:p>
        </p:txBody>
      </p:sp>
      <p:sp>
        <p:nvSpPr>
          <p:cNvPr id="16" name="TextBox 15"/>
          <p:cNvSpPr txBox="1"/>
          <p:nvPr/>
        </p:nvSpPr>
        <p:spPr>
          <a:xfrm>
            <a:off x="6248400" y="2781300"/>
            <a:ext cx="505267" cy="230832"/>
          </a:xfrm>
          <a:prstGeom prst="rect">
            <a:avLst/>
          </a:prstGeom>
          <a:noFill/>
        </p:spPr>
        <p:txBody>
          <a:bodyPr wrap="none" rtlCol="0">
            <a:spAutoFit/>
          </a:bodyPr>
          <a:lstStyle/>
          <a:p>
            <a:r>
              <a:rPr lang="en-GB" dirty="0" smtClean="0">
                <a:solidFill>
                  <a:srgbClr val="000000"/>
                </a:solidFill>
              </a:rPr>
              <a:t>TNO2</a:t>
            </a:r>
            <a:endParaRPr lang="en-GB" dirty="0">
              <a:solidFill>
                <a:srgbClr val="000000"/>
              </a:solidFill>
            </a:endParaRPr>
          </a:p>
        </p:txBody>
      </p:sp>
      <p:sp>
        <p:nvSpPr>
          <p:cNvPr id="17" name="TextBox 16"/>
          <p:cNvSpPr txBox="1"/>
          <p:nvPr/>
        </p:nvSpPr>
        <p:spPr>
          <a:xfrm>
            <a:off x="6276975" y="5410200"/>
            <a:ext cx="444352" cy="230832"/>
          </a:xfrm>
          <a:prstGeom prst="rect">
            <a:avLst/>
          </a:prstGeom>
          <a:noFill/>
        </p:spPr>
        <p:txBody>
          <a:bodyPr wrap="none" rtlCol="0">
            <a:spAutoFit/>
          </a:bodyPr>
          <a:lstStyle/>
          <a:p>
            <a:r>
              <a:rPr lang="en-GB" dirty="0" smtClean="0">
                <a:solidFill>
                  <a:srgbClr val="000000"/>
                </a:solidFill>
              </a:rPr>
              <a:t>RMS</a:t>
            </a:r>
            <a:endParaRPr lang="en-GB" dirty="0">
              <a:solidFill>
                <a:srgbClr val="000000"/>
              </a:solidFill>
            </a:endParaRPr>
          </a:p>
        </p:txBody>
      </p:sp>
      <p:sp>
        <p:nvSpPr>
          <p:cNvPr id="18" name="TextBox 17"/>
          <p:cNvSpPr txBox="1"/>
          <p:nvPr/>
        </p:nvSpPr>
        <p:spPr>
          <a:xfrm>
            <a:off x="8553450" y="428625"/>
            <a:ext cx="1304925" cy="461665"/>
          </a:xfrm>
          <a:prstGeom prst="rect">
            <a:avLst/>
          </a:prstGeom>
          <a:solidFill>
            <a:schemeClr val="accent4">
              <a:lumMod val="50000"/>
              <a:lumOff val="50000"/>
            </a:schemeClr>
          </a:solidFill>
        </p:spPr>
        <p:txBody>
          <a:bodyPr wrap="square" rtlCol="0">
            <a:spAutoFit/>
          </a:bodyPr>
          <a:lstStyle/>
          <a:p>
            <a:pPr algn="ctr"/>
            <a:r>
              <a:rPr lang="en-GB" sz="1200" dirty="0" smtClean="0"/>
              <a:t>GOME-2 FM2 </a:t>
            </a:r>
            <a:r>
              <a:rPr lang="en-GB" sz="1200" dirty="0" err="1" smtClean="0"/>
              <a:t>Metop</a:t>
            </a:r>
            <a:r>
              <a:rPr lang="en-GB" sz="1200" dirty="0" smtClean="0"/>
              <a:t>-B</a:t>
            </a:r>
            <a:endParaRPr lang="en-GB" sz="1200" dirty="0"/>
          </a:p>
        </p:txBody>
      </p:sp>
      <p:sp>
        <p:nvSpPr>
          <p:cNvPr id="20" name="Title 1"/>
          <p:cNvSpPr>
            <a:spLocks noGrp="1"/>
          </p:cNvSpPr>
          <p:nvPr>
            <p:ph type="title"/>
          </p:nvPr>
        </p:nvSpPr>
        <p:spPr>
          <a:xfrm>
            <a:off x="153988" y="114300"/>
            <a:ext cx="9150350" cy="839788"/>
          </a:xfrm>
        </p:spPr>
        <p:txBody>
          <a:bodyPr/>
          <a:lstStyle/>
          <a:p>
            <a:r>
              <a:rPr lang="en-US" sz="2400" b="0" dirty="0" smtClean="0">
                <a:latin typeface="Arial" pitchFamily="34" charset="0"/>
                <a:cs typeface="Arial" pitchFamily="34" charset="0"/>
              </a:rPr>
              <a:t>Findings in-orbit after GOME202-2 Delta Calibration</a:t>
            </a:r>
            <a:r>
              <a:rPr lang="en-US" b="0" dirty="0" smtClean="0">
                <a:latin typeface="Arial" pitchFamily="34" charset="0"/>
                <a:cs typeface="Arial" pitchFamily="34" charset="0"/>
              </a:rPr>
              <a:t> </a:t>
            </a:r>
            <a:r>
              <a:rPr lang="en-US" b="0" dirty="0" smtClean="0">
                <a:latin typeface="Helvetica" pitchFamily="34" charset="0"/>
                <a:cs typeface="Helvetica" pitchFamily="34" charset="0"/>
              </a:rPr>
              <a:t/>
            </a:r>
            <a:br>
              <a:rPr lang="en-US" b="0" dirty="0" smtClean="0">
                <a:latin typeface="Helvetica" pitchFamily="34" charset="0"/>
                <a:cs typeface="Helvetica" pitchFamily="34" charset="0"/>
              </a:rPr>
            </a:br>
            <a:r>
              <a:rPr lang="en-US" sz="2000" b="0" dirty="0" smtClean="0">
                <a:latin typeface="Arial" pitchFamily="34" charset="0"/>
                <a:cs typeface="Arial" pitchFamily="34" charset="0"/>
              </a:rPr>
              <a:t>Channel 3: Key-data artifacts – impact on retrievals</a:t>
            </a:r>
            <a:endParaRPr lang="en-US" b="0"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6626" name="Picture 2"/>
          <p:cNvPicPr>
            <a:picLocks noChangeAspect="1" noChangeArrowheads="1"/>
          </p:cNvPicPr>
          <p:nvPr/>
        </p:nvPicPr>
        <p:blipFill>
          <a:blip r:embed="rId2" cstate="print"/>
          <a:srcRect/>
          <a:stretch>
            <a:fillRect/>
          </a:stretch>
        </p:blipFill>
        <p:spPr bwMode="auto">
          <a:xfrm>
            <a:off x="272480" y="1041355"/>
            <a:ext cx="7200000" cy="5411981"/>
          </a:xfrm>
          <a:prstGeom prst="rect">
            <a:avLst/>
          </a:prstGeom>
          <a:noFill/>
          <a:ln w="9525">
            <a:noFill/>
            <a:miter lim="800000"/>
            <a:headEnd/>
            <a:tailEnd/>
          </a:ln>
          <a:effectLst/>
        </p:spPr>
      </p:pic>
      <p:sp>
        <p:nvSpPr>
          <p:cNvPr id="4" name="Text Box 4"/>
          <p:cNvSpPr txBox="1">
            <a:spLocks noChangeArrowheads="1"/>
          </p:cNvSpPr>
          <p:nvPr/>
        </p:nvSpPr>
        <p:spPr bwMode="auto">
          <a:xfrm>
            <a:off x="200472" y="116632"/>
            <a:ext cx="9705528" cy="738664"/>
          </a:xfrm>
          <a:prstGeom prst="rect">
            <a:avLst/>
          </a:prstGeom>
          <a:noFill/>
          <a:ln w="9525" algn="ctr">
            <a:noFill/>
            <a:miter lim="800000"/>
            <a:headEnd/>
            <a:tailEnd/>
          </a:ln>
        </p:spPr>
        <p:txBody>
          <a:bodyPr wrap="square">
            <a:spAutoFit/>
          </a:bodyPr>
          <a:lstStyle/>
          <a:p>
            <a:pPr algn="l"/>
            <a:r>
              <a:rPr lang="en-GB" sz="2400" b="0" dirty="0" err="1" smtClean="0">
                <a:solidFill>
                  <a:schemeClr val="bg1"/>
                </a:solidFill>
                <a:latin typeface="Arial" charset="0"/>
              </a:rPr>
              <a:t>Metop</a:t>
            </a:r>
            <a:r>
              <a:rPr lang="en-GB" sz="2400" b="0" dirty="0" smtClean="0">
                <a:solidFill>
                  <a:schemeClr val="bg1"/>
                </a:solidFill>
                <a:latin typeface="Arial" charset="0"/>
              </a:rPr>
              <a:t>-A/B GOME-2 Radiometric accuracy and calibration</a:t>
            </a:r>
          </a:p>
          <a:p>
            <a:pPr algn="l"/>
            <a:r>
              <a:rPr lang="en-GB" sz="1800" b="0" dirty="0" smtClean="0">
                <a:solidFill>
                  <a:schemeClr val="bg1"/>
                </a:solidFill>
                <a:latin typeface="Arial" charset="0"/>
              </a:rPr>
              <a:t>Earthshine measurement co-location FM2 to FM3 / Co-location criteria</a:t>
            </a:r>
            <a:endParaRPr lang="en-GB" sz="1800" b="0" i="1" dirty="0">
              <a:solidFill>
                <a:srgbClr val="FF0000"/>
              </a:solidFill>
              <a:latin typeface="Arial" charset="0"/>
            </a:endParaRPr>
          </a:p>
        </p:txBody>
      </p:sp>
      <p:sp>
        <p:nvSpPr>
          <p:cNvPr id="5" name="TextBox 4"/>
          <p:cNvSpPr txBox="1"/>
          <p:nvPr/>
        </p:nvSpPr>
        <p:spPr>
          <a:xfrm>
            <a:off x="7185248" y="3429000"/>
            <a:ext cx="2520280" cy="2062103"/>
          </a:xfrm>
          <a:prstGeom prst="rect">
            <a:avLst/>
          </a:prstGeom>
          <a:noFill/>
        </p:spPr>
        <p:txBody>
          <a:bodyPr wrap="square" rtlCol="0">
            <a:spAutoFit/>
          </a:bodyPr>
          <a:lstStyle/>
          <a:p>
            <a:pPr algn="l"/>
            <a:r>
              <a:rPr lang="en-GB" dirty="0" smtClean="0"/>
              <a:t>Co-location criteria:</a:t>
            </a:r>
          </a:p>
          <a:p>
            <a:pPr algn="l"/>
            <a:endParaRPr lang="en-GB" dirty="0" smtClean="0">
              <a:solidFill>
                <a:srgbClr val="1C1C1C"/>
              </a:solidFill>
            </a:endParaRPr>
          </a:p>
          <a:p>
            <a:pPr algn="l">
              <a:buFont typeface="Arial" pitchFamily="34" charset="0"/>
              <a:buChar char="•"/>
            </a:pPr>
            <a:r>
              <a:rPr lang="en-GB" dirty="0" smtClean="0">
                <a:solidFill>
                  <a:srgbClr val="1C1C1C"/>
                </a:solidFill>
              </a:rPr>
              <a:t> Area overlap &gt; 80%</a:t>
            </a:r>
          </a:p>
          <a:p>
            <a:pPr algn="l">
              <a:buFont typeface="Arial" pitchFamily="34" charset="0"/>
              <a:buChar char="•"/>
            </a:pPr>
            <a:r>
              <a:rPr lang="en-GB" dirty="0" smtClean="0">
                <a:solidFill>
                  <a:srgbClr val="1C1C1C"/>
                </a:solidFill>
              </a:rPr>
              <a:t> Geo. AMF diff &lt; 2%</a:t>
            </a:r>
          </a:p>
          <a:p>
            <a:pPr algn="l">
              <a:buFont typeface="Arial" pitchFamily="34" charset="0"/>
              <a:buChar char="•"/>
            </a:pPr>
            <a:r>
              <a:rPr lang="en-GB" dirty="0" smtClean="0">
                <a:solidFill>
                  <a:srgbClr val="1C1C1C"/>
                </a:solidFill>
              </a:rPr>
              <a:t> Relative O</a:t>
            </a:r>
            <a:r>
              <a:rPr lang="en-GB" baseline="-25000" dirty="0" smtClean="0">
                <a:solidFill>
                  <a:srgbClr val="1C1C1C"/>
                </a:solidFill>
              </a:rPr>
              <a:t>2</a:t>
            </a:r>
            <a:r>
              <a:rPr lang="en-GB" dirty="0" smtClean="0">
                <a:solidFill>
                  <a:srgbClr val="1C1C1C"/>
                </a:solidFill>
              </a:rPr>
              <a:t> A-Band residual (ROR) smaller than empirical threshold</a:t>
            </a:r>
            <a:endParaRPr lang="en-GB" dirty="0">
              <a:solidFill>
                <a:srgbClr val="1C1C1C"/>
              </a:solidFill>
            </a:endParaRPr>
          </a:p>
        </p:txBody>
      </p:sp>
      <p:sp>
        <p:nvSpPr>
          <p:cNvPr id="6" name="TextBox 5"/>
          <p:cNvSpPr txBox="1"/>
          <p:nvPr/>
        </p:nvSpPr>
        <p:spPr>
          <a:xfrm>
            <a:off x="8553450" y="133350"/>
            <a:ext cx="1304925" cy="461665"/>
          </a:xfrm>
          <a:prstGeom prst="rect">
            <a:avLst/>
          </a:prstGeom>
          <a:solidFill>
            <a:schemeClr val="accent1">
              <a:lumMod val="75000"/>
            </a:schemeClr>
          </a:solidFill>
        </p:spPr>
        <p:txBody>
          <a:bodyPr wrap="square" rtlCol="0">
            <a:spAutoFit/>
          </a:bodyPr>
          <a:lstStyle/>
          <a:p>
            <a:pPr algn="ctr"/>
            <a:r>
              <a:rPr lang="en-GB" sz="1200" dirty="0" smtClean="0"/>
              <a:t>GOME-2 FM3 </a:t>
            </a:r>
            <a:r>
              <a:rPr lang="en-GB" sz="1200" dirty="0" err="1" smtClean="0"/>
              <a:t>Metop</a:t>
            </a:r>
            <a:r>
              <a:rPr lang="en-GB" sz="1200" dirty="0" smtClean="0"/>
              <a:t>-A</a:t>
            </a:r>
            <a:endParaRPr lang="en-GB" sz="1200" dirty="0"/>
          </a:p>
        </p:txBody>
      </p:sp>
      <p:sp>
        <p:nvSpPr>
          <p:cNvPr id="7" name="TextBox 6"/>
          <p:cNvSpPr txBox="1"/>
          <p:nvPr/>
        </p:nvSpPr>
        <p:spPr>
          <a:xfrm>
            <a:off x="8553450" y="581025"/>
            <a:ext cx="1304925" cy="461665"/>
          </a:xfrm>
          <a:prstGeom prst="rect">
            <a:avLst/>
          </a:prstGeom>
          <a:solidFill>
            <a:schemeClr val="accent4">
              <a:lumMod val="50000"/>
              <a:lumOff val="50000"/>
            </a:schemeClr>
          </a:solidFill>
        </p:spPr>
        <p:txBody>
          <a:bodyPr wrap="square" rtlCol="0">
            <a:spAutoFit/>
          </a:bodyPr>
          <a:lstStyle/>
          <a:p>
            <a:pPr algn="ctr"/>
            <a:r>
              <a:rPr lang="en-GB" sz="1200" dirty="0" smtClean="0"/>
              <a:t>GOME-2 FM2 </a:t>
            </a:r>
            <a:r>
              <a:rPr lang="en-GB" sz="1200" dirty="0" err="1" smtClean="0"/>
              <a:t>Metop</a:t>
            </a:r>
            <a:r>
              <a:rPr lang="en-GB" sz="1200" dirty="0" smtClean="0"/>
              <a:t>-B</a:t>
            </a:r>
            <a:endParaRPr lang="en-GB" sz="1200" dirty="0"/>
          </a:p>
        </p:txBody>
      </p:sp>
      <p:sp>
        <p:nvSpPr>
          <p:cNvPr id="8" name="TextBox 7"/>
          <p:cNvSpPr txBox="1"/>
          <p:nvPr/>
        </p:nvSpPr>
        <p:spPr>
          <a:xfrm>
            <a:off x="7215994" y="1844824"/>
            <a:ext cx="2129494" cy="584775"/>
          </a:xfrm>
          <a:prstGeom prst="rect">
            <a:avLst/>
          </a:prstGeom>
          <a:noFill/>
        </p:spPr>
        <p:txBody>
          <a:bodyPr wrap="none" rtlCol="0">
            <a:spAutoFit/>
          </a:bodyPr>
          <a:lstStyle/>
          <a:p>
            <a:pPr algn="l"/>
            <a:r>
              <a:rPr lang="en-GB" dirty="0" err="1" smtClean="0">
                <a:solidFill>
                  <a:srgbClr val="186DB4"/>
                </a:solidFill>
              </a:rPr>
              <a:t>Metop</a:t>
            </a:r>
            <a:r>
              <a:rPr lang="en-GB" dirty="0" smtClean="0">
                <a:solidFill>
                  <a:srgbClr val="186DB4"/>
                </a:solidFill>
              </a:rPr>
              <a:t>-A (M02): FM3</a:t>
            </a:r>
          </a:p>
          <a:p>
            <a:pPr algn="l"/>
            <a:r>
              <a:rPr lang="en-GB" dirty="0" err="1" smtClean="0">
                <a:solidFill>
                  <a:srgbClr val="1C1C1C"/>
                </a:solidFill>
              </a:rPr>
              <a:t>Metop</a:t>
            </a:r>
            <a:r>
              <a:rPr lang="en-GB" dirty="0" smtClean="0">
                <a:solidFill>
                  <a:srgbClr val="1C1C1C"/>
                </a:solidFill>
              </a:rPr>
              <a:t>-B (M01): FM2</a:t>
            </a:r>
            <a:endParaRPr lang="en-GB" dirty="0">
              <a:solidFill>
                <a:srgbClr val="1C1C1C"/>
              </a:solidFill>
            </a:endParaRPr>
          </a:p>
        </p:txBody>
      </p:sp>
      <p:sp>
        <p:nvSpPr>
          <p:cNvPr id="9" name="TextBox 8"/>
          <p:cNvSpPr txBox="1"/>
          <p:nvPr/>
        </p:nvSpPr>
        <p:spPr>
          <a:xfrm>
            <a:off x="4808984" y="5148481"/>
            <a:ext cx="2068195" cy="584775"/>
          </a:xfrm>
          <a:prstGeom prst="rect">
            <a:avLst/>
          </a:prstGeom>
          <a:noFill/>
        </p:spPr>
        <p:txBody>
          <a:bodyPr wrap="none" rtlCol="0">
            <a:spAutoFit/>
          </a:bodyPr>
          <a:lstStyle/>
          <a:p>
            <a:pPr algn="l"/>
            <a:r>
              <a:rPr lang="en-GB" b="0" dirty="0" smtClean="0">
                <a:solidFill>
                  <a:srgbClr val="1C1C1C"/>
                </a:solidFill>
              </a:rPr>
              <a:t>Time difference: </a:t>
            </a:r>
          </a:p>
          <a:p>
            <a:pPr algn="l"/>
            <a:r>
              <a:rPr lang="en-GB" b="0" dirty="0" smtClean="0">
                <a:solidFill>
                  <a:srgbClr val="1C1C1C"/>
                </a:solidFill>
              </a:rPr>
              <a:t>49 min (half an orbit)</a:t>
            </a:r>
            <a:endParaRPr lang="en-GB" b="0" dirty="0">
              <a:solidFill>
                <a:srgbClr val="1C1C1C"/>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rcRect/>
          <a:stretch>
            <a:fillRect/>
          </a:stretch>
        </p:blipFill>
        <p:spPr bwMode="auto">
          <a:xfrm>
            <a:off x="19645" y="2060848"/>
            <a:ext cx="9886355" cy="3456384"/>
          </a:xfrm>
          <a:prstGeom prst="rect">
            <a:avLst/>
          </a:prstGeom>
          <a:noFill/>
          <a:ln w="9525">
            <a:noFill/>
            <a:miter lim="800000"/>
            <a:headEnd/>
            <a:tailEnd/>
          </a:ln>
        </p:spPr>
      </p:pic>
      <p:sp>
        <p:nvSpPr>
          <p:cNvPr id="6" name="TextBox 5"/>
          <p:cNvSpPr txBox="1"/>
          <p:nvPr/>
        </p:nvSpPr>
        <p:spPr>
          <a:xfrm>
            <a:off x="1424608" y="1700808"/>
            <a:ext cx="2101858" cy="338554"/>
          </a:xfrm>
          <a:prstGeom prst="rect">
            <a:avLst/>
          </a:prstGeom>
          <a:noFill/>
        </p:spPr>
        <p:txBody>
          <a:bodyPr wrap="none" rtlCol="0">
            <a:spAutoFit/>
          </a:bodyPr>
          <a:lstStyle/>
          <a:p>
            <a:r>
              <a:rPr lang="en-GB" dirty="0" smtClean="0"/>
              <a:t>26</a:t>
            </a:r>
            <a:r>
              <a:rPr lang="en-GB" baseline="30000" dirty="0" smtClean="0"/>
              <a:t>th</a:t>
            </a:r>
            <a:r>
              <a:rPr lang="en-GB" dirty="0" smtClean="0"/>
              <a:t> December 2012</a:t>
            </a:r>
            <a:endParaRPr lang="en-GB" dirty="0"/>
          </a:p>
        </p:txBody>
      </p:sp>
      <p:sp>
        <p:nvSpPr>
          <p:cNvPr id="7" name="TextBox 6"/>
          <p:cNvSpPr txBox="1"/>
          <p:nvPr/>
        </p:nvSpPr>
        <p:spPr>
          <a:xfrm>
            <a:off x="6681192" y="1700808"/>
            <a:ext cx="1896673" cy="338554"/>
          </a:xfrm>
          <a:prstGeom prst="rect">
            <a:avLst/>
          </a:prstGeom>
          <a:noFill/>
        </p:spPr>
        <p:txBody>
          <a:bodyPr wrap="none" rtlCol="0">
            <a:spAutoFit/>
          </a:bodyPr>
          <a:lstStyle/>
          <a:p>
            <a:r>
              <a:rPr lang="en-GB" dirty="0" smtClean="0"/>
              <a:t>10</a:t>
            </a:r>
            <a:r>
              <a:rPr lang="en-GB" baseline="30000" dirty="0" smtClean="0"/>
              <a:t>th</a:t>
            </a:r>
            <a:r>
              <a:rPr lang="en-GB" dirty="0" smtClean="0"/>
              <a:t> January 2013</a:t>
            </a:r>
            <a:endParaRPr lang="en-GB" dirty="0"/>
          </a:p>
        </p:txBody>
      </p:sp>
      <p:sp>
        <p:nvSpPr>
          <p:cNvPr id="10" name="Text Box 4"/>
          <p:cNvSpPr txBox="1">
            <a:spLocks noChangeArrowheads="1"/>
          </p:cNvSpPr>
          <p:nvPr/>
        </p:nvSpPr>
        <p:spPr bwMode="auto">
          <a:xfrm>
            <a:off x="200472" y="44624"/>
            <a:ext cx="9705528" cy="738664"/>
          </a:xfrm>
          <a:prstGeom prst="rect">
            <a:avLst/>
          </a:prstGeom>
          <a:noFill/>
          <a:ln w="9525" algn="ctr">
            <a:noFill/>
            <a:miter lim="800000"/>
            <a:headEnd/>
            <a:tailEnd/>
          </a:ln>
        </p:spPr>
        <p:txBody>
          <a:bodyPr wrap="square">
            <a:spAutoFit/>
          </a:bodyPr>
          <a:lstStyle/>
          <a:p>
            <a:pPr algn="l"/>
            <a:r>
              <a:rPr lang="en-GB" sz="2400" b="0" dirty="0" err="1" smtClean="0">
                <a:solidFill>
                  <a:schemeClr val="bg1"/>
                </a:solidFill>
                <a:latin typeface="Arial" charset="0"/>
              </a:rPr>
              <a:t>Metop</a:t>
            </a:r>
            <a:r>
              <a:rPr lang="en-GB" sz="2400" b="0" dirty="0" smtClean="0">
                <a:solidFill>
                  <a:schemeClr val="bg1"/>
                </a:solidFill>
                <a:latin typeface="Arial" charset="0"/>
              </a:rPr>
              <a:t>-A/B GOME-2 Radiometric accuracy and calibration</a:t>
            </a:r>
          </a:p>
          <a:p>
            <a:pPr algn="l"/>
            <a:r>
              <a:rPr lang="en-GB" sz="1800" b="0" dirty="0" smtClean="0">
                <a:solidFill>
                  <a:schemeClr val="bg1"/>
                </a:solidFill>
                <a:latin typeface="Arial" charset="0"/>
              </a:rPr>
              <a:t>Earthshine co-located </a:t>
            </a:r>
            <a:r>
              <a:rPr lang="en-GB" sz="1800" b="0" dirty="0" err="1" smtClean="0">
                <a:solidFill>
                  <a:schemeClr val="bg1"/>
                </a:solidFill>
                <a:latin typeface="Arial" charset="0"/>
              </a:rPr>
              <a:t>Metop</a:t>
            </a:r>
            <a:r>
              <a:rPr lang="en-GB" sz="1800" b="0" dirty="0" smtClean="0">
                <a:solidFill>
                  <a:schemeClr val="bg1"/>
                </a:solidFill>
                <a:latin typeface="Arial" charset="0"/>
              </a:rPr>
              <a:t>-A/B measurements  – co-locations</a:t>
            </a:r>
            <a:endParaRPr lang="en-GB" sz="1800" b="0" i="1" dirty="0">
              <a:solidFill>
                <a:srgbClr val="FF0000"/>
              </a:solidFill>
              <a:latin typeface="Arial" charset="0"/>
            </a:endParaRPr>
          </a:p>
        </p:txBody>
      </p:sp>
      <p:sp>
        <p:nvSpPr>
          <p:cNvPr id="11" name="TextBox 10"/>
          <p:cNvSpPr txBox="1"/>
          <p:nvPr/>
        </p:nvSpPr>
        <p:spPr>
          <a:xfrm>
            <a:off x="8553450" y="133350"/>
            <a:ext cx="1304925" cy="461665"/>
          </a:xfrm>
          <a:prstGeom prst="rect">
            <a:avLst/>
          </a:prstGeom>
          <a:solidFill>
            <a:schemeClr val="accent1">
              <a:lumMod val="75000"/>
            </a:schemeClr>
          </a:solidFill>
        </p:spPr>
        <p:txBody>
          <a:bodyPr wrap="square" rtlCol="0">
            <a:spAutoFit/>
          </a:bodyPr>
          <a:lstStyle/>
          <a:p>
            <a:pPr algn="ctr"/>
            <a:r>
              <a:rPr lang="en-GB" sz="1200" dirty="0" smtClean="0"/>
              <a:t>GOME-2 FM3 </a:t>
            </a:r>
            <a:r>
              <a:rPr lang="en-GB" sz="1200" dirty="0" err="1" smtClean="0"/>
              <a:t>Metop</a:t>
            </a:r>
            <a:r>
              <a:rPr lang="en-GB" sz="1200" dirty="0" smtClean="0"/>
              <a:t>-A</a:t>
            </a:r>
            <a:endParaRPr lang="en-GB" sz="1200" dirty="0"/>
          </a:p>
        </p:txBody>
      </p:sp>
      <p:sp>
        <p:nvSpPr>
          <p:cNvPr id="12" name="TextBox 11"/>
          <p:cNvSpPr txBox="1"/>
          <p:nvPr/>
        </p:nvSpPr>
        <p:spPr>
          <a:xfrm>
            <a:off x="8553450" y="581025"/>
            <a:ext cx="1304925" cy="461665"/>
          </a:xfrm>
          <a:prstGeom prst="rect">
            <a:avLst/>
          </a:prstGeom>
          <a:solidFill>
            <a:schemeClr val="accent4">
              <a:lumMod val="50000"/>
              <a:lumOff val="50000"/>
            </a:schemeClr>
          </a:solidFill>
        </p:spPr>
        <p:txBody>
          <a:bodyPr wrap="square" rtlCol="0">
            <a:spAutoFit/>
          </a:bodyPr>
          <a:lstStyle/>
          <a:p>
            <a:pPr algn="ctr"/>
            <a:r>
              <a:rPr lang="en-GB" sz="1200" dirty="0" smtClean="0"/>
              <a:t>GOME-2 FM2 </a:t>
            </a:r>
            <a:r>
              <a:rPr lang="en-GB" sz="1200" dirty="0" err="1" smtClean="0"/>
              <a:t>Metop</a:t>
            </a:r>
            <a:r>
              <a:rPr lang="en-GB" sz="1200" dirty="0" smtClean="0"/>
              <a:t>-B</a:t>
            </a:r>
            <a:endParaRPr lang="en-GB" sz="12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8674" name="Picture 2"/>
          <p:cNvPicPr>
            <a:picLocks noChangeAspect="1" noChangeArrowheads="1"/>
          </p:cNvPicPr>
          <p:nvPr/>
        </p:nvPicPr>
        <p:blipFill>
          <a:blip r:embed="rId2" cstate="print"/>
          <a:srcRect/>
          <a:stretch>
            <a:fillRect/>
          </a:stretch>
        </p:blipFill>
        <p:spPr bwMode="auto">
          <a:xfrm>
            <a:off x="1424608" y="1052736"/>
            <a:ext cx="7200000" cy="5404565"/>
          </a:xfrm>
          <a:prstGeom prst="rect">
            <a:avLst/>
          </a:prstGeom>
          <a:noFill/>
          <a:ln w="9525">
            <a:noFill/>
            <a:miter lim="800000"/>
            <a:headEnd/>
            <a:tailEnd/>
          </a:ln>
          <a:effectLst/>
        </p:spPr>
      </p:pic>
      <p:sp>
        <p:nvSpPr>
          <p:cNvPr id="4" name="Text Box 4"/>
          <p:cNvSpPr txBox="1">
            <a:spLocks noChangeArrowheads="1"/>
          </p:cNvSpPr>
          <p:nvPr/>
        </p:nvSpPr>
        <p:spPr bwMode="auto">
          <a:xfrm>
            <a:off x="200472" y="116632"/>
            <a:ext cx="9705528" cy="738664"/>
          </a:xfrm>
          <a:prstGeom prst="rect">
            <a:avLst/>
          </a:prstGeom>
          <a:noFill/>
          <a:ln w="9525" algn="ctr">
            <a:noFill/>
            <a:miter lim="800000"/>
            <a:headEnd/>
            <a:tailEnd/>
          </a:ln>
        </p:spPr>
        <p:txBody>
          <a:bodyPr wrap="square">
            <a:spAutoFit/>
          </a:bodyPr>
          <a:lstStyle/>
          <a:p>
            <a:pPr algn="l"/>
            <a:r>
              <a:rPr lang="en-GB" sz="2400" b="0" dirty="0" err="1" smtClean="0">
                <a:solidFill>
                  <a:schemeClr val="bg1"/>
                </a:solidFill>
                <a:latin typeface="Arial" charset="0"/>
              </a:rPr>
              <a:t>Metop</a:t>
            </a:r>
            <a:r>
              <a:rPr lang="en-GB" sz="2400" b="0" dirty="0" smtClean="0">
                <a:solidFill>
                  <a:schemeClr val="bg1"/>
                </a:solidFill>
                <a:latin typeface="Arial" charset="0"/>
              </a:rPr>
              <a:t>-B / FM2 Radiometric accuracy and calibration</a:t>
            </a:r>
          </a:p>
          <a:p>
            <a:pPr algn="l"/>
            <a:r>
              <a:rPr lang="en-GB" sz="1800" b="0" dirty="0" smtClean="0">
                <a:solidFill>
                  <a:schemeClr val="bg1"/>
                </a:solidFill>
                <a:latin typeface="Arial" charset="0"/>
              </a:rPr>
              <a:t>Earthshine measurement co-location to </a:t>
            </a:r>
            <a:r>
              <a:rPr lang="en-GB" sz="1800" b="0" dirty="0" err="1" smtClean="0">
                <a:solidFill>
                  <a:schemeClr val="bg1"/>
                </a:solidFill>
                <a:latin typeface="Arial" charset="0"/>
              </a:rPr>
              <a:t>Metop</a:t>
            </a:r>
            <a:r>
              <a:rPr lang="en-GB" sz="1800" b="0" dirty="0" smtClean="0">
                <a:solidFill>
                  <a:schemeClr val="bg1"/>
                </a:solidFill>
                <a:latin typeface="Arial" charset="0"/>
              </a:rPr>
              <a:t>-A / FM3 / Radiances</a:t>
            </a:r>
            <a:endParaRPr lang="en-GB" sz="1800" b="0" i="1" dirty="0">
              <a:solidFill>
                <a:srgbClr val="FF0000"/>
              </a:solidFill>
              <a:latin typeface="Arial" charset="0"/>
            </a:endParaRPr>
          </a:p>
        </p:txBody>
      </p:sp>
      <p:sp>
        <p:nvSpPr>
          <p:cNvPr id="5" name="TextBox 4"/>
          <p:cNvSpPr txBox="1"/>
          <p:nvPr/>
        </p:nvSpPr>
        <p:spPr>
          <a:xfrm>
            <a:off x="6897216" y="4653136"/>
            <a:ext cx="2764164" cy="830997"/>
          </a:xfrm>
          <a:prstGeom prst="rect">
            <a:avLst/>
          </a:prstGeom>
          <a:noFill/>
        </p:spPr>
        <p:txBody>
          <a:bodyPr wrap="square" rtlCol="0">
            <a:spAutoFit/>
          </a:bodyPr>
          <a:lstStyle/>
          <a:p>
            <a:pPr algn="l"/>
            <a:r>
              <a:rPr lang="en-GB" dirty="0" smtClean="0">
                <a:solidFill>
                  <a:srgbClr val="1C1C1C"/>
                </a:solidFill>
              </a:rPr>
              <a:t>Radiance residuals are dominated by FM3 degradation signature</a:t>
            </a:r>
            <a:endParaRPr lang="en-GB" dirty="0">
              <a:solidFill>
                <a:srgbClr val="1C1C1C"/>
              </a:solidFill>
            </a:endParaRPr>
          </a:p>
        </p:txBody>
      </p:sp>
      <p:sp>
        <p:nvSpPr>
          <p:cNvPr id="6" name="TextBox 5"/>
          <p:cNvSpPr txBox="1"/>
          <p:nvPr/>
        </p:nvSpPr>
        <p:spPr>
          <a:xfrm>
            <a:off x="8553450" y="133350"/>
            <a:ext cx="1304925" cy="461665"/>
          </a:xfrm>
          <a:prstGeom prst="rect">
            <a:avLst/>
          </a:prstGeom>
          <a:solidFill>
            <a:schemeClr val="accent1">
              <a:lumMod val="75000"/>
            </a:schemeClr>
          </a:solidFill>
        </p:spPr>
        <p:txBody>
          <a:bodyPr wrap="square" rtlCol="0">
            <a:spAutoFit/>
          </a:bodyPr>
          <a:lstStyle/>
          <a:p>
            <a:pPr algn="ctr"/>
            <a:r>
              <a:rPr lang="en-GB" sz="1200" dirty="0" smtClean="0"/>
              <a:t>GOME-2 FM3 </a:t>
            </a:r>
            <a:r>
              <a:rPr lang="en-GB" sz="1200" dirty="0" err="1" smtClean="0"/>
              <a:t>Metop</a:t>
            </a:r>
            <a:r>
              <a:rPr lang="en-GB" sz="1200" dirty="0" smtClean="0"/>
              <a:t>-A</a:t>
            </a:r>
            <a:endParaRPr lang="en-GB" sz="1200" dirty="0"/>
          </a:p>
        </p:txBody>
      </p:sp>
      <p:sp>
        <p:nvSpPr>
          <p:cNvPr id="7" name="TextBox 6"/>
          <p:cNvSpPr txBox="1"/>
          <p:nvPr/>
        </p:nvSpPr>
        <p:spPr>
          <a:xfrm>
            <a:off x="8553450" y="581025"/>
            <a:ext cx="1304925" cy="461665"/>
          </a:xfrm>
          <a:prstGeom prst="rect">
            <a:avLst/>
          </a:prstGeom>
          <a:solidFill>
            <a:schemeClr val="accent4">
              <a:lumMod val="50000"/>
              <a:lumOff val="50000"/>
            </a:schemeClr>
          </a:solidFill>
        </p:spPr>
        <p:txBody>
          <a:bodyPr wrap="square" rtlCol="0">
            <a:spAutoFit/>
          </a:bodyPr>
          <a:lstStyle/>
          <a:p>
            <a:pPr algn="ctr"/>
            <a:r>
              <a:rPr lang="en-GB" sz="1200" dirty="0" smtClean="0"/>
              <a:t>GOME-2 FM2 </a:t>
            </a:r>
            <a:r>
              <a:rPr lang="en-GB" sz="1200" dirty="0" err="1" smtClean="0"/>
              <a:t>Metop</a:t>
            </a:r>
            <a:r>
              <a:rPr lang="en-GB" sz="1200" dirty="0" smtClean="0"/>
              <a:t>-B</a:t>
            </a:r>
            <a:endParaRPr lang="en-GB" sz="12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0722" name="Picture 2"/>
          <p:cNvPicPr>
            <a:picLocks noChangeAspect="1" noChangeArrowheads="1"/>
          </p:cNvPicPr>
          <p:nvPr/>
        </p:nvPicPr>
        <p:blipFill>
          <a:blip r:embed="rId2" cstate="print"/>
          <a:srcRect/>
          <a:stretch>
            <a:fillRect/>
          </a:stretch>
        </p:blipFill>
        <p:spPr bwMode="auto">
          <a:xfrm>
            <a:off x="272480" y="1049541"/>
            <a:ext cx="7200000" cy="5403795"/>
          </a:xfrm>
          <a:prstGeom prst="rect">
            <a:avLst/>
          </a:prstGeom>
          <a:noFill/>
          <a:ln w="9525">
            <a:noFill/>
            <a:miter lim="800000"/>
            <a:headEnd/>
            <a:tailEnd/>
          </a:ln>
          <a:effectLst/>
        </p:spPr>
      </p:pic>
      <p:sp>
        <p:nvSpPr>
          <p:cNvPr id="4" name="TextBox 3"/>
          <p:cNvSpPr txBox="1"/>
          <p:nvPr/>
        </p:nvSpPr>
        <p:spPr>
          <a:xfrm>
            <a:off x="7545288" y="1268760"/>
            <a:ext cx="2160240" cy="1323439"/>
          </a:xfrm>
          <a:prstGeom prst="rect">
            <a:avLst/>
          </a:prstGeom>
          <a:noFill/>
        </p:spPr>
        <p:txBody>
          <a:bodyPr wrap="square" rtlCol="0">
            <a:spAutoFit/>
          </a:bodyPr>
          <a:lstStyle/>
          <a:p>
            <a:pPr algn="l"/>
            <a:r>
              <a:rPr lang="en-GB" dirty="0" smtClean="0">
                <a:solidFill>
                  <a:srgbClr val="1C1C1C"/>
                </a:solidFill>
              </a:rPr>
              <a:t>Example for an average over multiple FM2/FM3 residuals in reflectivity. </a:t>
            </a:r>
            <a:endParaRPr lang="en-GB" dirty="0">
              <a:solidFill>
                <a:srgbClr val="1C1C1C"/>
              </a:solidFill>
            </a:endParaRPr>
          </a:p>
        </p:txBody>
      </p:sp>
      <p:sp>
        <p:nvSpPr>
          <p:cNvPr id="5" name="TextBox 4"/>
          <p:cNvSpPr txBox="1"/>
          <p:nvPr/>
        </p:nvSpPr>
        <p:spPr>
          <a:xfrm>
            <a:off x="6537176" y="2806477"/>
            <a:ext cx="2960676" cy="1846659"/>
          </a:xfrm>
          <a:prstGeom prst="rect">
            <a:avLst/>
          </a:prstGeom>
          <a:noFill/>
        </p:spPr>
        <p:txBody>
          <a:bodyPr wrap="square" rtlCol="0">
            <a:spAutoFit/>
          </a:bodyPr>
          <a:lstStyle/>
          <a:p>
            <a:pPr algn="l"/>
            <a:r>
              <a:rPr lang="en-GB" i="1" dirty="0" smtClean="0"/>
              <a:t>Prelim. Approach:</a:t>
            </a:r>
          </a:p>
          <a:p>
            <a:pPr algn="l"/>
            <a:r>
              <a:rPr lang="en-GB" sz="1400" dirty="0" smtClean="0">
                <a:solidFill>
                  <a:srgbClr val="FF0000"/>
                </a:solidFill>
              </a:rPr>
              <a:t>A linear background is subtracted per channel to account for the difference in reflectivity-degradation and for broad-band differences in the different observed atmospheric paths per instrument.</a:t>
            </a:r>
          </a:p>
        </p:txBody>
      </p:sp>
      <p:sp>
        <p:nvSpPr>
          <p:cNvPr id="6" name="Right Arrow 5"/>
          <p:cNvSpPr/>
          <p:nvPr/>
        </p:nvSpPr>
        <p:spPr bwMode="auto">
          <a:xfrm>
            <a:off x="6629764" y="4869160"/>
            <a:ext cx="792088" cy="288032"/>
          </a:xfrm>
          <a:prstGeom prst="rightArrow">
            <a:avLst/>
          </a:prstGeom>
          <a:solidFill>
            <a:schemeClr val="bg2"/>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dirty="0" smtClean="0">
              <a:ln>
                <a:noFill/>
              </a:ln>
              <a:solidFill>
                <a:schemeClr val="bg1"/>
              </a:solidFill>
              <a:effectLst/>
              <a:latin typeface="Tahoma" pitchFamily="34" charset="0"/>
            </a:endParaRPr>
          </a:p>
        </p:txBody>
      </p:sp>
      <p:sp>
        <p:nvSpPr>
          <p:cNvPr id="7" name="TextBox 6"/>
          <p:cNvSpPr txBox="1"/>
          <p:nvPr/>
        </p:nvSpPr>
        <p:spPr>
          <a:xfrm>
            <a:off x="7493860" y="4797152"/>
            <a:ext cx="2067652" cy="1077218"/>
          </a:xfrm>
          <a:prstGeom prst="rect">
            <a:avLst/>
          </a:prstGeom>
          <a:noFill/>
        </p:spPr>
        <p:txBody>
          <a:bodyPr wrap="square" rtlCol="0">
            <a:spAutoFit/>
          </a:bodyPr>
          <a:lstStyle/>
          <a:p>
            <a:pPr algn="l"/>
            <a:r>
              <a:rPr lang="en-GB" dirty="0" smtClean="0">
                <a:solidFill>
                  <a:srgbClr val="1C1C1C"/>
                </a:solidFill>
              </a:rPr>
              <a:t>Looking for the small scale structures per channel</a:t>
            </a:r>
            <a:endParaRPr lang="en-GB" dirty="0">
              <a:solidFill>
                <a:srgbClr val="1C1C1C"/>
              </a:solidFill>
            </a:endParaRPr>
          </a:p>
        </p:txBody>
      </p:sp>
      <p:sp>
        <p:nvSpPr>
          <p:cNvPr id="8" name="TextBox 7"/>
          <p:cNvSpPr txBox="1"/>
          <p:nvPr/>
        </p:nvSpPr>
        <p:spPr>
          <a:xfrm>
            <a:off x="8553450" y="133350"/>
            <a:ext cx="1304925" cy="461665"/>
          </a:xfrm>
          <a:prstGeom prst="rect">
            <a:avLst/>
          </a:prstGeom>
          <a:solidFill>
            <a:schemeClr val="accent1">
              <a:lumMod val="75000"/>
            </a:schemeClr>
          </a:solidFill>
        </p:spPr>
        <p:txBody>
          <a:bodyPr wrap="square" rtlCol="0">
            <a:spAutoFit/>
          </a:bodyPr>
          <a:lstStyle/>
          <a:p>
            <a:pPr algn="ctr"/>
            <a:r>
              <a:rPr lang="en-GB" sz="1200" dirty="0" smtClean="0"/>
              <a:t>GOME-2 FM3 </a:t>
            </a:r>
            <a:r>
              <a:rPr lang="en-GB" sz="1200" dirty="0" err="1" smtClean="0"/>
              <a:t>Metop</a:t>
            </a:r>
            <a:r>
              <a:rPr lang="en-GB" sz="1200" dirty="0" smtClean="0"/>
              <a:t>-A</a:t>
            </a:r>
            <a:endParaRPr lang="en-GB" sz="1200" dirty="0"/>
          </a:p>
        </p:txBody>
      </p:sp>
      <p:sp>
        <p:nvSpPr>
          <p:cNvPr id="9" name="TextBox 8"/>
          <p:cNvSpPr txBox="1"/>
          <p:nvPr/>
        </p:nvSpPr>
        <p:spPr>
          <a:xfrm>
            <a:off x="8553450" y="581025"/>
            <a:ext cx="1304925" cy="461665"/>
          </a:xfrm>
          <a:prstGeom prst="rect">
            <a:avLst/>
          </a:prstGeom>
          <a:solidFill>
            <a:schemeClr val="accent4">
              <a:lumMod val="50000"/>
              <a:lumOff val="50000"/>
            </a:schemeClr>
          </a:solidFill>
        </p:spPr>
        <p:txBody>
          <a:bodyPr wrap="square" rtlCol="0">
            <a:spAutoFit/>
          </a:bodyPr>
          <a:lstStyle/>
          <a:p>
            <a:pPr algn="ctr"/>
            <a:r>
              <a:rPr lang="en-GB" sz="1200" dirty="0" smtClean="0"/>
              <a:t>GOME-2 FM2 </a:t>
            </a:r>
            <a:r>
              <a:rPr lang="en-GB" sz="1200" dirty="0" err="1" smtClean="0"/>
              <a:t>Metop</a:t>
            </a:r>
            <a:r>
              <a:rPr lang="en-GB" sz="1200" dirty="0" smtClean="0"/>
              <a:t>-B</a:t>
            </a:r>
            <a:endParaRPr lang="en-GB" sz="1200" dirty="0"/>
          </a:p>
        </p:txBody>
      </p:sp>
      <p:sp>
        <p:nvSpPr>
          <p:cNvPr id="10" name="Text Box 4"/>
          <p:cNvSpPr txBox="1">
            <a:spLocks noChangeArrowheads="1"/>
          </p:cNvSpPr>
          <p:nvPr/>
        </p:nvSpPr>
        <p:spPr bwMode="auto">
          <a:xfrm>
            <a:off x="200472" y="44624"/>
            <a:ext cx="9705528" cy="1015663"/>
          </a:xfrm>
          <a:prstGeom prst="rect">
            <a:avLst/>
          </a:prstGeom>
          <a:noFill/>
          <a:ln w="9525" algn="ctr">
            <a:noFill/>
            <a:miter lim="800000"/>
            <a:headEnd/>
            <a:tailEnd/>
          </a:ln>
        </p:spPr>
        <p:txBody>
          <a:bodyPr wrap="square">
            <a:spAutoFit/>
          </a:bodyPr>
          <a:lstStyle/>
          <a:p>
            <a:pPr algn="l"/>
            <a:r>
              <a:rPr lang="en-GB" sz="2400" b="0" dirty="0" err="1" smtClean="0">
                <a:solidFill>
                  <a:schemeClr val="bg1"/>
                </a:solidFill>
                <a:latin typeface="Arial" charset="0"/>
              </a:rPr>
              <a:t>Metop</a:t>
            </a:r>
            <a:r>
              <a:rPr lang="en-GB" sz="2400" b="0" dirty="0" smtClean="0">
                <a:solidFill>
                  <a:schemeClr val="bg1"/>
                </a:solidFill>
                <a:latin typeface="Arial" charset="0"/>
              </a:rPr>
              <a:t>-A/B GOME-2 Radiometric accuracy and calibration</a:t>
            </a:r>
          </a:p>
          <a:p>
            <a:pPr algn="l"/>
            <a:r>
              <a:rPr lang="en-GB" sz="1800" b="0" dirty="0" smtClean="0">
                <a:solidFill>
                  <a:schemeClr val="bg1"/>
                </a:solidFill>
                <a:latin typeface="Arial" charset="0"/>
              </a:rPr>
              <a:t>Earthshine co-located </a:t>
            </a:r>
            <a:r>
              <a:rPr lang="en-GB" sz="1800" b="0" dirty="0" err="1" smtClean="0">
                <a:solidFill>
                  <a:schemeClr val="bg1"/>
                </a:solidFill>
                <a:latin typeface="Arial" charset="0"/>
              </a:rPr>
              <a:t>Metop</a:t>
            </a:r>
            <a:r>
              <a:rPr lang="en-GB" sz="1800" b="0" dirty="0" smtClean="0">
                <a:solidFill>
                  <a:schemeClr val="bg1"/>
                </a:solidFill>
                <a:latin typeface="Arial" charset="0"/>
              </a:rPr>
              <a:t>-A/B residuals </a:t>
            </a:r>
          </a:p>
          <a:p>
            <a:pPr algn="l"/>
            <a:r>
              <a:rPr lang="en-GB" sz="1800" b="0" dirty="0" smtClean="0">
                <a:solidFill>
                  <a:schemeClr val="bg1"/>
                </a:solidFill>
                <a:latin typeface="Arial" charset="0"/>
              </a:rPr>
              <a:t>Background predominantly from </a:t>
            </a:r>
            <a:r>
              <a:rPr lang="en-GB" sz="1800" b="0" dirty="0" err="1" smtClean="0">
                <a:solidFill>
                  <a:schemeClr val="bg1"/>
                </a:solidFill>
                <a:latin typeface="Arial" charset="0"/>
              </a:rPr>
              <a:t>Metop</a:t>
            </a:r>
            <a:r>
              <a:rPr lang="en-GB" sz="1800" b="0" dirty="0" smtClean="0">
                <a:solidFill>
                  <a:schemeClr val="bg1"/>
                </a:solidFill>
                <a:latin typeface="Arial" charset="0"/>
              </a:rPr>
              <a:t>-A degradation</a:t>
            </a:r>
            <a:endParaRPr lang="en-GB" sz="1800" b="0" i="1" dirty="0">
              <a:solidFill>
                <a:srgbClr val="FF0000"/>
              </a:solidFill>
              <a:latin typeface="Arial"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7650" name="Picture 2"/>
          <p:cNvPicPr>
            <a:picLocks noChangeAspect="1" noChangeArrowheads="1"/>
          </p:cNvPicPr>
          <p:nvPr/>
        </p:nvPicPr>
        <p:blipFill>
          <a:blip r:embed="rId2" cstate="print"/>
          <a:srcRect/>
          <a:stretch>
            <a:fillRect/>
          </a:stretch>
        </p:blipFill>
        <p:spPr bwMode="auto">
          <a:xfrm>
            <a:off x="200472" y="980728"/>
            <a:ext cx="7200000" cy="5413717"/>
          </a:xfrm>
          <a:prstGeom prst="rect">
            <a:avLst/>
          </a:prstGeom>
          <a:noFill/>
          <a:ln w="9525">
            <a:noFill/>
            <a:miter lim="800000"/>
            <a:headEnd/>
            <a:tailEnd/>
          </a:ln>
          <a:effectLst/>
        </p:spPr>
      </p:pic>
      <p:sp>
        <p:nvSpPr>
          <p:cNvPr id="4" name="TextBox 3"/>
          <p:cNvSpPr txBox="1"/>
          <p:nvPr/>
        </p:nvSpPr>
        <p:spPr>
          <a:xfrm>
            <a:off x="6969224" y="3933056"/>
            <a:ext cx="2792760" cy="1846659"/>
          </a:xfrm>
          <a:prstGeom prst="rect">
            <a:avLst/>
          </a:prstGeom>
          <a:noFill/>
        </p:spPr>
        <p:txBody>
          <a:bodyPr wrap="square" rtlCol="0">
            <a:spAutoFit/>
          </a:bodyPr>
          <a:lstStyle/>
          <a:p>
            <a:pPr algn="l"/>
            <a:r>
              <a:rPr lang="en-GB" dirty="0" smtClean="0">
                <a:solidFill>
                  <a:srgbClr val="FF0000"/>
                </a:solidFill>
              </a:rPr>
              <a:t>Residual in reflectivity</a:t>
            </a:r>
          </a:p>
          <a:p>
            <a:pPr algn="l"/>
            <a:r>
              <a:rPr lang="en-GB" sz="1400" dirty="0" smtClean="0">
                <a:solidFill>
                  <a:srgbClr val="FFC000"/>
                </a:solidFill>
              </a:rPr>
              <a:t>+ Lin. background subtracted per channel</a:t>
            </a:r>
          </a:p>
          <a:p>
            <a:pPr algn="l"/>
            <a:r>
              <a:rPr lang="en-GB" sz="1400" dirty="0" smtClean="0">
                <a:solidFill>
                  <a:srgbClr val="1C1C1C"/>
                </a:solidFill>
              </a:rPr>
              <a:t>+ 20 </a:t>
            </a:r>
            <a:r>
              <a:rPr lang="en-GB" sz="1400" dirty="0" err="1" smtClean="0">
                <a:solidFill>
                  <a:srgbClr val="1C1C1C"/>
                </a:solidFill>
              </a:rPr>
              <a:t>pix</a:t>
            </a:r>
            <a:r>
              <a:rPr lang="en-GB" sz="1400" dirty="0" smtClean="0">
                <a:solidFill>
                  <a:srgbClr val="1C1C1C"/>
                </a:solidFill>
              </a:rPr>
              <a:t>. moving average smoothing</a:t>
            </a:r>
          </a:p>
          <a:p>
            <a:pPr algn="l"/>
            <a:r>
              <a:rPr lang="en-GB" sz="1400" dirty="0" smtClean="0">
                <a:solidFill>
                  <a:srgbClr val="1C1C1C"/>
                </a:solidFill>
              </a:rPr>
              <a:t>+ Relative Oxygen-A band Residual (ROR) selection </a:t>
            </a:r>
            <a:r>
              <a:rPr lang="en-GB" sz="1400" dirty="0" err="1" smtClean="0">
                <a:solidFill>
                  <a:srgbClr val="1C1C1C"/>
                </a:solidFill>
              </a:rPr>
              <a:t>criterium</a:t>
            </a:r>
            <a:endParaRPr lang="en-GB" sz="1400" dirty="0">
              <a:solidFill>
                <a:srgbClr val="1C1C1C"/>
              </a:solidFill>
            </a:endParaRPr>
          </a:p>
        </p:txBody>
      </p:sp>
      <p:sp>
        <p:nvSpPr>
          <p:cNvPr id="5" name="Text Box 4"/>
          <p:cNvSpPr txBox="1">
            <a:spLocks noChangeArrowheads="1"/>
          </p:cNvSpPr>
          <p:nvPr/>
        </p:nvSpPr>
        <p:spPr bwMode="auto">
          <a:xfrm>
            <a:off x="200472" y="44624"/>
            <a:ext cx="9705528" cy="738664"/>
          </a:xfrm>
          <a:prstGeom prst="rect">
            <a:avLst/>
          </a:prstGeom>
          <a:noFill/>
          <a:ln w="9525" algn="ctr">
            <a:noFill/>
            <a:miter lim="800000"/>
            <a:headEnd/>
            <a:tailEnd/>
          </a:ln>
        </p:spPr>
        <p:txBody>
          <a:bodyPr wrap="square">
            <a:spAutoFit/>
          </a:bodyPr>
          <a:lstStyle/>
          <a:p>
            <a:pPr algn="l"/>
            <a:r>
              <a:rPr lang="en-GB" sz="2400" b="0" dirty="0" err="1" smtClean="0">
                <a:solidFill>
                  <a:schemeClr val="bg1"/>
                </a:solidFill>
                <a:latin typeface="Arial" charset="0"/>
              </a:rPr>
              <a:t>Metop</a:t>
            </a:r>
            <a:r>
              <a:rPr lang="en-GB" sz="2400" b="0" dirty="0" smtClean="0">
                <a:solidFill>
                  <a:schemeClr val="bg1"/>
                </a:solidFill>
                <a:latin typeface="Arial" charset="0"/>
              </a:rPr>
              <a:t>-A/B GOME-2 Radiometric accuracy and calibration</a:t>
            </a:r>
          </a:p>
          <a:p>
            <a:pPr algn="l"/>
            <a:r>
              <a:rPr lang="en-GB" sz="1800" b="0" dirty="0" smtClean="0">
                <a:solidFill>
                  <a:schemeClr val="bg1"/>
                </a:solidFill>
                <a:latin typeface="Arial" charset="0"/>
              </a:rPr>
              <a:t>Earthshine co-located </a:t>
            </a:r>
            <a:r>
              <a:rPr lang="en-GB" sz="1800" b="0" dirty="0" err="1" smtClean="0">
                <a:solidFill>
                  <a:schemeClr val="bg1"/>
                </a:solidFill>
                <a:latin typeface="Arial" charset="0"/>
              </a:rPr>
              <a:t>Metop</a:t>
            </a:r>
            <a:r>
              <a:rPr lang="en-GB" sz="1800" b="0" dirty="0" smtClean="0">
                <a:solidFill>
                  <a:schemeClr val="bg1"/>
                </a:solidFill>
                <a:latin typeface="Arial" charset="0"/>
              </a:rPr>
              <a:t>-A/B </a:t>
            </a:r>
            <a:r>
              <a:rPr lang="en-GB" sz="1800" b="0" dirty="0" err="1" smtClean="0">
                <a:solidFill>
                  <a:schemeClr val="bg1"/>
                </a:solidFill>
                <a:latin typeface="Arial" charset="0"/>
              </a:rPr>
              <a:t>reflectances</a:t>
            </a:r>
            <a:r>
              <a:rPr lang="en-GB" sz="1800" b="0" dirty="0" smtClean="0">
                <a:solidFill>
                  <a:schemeClr val="bg1"/>
                </a:solidFill>
                <a:latin typeface="Arial" charset="0"/>
              </a:rPr>
              <a:t> and residuals</a:t>
            </a:r>
            <a:endParaRPr lang="en-GB" sz="1800" b="0" i="1" dirty="0">
              <a:solidFill>
                <a:srgbClr val="FF0000"/>
              </a:solidFill>
              <a:latin typeface="Arial" charset="0"/>
            </a:endParaRPr>
          </a:p>
        </p:txBody>
      </p:sp>
      <p:sp>
        <p:nvSpPr>
          <p:cNvPr id="6" name="TextBox 5"/>
          <p:cNvSpPr txBox="1"/>
          <p:nvPr/>
        </p:nvSpPr>
        <p:spPr>
          <a:xfrm>
            <a:off x="8553450" y="133350"/>
            <a:ext cx="1304925" cy="461665"/>
          </a:xfrm>
          <a:prstGeom prst="rect">
            <a:avLst/>
          </a:prstGeom>
          <a:solidFill>
            <a:schemeClr val="accent1">
              <a:lumMod val="75000"/>
            </a:schemeClr>
          </a:solidFill>
        </p:spPr>
        <p:txBody>
          <a:bodyPr wrap="square" rtlCol="0">
            <a:spAutoFit/>
          </a:bodyPr>
          <a:lstStyle/>
          <a:p>
            <a:pPr algn="ctr"/>
            <a:r>
              <a:rPr lang="en-GB" sz="1200" dirty="0" smtClean="0"/>
              <a:t>GOME-2 FM3 </a:t>
            </a:r>
            <a:r>
              <a:rPr lang="en-GB" sz="1200" dirty="0" err="1" smtClean="0"/>
              <a:t>Metop</a:t>
            </a:r>
            <a:r>
              <a:rPr lang="en-GB" sz="1200" dirty="0" smtClean="0"/>
              <a:t>-A</a:t>
            </a:r>
            <a:endParaRPr lang="en-GB" sz="1200" dirty="0"/>
          </a:p>
        </p:txBody>
      </p:sp>
      <p:sp>
        <p:nvSpPr>
          <p:cNvPr id="7" name="TextBox 6"/>
          <p:cNvSpPr txBox="1"/>
          <p:nvPr/>
        </p:nvSpPr>
        <p:spPr>
          <a:xfrm>
            <a:off x="8553450" y="581025"/>
            <a:ext cx="1304925" cy="461665"/>
          </a:xfrm>
          <a:prstGeom prst="rect">
            <a:avLst/>
          </a:prstGeom>
          <a:solidFill>
            <a:schemeClr val="accent4">
              <a:lumMod val="50000"/>
              <a:lumOff val="50000"/>
            </a:schemeClr>
          </a:solidFill>
        </p:spPr>
        <p:txBody>
          <a:bodyPr wrap="square" rtlCol="0">
            <a:spAutoFit/>
          </a:bodyPr>
          <a:lstStyle/>
          <a:p>
            <a:pPr algn="ctr"/>
            <a:r>
              <a:rPr lang="en-GB" sz="1200" dirty="0" smtClean="0"/>
              <a:t>GOME-2 FM2 </a:t>
            </a:r>
            <a:r>
              <a:rPr lang="en-GB" sz="1200" dirty="0" err="1" smtClean="0"/>
              <a:t>Metop</a:t>
            </a:r>
            <a:r>
              <a:rPr lang="en-GB" sz="1200" dirty="0" smtClean="0"/>
              <a:t>-B</a:t>
            </a:r>
            <a:endParaRPr lang="en-GB" sz="12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553450" y="133350"/>
            <a:ext cx="1304925" cy="461665"/>
          </a:xfrm>
          <a:prstGeom prst="rect">
            <a:avLst/>
          </a:prstGeom>
          <a:solidFill>
            <a:schemeClr val="accent1">
              <a:lumMod val="75000"/>
            </a:schemeClr>
          </a:solidFill>
        </p:spPr>
        <p:txBody>
          <a:bodyPr wrap="square" rtlCol="0">
            <a:spAutoFit/>
          </a:bodyPr>
          <a:lstStyle/>
          <a:p>
            <a:pPr algn="ctr"/>
            <a:r>
              <a:rPr lang="en-GB" sz="1200" dirty="0" smtClean="0"/>
              <a:t>GOME-2 FM3 </a:t>
            </a:r>
            <a:r>
              <a:rPr lang="en-GB" sz="1200" dirty="0" err="1" smtClean="0"/>
              <a:t>Metop</a:t>
            </a:r>
            <a:r>
              <a:rPr lang="en-GB" sz="1200" dirty="0" smtClean="0"/>
              <a:t>-A</a:t>
            </a:r>
            <a:endParaRPr lang="en-GB" sz="1200" dirty="0"/>
          </a:p>
        </p:txBody>
      </p:sp>
      <p:sp>
        <p:nvSpPr>
          <p:cNvPr id="9" name="TextBox 8"/>
          <p:cNvSpPr txBox="1"/>
          <p:nvPr/>
        </p:nvSpPr>
        <p:spPr>
          <a:xfrm>
            <a:off x="8553450" y="581025"/>
            <a:ext cx="1304925" cy="461665"/>
          </a:xfrm>
          <a:prstGeom prst="rect">
            <a:avLst/>
          </a:prstGeom>
          <a:solidFill>
            <a:schemeClr val="accent4">
              <a:lumMod val="50000"/>
              <a:lumOff val="50000"/>
            </a:schemeClr>
          </a:solidFill>
        </p:spPr>
        <p:txBody>
          <a:bodyPr wrap="square" rtlCol="0">
            <a:spAutoFit/>
          </a:bodyPr>
          <a:lstStyle/>
          <a:p>
            <a:pPr algn="ctr"/>
            <a:r>
              <a:rPr lang="en-GB" sz="1200" dirty="0" smtClean="0"/>
              <a:t>GOME-2 FM2 </a:t>
            </a:r>
            <a:r>
              <a:rPr lang="en-GB" sz="1200" dirty="0" err="1" smtClean="0"/>
              <a:t>Metop</a:t>
            </a:r>
            <a:r>
              <a:rPr lang="en-GB" sz="1200" dirty="0" smtClean="0"/>
              <a:t>-B</a:t>
            </a:r>
            <a:endParaRPr lang="en-GB" sz="1200" dirty="0"/>
          </a:p>
        </p:txBody>
      </p:sp>
      <p:pic>
        <p:nvPicPr>
          <p:cNvPr id="4" name="Picture 3" descr="E:\EUM\plots\RadColoc\503_SummaryAvgResidualsM01vsM02_PPF530_RadColoc_MetopAB_G1_NegPhaseing_20121226235959_20121227000259.jpg"/>
          <p:cNvPicPr>
            <a:picLocks noChangeAspect="1"/>
          </p:cNvPicPr>
          <p:nvPr/>
        </p:nvPicPr>
        <p:blipFill>
          <a:blip r:embed="rId2" cstate="print"/>
          <a:srcRect/>
          <a:stretch>
            <a:fillRect/>
          </a:stretch>
        </p:blipFill>
        <p:spPr bwMode="auto">
          <a:xfrm>
            <a:off x="272480" y="1056184"/>
            <a:ext cx="7200000" cy="5397152"/>
          </a:xfrm>
          <a:prstGeom prst="rect">
            <a:avLst/>
          </a:prstGeom>
          <a:noFill/>
          <a:ln w="9525">
            <a:noFill/>
            <a:miter lim="800000"/>
            <a:headEnd/>
            <a:tailEnd/>
          </a:ln>
        </p:spPr>
      </p:pic>
      <p:sp>
        <p:nvSpPr>
          <p:cNvPr id="6" name="TextBox 5"/>
          <p:cNvSpPr txBox="1"/>
          <p:nvPr/>
        </p:nvSpPr>
        <p:spPr>
          <a:xfrm>
            <a:off x="7329264" y="3246075"/>
            <a:ext cx="2120581" cy="830997"/>
          </a:xfrm>
          <a:prstGeom prst="rect">
            <a:avLst/>
          </a:prstGeom>
          <a:noFill/>
        </p:spPr>
        <p:txBody>
          <a:bodyPr wrap="none" rtlCol="0">
            <a:spAutoFit/>
          </a:bodyPr>
          <a:lstStyle/>
          <a:p>
            <a:pPr algn="l"/>
            <a:r>
              <a:rPr lang="en-GB" dirty="0" smtClean="0">
                <a:solidFill>
                  <a:schemeClr val="accent4">
                    <a:lumMod val="90000"/>
                    <a:lumOff val="10000"/>
                  </a:schemeClr>
                </a:solidFill>
              </a:rPr>
              <a:t>FM2-East/FM3-West</a:t>
            </a:r>
          </a:p>
          <a:p>
            <a:pPr algn="l"/>
            <a:r>
              <a:rPr lang="en-GB" dirty="0" smtClean="0">
                <a:solidFill>
                  <a:srgbClr val="FF0000"/>
                </a:solidFill>
              </a:rPr>
              <a:t>FM2-West/FM3-East</a:t>
            </a:r>
          </a:p>
          <a:p>
            <a:pPr algn="l"/>
            <a:r>
              <a:rPr lang="en-GB" dirty="0" smtClean="0">
                <a:solidFill>
                  <a:srgbClr val="00B050"/>
                </a:solidFill>
              </a:rPr>
              <a:t>Nadir</a:t>
            </a:r>
          </a:p>
        </p:txBody>
      </p:sp>
      <p:sp>
        <p:nvSpPr>
          <p:cNvPr id="7" name="TextBox 6"/>
          <p:cNvSpPr txBox="1"/>
          <p:nvPr/>
        </p:nvSpPr>
        <p:spPr>
          <a:xfrm>
            <a:off x="7329264" y="4923165"/>
            <a:ext cx="2088232" cy="954107"/>
          </a:xfrm>
          <a:prstGeom prst="rect">
            <a:avLst/>
          </a:prstGeom>
          <a:noFill/>
        </p:spPr>
        <p:txBody>
          <a:bodyPr wrap="square" rtlCol="0">
            <a:spAutoFit/>
          </a:bodyPr>
          <a:lstStyle/>
          <a:p>
            <a:pPr algn="l"/>
            <a:r>
              <a:rPr lang="en-GB" sz="1400" dirty="0" smtClean="0">
                <a:solidFill>
                  <a:srgbClr val="1C1C1C"/>
                </a:solidFill>
              </a:rPr>
              <a:t>Separation between East/West/Nadir at +- 20 degree viewing-angle</a:t>
            </a:r>
            <a:endParaRPr lang="en-GB" sz="1400" dirty="0">
              <a:solidFill>
                <a:srgbClr val="1C1C1C"/>
              </a:solidFill>
            </a:endParaRPr>
          </a:p>
        </p:txBody>
      </p:sp>
      <p:sp>
        <p:nvSpPr>
          <p:cNvPr id="10" name="Text Box 4"/>
          <p:cNvSpPr txBox="1">
            <a:spLocks noChangeArrowheads="1"/>
          </p:cNvSpPr>
          <p:nvPr/>
        </p:nvSpPr>
        <p:spPr bwMode="auto">
          <a:xfrm>
            <a:off x="200472" y="44624"/>
            <a:ext cx="9705528" cy="738664"/>
          </a:xfrm>
          <a:prstGeom prst="rect">
            <a:avLst/>
          </a:prstGeom>
          <a:noFill/>
          <a:ln w="9525" algn="ctr">
            <a:noFill/>
            <a:miter lim="800000"/>
            <a:headEnd/>
            <a:tailEnd/>
          </a:ln>
        </p:spPr>
        <p:txBody>
          <a:bodyPr wrap="square">
            <a:spAutoFit/>
          </a:bodyPr>
          <a:lstStyle/>
          <a:p>
            <a:pPr algn="l"/>
            <a:r>
              <a:rPr lang="en-GB" sz="2400" b="0" dirty="0" err="1" smtClean="0">
                <a:solidFill>
                  <a:schemeClr val="bg1"/>
                </a:solidFill>
                <a:latin typeface="Arial" charset="0"/>
              </a:rPr>
              <a:t>Metop</a:t>
            </a:r>
            <a:r>
              <a:rPr lang="en-GB" sz="2400" b="0" dirty="0" smtClean="0">
                <a:solidFill>
                  <a:schemeClr val="bg1"/>
                </a:solidFill>
                <a:latin typeface="Arial" charset="0"/>
              </a:rPr>
              <a:t>-A/B GOME-2 Radiometric accuracy and calibration</a:t>
            </a:r>
          </a:p>
          <a:p>
            <a:pPr algn="l"/>
            <a:r>
              <a:rPr lang="en-GB" sz="1800" b="0" dirty="0" smtClean="0">
                <a:solidFill>
                  <a:schemeClr val="bg1"/>
                </a:solidFill>
                <a:latin typeface="Arial" charset="0"/>
              </a:rPr>
              <a:t>Earthshine co-located </a:t>
            </a:r>
            <a:r>
              <a:rPr lang="en-GB" sz="1800" b="0" dirty="0" err="1" smtClean="0">
                <a:solidFill>
                  <a:schemeClr val="bg1"/>
                </a:solidFill>
                <a:latin typeface="Arial" charset="0"/>
              </a:rPr>
              <a:t>Metop</a:t>
            </a:r>
            <a:r>
              <a:rPr lang="en-GB" sz="1800" b="0" dirty="0" smtClean="0">
                <a:solidFill>
                  <a:schemeClr val="bg1"/>
                </a:solidFill>
                <a:latin typeface="Arial" charset="0"/>
              </a:rPr>
              <a:t>-A/B residuals / average background subtracted</a:t>
            </a:r>
            <a:endParaRPr lang="en-GB" sz="1800" b="0" i="1" dirty="0">
              <a:solidFill>
                <a:srgbClr val="FF0000"/>
              </a:solidFill>
              <a:latin typeface="Arial"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0472" y="267618"/>
            <a:ext cx="9304584" cy="107315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Outline</a:t>
            </a:r>
          </a:p>
          <a:p>
            <a:pPr marL="0" marR="0" lvl="0" indent="0" algn="l" defTabSz="914400" rtl="0" eaLnBrk="0" fontAlgn="base" latinLnBrk="0" hangingPunct="0">
              <a:lnSpc>
                <a:spcPct val="100000"/>
              </a:lnSpc>
              <a:spcBef>
                <a:spcPct val="0"/>
              </a:spcBef>
              <a:spcAft>
                <a:spcPct val="0"/>
              </a:spcAft>
              <a:buClrTx/>
              <a:buSzTx/>
              <a:buFontTx/>
              <a:buNone/>
              <a:tabLst/>
              <a:defRPr/>
            </a:pPr>
            <a:r>
              <a:rPr lang="en-GB" sz="1800" b="0" kern="0" dirty="0" smtClean="0">
                <a:solidFill>
                  <a:schemeClr val="bg1"/>
                </a:solidFill>
                <a:latin typeface="Arial" pitchFamily="34" charset="0"/>
                <a:ea typeface="+mj-ea"/>
                <a:cs typeface="Arial" pitchFamily="34" charset="0"/>
              </a:rPr>
              <a:t>On-ground and In-flight UVN characterisation</a:t>
            </a:r>
            <a:endParaRPr kumimoji="0" lang="en-GB" sz="20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endParaRPr>
          </a:p>
        </p:txBody>
      </p:sp>
      <p:sp>
        <p:nvSpPr>
          <p:cNvPr id="3" name="TextBox 2"/>
          <p:cNvSpPr txBox="1"/>
          <p:nvPr/>
        </p:nvSpPr>
        <p:spPr>
          <a:xfrm>
            <a:off x="200472" y="1628800"/>
            <a:ext cx="8136904" cy="3724096"/>
          </a:xfrm>
          <a:prstGeom prst="rect">
            <a:avLst/>
          </a:prstGeom>
          <a:noFill/>
        </p:spPr>
        <p:txBody>
          <a:bodyPr wrap="square" rtlCol="0">
            <a:spAutoFit/>
          </a:bodyPr>
          <a:lstStyle/>
          <a:p>
            <a:pPr algn="l">
              <a:buFont typeface="Arial" pitchFamily="34" charset="0"/>
              <a:buChar char="•"/>
            </a:pPr>
            <a:r>
              <a:rPr lang="en-GB" sz="2000" dirty="0" smtClean="0"/>
              <a:t> </a:t>
            </a:r>
            <a:r>
              <a:rPr lang="en-GB" sz="2000" b="0" dirty="0" smtClean="0">
                <a:latin typeface="Arial" pitchFamily="34" charset="0"/>
                <a:cs typeface="Arial" pitchFamily="34" charset="0"/>
              </a:rPr>
              <a:t>Some examples from the GOME-2 on-ground and in-flight characterisation efforts (and the lessons learned)</a:t>
            </a:r>
          </a:p>
          <a:p>
            <a:pPr algn="l">
              <a:buFont typeface="Arial" pitchFamily="34" charset="0"/>
              <a:buChar char="•"/>
            </a:pPr>
            <a:endParaRPr lang="en-GB" sz="2000" b="0" dirty="0" smtClean="0">
              <a:latin typeface="Arial" pitchFamily="34" charset="0"/>
              <a:cs typeface="Arial" pitchFamily="34" charset="0"/>
            </a:endParaRPr>
          </a:p>
          <a:p>
            <a:pPr algn="l">
              <a:buFont typeface="Arial" pitchFamily="34" charset="0"/>
              <a:buChar char="•"/>
            </a:pPr>
            <a:r>
              <a:rPr lang="en-GB" sz="2000" b="0" dirty="0" smtClean="0">
                <a:latin typeface="Arial" pitchFamily="34" charset="0"/>
                <a:cs typeface="Arial" pitchFamily="34" charset="0"/>
              </a:rPr>
              <a:t> Generic recommendation for UVN characterisation from GOME-2 lessons </a:t>
            </a:r>
            <a:r>
              <a:rPr lang="en-GB" sz="2000" b="0" dirty="0" smtClean="0">
                <a:latin typeface="Arial" pitchFamily="34" charset="0"/>
                <a:cs typeface="Arial" pitchFamily="34" charset="0"/>
              </a:rPr>
              <a:t>learned: </a:t>
            </a:r>
            <a:r>
              <a:rPr lang="en-GB" sz="2000" b="0" dirty="0" smtClean="0">
                <a:solidFill>
                  <a:srgbClr val="1C1C1C"/>
                </a:solidFill>
                <a:latin typeface="Arial" pitchFamily="34" charset="0"/>
                <a:cs typeface="Arial" pitchFamily="34" charset="0"/>
              </a:rPr>
              <a:t>why can’t we go down to 1% or below in the lab?</a:t>
            </a:r>
            <a:endParaRPr lang="en-GB" sz="2000" b="0" dirty="0" smtClean="0">
              <a:solidFill>
                <a:srgbClr val="1C1C1C"/>
              </a:solidFill>
              <a:latin typeface="Arial" pitchFamily="34" charset="0"/>
              <a:cs typeface="Arial" pitchFamily="34" charset="0"/>
            </a:endParaRPr>
          </a:p>
          <a:p>
            <a:pPr algn="l">
              <a:buFont typeface="Arial" pitchFamily="34" charset="0"/>
              <a:buChar char="•"/>
            </a:pPr>
            <a:endParaRPr lang="en-GB" sz="2000" b="0" dirty="0" smtClean="0">
              <a:latin typeface="Arial" pitchFamily="34" charset="0"/>
              <a:cs typeface="Arial" pitchFamily="34" charset="0"/>
            </a:endParaRPr>
          </a:p>
          <a:p>
            <a:pPr algn="l">
              <a:buFont typeface="Arial" pitchFamily="34" charset="0"/>
              <a:buChar char="•"/>
            </a:pPr>
            <a:r>
              <a:rPr lang="en-GB" sz="2000" b="0" dirty="0" smtClean="0">
                <a:latin typeface="Arial" pitchFamily="34" charset="0"/>
                <a:cs typeface="Arial" pitchFamily="34" charset="0"/>
              </a:rPr>
              <a:t> Summary from the 1</a:t>
            </a:r>
            <a:r>
              <a:rPr lang="en-GB" sz="2000" b="0" baseline="30000" dirty="0" smtClean="0">
                <a:latin typeface="Arial" pitchFamily="34" charset="0"/>
                <a:cs typeface="Arial" pitchFamily="34" charset="0"/>
              </a:rPr>
              <a:t>st</a:t>
            </a:r>
            <a:r>
              <a:rPr lang="en-GB" sz="2000" b="0" dirty="0" smtClean="0">
                <a:latin typeface="Arial" pitchFamily="34" charset="0"/>
                <a:cs typeface="Arial" pitchFamily="34" charset="0"/>
              </a:rPr>
              <a:t> EO workshop on UVN characterisation (ESRIN, June 2013)</a:t>
            </a:r>
          </a:p>
          <a:p>
            <a:pPr algn="l">
              <a:buFont typeface="Arial" pitchFamily="34" charset="0"/>
              <a:buChar char="•"/>
            </a:pPr>
            <a:endParaRPr lang="en-GB" sz="2000" b="0" dirty="0" smtClean="0">
              <a:latin typeface="Arial" pitchFamily="34" charset="0"/>
              <a:cs typeface="Arial" pitchFamily="34" charset="0"/>
            </a:endParaRPr>
          </a:p>
          <a:p>
            <a:pPr algn="l">
              <a:buFont typeface="Arial" pitchFamily="34" charset="0"/>
              <a:buChar char="•"/>
            </a:pPr>
            <a:r>
              <a:rPr lang="en-GB" sz="2000" b="0" dirty="0" smtClean="0">
                <a:latin typeface="Arial" pitchFamily="34" charset="0"/>
                <a:cs typeface="Arial" pitchFamily="34" charset="0"/>
              </a:rPr>
              <a:t> Summary and potential work-outline for a GSICS UVN sub-group on instrument characterisation</a:t>
            </a:r>
          </a:p>
          <a:p>
            <a:pPr algn="l">
              <a:buFont typeface="Arial" pitchFamily="34" charset="0"/>
              <a:buChar char="•"/>
            </a:pPr>
            <a:endParaRPr lang="en-GB" b="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553450" y="133350"/>
            <a:ext cx="1304925" cy="461665"/>
          </a:xfrm>
          <a:prstGeom prst="rect">
            <a:avLst/>
          </a:prstGeom>
          <a:solidFill>
            <a:schemeClr val="accent1">
              <a:lumMod val="75000"/>
            </a:schemeClr>
          </a:solidFill>
        </p:spPr>
        <p:txBody>
          <a:bodyPr wrap="square" rtlCol="0">
            <a:spAutoFit/>
          </a:bodyPr>
          <a:lstStyle/>
          <a:p>
            <a:pPr algn="ctr"/>
            <a:r>
              <a:rPr lang="en-GB" sz="1200" dirty="0" smtClean="0"/>
              <a:t>GOME-2 FM3 </a:t>
            </a:r>
            <a:r>
              <a:rPr lang="en-GB" sz="1200" dirty="0" err="1" smtClean="0"/>
              <a:t>Metop</a:t>
            </a:r>
            <a:r>
              <a:rPr lang="en-GB" sz="1200" dirty="0" smtClean="0"/>
              <a:t>-A</a:t>
            </a:r>
            <a:endParaRPr lang="en-GB" sz="1200" dirty="0"/>
          </a:p>
        </p:txBody>
      </p:sp>
      <p:sp>
        <p:nvSpPr>
          <p:cNvPr id="7" name="TextBox 6"/>
          <p:cNvSpPr txBox="1"/>
          <p:nvPr/>
        </p:nvSpPr>
        <p:spPr>
          <a:xfrm>
            <a:off x="8553450" y="581025"/>
            <a:ext cx="1304925" cy="461665"/>
          </a:xfrm>
          <a:prstGeom prst="rect">
            <a:avLst/>
          </a:prstGeom>
          <a:solidFill>
            <a:schemeClr val="accent4">
              <a:lumMod val="50000"/>
              <a:lumOff val="50000"/>
            </a:schemeClr>
          </a:solidFill>
        </p:spPr>
        <p:txBody>
          <a:bodyPr wrap="square" rtlCol="0">
            <a:spAutoFit/>
          </a:bodyPr>
          <a:lstStyle/>
          <a:p>
            <a:pPr algn="ctr"/>
            <a:r>
              <a:rPr lang="en-GB" sz="1200" dirty="0" smtClean="0"/>
              <a:t>GOME-2 FM2 </a:t>
            </a:r>
            <a:r>
              <a:rPr lang="en-GB" sz="1200" dirty="0" err="1" smtClean="0"/>
              <a:t>Metop</a:t>
            </a:r>
            <a:r>
              <a:rPr lang="en-GB" sz="1200" dirty="0" smtClean="0"/>
              <a:t>-B</a:t>
            </a:r>
            <a:endParaRPr lang="en-GB" sz="1200" dirty="0"/>
          </a:p>
        </p:txBody>
      </p:sp>
      <p:pic>
        <p:nvPicPr>
          <p:cNvPr id="9218" name="Picture 2" descr="C:\Documents and Settings\Lang\Application Data\Ipswitch\WS_FTP\storage\10_ResidualAveragedM01vsM02_Sahara_InstThroughAvgEarthCompM01vsM02_1Month_20121225084918.jpg"/>
          <p:cNvPicPr>
            <a:picLocks noChangeAspect="1" noChangeArrowheads="1"/>
          </p:cNvPicPr>
          <p:nvPr/>
        </p:nvPicPr>
        <p:blipFill>
          <a:blip r:embed="rId2" cstate="print"/>
          <a:srcRect/>
          <a:stretch>
            <a:fillRect/>
          </a:stretch>
        </p:blipFill>
        <p:spPr bwMode="auto">
          <a:xfrm>
            <a:off x="1323975" y="1209675"/>
            <a:ext cx="7200000" cy="5400000"/>
          </a:xfrm>
          <a:prstGeom prst="rect">
            <a:avLst/>
          </a:prstGeom>
          <a:noFill/>
        </p:spPr>
      </p:pic>
      <p:sp>
        <p:nvSpPr>
          <p:cNvPr id="9" name="Text Box 4"/>
          <p:cNvSpPr txBox="1">
            <a:spLocks noChangeArrowheads="1"/>
          </p:cNvSpPr>
          <p:nvPr/>
        </p:nvSpPr>
        <p:spPr bwMode="auto">
          <a:xfrm>
            <a:off x="200472" y="44624"/>
            <a:ext cx="9705528" cy="1015663"/>
          </a:xfrm>
          <a:prstGeom prst="rect">
            <a:avLst/>
          </a:prstGeom>
          <a:noFill/>
          <a:ln w="9525" algn="ctr">
            <a:noFill/>
            <a:miter lim="800000"/>
            <a:headEnd/>
            <a:tailEnd/>
          </a:ln>
        </p:spPr>
        <p:txBody>
          <a:bodyPr wrap="square">
            <a:spAutoFit/>
          </a:bodyPr>
          <a:lstStyle/>
          <a:p>
            <a:pPr algn="l"/>
            <a:r>
              <a:rPr lang="en-GB" sz="2400" b="0" dirty="0" err="1" smtClean="0">
                <a:solidFill>
                  <a:schemeClr val="bg1"/>
                </a:solidFill>
                <a:latin typeface="Arial" charset="0"/>
              </a:rPr>
              <a:t>Metop</a:t>
            </a:r>
            <a:r>
              <a:rPr lang="en-GB" sz="2400" b="0" dirty="0" smtClean="0">
                <a:solidFill>
                  <a:schemeClr val="bg1"/>
                </a:solidFill>
                <a:latin typeface="Arial" charset="0"/>
              </a:rPr>
              <a:t>-A/B GOME-2 Radiometric accuracy and calibration</a:t>
            </a:r>
          </a:p>
          <a:p>
            <a:pPr algn="l"/>
            <a:r>
              <a:rPr lang="en-GB" sz="1800" b="0" dirty="0" smtClean="0">
                <a:solidFill>
                  <a:schemeClr val="bg1"/>
                </a:solidFill>
                <a:latin typeface="Arial" charset="0"/>
              </a:rPr>
              <a:t>Earthshine co-located </a:t>
            </a:r>
            <a:r>
              <a:rPr lang="en-GB" sz="1800" b="0" dirty="0" err="1" smtClean="0">
                <a:solidFill>
                  <a:schemeClr val="bg1"/>
                </a:solidFill>
                <a:latin typeface="Arial" charset="0"/>
              </a:rPr>
              <a:t>Metop</a:t>
            </a:r>
            <a:r>
              <a:rPr lang="en-GB" sz="1800" b="0" dirty="0" smtClean="0">
                <a:solidFill>
                  <a:schemeClr val="bg1"/>
                </a:solidFill>
                <a:latin typeface="Arial" charset="0"/>
              </a:rPr>
              <a:t>-A/B residuals / Background-subtracted</a:t>
            </a:r>
          </a:p>
          <a:p>
            <a:pPr algn="l"/>
            <a:r>
              <a:rPr lang="en-GB" sz="1800" b="0" dirty="0" smtClean="0">
                <a:solidFill>
                  <a:schemeClr val="bg1"/>
                </a:solidFill>
                <a:latin typeface="Arial" charset="0"/>
              </a:rPr>
              <a:t>plus degradation residual from </a:t>
            </a:r>
            <a:r>
              <a:rPr lang="en-GB" sz="1800" b="0" dirty="0" err="1" smtClean="0">
                <a:solidFill>
                  <a:schemeClr val="bg1"/>
                </a:solidFill>
                <a:latin typeface="Arial" charset="0"/>
              </a:rPr>
              <a:t>Metop</a:t>
            </a:r>
            <a:r>
              <a:rPr lang="en-GB" sz="1800" b="0" dirty="0" smtClean="0">
                <a:solidFill>
                  <a:schemeClr val="bg1"/>
                </a:solidFill>
                <a:latin typeface="Arial" charset="0"/>
              </a:rPr>
              <a:t>-A</a:t>
            </a:r>
            <a:endParaRPr lang="en-GB" sz="1800" b="0" i="1" dirty="0">
              <a:solidFill>
                <a:srgbClr val="FF0000"/>
              </a:solidFill>
              <a:latin typeface="Arial" charset="0"/>
            </a:endParaRPr>
          </a:p>
        </p:txBody>
      </p:sp>
      <p:sp>
        <p:nvSpPr>
          <p:cNvPr id="10" name="TextBox 9"/>
          <p:cNvSpPr txBox="1"/>
          <p:nvPr/>
        </p:nvSpPr>
        <p:spPr>
          <a:xfrm>
            <a:off x="3224808" y="5085184"/>
            <a:ext cx="6478055" cy="584775"/>
          </a:xfrm>
          <a:prstGeom prst="rect">
            <a:avLst/>
          </a:prstGeom>
          <a:noFill/>
        </p:spPr>
        <p:txBody>
          <a:bodyPr wrap="none" rtlCol="0">
            <a:spAutoFit/>
          </a:bodyPr>
          <a:lstStyle/>
          <a:p>
            <a:pPr algn="l"/>
            <a:r>
              <a:rPr lang="en-GB" dirty="0" smtClean="0">
                <a:solidFill>
                  <a:schemeClr val="accent4">
                    <a:lumMod val="75000"/>
                    <a:lumOff val="25000"/>
                  </a:schemeClr>
                </a:solidFill>
              </a:rPr>
              <a:t>Background subtracted co-located </a:t>
            </a:r>
            <a:r>
              <a:rPr lang="en-GB" dirty="0" err="1" smtClean="0">
                <a:solidFill>
                  <a:schemeClr val="accent4">
                    <a:lumMod val="75000"/>
                    <a:lumOff val="25000"/>
                  </a:schemeClr>
                </a:solidFill>
              </a:rPr>
              <a:t>Metop</a:t>
            </a:r>
            <a:r>
              <a:rPr lang="en-GB" dirty="0" smtClean="0">
                <a:solidFill>
                  <a:schemeClr val="accent4">
                    <a:lumMod val="75000"/>
                    <a:lumOff val="25000"/>
                  </a:schemeClr>
                </a:solidFill>
              </a:rPr>
              <a:t>-A/B residual</a:t>
            </a:r>
          </a:p>
          <a:p>
            <a:pPr algn="l"/>
            <a:r>
              <a:rPr lang="en-GB" dirty="0" smtClean="0">
                <a:solidFill>
                  <a:srgbClr val="1C1C1C"/>
                </a:solidFill>
              </a:rPr>
              <a:t>Background subtracted temporal degradation residual </a:t>
            </a:r>
            <a:r>
              <a:rPr lang="en-GB" dirty="0" err="1" smtClean="0">
                <a:solidFill>
                  <a:srgbClr val="1C1C1C"/>
                </a:solidFill>
              </a:rPr>
              <a:t>Metop</a:t>
            </a:r>
            <a:r>
              <a:rPr lang="en-GB" dirty="0" smtClean="0">
                <a:solidFill>
                  <a:srgbClr val="1C1C1C"/>
                </a:solidFill>
              </a:rPr>
              <a:t>-A</a:t>
            </a:r>
            <a:endParaRPr lang="en-GB" dirty="0">
              <a:solidFill>
                <a:srgbClr val="1C1C1C"/>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553450" y="133350"/>
            <a:ext cx="1304925" cy="461665"/>
          </a:xfrm>
          <a:prstGeom prst="rect">
            <a:avLst/>
          </a:prstGeom>
          <a:solidFill>
            <a:schemeClr val="accent1">
              <a:lumMod val="75000"/>
            </a:schemeClr>
          </a:solidFill>
        </p:spPr>
        <p:txBody>
          <a:bodyPr wrap="square" rtlCol="0">
            <a:spAutoFit/>
          </a:bodyPr>
          <a:lstStyle/>
          <a:p>
            <a:pPr algn="ctr"/>
            <a:r>
              <a:rPr lang="en-GB" sz="1200" dirty="0" smtClean="0"/>
              <a:t>GOME-2 FM3 </a:t>
            </a:r>
            <a:r>
              <a:rPr lang="en-GB" sz="1200" dirty="0" err="1" smtClean="0"/>
              <a:t>Metop</a:t>
            </a:r>
            <a:r>
              <a:rPr lang="en-GB" sz="1200" dirty="0" smtClean="0"/>
              <a:t>-A</a:t>
            </a:r>
            <a:endParaRPr lang="en-GB" sz="1200" dirty="0"/>
          </a:p>
        </p:txBody>
      </p:sp>
      <p:sp>
        <p:nvSpPr>
          <p:cNvPr id="7" name="TextBox 6"/>
          <p:cNvSpPr txBox="1"/>
          <p:nvPr/>
        </p:nvSpPr>
        <p:spPr>
          <a:xfrm>
            <a:off x="8553450" y="581025"/>
            <a:ext cx="1304925" cy="461665"/>
          </a:xfrm>
          <a:prstGeom prst="rect">
            <a:avLst/>
          </a:prstGeom>
          <a:solidFill>
            <a:schemeClr val="accent4">
              <a:lumMod val="50000"/>
              <a:lumOff val="50000"/>
            </a:schemeClr>
          </a:solidFill>
        </p:spPr>
        <p:txBody>
          <a:bodyPr wrap="square" rtlCol="0">
            <a:spAutoFit/>
          </a:bodyPr>
          <a:lstStyle/>
          <a:p>
            <a:pPr algn="ctr"/>
            <a:r>
              <a:rPr lang="en-GB" sz="1200" dirty="0" smtClean="0"/>
              <a:t>GOME-2 FM2 </a:t>
            </a:r>
            <a:r>
              <a:rPr lang="en-GB" sz="1200" dirty="0" err="1" smtClean="0"/>
              <a:t>Metop</a:t>
            </a:r>
            <a:r>
              <a:rPr lang="en-GB" sz="1200" dirty="0" smtClean="0"/>
              <a:t>-B</a:t>
            </a:r>
            <a:endParaRPr lang="en-GB" sz="1200" dirty="0"/>
          </a:p>
        </p:txBody>
      </p:sp>
      <p:pic>
        <p:nvPicPr>
          <p:cNvPr id="10242" name="Picture 2" descr="C:\Documents and Settings\Lang\Application Data\Ipswitch\WS_FTP\storage\110_DegBackSubtracktedResidualAveragedM01vsM02_Sahara_InstThroughAvgEarthCompM01vsM02_1Month_20121225084918.jpg"/>
          <p:cNvPicPr>
            <a:picLocks noChangeAspect="1" noChangeArrowheads="1"/>
          </p:cNvPicPr>
          <p:nvPr/>
        </p:nvPicPr>
        <p:blipFill>
          <a:blip r:embed="rId2" cstate="print"/>
          <a:srcRect/>
          <a:stretch>
            <a:fillRect/>
          </a:stretch>
        </p:blipFill>
        <p:spPr bwMode="auto">
          <a:xfrm>
            <a:off x="1314450" y="1209673"/>
            <a:ext cx="7200000" cy="5400000"/>
          </a:xfrm>
          <a:prstGeom prst="rect">
            <a:avLst/>
          </a:prstGeom>
          <a:noFill/>
        </p:spPr>
      </p:pic>
      <p:sp>
        <p:nvSpPr>
          <p:cNvPr id="9" name="TextBox 8"/>
          <p:cNvSpPr txBox="1"/>
          <p:nvPr/>
        </p:nvSpPr>
        <p:spPr>
          <a:xfrm>
            <a:off x="3584848" y="4653136"/>
            <a:ext cx="5822428" cy="584775"/>
          </a:xfrm>
          <a:prstGeom prst="rect">
            <a:avLst/>
          </a:prstGeom>
          <a:noFill/>
        </p:spPr>
        <p:txBody>
          <a:bodyPr wrap="none" rtlCol="0">
            <a:spAutoFit/>
          </a:bodyPr>
          <a:lstStyle/>
          <a:p>
            <a:pPr algn="l"/>
            <a:r>
              <a:rPr lang="en-GB" dirty="0" smtClean="0">
                <a:solidFill>
                  <a:schemeClr val="accent4">
                    <a:lumMod val="75000"/>
                    <a:lumOff val="25000"/>
                  </a:schemeClr>
                </a:solidFill>
              </a:rPr>
              <a:t>Background subtracted co-located </a:t>
            </a:r>
            <a:r>
              <a:rPr lang="en-GB" dirty="0" err="1" smtClean="0">
                <a:solidFill>
                  <a:schemeClr val="accent4">
                    <a:lumMod val="75000"/>
                    <a:lumOff val="25000"/>
                  </a:schemeClr>
                </a:solidFill>
              </a:rPr>
              <a:t>Metop</a:t>
            </a:r>
            <a:r>
              <a:rPr lang="en-GB" dirty="0" smtClean="0">
                <a:solidFill>
                  <a:schemeClr val="accent4">
                    <a:lumMod val="75000"/>
                    <a:lumOff val="25000"/>
                  </a:schemeClr>
                </a:solidFill>
              </a:rPr>
              <a:t>-A/B residual </a:t>
            </a:r>
          </a:p>
          <a:p>
            <a:pPr algn="l"/>
            <a:r>
              <a:rPr lang="en-GB" dirty="0" smtClean="0">
                <a:solidFill>
                  <a:schemeClr val="accent4">
                    <a:lumMod val="75000"/>
                    <a:lumOff val="25000"/>
                  </a:schemeClr>
                </a:solidFill>
              </a:rPr>
              <a:t>without the temporal degradation contribution of </a:t>
            </a:r>
            <a:r>
              <a:rPr lang="en-GB" dirty="0" err="1" smtClean="0">
                <a:solidFill>
                  <a:schemeClr val="accent4">
                    <a:lumMod val="75000"/>
                    <a:lumOff val="25000"/>
                  </a:schemeClr>
                </a:solidFill>
              </a:rPr>
              <a:t>Metop</a:t>
            </a:r>
            <a:r>
              <a:rPr lang="en-GB" dirty="0" smtClean="0">
                <a:solidFill>
                  <a:schemeClr val="accent4">
                    <a:lumMod val="75000"/>
                    <a:lumOff val="25000"/>
                  </a:schemeClr>
                </a:solidFill>
              </a:rPr>
              <a:t>-A</a:t>
            </a:r>
            <a:endParaRPr lang="en-GB" dirty="0">
              <a:solidFill>
                <a:schemeClr val="accent4">
                  <a:lumMod val="75000"/>
                  <a:lumOff val="25000"/>
                </a:schemeClr>
              </a:solidFill>
            </a:endParaRPr>
          </a:p>
        </p:txBody>
      </p:sp>
      <p:sp>
        <p:nvSpPr>
          <p:cNvPr id="13" name="Text Box 4"/>
          <p:cNvSpPr txBox="1">
            <a:spLocks noChangeArrowheads="1"/>
          </p:cNvSpPr>
          <p:nvPr/>
        </p:nvSpPr>
        <p:spPr bwMode="auto">
          <a:xfrm>
            <a:off x="200472" y="44624"/>
            <a:ext cx="9705528" cy="1015663"/>
          </a:xfrm>
          <a:prstGeom prst="rect">
            <a:avLst/>
          </a:prstGeom>
          <a:noFill/>
          <a:ln w="9525" algn="ctr">
            <a:noFill/>
            <a:miter lim="800000"/>
            <a:headEnd/>
            <a:tailEnd/>
          </a:ln>
        </p:spPr>
        <p:txBody>
          <a:bodyPr wrap="square">
            <a:spAutoFit/>
          </a:bodyPr>
          <a:lstStyle/>
          <a:p>
            <a:pPr algn="l"/>
            <a:r>
              <a:rPr lang="en-GB" sz="2400" b="0" dirty="0" err="1" smtClean="0">
                <a:solidFill>
                  <a:schemeClr val="bg1"/>
                </a:solidFill>
                <a:latin typeface="Arial" charset="0"/>
              </a:rPr>
              <a:t>Metop</a:t>
            </a:r>
            <a:r>
              <a:rPr lang="en-GB" sz="2400" b="0" dirty="0" smtClean="0">
                <a:solidFill>
                  <a:schemeClr val="bg1"/>
                </a:solidFill>
                <a:latin typeface="Arial" charset="0"/>
              </a:rPr>
              <a:t>-A/B GOME-2 Radiometric accuracy and calibration</a:t>
            </a:r>
          </a:p>
          <a:p>
            <a:pPr algn="l"/>
            <a:r>
              <a:rPr lang="en-GB" sz="1800" b="0" dirty="0" smtClean="0">
                <a:solidFill>
                  <a:schemeClr val="bg1"/>
                </a:solidFill>
                <a:latin typeface="Arial" charset="0"/>
              </a:rPr>
              <a:t>Earthshine co-located </a:t>
            </a:r>
            <a:r>
              <a:rPr lang="en-GB" sz="1800" b="0" dirty="0" err="1" smtClean="0">
                <a:solidFill>
                  <a:schemeClr val="bg1"/>
                </a:solidFill>
                <a:latin typeface="Arial" charset="0"/>
              </a:rPr>
              <a:t>Metop</a:t>
            </a:r>
            <a:r>
              <a:rPr lang="en-GB" sz="1800" b="0" dirty="0" smtClean="0">
                <a:solidFill>
                  <a:schemeClr val="bg1"/>
                </a:solidFill>
                <a:latin typeface="Arial" charset="0"/>
              </a:rPr>
              <a:t>-A/B residuals / Background-subtracted</a:t>
            </a:r>
          </a:p>
          <a:p>
            <a:pPr algn="l"/>
            <a:r>
              <a:rPr lang="en-GB" sz="1800" b="0" dirty="0" smtClean="0">
                <a:solidFill>
                  <a:schemeClr val="bg1"/>
                </a:solidFill>
                <a:latin typeface="Arial" charset="0"/>
              </a:rPr>
              <a:t>plus degradation residual from </a:t>
            </a:r>
            <a:r>
              <a:rPr lang="en-GB" sz="1800" b="0" dirty="0" err="1" smtClean="0">
                <a:solidFill>
                  <a:schemeClr val="bg1"/>
                </a:solidFill>
                <a:latin typeface="Arial" charset="0"/>
              </a:rPr>
              <a:t>Metop</a:t>
            </a:r>
            <a:r>
              <a:rPr lang="en-GB" sz="1800" b="0" dirty="0" smtClean="0">
                <a:solidFill>
                  <a:schemeClr val="bg1"/>
                </a:solidFill>
                <a:latin typeface="Arial" charset="0"/>
              </a:rPr>
              <a:t>-A subtracted</a:t>
            </a:r>
            <a:endParaRPr lang="en-GB" sz="1800" b="0" i="1" dirty="0">
              <a:solidFill>
                <a:srgbClr val="FF0000"/>
              </a:solidFill>
              <a:latin typeface="Arial"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325386" y="238125"/>
            <a:ext cx="9148883" cy="839788"/>
          </a:xfrm>
          <a:prstGeom prst="rect">
            <a:avLst/>
          </a:prstGeom>
          <a:noFill/>
          <a:ln w="9525">
            <a:noFill/>
            <a:miter lim="800000"/>
            <a:headEnd/>
            <a:tailEnd/>
          </a:ln>
        </p:spPr>
        <p:txBody>
          <a:bodyPr anchor="ctr"/>
          <a:lstStyle/>
          <a:p>
            <a:pPr algn="l">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0" dirty="0">
                <a:solidFill>
                  <a:srgbClr val="FFFFFF"/>
                </a:solidFill>
                <a:latin typeface="Arial" pitchFamily="34" charset="0"/>
                <a:cs typeface="Arial" pitchFamily="34" charset="0"/>
              </a:rPr>
              <a:t>Recommendations for On-Ground </a:t>
            </a:r>
            <a:r>
              <a:rPr lang="en-US" sz="2400" b="0" dirty="0" smtClean="0">
                <a:solidFill>
                  <a:srgbClr val="FFFFFF"/>
                </a:solidFill>
                <a:latin typeface="Arial" pitchFamily="34" charset="0"/>
                <a:cs typeface="Arial" pitchFamily="34" charset="0"/>
              </a:rPr>
              <a:t>Characterization</a:t>
            </a:r>
          </a:p>
          <a:p>
            <a:pPr algn="l">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0" dirty="0" smtClean="0">
                <a:solidFill>
                  <a:srgbClr val="FFFFFF"/>
                </a:solidFill>
                <a:latin typeface="Arial" pitchFamily="34" charset="0"/>
                <a:cs typeface="Arial" pitchFamily="34" charset="0"/>
              </a:rPr>
              <a:t>Time Time </a:t>
            </a:r>
            <a:r>
              <a:rPr lang="en-US" sz="1800" b="0" dirty="0" err="1" smtClean="0">
                <a:solidFill>
                  <a:srgbClr val="FFFFFF"/>
                </a:solidFill>
                <a:latin typeface="Arial" pitchFamily="34" charset="0"/>
                <a:cs typeface="Arial" pitchFamily="34" charset="0"/>
              </a:rPr>
              <a:t>Time</a:t>
            </a:r>
            <a:r>
              <a:rPr lang="en-US" sz="2400" b="0" dirty="0" smtClean="0">
                <a:solidFill>
                  <a:srgbClr val="FFFFFF"/>
                </a:solidFill>
                <a:latin typeface="Arial" pitchFamily="34" charset="0"/>
                <a:cs typeface="Arial" pitchFamily="34" charset="0"/>
              </a:rPr>
              <a:t> </a:t>
            </a:r>
            <a:endParaRPr lang="en-US" sz="2400" b="0" dirty="0">
              <a:solidFill>
                <a:srgbClr val="FFFFFF"/>
              </a:solidFill>
              <a:latin typeface="Arial" pitchFamily="34" charset="0"/>
              <a:cs typeface="Arial" pitchFamily="34" charset="0"/>
            </a:endParaRPr>
          </a:p>
        </p:txBody>
      </p:sp>
      <p:sp>
        <p:nvSpPr>
          <p:cNvPr id="49155" name="Text Box 2"/>
          <p:cNvSpPr txBox="1">
            <a:spLocks noChangeArrowheads="1"/>
          </p:cNvSpPr>
          <p:nvPr/>
        </p:nvSpPr>
        <p:spPr bwMode="auto">
          <a:xfrm>
            <a:off x="322211" y="1401763"/>
            <a:ext cx="9147296" cy="4781550"/>
          </a:xfrm>
          <a:prstGeom prst="rect">
            <a:avLst/>
          </a:prstGeom>
          <a:noFill/>
          <a:ln w="9525">
            <a:noFill/>
            <a:miter lim="800000"/>
            <a:headEnd/>
            <a:tailEnd/>
          </a:ln>
        </p:spPr>
        <p:txBody>
          <a:bodyPr/>
          <a:lstStyle/>
          <a:p>
            <a:pPr marL="342900" indent="-339725" algn="l">
              <a:spcBef>
                <a:spcPts val="450"/>
              </a:spcBef>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1800" b="0" u="sng" dirty="0">
                <a:solidFill>
                  <a:srgbClr val="002569"/>
                </a:solidFill>
                <a:latin typeface="Arial" pitchFamily="34" charset="0"/>
                <a:cs typeface="Arial" pitchFamily="34" charset="0"/>
              </a:rPr>
              <a:t>Considerations for On-Ground </a:t>
            </a:r>
            <a:r>
              <a:rPr lang="en-US" sz="1800" b="0" u="sng" dirty="0" err="1">
                <a:solidFill>
                  <a:srgbClr val="002569"/>
                </a:solidFill>
                <a:latin typeface="Arial" pitchFamily="34" charset="0"/>
                <a:cs typeface="Arial" pitchFamily="34" charset="0"/>
              </a:rPr>
              <a:t>Characterisation</a:t>
            </a:r>
            <a:r>
              <a:rPr lang="en-US" sz="1800" b="0" u="sng" dirty="0">
                <a:solidFill>
                  <a:srgbClr val="002569"/>
                </a:solidFill>
                <a:latin typeface="Arial" pitchFamily="34" charset="0"/>
                <a:cs typeface="Arial" pitchFamily="34" charset="0"/>
              </a:rPr>
              <a:t> Campaign (I)</a:t>
            </a:r>
          </a:p>
          <a:p>
            <a:pPr marL="342900" indent="-339725" algn="l">
              <a:spcBef>
                <a:spcPts val="450"/>
              </a:spcBef>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1800" b="0" u="sng" dirty="0">
                <a:solidFill>
                  <a:srgbClr val="002569"/>
                </a:solidFill>
                <a:latin typeface="Arial" pitchFamily="34" charset="0"/>
                <a:cs typeface="Arial" pitchFamily="34" charset="0"/>
              </a:rPr>
              <a:t> </a:t>
            </a:r>
          </a:p>
          <a:p>
            <a:pPr marL="342900" indent="-339725" algn="l">
              <a:spcBef>
                <a:spcPts val="450"/>
              </a:spcBef>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endParaRPr lang="en-US" sz="1800" b="0" dirty="0">
              <a:solidFill>
                <a:srgbClr val="FF0000"/>
              </a:solidFill>
              <a:latin typeface="Arial" pitchFamily="34" charset="0"/>
              <a:cs typeface="Arial" pitchFamily="34" charset="0"/>
            </a:endParaRPr>
          </a:p>
          <a:p>
            <a:pPr marL="342900" indent="-339725" algn="l">
              <a:spcBef>
                <a:spcPts val="450"/>
              </a:spcBef>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1800" b="0" dirty="0">
                <a:solidFill>
                  <a:srgbClr val="FF0000"/>
                </a:solidFill>
                <a:latin typeface="Arial" pitchFamily="34" charset="0"/>
                <a:cs typeface="Arial" pitchFamily="34" charset="0"/>
              </a:rPr>
              <a:t>Time … Time … Time</a:t>
            </a:r>
          </a:p>
          <a:p>
            <a:pPr marL="342900" indent="-339725" algn="l">
              <a:spcBef>
                <a:spcPts val="450"/>
              </a:spcBef>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endParaRPr lang="en-US" sz="1800" b="0" dirty="0">
              <a:solidFill>
                <a:srgbClr val="FF0000"/>
              </a:solidFill>
              <a:latin typeface="Arial" pitchFamily="34" charset="0"/>
              <a:cs typeface="Arial" pitchFamily="34" charset="0"/>
            </a:endParaRPr>
          </a:p>
          <a:p>
            <a:pPr marL="739775" lvl="1" indent="-282575" algn="l">
              <a:spcBef>
                <a:spcPts val="450"/>
              </a:spcBef>
              <a:buClr>
                <a:srgbClr val="002569"/>
              </a:buClr>
              <a:buFont typeface="Tahoma"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1800" b="0" dirty="0" err="1">
                <a:solidFill>
                  <a:srgbClr val="002569"/>
                </a:solidFill>
                <a:latin typeface="Arial" pitchFamily="34" charset="0"/>
                <a:cs typeface="Arial" pitchFamily="34" charset="0"/>
              </a:rPr>
              <a:t>Characterisation</a:t>
            </a:r>
            <a:r>
              <a:rPr lang="en-US" sz="1800" b="0" dirty="0">
                <a:solidFill>
                  <a:srgbClr val="002569"/>
                </a:solidFill>
                <a:latin typeface="Arial" pitchFamily="34" charset="0"/>
                <a:cs typeface="Arial" pitchFamily="34" charset="0"/>
              </a:rPr>
              <a:t> campaigns should be long enough to allow for measurements to be repeated for </a:t>
            </a:r>
            <a:r>
              <a:rPr lang="en-US" sz="1800" b="0" i="1" dirty="0">
                <a:solidFill>
                  <a:srgbClr val="002569"/>
                </a:solidFill>
                <a:latin typeface="Arial" pitchFamily="34" charset="0"/>
                <a:cs typeface="Arial" pitchFamily="34" charset="0"/>
              </a:rPr>
              <a:t>consistency checking</a:t>
            </a:r>
          </a:p>
          <a:p>
            <a:pPr marL="739775" lvl="1" indent="-282575" algn="l">
              <a:spcBef>
                <a:spcPts val="450"/>
              </a:spcBef>
              <a:buClr>
                <a:srgbClr val="002569"/>
              </a:buClr>
              <a:buFont typeface="Tahoma"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1800" b="0" dirty="0">
                <a:solidFill>
                  <a:srgbClr val="002569"/>
                </a:solidFill>
                <a:latin typeface="Arial" pitchFamily="34" charset="0"/>
                <a:cs typeface="Arial" pitchFamily="34" charset="0"/>
              </a:rPr>
              <a:t>Assess impact of </a:t>
            </a:r>
            <a:r>
              <a:rPr lang="en-US" sz="1800" b="0" i="1" dirty="0">
                <a:solidFill>
                  <a:srgbClr val="002569"/>
                </a:solidFill>
                <a:latin typeface="Arial" pitchFamily="34" charset="0"/>
                <a:cs typeface="Arial" pitchFamily="34" charset="0"/>
              </a:rPr>
              <a:t>lamp position &amp; alignment  </a:t>
            </a:r>
            <a:r>
              <a:rPr lang="en-US" sz="1800" b="0" dirty="0">
                <a:solidFill>
                  <a:srgbClr val="002569"/>
                </a:solidFill>
                <a:latin typeface="Arial" pitchFamily="34" charset="0"/>
                <a:cs typeface="Arial" pitchFamily="34" charset="0"/>
              </a:rPr>
              <a:t>errors</a:t>
            </a:r>
          </a:p>
          <a:p>
            <a:pPr marL="739775" lvl="1" indent="-282575" algn="l">
              <a:spcBef>
                <a:spcPts val="450"/>
              </a:spcBef>
              <a:buClr>
                <a:srgbClr val="002569"/>
              </a:buClr>
              <a:buFont typeface="Tahoma"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1800" b="0" dirty="0">
                <a:solidFill>
                  <a:srgbClr val="002569"/>
                </a:solidFill>
                <a:latin typeface="Arial" pitchFamily="34" charset="0"/>
                <a:cs typeface="Arial" pitchFamily="34" charset="0"/>
              </a:rPr>
              <a:t>Allow sufficient time for </a:t>
            </a:r>
            <a:r>
              <a:rPr lang="en-US" sz="1800" b="0" i="1" dirty="0" err="1">
                <a:solidFill>
                  <a:srgbClr val="002569"/>
                </a:solidFill>
                <a:latin typeface="Arial" pitchFamily="34" charset="0"/>
                <a:cs typeface="Arial" pitchFamily="34" charset="0"/>
              </a:rPr>
              <a:t>stabilisation</a:t>
            </a:r>
            <a:endParaRPr lang="en-US" sz="1800" b="0" i="1" dirty="0">
              <a:solidFill>
                <a:srgbClr val="002569"/>
              </a:solidFill>
              <a:latin typeface="Arial" pitchFamily="34" charset="0"/>
              <a:cs typeface="Arial" pitchFamily="34" charset="0"/>
            </a:endParaRPr>
          </a:p>
          <a:p>
            <a:pPr marL="739775" lvl="1" indent="-282575" algn="l">
              <a:spcBef>
                <a:spcPts val="450"/>
              </a:spcBef>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endParaRPr lang="en-US" sz="1800" b="0" dirty="0">
              <a:solidFill>
                <a:srgbClr val="002569"/>
              </a:solidFill>
            </a:endParaRPr>
          </a:p>
          <a:p>
            <a:pPr marL="739775" lvl="1" indent="-282575" algn="l">
              <a:spcBef>
                <a:spcPts val="450"/>
              </a:spcBef>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endParaRPr lang="en-US" sz="1800" b="0" dirty="0">
              <a:solidFill>
                <a:srgbClr val="002569"/>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 Box 2"/>
          <p:cNvSpPr txBox="1">
            <a:spLocks noChangeArrowheads="1"/>
          </p:cNvSpPr>
          <p:nvPr/>
        </p:nvSpPr>
        <p:spPr bwMode="auto">
          <a:xfrm>
            <a:off x="322211" y="1401763"/>
            <a:ext cx="9147296" cy="4781550"/>
          </a:xfrm>
          <a:prstGeom prst="rect">
            <a:avLst/>
          </a:prstGeom>
          <a:noFill/>
          <a:ln w="9525">
            <a:noFill/>
            <a:miter lim="800000"/>
            <a:headEnd/>
            <a:tailEnd/>
          </a:ln>
        </p:spPr>
        <p:txBody>
          <a:bodyPr/>
          <a:lstStyle/>
          <a:p>
            <a:pPr marL="342900" indent="-339725" algn="l">
              <a:spcBef>
                <a:spcPts val="450"/>
              </a:spcBef>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1800" b="0" u="sng" dirty="0">
                <a:solidFill>
                  <a:srgbClr val="002569"/>
                </a:solidFill>
                <a:latin typeface="Arial" pitchFamily="34" charset="0"/>
                <a:cs typeface="Arial" pitchFamily="34" charset="0"/>
              </a:rPr>
              <a:t>Considerations for On-Ground </a:t>
            </a:r>
            <a:r>
              <a:rPr lang="en-US" sz="1800" b="0" u="sng" dirty="0" err="1">
                <a:solidFill>
                  <a:srgbClr val="002569"/>
                </a:solidFill>
                <a:latin typeface="Arial" pitchFamily="34" charset="0"/>
                <a:cs typeface="Arial" pitchFamily="34" charset="0"/>
              </a:rPr>
              <a:t>Characterisation</a:t>
            </a:r>
            <a:r>
              <a:rPr lang="en-US" sz="1800" b="0" u="sng" dirty="0">
                <a:solidFill>
                  <a:srgbClr val="002569"/>
                </a:solidFill>
                <a:latin typeface="Arial" pitchFamily="34" charset="0"/>
                <a:cs typeface="Arial" pitchFamily="34" charset="0"/>
              </a:rPr>
              <a:t> Campaign (I)</a:t>
            </a:r>
          </a:p>
          <a:p>
            <a:pPr marL="342900" indent="-339725" algn="l">
              <a:spcBef>
                <a:spcPts val="450"/>
              </a:spcBef>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1800" b="0" u="sng" dirty="0">
                <a:solidFill>
                  <a:srgbClr val="002569"/>
                </a:solidFill>
                <a:latin typeface="Arial" pitchFamily="34" charset="0"/>
                <a:cs typeface="Arial" pitchFamily="34" charset="0"/>
              </a:rPr>
              <a:t> </a:t>
            </a:r>
          </a:p>
          <a:p>
            <a:pPr marL="342900" indent="-339725" algn="l">
              <a:spcBef>
                <a:spcPts val="450"/>
              </a:spcBef>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1800" b="0" dirty="0">
                <a:solidFill>
                  <a:srgbClr val="FF0000"/>
                </a:solidFill>
                <a:latin typeface="Arial" pitchFamily="34" charset="0"/>
                <a:cs typeface="Arial" pitchFamily="34" charset="0"/>
              </a:rPr>
              <a:t>Environment</a:t>
            </a:r>
          </a:p>
          <a:p>
            <a:pPr marL="342900" indent="-339725" algn="l">
              <a:spcBef>
                <a:spcPts val="450"/>
              </a:spcBef>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endParaRPr lang="en-US" sz="1800" b="0" dirty="0">
              <a:solidFill>
                <a:srgbClr val="FF0000"/>
              </a:solidFill>
              <a:latin typeface="Arial" pitchFamily="34" charset="0"/>
              <a:cs typeface="Arial" pitchFamily="34" charset="0"/>
            </a:endParaRPr>
          </a:p>
          <a:p>
            <a:pPr marL="342900" indent="-339725" algn="l">
              <a:spcBef>
                <a:spcPts val="450"/>
              </a:spcBef>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endParaRPr lang="en-US" sz="1800" b="0" dirty="0">
              <a:solidFill>
                <a:srgbClr val="FF0000"/>
              </a:solidFill>
              <a:latin typeface="Arial" pitchFamily="34" charset="0"/>
              <a:cs typeface="Arial" pitchFamily="34" charset="0"/>
            </a:endParaRPr>
          </a:p>
          <a:p>
            <a:pPr marL="739775" lvl="1" indent="-282575" algn="l">
              <a:spcBef>
                <a:spcPts val="450"/>
              </a:spcBef>
              <a:buClr>
                <a:srgbClr val="002569"/>
              </a:buClr>
              <a:buFont typeface="Tahoma"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1800" b="0" dirty="0">
                <a:solidFill>
                  <a:srgbClr val="002569"/>
                </a:solidFill>
                <a:latin typeface="Arial" pitchFamily="34" charset="0"/>
                <a:cs typeface="Arial" pitchFamily="34" charset="0"/>
              </a:rPr>
              <a:t>Essential that all </a:t>
            </a:r>
            <a:r>
              <a:rPr lang="en-US" sz="1800" b="0" dirty="0" err="1">
                <a:solidFill>
                  <a:srgbClr val="002569"/>
                </a:solidFill>
                <a:latin typeface="Arial" pitchFamily="34" charset="0"/>
                <a:cs typeface="Arial" pitchFamily="34" charset="0"/>
              </a:rPr>
              <a:t>characterisation</a:t>
            </a:r>
            <a:r>
              <a:rPr lang="en-US" sz="1800" b="0" dirty="0">
                <a:solidFill>
                  <a:srgbClr val="002569"/>
                </a:solidFill>
                <a:latin typeface="Arial" pitchFamily="34" charset="0"/>
                <a:cs typeface="Arial" pitchFamily="34" charset="0"/>
              </a:rPr>
              <a:t> measurements are carried out in thermal vacuum and that the thermal environment including gradients is representative of the in-orbit situation</a:t>
            </a:r>
          </a:p>
          <a:p>
            <a:pPr marL="739775" lvl="1" indent="-282575" algn="l">
              <a:spcBef>
                <a:spcPts val="450"/>
              </a:spcBef>
              <a:buClr>
                <a:srgbClr val="002569"/>
              </a:buClr>
              <a:buFont typeface="Tahoma"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1800" b="0" dirty="0">
                <a:solidFill>
                  <a:srgbClr val="002569"/>
                </a:solidFill>
                <a:latin typeface="Arial" pitchFamily="34" charset="0"/>
                <a:cs typeface="Arial" pitchFamily="34" charset="0"/>
              </a:rPr>
              <a:t>Scan-angle dependencies should also be characterized in vacuum</a:t>
            </a:r>
          </a:p>
        </p:txBody>
      </p:sp>
      <p:sp>
        <p:nvSpPr>
          <p:cNvPr id="5" name="Text Box 1"/>
          <p:cNvSpPr txBox="1">
            <a:spLocks noChangeArrowheads="1"/>
          </p:cNvSpPr>
          <p:nvPr/>
        </p:nvSpPr>
        <p:spPr bwMode="auto">
          <a:xfrm>
            <a:off x="325386" y="238125"/>
            <a:ext cx="9148883" cy="839788"/>
          </a:xfrm>
          <a:prstGeom prst="rect">
            <a:avLst/>
          </a:prstGeom>
          <a:noFill/>
          <a:ln w="9525">
            <a:noFill/>
            <a:miter lim="800000"/>
            <a:headEnd/>
            <a:tailEnd/>
          </a:ln>
        </p:spPr>
        <p:txBody>
          <a:bodyPr anchor="ctr"/>
          <a:lstStyle/>
          <a:p>
            <a:pPr algn="l">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0" dirty="0">
                <a:solidFill>
                  <a:srgbClr val="FFFFFF"/>
                </a:solidFill>
                <a:latin typeface="Arial" pitchFamily="34" charset="0"/>
                <a:cs typeface="Arial" pitchFamily="34" charset="0"/>
              </a:rPr>
              <a:t>Recommendations for On-Ground </a:t>
            </a:r>
            <a:r>
              <a:rPr lang="en-US" sz="2400" b="0" dirty="0" smtClean="0">
                <a:solidFill>
                  <a:srgbClr val="FFFFFF"/>
                </a:solidFill>
                <a:latin typeface="Arial" pitchFamily="34" charset="0"/>
                <a:cs typeface="Arial" pitchFamily="34" charset="0"/>
              </a:rPr>
              <a:t>Characterization</a:t>
            </a:r>
          </a:p>
          <a:p>
            <a:pPr algn="l">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0" dirty="0" smtClean="0">
                <a:solidFill>
                  <a:srgbClr val="FFFFFF"/>
                </a:solidFill>
                <a:latin typeface="Arial" pitchFamily="34" charset="0"/>
                <a:cs typeface="Arial" pitchFamily="34" charset="0"/>
              </a:rPr>
              <a:t>Environment</a:t>
            </a:r>
            <a:endParaRPr lang="en-US" sz="2400" b="0"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2"/>
          <p:cNvSpPr txBox="1">
            <a:spLocks noChangeArrowheads="1"/>
          </p:cNvSpPr>
          <p:nvPr/>
        </p:nvSpPr>
        <p:spPr bwMode="auto">
          <a:xfrm>
            <a:off x="322211" y="1401763"/>
            <a:ext cx="9147296" cy="4781550"/>
          </a:xfrm>
          <a:prstGeom prst="rect">
            <a:avLst/>
          </a:prstGeom>
          <a:noFill/>
          <a:ln w="9525">
            <a:noFill/>
            <a:miter lim="800000"/>
            <a:headEnd/>
            <a:tailEnd/>
          </a:ln>
        </p:spPr>
        <p:txBody>
          <a:bodyPr/>
          <a:lstStyle/>
          <a:p>
            <a:pPr marL="342900" indent="-339725" algn="l">
              <a:spcBef>
                <a:spcPts val="450"/>
              </a:spcBef>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1800" b="0" u="sng" dirty="0">
                <a:solidFill>
                  <a:srgbClr val="002569"/>
                </a:solidFill>
                <a:latin typeface="Arial" pitchFamily="34" charset="0"/>
                <a:cs typeface="Arial" pitchFamily="34" charset="0"/>
              </a:rPr>
              <a:t>Considerations for Measurements</a:t>
            </a:r>
          </a:p>
          <a:p>
            <a:pPr marL="342900" indent="-339725" algn="l">
              <a:spcBef>
                <a:spcPts val="450"/>
              </a:spcBef>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endParaRPr lang="en-US" sz="1800" b="0" u="sng" dirty="0">
              <a:solidFill>
                <a:srgbClr val="002569"/>
              </a:solidFill>
              <a:latin typeface="Arial" pitchFamily="34" charset="0"/>
              <a:cs typeface="Arial" pitchFamily="34" charset="0"/>
            </a:endParaRPr>
          </a:p>
          <a:p>
            <a:pPr marL="342900" indent="-339725" algn="l">
              <a:spcBef>
                <a:spcPts val="450"/>
              </a:spcBef>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1800" b="0" dirty="0">
                <a:solidFill>
                  <a:srgbClr val="FF0000"/>
                </a:solidFill>
                <a:latin typeface="Arial" pitchFamily="34" charset="0"/>
                <a:cs typeface="Arial" pitchFamily="34" charset="0"/>
              </a:rPr>
              <a:t>Procedures I</a:t>
            </a:r>
          </a:p>
          <a:p>
            <a:pPr marL="739775" lvl="1" indent="-282575" algn="l">
              <a:spcBef>
                <a:spcPts val="450"/>
              </a:spcBef>
              <a:buClr>
                <a:srgbClr val="002569"/>
              </a:buClr>
              <a:buFont typeface="Tahoma"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1800" b="0" dirty="0">
                <a:solidFill>
                  <a:srgbClr val="002569"/>
                </a:solidFill>
                <a:latin typeface="Arial" pitchFamily="34" charset="0"/>
                <a:cs typeface="Arial" pitchFamily="34" charset="0"/>
              </a:rPr>
              <a:t>Alignment procedures should be </a:t>
            </a:r>
            <a:r>
              <a:rPr lang="en-US" sz="1800" b="0" i="1" dirty="0">
                <a:solidFill>
                  <a:srgbClr val="002569"/>
                </a:solidFill>
                <a:latin typeface="Arial" pitchFamily="34" charset="0"/>
                <a:cs typeface="Arial" pitchFamily="34" charset="0"/>
              </a:rPr>
              <a:t>documented and reproducible </a:t>
            </a:r>
            <a:r>
              <a:rPr lang="en-US" sz="1800" b="0" dirty="0">
                <a:solidFill>
                  <a:srgbClr val="002569"/>
                </a:solidFill>
                <a:latin typeface="Arial" pitchFamily="34" charset="0"/>
                <a:cs typeface="Arial" pitchFamily="34" charset="0"/>
              </a:rPr>
              <a:t>with photo/video documentation</a:t>
            </a:r>
          </a:p>
          <a:p>
            <a:pPr marL="739775" lvl="1" indent="-282575" algn="l">
              <a:spcBef>
                <a:spcPts val="450"/>
              </a:spcBef>
              <a:buClr>
                <a:srgbClr val="002569"/>
              </a:buClr>
              <a:buFont typeface="Tahoma"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1800" b="0" dirty="0">
                <a:solidFill>
                  <a:srgbClr val="002569"/>
                </a:solidFill>
                <a:latin typeface="Arial" pitchFamily="34" charset="0"/>
                <a:cs typeface="Arial" pitchFamily="34" charset="0"/>
              </a:rPr>
              <a:t>Ensure </a:t>
            </a:r>
            <a:r>
              <a:rPr lang="en-US" sz="1800" b="0" i="1" dirty="0">
                <a:solidFill>
                  <a:srgbClr val="002569"/>
                </a:solidFill>
                <a:latin typeface="Arial" pitchFamily="34" charset="0"/>
                <a:cs typeface="Arial" pitchFamily="34" charset="0"/>
              </a:rPr>
              <a:t>reproducibility</a:t>
            </a:r>
            <a:r>
              <a:rPr lang="en-US" sz="1800" b="0" dirty="0">
                <a:solidFill>
                  <a:srgbClr val="002569"/>
                </a:solidFill>
                <a:latin typeface="Arial" pitchFamily="34" charset="0"/>
                <a:cs typeface="Arial" pitchFamily="34" charset="0"/>
              </a:rPr>
              <a:t> of distance measurements</a:t>
            </a:r>
          </a:p>
          <a:p>
            <a:pPr marL="739775" lvl="1" indent="-282575" algn="l">
              <a:spcBef>
                <a:spcPts val="450"/>
              </a:spcBef>
              <a:buClr>
                <a:srgbClr val="002569"/>
              </a:buClr>
              <a:buFont typeface="Tahoma"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1800" b="0" dirty="0">
                <a:solidFill>
                  <a:srgbClr val="002569"/>
                </a:solidFill>
                <a:latin typeface="Arial" pitchFamily="34" charset="0"/>
                <a:cs typeface="Arial" pitchFamily="34" charset="0"/>
              </a:rPr>
              <a:t>Close attention should be paid to frames of reference, coordinate systems &amp; angles (e.g. GOME-2 flip of elevation angles diagnosed in orbit) </a:t>
            </a:r>
          </a:p>
          <a:p>
            <a:pPr marL="739775" lvl="1" indent="-282575" algn="l">
              <a:spcBef>
                <a:spcPts val="450"/>
              </a:spcBef>
              <a:buClr>
                <a:srgbClr val="002569"/>
              </a:buClr>
              <a:buFont typeface="Tahoma"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1800" b="0" dirty="0">
                <a:solidFill>
                  <a:srgbClr val="002569"/>
                </a:solidFill>
                <a:latin typeface="Arial" pitchFamily="34" charset="0"/>
                <a:cs typeface="Arial" pitchFamily="34" charset="0"/>
              </a:rPr>
              <a:t>All </a:t>
            </a:r>
            <a:r>
              <a:rPr lang="en-US" sz="1800" b="0" i="1" dirty="0">
                <a:solidFill>
                  <a:srgbClr val="002569"/>
                </a:solidFill>
                <a:latin typeface="Arial" pitchFamily="34" charset="0"/>
                <a:cs typeface="Arial" pitchFamily="34" charset="0"/>
              </a:rPr>
              <a:t>sources</a:t>
            </a:r>
            <a:r>
              <a:rPr lang="en-US" sz="1800" b="0" dirty="0">
                <a:solidFill>
                  <a:srgbClr val="002569"/>
                </a:solidFill>
                <a:latin typeface="Arial" pitchFamily="34" charset="0"/>
                <a:cs typeface="Arial" pitchFamily="34" charset="0"/>
              </a:rPr>
              <a:t> should be well commissioned prior to the start of measurement</a:t>
            </a:r>
          </a:p>
          <a:p>
            <a:pPr marL="739775" lvl="1" indent="-282575" algn="l">
              <a:spcBef>
                <a:spcPts val="450"/>
              </a:spcBef>
              <a:buClr>
                <a:srgbClr val="002569"/>
              </a:buClr>
              <a:buFont typeface="Tahoma"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1800" b="0" dirty="0">
                <a:solidFill>
                  <a:srgbClr val="002569"/>
                </a:solidFill>
                <a:latin typeface="Arial" pitchFamily="34" charset="0"/>
                <a:cs typeface="Arial" pitchFamily="34" charset="0"/>
              </a:rPr>
              <a:t>Radiometric calibration must be </a:t>
            </a:r>
            <a:r>
              <a:rPr lang="en-US" sz="1800" b="0" i="1" dirty="0">
                <a:solidFill>
                  <a:srgbClr val="002569"/>
                </a:solidFill>
                <a:latin typeface="Arial" pitchFamily="34" charset="0"/>
                <a:cs typeface="Arial" pitchFamily="34" charset="0"/>
              </a:rPr>
              <a:t>connected to standards </a:t>
            </a:r>
            <a:r>
              <a:rPr lang="en-US" sz="1800" b="0" dirty="0">
                <a:solidFill>
                  <a:srgbClr val="002569"/>
                </a:solidFill>
                <a:latin typeface="Arial" pitchFamily="34" charset="0"/>
                <a:cs typeface="Arial" pitchFamily="34" charset="0"/>
              </a:rPr>
              <a:t>e.g. NIST</a:t>
            </a:r>
          </a:p>
          <a:p>
            <a:pPr marL="739775" lvl="1" indent="-282575" algn="l">
              <a:spcBef>
                <a:spcPts val="450"/>
              </a:spcBef>
              <a:buClr>
                <a:srgbClr val="002569"/>
              </a:buClr>
              <a:buFont typeface="Tahoma"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1800" b="0" dirty="0">
                <a:solidFill>
                  <a:srgbClr val="002569"/>
                </a:solidFill>
                <a:latin typeface="Arial" pitchFamily="34" charset="0"/>
                <a:cs typeface="Arial" pitchFamily="34" charset="0"/>
              </a:rPr>
              <a:t>All measurements and procedures must be </a:t>
            </a:r>
            <a:r>
              <a:rPr lang="en-US" sz="1800" b="0" i="1" dirty="0">
                <a:solidFill>
                  <a:srgbClr val="002569"/>
                </a:solidFill>
                <a:latin typeface="Arial" pitchFamily="34" charset="0"/>
                <a:cs typeface="Arial" pitchFamily="34" charset="0"/>
              </a:rPr>
              <a:t>traceable &amp; under configuration control</a:t>
            </a:r>
            <a:r>
              <a:rPr lang="en-US" sz="1800" b="0" dirty="0">
                <a:solidFill>
                  <a:srgbClr val="002569"/>
                </a:solidFill>
                <a:latin typeface="Arial" pitchFamily="34" charset="0"/>
                <a:cs typeface="Arial" pitchFamily="34" charset="0"/>
              </a:rPr>
              <a:t> including software versions and documentation of which precise measurement is used in the generation of key data</a:t>
            </a:r>
          </a:p>
          <a:p>
            <a:pPr marL="739775" lvl="1" indent="-282575" algn="l">
              <a:spcBef>
                <a:spcPts val="450"/>
              </a:spcBef>
              <a:buClr>
                <a:srgbClr val="002569"/>
              </a:buClr>
              <a:buFont typeface="Tahoma"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1800" b="0" dirty="0">
                <a:solidFill>
                  <a:srgbClr val="002569"/>
                </a:solidFill>
                <a:latin typeface="Arial" pitchFamily="34" charset="0"/>
                <a:cs typeface="Arial" pitchFamily="34" charset="0"/>
              </a:rPr>
              <a:t>Data processing should be </a:t>
            </a:r>
            <a:r>
              <a:rPr lang="en-US" sz="1800" b="0" i="1" dirty="0">
                <a:solidFill>
                  <a:srgbClr val="002569"/>
                </a:solidFill>
                <a:latin typeface="Arial" pitchFamily="34" charset="0"/>
                <a:cs typeface="Arial" pitchFamily="34" charset="0"/>
              </a:rPr>
              <a:t>automated</a:t>
            </a:r>
            <a:r>
              <a:rPr lang="en-US" sz="1800" b="0" dirty="0">
                <a:solidFill>
                  <a:srgbClr val="002569"/>
                </a:solidFill>
                <a:latin typeface="Arial" pitchFamily="34" charset="0"/>
                <a:cs typeface="Arial" pitchFamily="34" charset="0"/>
              </a:rPr>
              <a:t> as far as possible</a:t>
            </a:r>
          </a:p>
        </p:txBody>
      </p:sp>
      <p:sp>
        <p:nvSpPr>
          <p:cNvPr id="4" name="Text Box 1"/>
          <p:cNvSpPr txBox="1">
            <a:spLocks noChangeArrowheads="1"/>
          </p:cNvSpPr>
          <p:nvPr/>
        </p:nvSpPr>
        <p:spPr bwMode="auto">
          <a:xfrm>
            <a:off x="325386" y="238125"/>
            <a:ext cx="9148883" cy="839788"/>
          </a:xfrm>
          <a:prstGeom prst="rect">
            <a:avLst/>
          </a:prstGeom>
          <a:noFill/>
          <a:ln w="9525">
            <a:noFill/>
            <a:miter lim="800000"/>
            <a:headEnd/>
            <a:tailEnd/>
          </a:ln>
        </p:spPr>
        <p:txBody>
          <a:bodyPr anchor="ctr"/>
          <a:lstStyle/>
          <a:p>
            <a:pPr algn="l">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0" dirty="0">
                <a:solidFill>
                  <a:srgbClr val="FFFFFF"/>
                </a:solidFill>
                <a:latin typeface="Arial" pitchFamily="34" charset="0"/>
                <a:cs typeface="Arial" pitchFamily="34" charset="0"/>
              </a:rPr>
              <a:t>Recommendations for On-Ground </a:t>
            </a:r>
            <a:r>
              <a:rPr lang="en-US" sz="2400" b="0" dirty="0" smtClean="0">
                <a:solidFill>
                  <a:srgbClr val="FFFFFF"/>
                </a:solidFill>
                <a:latin typeface="Arial" pitchFamily="34" charset="0"/>
                <a:cs typeface="Arial" pitchFamily="34" charset="0"/>
              </a:rPr>
              <a:t>Characterization</a:t>
            </a:r>
          </a:p>
          <a:p>
            <a:pPr algn="l">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0" dirty="0" smtClean="0">
                <a:solidFill>
                  <a:srgbClr val="FFFFFF"/>
                </a:solidFill>
                <a:latin typeface="Arial" pitchFamily="34" charset="0"/>
                <a:cs typeface="Arial" pitchFamily="34" charset="0"/>
              </a:rPr>
              <a:t>Procedures I</a:t>
            </a:r>
            <a:endParaRPr lang="en-US" sz="2400" b="0"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2"/>
          <p:cNvSpPr txBox="1">
            <a:spLocks noChangeArrowheads="1"/>
          </p:cNvSpPr>
          <p:nvPr/>
        </p:nvSpPr>
        <p:spPr bwMode="auto">
          <a:xfrm>
            <a:off x="322211" y="1401763"/>
            <a:ext cx="9147296" cy="4781550"/>
          </a:xfrm>
          <a:prstGeom prst="rect">
            <a:avLst/>
          </a:prstGeom>
          <a:noFill/>
          <a:ln w="9525">
            <a:noFill/>
            <a:miter lim="800000"/>
            <a:headEnd/>
            <a:tailEnd/>
          </a:ln>
        </p:spPr>
        <p:txBody>
          <a:bodyPr/>
          <a:lstStyle/>
          <a:p>
            <a:pPr marL="342900" indent="-339725" algn="l">
              <a:spcBef>
                <a:spcPts val="450"/>
              </a:spcBef>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1800" b="0" u="sng" dirty="0">
                <a:solidFill>
                  <a:srgbClr val="002569"/>
                </a:solidFill>
                <a:latin typeface="Arial" pitchFamily="34" charset="0"/>
                <a:cs typeface="Arial" pitchFamily="34" charset="0"/>
              </a:rPr>
              <a:t>Considerations for Measurements</a:t>
            </a:r>
          </a:p>
          <a:p>
            <a:pPr marL="342900" indent="-339725" algn="l">
              <a:spcBef>
                <a:spcPts val="450"/>
              </a:spcBef>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endParaRPr lang="en-US" sz="1800" b="0" u="sng" dirty="0">
              <a:solidFill>
                <a:srgbClr val="002569"/>
              </a:solidFill>
              <a:latin typeface="Arial" pitchFamily="34" charset="0"/>
              <a:cs typeface="Arial" pitchFamily="34" charset="0"/>
            </a:endParaRPr>
          </a:p>
          <a:p>
            <a:pPr marL="342900" indent="-339725" algn="l">
              <a:spcBef>
                <a:spcPts val="450"/>
              </a:spcBef>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1800" b="0" dirty="0">
                <a:solidFill>
                  <a:srgbClr val="FF0000"/>
                </a:solidFill>
                <a:latin typeface="Arial" pitchFamily="34" charset="0"/>
                <a:cs typeface="Arial" pitchFamily="34" charset="0"/>
              </a:rPr>
              <a:t>Procedures II</a:t>
            </a:r>
          </a:p>
          <a:p>
            <a:pPr marL="739775" lvl="1" indent="-282575" algn="l">
              <a:spcBef>
                <a:spcPts val="450"/>
              </a:spcBef>
              <a:buClr>
                <a:srgbClr val="002569"/>
              </a:buClr>
              <a:buFont typeface="Tahoma"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1800" b="0" dirty="0">
                <a:solidFill>
                  <a:srgbClr val="002569"/>
                </a:solidFill>
                <a:latin typeface="Arial" pitchFamily="34" charset="0"/>
                <a:cs typeface="Arial" pitchFamily="34" charset="0"/>
              </a:rPr>
              <a:t>Check </a:t>
            </a:r>
            <a:r>
              <a:rPr lang="en-US" sz="1800" b="0" i="1" dirty="0">
                <a:solidFill>
                  <a:srgbClr val="002569"/>
                </a:solidFill>
                <a:latin typeface="Arial" pitchFamily="34" charset="0"/>
                <a:cs typeface="Arial" pitchFamily="34" charset="0"/>
              </a:rPr>
              <a:t>temperature sensitivity</a:t>
            </a:r>
            <a:r>
              <a:rPr lang="en-US" sz="1800" b="0" dirty="0">
                <a:solidFill>
                  <a:srgbClr val="002569"/>
                </a:solidFill>
                <a:latin typeface="Arial" pitchFamily="34" charset="0"/>
                <a:cs typeface="Arial" pitchFamily="34" charset="0"/>
              </a:rPr>
              <a:t> in case thermal stability is not as expected</a:t>
            </a:r>
          </a:p>
          <a:p>
            <a:pPr marL="739775" lvl="1" indent="-282575" algn="l">
              <a:spcBef>
                <a:spcPts val="450"/>
              </a:spcBef>
              <a:buClr>
                <a:srgbClr val="002569"/>
              </a:buClr>
              <a:buFont typeface="Tahoma"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1800" b="0" dirty="0">
                <a:solidFill>
                  <a:srgbClr val="002569"/>
                </a:solidFill>
                <a:latin typeface="Arial" pitchFamily="34" charset="0"/>
                <a:cs typeface="Arial" pitchFamily="34" charset="0"/>
              </a:rPr>
              <a:t>Ensure sufficient </a:t>
            </a:r>
            <a:r>
              <a:rPr lang="en-US" sz="1800" b="0" i="1" dirty="0">
                <a:solidFill>
                  <a:srgbClr val="002569"/>
                </a:solidFill>
                <a:latin typeface="Arial" pitchFamily="34" charset="0"/>
                <a:cs typeface="Arial" pitchFamily="34" charset="0"/>
              </a:rPr>
              <a:t>angular </a:t>
            </a:r>
            <a:r>
              <a:rPr lang="en-US" sz="1800" b="0" i="1" dirty="0" err="1">
                <a:solidFill>
                  <a:srgbClr val="002569"/>
                </a:solidFill>
                <a:latin typeface="Arial" pitchFamily="34" charset="0"/>
                <a:cs typeface="Arial" pitchFamily="34" charset="0"/>
              </a:rPr>
              <a:t>discretisation</a:t>
            </a:r>
            <a:r>
              <a:rPr lang="en-US" sz="1800" b="0" i="1" dirty="0">
                <a:solidFill>
                  <a:srgbClr val="002569"/>
                </a:solidFill>
                <a:latin typeface="Arial" pitchFamily="34" charset="0"/>
                <a:cs typeface="Arial" pitchFamily="34" charset="0"/>
              </a:rPr>
              <a:t>  </a:t>
            </a:r>
            <a:r>
              <a:rPr lang="en-US" sz="1800" b="0" dirty="0">
                <a:solidFill>
                  <a:srgbClr val="002569"/>
                </a:solidFill>
                <a:latin typeface="Arial" pitchFamily="34" charset="0"/>
                <a:cs typeface="Arial" pitchFamily="34" charset="0"/>
              </a:rPr>
              <a:t>for </a:t>
            </a:r>
            <a:r>
              <a:rPr lang="en-US" sz="1800" b="0" dirty="0" err="1">
                <a:solidFill>
                  <a:srgbClr val="002569"/>
                </a:solidFill>
                <a:latin typeface="Arial" pitchFamily="34" charset="0"/>
                <a:cs typeface="Arial" pitchFamily="34" charset="0"/>
              </a:rPr>
              <a:t>characterisation</a:t>
            </a:r>
            <a:r>
              <a:rPr lang="en-US" sz="1800" b="0" dirty="0">
                <a:solidFill>
                  <a:srgbClr val="002569"/>
                </a:solidFill>
                <a:latin typeface="Arial" pitchFamily="34" charset="0"/>
                <a:cs typeface="Arial" pitchFamily="34" charset="0"/>
              </a:rPr>
              <a:t> of diffuser BSDF</a:t>
            </a:r>
          </a:p>
          <a:p>
            <a:pPr marL="739775" lvl="1" indent="-282575" algn="l">
              <a:spcBef>
                <a:spcPts val="450"/>
              </a:spcBef>
              <a:buClr>
                <a:srgbClr val="002569"/>
              </a:buClr>
              <a:buFont typeface="Tahoma"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1800" b="0" dirty="0">
                <a:solidFill>
                  <a:srgbClr val="002569"/>
                </a:solidFill>
                <a:latin typeface="Arial" pitchFamily="34" charset="0"/>
                <a:cs typeface="Arial" pitchFamily="34" charset="0"/>
              </a:rPr>
              <a:t>For slit function </a:t>
            </a:r>
            <a:r>
              <a:rPr lang="en-US" sz="1800" b="0" dirty="0" err="1">
                <a:solidFill>
                  <a:srgbClr val="002569"/>
                </a:solidFill>
                <a:latin typeface="Arial" pitchFamily="34" charset="0"/>
                <a:cs typeface="Arial" pitchFamily="34" charset="0"/>
              </a:rPr>
              <a:t>characterisation</a:t>
            </a:r>
            <a:r>
              <a:rPr lang="en-US" sz="1800" b="0" dirty="0">
                <a:solidFill>
                  <a:srgbClr val="002569"/>
                </a:solidFill>
                <a:latin typeface="Arial" pitchFamily="34" charset="0"/>
                <a:cs typeface="Arial" pitchFamily="34" charset="0"/>
              </a:rPr>
              <a:t>  need </a:t>
            </a:r>
            <a:r>
              <a:rPr lang="en-US" sz="1800" b="0" i="1" dirty="0">
                <a:solidFill>
                  <a:srgbClr val="002569"/>
                </a:solidFill>
                <a:latin typeface="Arial" pitchFamily="34" charset="0"/>
                <a:cs typeface="Arial" pitchFamily="34" charset="0"/>
              </a:rPr>
              <a:t>requirements from the data analysis </a:t>
            </a:r>
            <a:r>
              <a:rPr lang="en-US" sz="1800" b="0" dirty="0">
                <a:solidFill>
                  <a:srgbClr val="002569"/>
                </a:solidFill>
                <a:latin typeface="Arial" pitchFamily="34" charset="0"/>
                <a:cs typeface="Arial" pitchFamily="34" charset="0"/>
              </a:rPr>
              <a:t>activity (</a:t>
            </a:r>
            <a:r>
              <a:rPr lang="en-US" sz="1800" b="0" dirty="0" err="1">
                <a:solidFill>
                  <a:srgbClr val="002569"/>
                </a:solidFill>
                <a:latin typeface="Arial" pitchFamily="34" charset="0"/>
                <a:cs typeface="Arial" pitchFamily="34" charset="0"/>
              </a:rPr>
              <a:t>signal:noise</a:t>
            </a:r>
            <a:r>
              <a:rPr lang="en-US" sz="1800" b="0" dirty="0">
                <a:solidFill>
                  <a:srgbClr val="002569"/>
                </a:solidFill>
                <a:latin typeface="Arial" pitchFamily="34" charset="0"/>
                <a:cs typeface="Arial" pitchFamily="34" charset="0"/>
              </a:rPr>
              <a:t>, spectral coverage and sampling, source commissioning requirements etc) before planning the measurements</a:t>
            </a:r>
          </a:p>
          <a:p>
            <a:pPr marL="739775" lvl="1" indent="-282575" algn="l">
              <a:spcBef>
                <a:spcPts val="450"/>
              </a:spcBef>
              <a:buClr>
                <a:srgbClr val="002569"/>
              </a:buClr>
              <a:buFont typeface="Tahoma"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1800" b="0" dirty="0">
                <a:solidFill>
                  <a:srgbClr val="002569"/>
                </a:solidFill>
                <a:latin typeface="Arial" pitchFamily="34" charset="0"/>
                <a:cs typeface="Arial" pitchFamily="34" charset="0"/>
              </a:rPr>
              <a:t>Ensure that all required </a:t>
            </a:r>
            <a:r>
              <a:rPr lang="en-US" sz="1800" b="0" i="1" dirty="0">
                <a:solidFill>
                  <a:srgbClr val="002569"/>
                </a:solidFill>
                <a:latin typeface="Arial" pitchFamily="34" charset="0"/>
                <a:cs typeface="Arial" pitchFamily="34" charset="0"/>
              </a:rPr>
              <a:t>supplementary calibration measurements </a:t>
            </a:r>
            <a:r>
              <a:rPr lang="en-US" sz="1800" b="0" dirty="0">
                <a:solidFill>
                  <a:srgbClr val="002569"/>
                </a:solidFill>
                <a:latin typeface="Arial" pitchFamily="34" charset="0"/>
                <a:cs typeface="Arial" pitchFamily="34" charset="0"/>
              </a:rPr>
              <a:t>(e.g. dark signal etc) are taken close to the time of each measurement (GOME-2 monitoring block)</a:t>
            </a:r>
          </a:p>
          <a:p>
            <a:pPr marL="739775" lvl="1" indent="-282575" algn="l">
              <a:spcBef>
                <a:spcPts val="450"/>
              </a:spcBef>
              <a:buClr>
                <a:srgbClr val="002569"/>
              </a:buClr>
              <a:buFont typeface="Tahoma"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1800" b="0" dirty="0">
                <a:solidFill>
                  <a:srgbClr val="002569"/>
                </a:solidFill>
                <a:latin typeface="Arial" pitchFamily="34" charset="0"/>
                <a:cs typeface="Arial" pitchFamily="34" charset="0"/>
              </a:rPr>
              <a:t>Ensure sufficient sampling points for </a:t>
            </a:r>
            <a:r>
              <a:rPr lang="en-US" sz="1800" b="0" dirty="0" err="1">
                <a:solidFill>
                  <a:srgbClr val="002569"/>
                </a:solidFill>
                <a:latin typeface="Arial" pitchFamily="34" charset="0"/>
                <a:cs typeface="Arial" pitchFamily="34" charset="0"/>
              </a:rPr>
              <a:t>straylight</a:t>
            </a:r>
            <a:r>
              <a:rPr lang="en-US" sz="1800" b="0" dirty="0">
                <a:solidFill>
                  <a:srgbClr val="002569"/>
                </a:solidFill>
                <a:latin typeface="Arial" pitchFamily="34" charset="0"/>
                <a:cs typeface="Arial" pitchFamily="34" charset="0"/>
              </a:rPr>
              <a:t> </a:t>
            </a:r>
            <a:r>
              <a:rPr lang="en-US" sz="1800" b="0" dirty="0" err="1">
                <a:solidFill>
                  <a:srgbClr val="002569"/>
                </a:solidFill>
                <a:latin typeface="Arial" pitchFamily="34" charset="0"/>
                <a:cs typeface="Arial" pitchFamily="34" charset="0"/>
              </a:rPr>
              <a:t>characterisation</a:t>
            </a:r>
            <a:endParaRPr lang="en-US" sz="1800" b="0" dirty="0">
              <a:solidFill>
                <a:srgbClr val="002569"/>
              </a:solidFill>
              <a:latin typeface="Arial" pitchFamily="34" charset="0"/>
              <a:cs typeface="Arial" pitchFamily="34" charset="0"/>
            </a:endParaRPr>
          </a:p>
          <a:p>
            <a:pPr marL="739775" lvl="1" indent="-282575" algn="l">
              <a:spcBef>
                <a:spcPts val="450"/>
              </a:spcBef>
              <a:buClr>
                <a:srgbClr val="002569"/>
              </a:buClr>
              <a:buFont typeface="Tahoma"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1800" b="0" dirty="0">
                <a:solidFill>
                  <a:srgbClr val="002569"/>
                </a:solidFill>
                <a:latin typeface="Arial" pitchFamily="34" charset="0"/>
                <a:cs typeface="Arial" pitchFamily="34" charset="0"/>
              </a:rPr>
              <a:t>Ensure that the slit is overfilled</a:t>
            </a:r>
          </a:p>
          <a:p>
            <a:pPr marL="739775" lvl="1" indent="-282575" algn="l">
              <a:spcBef>
                <a:spcPts val="450"/>
              </a:spcBef>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endParaRPr lang="en-US" sz="1800" b="0" dirty="0">
              <a:solidFill>
                <a:srgbClr val="002569"/>
              </a:solidFill>
            </a:endParaRPr>
          </a:p>
        </p:txBody>
      </p:sp>
      <p:sp>
        <p:nvSpPr>
          <p:cNvPr id="4" name="Text Box 1"/>
          <p:cNvSpPr txBox="1">
            <a:spLocks noChangeArrowheads="1"/>
          </p:cNvSpPr>
          <p:nvPr/>
        </p:nvSpPr>
        <p:spPr bwMode="auto">
          <a:xfrm>
            <a:off x="325386" y="238125"/>
            <a:ext cx="9148883" cy="839788"/>
          </a:xfrm>
          <a:prstGeom prst="rect">
            <a:avLst/>
          </a:prstGeom>
          <a:noFill/>
          <a:ln w="9525">
            <a:noFill/>
            <a:miter lim="800000"/>
            <a:headEnd/>
            <a:tailEnd/>
          </a:ln>
        </p:spPr>
        <p:txBody>
          <a:bodyPr anchor="ctr"/>
          <a:lstStyle/>
          <a:p>
            <a:pPr algn="l">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0" dirty="0">
                <a:solidFill>
                  <a:srgbClr val="FFFFFF"/>
                </a:solidFill>
                <a:latin typeface="Arial" pitchFamily="34" charset="0"/>
                <a:cs typeface="Arial" pitchFamily="34" charset="0"/>
              </a:rPr>
              <a:t>Recommendations for On-Ground </a:t>
            </a:r>
            <a:r>
              <a:rPr lang="en-US" sz="2400" b="0" dirty="0" smtClean="0">
                <a:solidFill>
                  <a:srgbClr val="FFFFFF"/>
                </a:solidFill>
                <a:latin typeface="Arial" pitchFamily="34" charset="0"/>
                <a:cs typeface="Arial" pitchFamily="34" charset="0"/>
              </a:rPr>
              <a:t>Characterization</a:t>
            </a:r>
          </a:p>
          <a:p>
            <a:pPr algn="l">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0" dirty="0" smtClean="0">
                <a:solidFill>
                  <a:srgbClr val="FFFFFF"/>
                </a:solidFill>
                <a:latin typeface="Arial" pitchFamily="34" charset="0"/>
                <a:cs typeface="Arial" pitchFamily="34" charset="0"/>
              </a:rPr>
              <a:t>Procedures II</a:t>
            </a:r>
            <a:endParaRPr lang="en-US" sz="2400" b="0"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Box 2"/>
          <p:cNvSpPr txBox="1">
            <a:spLocks noChangeArrowheads="1"/>
          </p:cNvSpPr>
          <p:nvPr/>
        </p:nvSpPr>
        <p:spPr bwMode="auto">
          <a:xfrm>
            <a:off x="322211" y="1401763"/>
            <a:ext cx="9147296" cy="4781550"/>
          </a:xfrm>
          <a:prstGeom prst="rect">
            <a:avLst/>
          </a:prstGeom>
          <a:noFill/>
          <a:ln w="9525">
            <a:noFill/>
            <a:miter lim="800000"/>
            <a:headEnd/>
            <a:tailEnd/>
          </a:ln>
        </p:spPr>
        <p:txBody>
          <a:bodyPr/>
          <a:lstStyle/>
          <a:p>
            <a:pPr marL="342900" indent="-339725" algn="l">
              <a:spcBef>
                <a:spcPts val="450"/>
              </a:spcBef>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1800" b="0" u="sng" dirty="0">
                <a:solidFill>
                  <a:srgbClr val="002569"/>
                </a:solidFill>
                <a:latin typeface="Arial" pitchFamily="34" charset="0"/>
                <a:cs typeface="Arial" pitchFamily="34" charset="0"/>
              </a:rPr>
              <a:t>Considerations for In-Orbit Calibration &amp; Performance Verification </a:t>
            </a:r>
          </a:p>
          <a:p>
            <a:pPr marL="342900" indent="-339725" algn="l">
              <a:spcBef>
                <a:spcPts val="450"/>
              </a:spcBef>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endParaRPr lang="en-US" sz="1800" b="0" dirty="0">
              <a:solidFill>
                <a:srgbClr val="002569"/>
              </a:solidFill>
              <a:latin typeface="Arial" pitchFamily="34" charset="0"/>
              <a:cs typeface="Arial" pitchFamily="34" charset="0"/>
            </a:endParaRPr>
          </a:p>
          <a:p>
            <a:pPr marL="739775" lvl="1" indent="-282575" algn="l">
              <a:spcBef>
                <a:spcPts val="450"/>
              </a:spcBef>
              <a:buClr>
                <a:srgbClr val="002569"/>
              </a:buClr>
              <a:buFont typeface="Tahoma"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1800" b="0" dirty="0">
                <a:solidFill>
                  <a:srgbClr val="002569"/>
                </a:solidFill>
                <a:latin typeface="Arial" pitchFamily="34" charset="0"/>
                <a:cs typeface="Arial" pitchFamily="34" charset="0"/>
              </a:rPr>
              <a:t>Consider taking necessary in-orbit calibration measurements adjacent to Sun measurements if possible</a:t>
            </a:r>
          </a:p>
          <a:p>
            <a:pPr marL="739775" lvl="1" indent="-282575" algn="l">
              <a:spcBef>
                <a:spcPts val="450"/>
              </a:spcBef>
              <a:buClr>
                <a:srgbClr val="002569"/>
              </a:buClr>
              <a:buFont typeface="Tahoma"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1800" b="0" dirty="0">
                <a:solidFill>
                  <a:srgbClr val="002569"/>
                </a:solidFill>
                <a:latin typeface="Arial" pitchFamily="34" charset="0"/>
                <a:cs typeface="Arial" pitchFamily="34" charset="0"/>
              </a:rPr>
              <a:t>Take dark measurements under the same conditions as measurements</a:t>
            </a:r>
          </a:p>
          <a:p>
            <a:pPr marL="739775" lvl="1" indent="-282575" algn="l">
              <a:spcBef>
                <a:spcPts val="450"/>
              </a:spcBef>
              <a:buClr>
                <a:srgbClr val="002569"/>
              </a:buClr>
              <a:buFont typeface="Tahoma"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1800" b="0" dirty="0">
                <a:solidFill>
                  <a:srgbClr val="002569"/>
                </a:solidFill>
                <a:latin typeface="Arial" pitchFamily="34" charset="0"/>
                <a:cs typeface="Arial" pitchFamily="34" charset="0"/>
              </a:rPr>
              <a:t>Much longer measurement time will be needed for e.g. WLS over diffuser as opposed to WLS direct (if used for monitoring diffuser) so it is necessary to ensure this is compatible with lamp lifetime and recommended use</a:t>
            </a:r>
          </a:p>
          <a:p>
            <a:pPr marL="739775" lvl="1" indent="-282575" algn="l">
              <a:spcBef>
                <a:spcPts val="450"/>
              </a:spcBef>
              <a:buClr>
                <a:srgbClr val="002569"/>
              </a:buClr>
              <a:buFont typeface="Tahoma"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1800" b="0" dirty="0">
                <a:solidFill>
                  <a:srgbClr val="002569"/>
                </a:solidFill>
                <a:latin typeface="Arial" pitchFamily="34" charset="0"/>
                <a:cs typeface="Arial" pitchFamily="34" charset="0"/>
              </a:rPr>
              <a:t>Take many monitoring and calibration  measurements early in instrument life</a:t>
            </a:r>
          </a:p>
          <a:p>
            <a:pPr marL="739775" lvl="1" indent="-282575" algn="l">
              <a:spcBef>
                <a:spcPts val="450"/>
              </a:spcBef>
              <a:buClr>
                <a:srgbClr val="002569"/>
              </a:buClr>
              <a:buFont typeface="Tahoma"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1800" b="0" dirty="0">
                <a:solidFill>
                  <a:srgbClr val="002569"/>
                </a:solidFill>
                <a:latin typeface="Arial" pitchFamily="34" charset="0"/>
                <a:cs typeface="Arial" pitchFamily="34" charset="0"/>
              </a:rPr>
              <a:t>Be wary of coatings etc that will require time to </a:t>
            </a:r>
            <a:r>
              <a:rPr lang="en-US" sz="1800" b="0" dirty="0" err="1">
                <a:solidFill>
                  <a:srgbClr val="002569"/>
                </a:solidFill>
                <a:latin typeface="Arial" pitchFamily="34" charset="0"/>
                <a:cs typeface="Arial" pitchFamily="34" charset="0"/>
              </a:rPr>
              <a:t>stabilise</a:t>
            </a:r>
            <a:r>
              <a:rPr lang="en-US" sz="1800" b="0" dirty="0">
                <a:solidFill>
                  <a:srgbClr val="002569"/>
                </a:solidFill>
                <a:latin typeface="Arial" pitchFamily="34" charset="0"/>
                <a:cs typeface="Arial" pitchFamily="34" charset="0"/>
              </a:rPr>
              <a:t> and outgas</a:t>
            </a:r>
          </a:p>
          <a:p>
            <a:pPr marL="739775" lvl="1" indent="-282575" algn="l">
              <a:spcBef>
                <a:spcPts val="450"/>
              </a:spcBef>
              <a:buClr>
                <a:srgbClr val="002569"/>
              </a:buClr>
              <a:buFont typeface="Tahoma"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1800" b="0" dirty="0">
                <a:solidFill>
                  <a:srgbClr val="002569"/>
                </a:solidFill>
                <a:latin typeface="Arial" pitchFamily="34" charset="0"/>
                <a:cs typeface="Arial" pitchFamily="34" charset="0"/>
              </a:rPr>
              <a:t>Be aware of any temperature dependencies of output or aging issues in on-</a:t>
            </a:r>
            <a:r>
              <a:rPr lang="en-US" sz="1800" b="0" dirty="0" err="1">
                <a:solidFill>
                  <a:srgbClr val="002569"/>
                </a:solidFill>
                <a:latin typeface="Arial" pitchFamily="34" charset="0"/>
                <a:cs typeface="Arial" pitchFamily="34" charset="0"/>
              </a:rPr>
              <a:t>baord</a:t>
            </a:r>
            <a:r>
              <a:rPr lang="en-US" sz="1800" b="0" dirty="0">
                <a:solidFill>
                  <a:srgbClr val="002569"/>
                </a:solidFill>
                <a:latin typeface="Arial" pitchFamily="34" charset="0"/>
                <a:cs typeface="Arial" pitchFamily="34" charset="0"/>
              </a:rPr>
              <a:t> targets (e.g. LED/WLS).</a:t>
            </a:r>
          </a:p>
          <a:p>
            <a:pPr marL="739775" lvl="1" indent="-282575" algn="l">
              <a:spcBef>
                <a:spcPts val="450"/>
              </a:spcBef>
              <a:buClr>
                <a:srgbClr val="002569"/>
              </a:buClr>
              <a:buFont typeface="Tahoma"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1800" b="0" dirty="0">
                <a:solidFill>
                  <a:srgbClr val="002569"/>
                </a:solidFill>
                <a:latin typeface="Arial" pitchFamily="34" charset="0"/>
                <a:cs typeface="Arial" pitchFamily="34" charset="0"/>
              </a:rPr>
              <a:t>…</a:t>
            </a:r>
          </a:p>
        </p:txBody>
      </p:sp>
      <p:sp>
        <p:nvSpPr>
          <p:cNvPr id="4" name="Text Box 1"/>
          <p:cNvSpPr txBox="1">
            <a:spLocks noChangeArrowheads="1"/>
          </p:cNvSpPr>
          <p:nvPr/>
        </p:nvSpPr>
        <p:spPr bwMode="auto">
          <a:xfrm>
            <a:off x="325386" y="238125"/>
            <a:ext cx="9148883" cy="839788"/>
          </a:xfrm>
          <a:prstGeom prst="rect">
            <a:avLst/>
          </a:prstGeom>
          <a:noFill/>
          <a:ln w="9525">
            <a:noFill/>
            <a:miter lim="800000"/>
            <a:headEnd/>
            <a:tailEnd/>
          </a:ln>
        </p:spPr>
        <p:txBody>
          <a:bodyPr anchor="ctr"/>
          <a:lstStyle/>
          <a:p>
            <a:pPr algn="l">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0" dirty="0">
                <a:solidFill>
                  <a:srgbClr val="FFFFFF"/>
                </a:solidFill>
                <a:latin typeface="Arial" pitchFamily="34" charset="0"/>
                <a:cs typeface="Arial" pitchFamily="34" charset="0"/>
              </a:rPr>
              <a:t>Recommendations for </a:t>
            </a:r>
            <a:r>
              <a:rPr lang="en-US" sz="2400" b="0" dirty="0" smtClean="0">
                <a:solidFill>
                  <a:srgbClr val="FFFFFF"/>
                </a:solidFill>
                <a:latin typeface="Arial" pitchFamily="34" charset="0"/>
                <a:cs typeface="Arial" pitchFamily="34" charset="0"/>
              </a:rPr>
              <a:t>In-Orbit Calibration</a:t>
            </a:r>
          </a:p>
          <a:p>
            <a:pPr algn="l">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0" dirty="0" smtClean="0">
                <a:solidFill>
                  <a:srgbClr val="FFFFFF"/>
                </a:solidFill>
                <a:latin typeface="Arial" pitchFamily="34" charset="0"/>
                <a:cs typeface="Arial" pitchFamily="34" charset="0"/>
              </a:rPr>
              <a:t>Summary</a:t>
            </a:r>
            <a:endParaRPr lang="en-US" sz="2400" b="0"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 Box 2"/>
          <p:cNvSpPr txBox="1">
            <a:spLocks noChangeArrowheads="1"/>
          </p:cNvSpPr>
          <p:nvPr/>
        </p:nvSpPr>
        <p:spPr bwMode="auto">
          <a:xfrm>
            <a:off x="322211" y="1401763"/>
            <a:ext cx="9147296" cy="4781550"/>
          </a:xfrm>
          <a:prstGeom prst="rect">
            <a:avLst/>
          </a:prstGeom>
          <a:noFill/>
          <a:ln w="9525">
            <a:noFill/>
            <a:miter lim="800000"/>
            <a:headEnd/>
            <a:tailEnd/>
          </a:ln>
        </p:spPr>
        <p:txBody>
          <a:bodyPr/>
          <a:lstStyle/>
          <a:p>
            <a:pPr marL="342900" indent="-339725" algn="l">
              <a:spcBef>
                <a:spcPts val="450"/>
              </a:spcBef>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endParaRPr lang="en-US" sz="1800" b="0" dirty="0">
              <a:solidFill>
                <a:srgbClr val="002569"/>
              </a:solidFill>
            </a:endParaRPr>
          </a:p>
          <a:p>
            <a:pPr marL="739775" lvl="1" indent="-282575" algn="l">
              <a:spcBef>
                <a:spcPts val="450"/>
              </a:spcBef>
              <a:buClr>
                <a:srgbClr val="002569"/>
              </a:buClr>
              <a:buFont typeface="Tahoma"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1800" b="0" dirty="0">
                <a:solidFill>
                  <a:srgbClr val="002569"/>
                </a:solidFill>
                <a:latin typeface="Arial" pitchFamily="34" charset="0"/>
                <a:cs typeface="Arial" pitchFamily="34" charset="0"/>
              </a:rPr>
              <a:t>Instrument should typically be stored in a container over pressured using nitrogen</a:t>
            </a:r>
          </a:p>
          <a:p>
            <a:pPr marL="739775" lvl="1" indent="-282575" algn="l">
              <a:spcBef>
                <a:spcPts val="450"/>
              </a:spcBef>
              <a:buClr>
                <a:srgbClr val="002569"/>
              </a:buClr>
              <a:buFont typeface="Tahoma"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1800" b="0" dirty="0">
                <a:solidFill>
                  <a:srgbClr val="002569"/>
                </a:solidFill>
                <a:latin typeface="Arial" pitchFamily="34" charset="0"/>
                <a:cs typeface="Arial" pitchFamily="34" charset="0"/>
              </a:rPr>
              <a:t>Regular reactivation is required</a:t>
            </a:r>
          </a:p>
          <a:p>
            <a:pPr marL="739775" lvl="1" indent="-282575" algn="l">
              <a:spcBef>
                <a:spcPts val="450"/>
              </a:spcBef>
              <a:buClr>
                <a:srgbClr val="002569"/>
              </a:buClr>
              <a:buFont typeface="Tahoma"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1800" b="0" dirty="0">
                <a:solidFill>
                  <a:srgbClr val="002569"/>
                </a:solidFill>
                <a:latin typeface="Arial" pitchFamily="34" charset="0"/>
                <a:cs typeface="Arial" pitchFamily="34" charset="0"/>
              </a:rPr>
              <a:t>Extreme attention to cleanliness required</a:t>
            </a:r>
          </a:p>
          <a:p>
            <a:pPr marL="739775" lvl="1" indent="-282575" algn="l">
              <a:spcBef>
                <a:spcPts val="450"/>
              </a:spcBef>
              <a:buClr>
                <a:srgbClr val="002569"/>
              </a:buClr>
              <a:buFont typeface="Tahoma"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1800" b="0" dirty="0">
                <a:solidFill>
                  <a:srgbClr val="002569"/>
                </a:solidFill>
                <a:latin typeface="Arial" pitchFamily="34" charset="0"/>
                <a:cs typeface="Arial" pitchFamily="34" charset="0"/>
              </a:rPr>
              <a:t>Assess what monitoring measurements can be made during regular re-activation in ambient.</a:t>
            </a:r>
          </a:p>
          <a:p>
            <a:pPr marL="739775" lvl="1" indent="-282575" algn="l">
              <a:spcBef>
                <a:spcPts val="450"/>
              </a:spcBef>
              <a:buClr>
                <a:srgbClr val="002569"/>
              </a:buClr>
              <a:buFont typeface="Tahoma"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1800" b="0" dirty="0">
                <a:solidFill>
                  <a:srgbClr val="002569"/>
                </a:solidFill>
                <a:latin typeface="Arial" pitchFamily="34" charset="0"/>
                <a:cs typeface="Arial" pitchFamily="34" charset="0"/>
              </a:rPr>
              <a:t>…</a:t>
            </a:r>
          </a:p>
        </p:txBody>
      </p:sp>
      <p:sp>
        <p:nvSpPr>
          <p:cNvPr id="4" name="Text Box 1"/>
          <p:cNvSpPr txBox="1">
            <a:spLocks noChangeArrowheads="1"/>
          </p:cNvSpPr>
          <p:nvPr/>
        </p:nvSpPr>
        <p:spPr bwMode="auto">
          <a:xfrm>
            <a:off x="325386" y="238125"/>
            <a:ext cx="9148883" cy="839788"/>
          </a:xfrm>
          <a:prstGeom prst="rect">
            <a:avLst/>
          </a:prstGeom>
          <a:noFill/>
          <a:ln w="9525">
            <a:noFill/>
            <a:miter lim="800000"/>
            <a:headEnd/>
            <a:tailEnd/>
          </a:ln>
        </p:spPr>
        <p:txBody>
          <a:bodyPr anchor="ctr"/>
          <a:lstStyle/>
          <a:p>
            <a:pPr algn="l">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0" dirty="0">
                <a:solidFill>
                  <a:srgbClr val="FFFFFF"/>
                </a:solidFill>
                <a:latin typeface="Arial" pitchFamily="34" charset="0"/>
                <a:cs typeface="Arial" pitchFamily="34" charset="0"/>
              </a:rPr>
              <a:t>Recommendations for </a:t>
            </a:r>
            <a:r>
              <a:rPr lang="en-US" sz="2400" b="0" dirty="0" smtClean="0">
                <a:solidFill>
                  <a:srgbClr val="FFFFFF"/>
                </a:solidFill>
                <a:latin typeface="Arial" pitchFamily="34" charset="0"/>
                <a:cs typeface="Arial" pitchFamily="34" charset="0"/>
              </a:rPr>
              <a:t>In-Orbit Calibration</a:t>
            </a:r>
          </a:p>
          <a:p>
            <a:pPr algn="l">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0" dirty="0" smtClean="0">
                <a:solidFill>
                  <a:srgbClr val="FFFFFF"/>
                </a:solidFill>
                <a:latin typeface="Arial" pitchFamily="34" charset="0"/>
                <a:cs typeface="Arial" pitchFamily="34" charset="0"/>
              </a:rPr>
              <a:t>Summary </a:t>
            </a:r>
            <a:r>
              <a:rPr lang="en-US" sz="1800" b="0" dirty="0" err="1" smtClean="0">
                <a:solidFill>
                  <a:srgbClr val="FFFFFF"/>
                </a:solidFill>
                <a:latin typeface="Arial" pitchFamily="34" charset="0"/>
                <a:cs typeface="Arial" pitchFamily="34" charset="0"/>
              </a:rPr>
              <a:t>cnt</a:t>
            </a:r>
            <a:r>
              <a:rPr lang="en-US" sz="1800" b="0" dirty="0" smtClean="0">
                <a:solidFill>
                  <a:srgbClr val="FFFFFF"/>
                </a:solidFill>
                <a:latin typeface="Arial" pitchFamily="34" charset="0"/>
                <a:cs typeface="Arial" pitchFamily="34" charset="0"/>
              </a:rPr>
              <a:t>.</a:t>
            </a:r>
            <a:endParaRPr lang="en-US" sz="2400" b="0"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 Box 2"/>
          <p:cNvSpPr txBox="1">
            <a:spLocks noChangeArrowheads="1"/>
          </p:cNvSpPr>
          <p:nvPr/>
        </p:nvSpPr>
        <p:spPr bwMode="auto">
          <a:xfrm>
            <a:off x="322211" y="1401763"/>
            <a:ext cx="9147296" cy="4781550"/>
          </a:xfrm>
          <a:prstGeom prst="rect">
            <a:avLst/>
          </a:prstGeom>
          <a:noFill/>
          <a:ln w="9525">
            <a:noFill/>
            <a:miter lim="800000"/>
            <a:headEnd/>
            <a:tailEnd/>
          </a:ln>
        </p:spPr>
        <p:txBody>
          <a:bodyPr/>
          <a:lstStyle/>
          <a:p>
            <a:pPr marL="342900" indent="-339725" algn="l">
              <a:spcBef>
                <a:spcPts val="450"/>
              </a:spcBef>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GB" sz="1800" b="0" dirty="0" smtClean="0">
                <a:latin typeface="Arial" pitchFamily="34" charset="0"/>
                <a:cs typeface="Arial" pitchFamily="34" charset="0"/>
              </a:rPr>
              <a:t>From level-2 perspective (Diego Loyola, DLR):</a:t>
            </a:r>
          </a:p>
          <a:p>
            <a:pPr marL="342900" indent="-339725" algn="l">
              <a:spcBef>
                <a:spcPts val="450"/>
              </a:spcBef>
              <a:buFont typeface="Arial"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GB" sz="1800" b="0" dirty="0" smtClean="0">
                <a:solidFill>
                  <a:srgbClr val="1C1C1C"/>
                </a:solidFill>
                <a:latin typeface="Arial" pitchFamily="34" charset="0"/>
                <a:cs typeface="Arial" pitchFamily="34" charset="0"/>
              </a:rPr>
              <a:t>Improvements in fit qualities for direct fitting approaches (as with respect to standard DOAS) with however higher sensitivity to level-1 calibration issues call for inter-calibrated UVN level-1 products</a:t>
            </a:r>
          </a:p>
          <a:p>
            <a:pPr marL="342900" indent="-339725" algn="l">
              <a:spcBef>
                <a:spcPts val="45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GB" sz="1800" b="0" dirty="0" smtClean="0">
                <a:latin typeface="Arial" pitchFamily="34" charset="0"/>
                <a:cs typeface="Arial" pitchFamily="34" charset="0"/>
              </a:rPr>
              <a:t>SCIAMACHY/GOME-1 experience (</a:t>
            </a:r>
            <a:r>
              <a:rPr lang="en-GB" sz="1800" b="0" dirty="0" err="1" smtClean="0">
                <a:latin typeface="Arial" pitchFamily="34" charset="0"/>
                <a:cs typeface="Arial" pitchFamily="34" charset="0"/>
              </a:rPr>
              <a:t>Thijs</a:t>
            </a:r>
            <a:r>
              <a:rPr lang="en-GB" sz="1800" b="0" dirty="0" smtClean="0">
                <a:latin typeface="Arial" pitchFamily="34" charset="0"/>
                <a:cs typeface="Arial" pitchFamily="34" charset="0"/>
              </a:rPr>
              <a:t> </a:t>
            </a:r>
            <a:r>
              <a:rPr lang="en-GB" sz="1800" b="0" dirty="0" err="1" smtClean="0">
                <a:latin typeface="Arial" pitchFamily="34" charset="0"/>
                <a:cs typeface="Arial" pitchFamily="34" charset="0"/>
              </a:rPr>
              <a:t>Krijger</a:t>
            </a:r>
            <a:r>
              <a:rPr lang="en-GB" sz="1800" b="0" dirty="0" smtClean="0">
                <a:latin typeface="Arial" pitchFamily="34" charset="0"/>
                <a:cs typeface="Arial" pitchFamily="34" charset="0"/>
              </a:rPr>
              <a:t>, SRON)</a:t>
            </a:r>
          </a:p>
          <a:p>
            <a:pPr marL="342900" indent="-339725" algn="l">
              <a:spcBef>
                <a:spcPts val="450"/>
              </a:spcBef>
              <a:buFont typeface="Arial"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GB" sz="1800" b="0" dirty="0" smtClean="0">
                <a:solidFill>
                  <a:srgbClr val="1C1C1C"/>
                </a:solidFill>
                <a:latin typeface="Arial" pitchFamily="34" charset="0"/>
                <a:cs typeface="Arial" pitchFamily="34" charset="0"/>
              </a:rPr>
              <a:t>Better documentation and availability of all on-ground measurements (also those not used in the “official” data-packs, for recovery or development of in-orbit error or degradation mitigating methods (“dirty mirror” - model). </a:t>
            </a:r>
          </a:p>
          <a:p>
            <a:pPr marL="342900" indent="-339725" algn="l">
              <a:spcBef>
                <a:spcPts val="45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GB" sz="1800" b="0" dirty="0" smtClean="0">
                <a:latin typeface="Arial" pitchFamily="34" charset="0"/>
                <a:cs typeface="Arial" pitchFamily="34" charset="0"/>
              </a:rPr>
              <a:t>On-board and on-ground reference sources (N. Fox, NPL)</a:t>
            </a:r>
          </a:p>
          <a:p>
            <a:pPr marL="342900" indent="-339725" algn="l">
              <a:spcBef>
                <a:spcPts val="450"/>
              </a:spcBef>
              <a:buFont typeface="Arial"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GB" sz="1800" b="0" dirty="0" smtClean="0">
                <a:solidFill>
                  <a:srgbClr val="1C1C1C"/>
                </a:solidFill>
                <a:latin typeface="Arial" pitchFamily="34" charset="0"/>
                <a:cs typeface="Arial" pitchFamily="34" charset="0"/>
              </a:rPr>
              <a:t>Demands rigorous instrument model during calibration with all potential error sources known and documented. He suggests to use tuneable lasers for Stray-light. </a:t>
            </a:r>
          </a:p>
          <a:p>
            <a:pPr marL="342900" indent="-339725" algn="l">
              <a:spcBef>
                <a:spcPts val="450"/>
              </a:spcBef>
              <a:buFont typeface="Arial"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GB" sz="1800" b="0" dirty="0" smtClean="0">
                <a:solidFill>
                  <a:srgbClr val="1C1C1C"/>
                </a:solidFill>
                <a:latin typeface="Arial" pitchFamily="34" charset="0"/>
                <a:cs typeface="Arial" pitchFamily="34" charset="0"/>
              </a:rPr>
              <a:t>He claims it is possible to design an on-board reference source to accuracies significantly below 1%, which is very insensitive to the degradation of the reference detector and which in turn would be linked to a different source which does the spectral changes. This approach would be very insensitive to the degradation of the reference detector </a:t>
            </a:r>
            <a:r>
              <a:rPr lang="en-GB" sz="1800" b="0" i="1" dirty="0" smtClean="0">
                <a:solidFill>
                  <a:srgbClr val="1C1C1C"/>
                </a:solidFill>
                <a:latin typeface="Arial" pitchFamily="34" charset="0"/>
                <a:cs typeface="Arial" pitchFamily="34" charset="0"/>
              </a:rPr>
              <a:t>(Fox et al, </a:t>
            </a:r>
            <a:r>
              <a:rPr lang="fr-FR" sz="1800" b="0" i="1" dirty="0" smtClean="0">
                <a:solidFill>
                  <a:srgbClr val="1C1C1C"/>
                </a:solidFill>
                <a:latin typeface="Arial" pitchFamily="34" charset="0"/>
                <a:cs typeface="Arial" pitchFamily="34" charset="0"/>
              </a:rPr>
              <a:t>Phil. </a:t>
            </a:r>
            <a:r>
              <a:rPr lang="fr-FR" sz="1800" b="0" i="1" dirty="0" err="1" smtClean="0">
                <a:solidFill>
                  <a:srgbClr val="1C1C1C"/>
                </a:solidFill>
                <a:latin typeface="Arial" pitchFamily="34" charset="0"/>
                <a:cs typeface="Arial" pitchFamily="34" charset="0"/>
              </a:rPr>
              <a:t>Trans</a:t>
            </a:r>
            <a:r>
              <a:rPr lang="fr-FR" sz="1800" b="0" i="1" dirty="0" smtClean="0">
                <a:solidFill>
                  <a:srgbClr val="1C1C1C"/>
                </a:solidFill>
                <a:latin typeface="Arial" pitchFamily="34" charset="0"/>
                <a:cs typeface="Arial" pitchFamily="34" charset="0"/>
              </a:rPr>
              <a:t>. R. Soc. A 2011 369, 4028-4063)</a:t>
            </a:r>
            <a:r>
              <a:rPr lang="en-GB" sz="1800" b="0" i="1" dirty="0" smtClean="0">
                <a:solidFill>
                  <a:srgbClr val="1C1C1C"/>
                </a:solidFill>
                <a:latin typeface="Arial" pitchFamily="34" charset="0"/>
                <a:cs typeface="Arial" pitchFamily="34" charset="0"/>
              </a:rPr>
              <a:t>.</a:t>
            </a:r>
          </a:p>
          <a:p>
            <a:pPr marL="342900" indent="-339725" algn="l">
              <a:spcBef>
                <a:spcPts val="450"/>
              </a:spcBef>
              <a:buFont typeface="Arial"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endParaRPr lang="en-GB" sz="1800" b="0" dirty="0" smtClean="0">
              <a:solidFill>
                <a:srgbClr val="1C1C1C"/>
              </a:solidFill>
              <a:latin typeface="Arial" pitchFamily="34" charset="0"/>
              <a:cs typeface="Arial" pitchFamily="34" charset="0"/>
            </a:endParaRPr>
          </a:p>
          <a:p>
            <a:pPr marL="342900" indent="-339725" algn="l">
              <a:spcBef>
                <a:spcPts val="45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endParaRPr lang="en-US" sz="1800" b="0" dirty="0">
              <a:solidFill>
                <a:srgbClr val="1C1C1C"/>
              </a:solidFill>
              <a:latin typeface="Arial" pitchFamily="34" charset="0"/>
              <a:cs typeface="Arial" pitchFamily="34" charset="0"/>
            </a:endParaRPr>
          </a:p>
        </p:txBody>
      </p:sp>
      <p:sp>
        <p:nvSpPr>
          <p:cNvPr id="4" name="Text Box 1"/>
          <p:cNvSpPr txBox="1">
            <a:spLocks noChangeArrowheads="1"/>
          </p:cNvSpPr>
          <p:nvPr/>
        </p:nvSpPr>
        <p:spPr bwMode="auto">
          <a:xfrm>
            <a:off x="325386" y="238125"/>
            <a:ext cx="9148883" cy="839788"/>
          </a:xfrm>
          <a:prstGeom prst="rect">
            <a:avLst/>
          </a:prstGeom>
          <a:noFill/>
          <a:ln w="9525">
            <a:noFill/>
            <a:miter lim="800000"/>
            <a:headEnd/>
            <a:tailEnd/>
          </a:ln>
        </p:spPr>
        <p:txBody>
          <a:bodyPr anchor="ctr"/>
          <a:lstStyle/>
          <a:p>
            <a:pPr algn="l">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0" dirty="0" smtClean="0">
                <a:solidFill>
                  <a:srgbClr val="FFFFFF"/>
                </a:solidFill>
                <a:latin typeface="Arial" pitchFamily="34" charset="0"/>
                <a:cs typeface="Arial" pitchFamily="34" charset="0"/>
              </a:rPr>
              <a:t>Notes from the 1</a:t>
            </a:r>
            <a:r>
              <a:rPr lang="en-US" sz="2400" b="0" baseline="30000" dirty="0" smtClean="0">
                <a:solidFill>
                  <a:srgbClr val="FFFFFF"/>
                </a:solidFill>
                <a:latin typeface="Arial" pitchFamily="34" charset="0"/>
                <a:cs typeface="Arial" pitchFamily="34" charset="0"/>
              </a:rPr>
              <a:t>st</a:t>
            </a:r>
            <a:r>
              <a:rPr lang="en-US" sz="2400" b="0" dirty="0" smtClean="0">
                <a:solidFill>
                  <a:srgbClr val="FFFFFF"/>
                </a:solidFill>
                <a:latin typeface="Arial" pitchFamily="34" charset="0"/>
                <a:cs typeface="Arial" pitchFamily="34" charset="0"/>
              </a:rPr>
              <a:t> EO lessons learned meeting ESRIN </a:t>
            </a:r>
          </a:p>
          <a:p>
            <a:pPr algn="l">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0" dirty="0" smtClean="0">
                <a:solidFill>
                  <a:srgbClr val="FFFFFF"/>
                </a:solidFill>
                <a:latin typeface="Arial" pitchFamily="34" charset="0"/>
                <a:cs typeface="Arial" pitchFamily="34" charset="0"/>
              </a:rPr>
              <a:t>June 2013 – 1/3</a:t>
            </a:r>
            <a:endParaRPr lang="en-US" b="0"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 Box 2"/>
          <p:cNvSpPr txBox="1">
            <a:spLocks noChangeArrowheads="1"/>
          </p:cNvSpPr>
          <p:nvPr/>
        </p:nvSpPr>
        <p:spPr bwMode="auto">
          <a:xfrm>
            <a:off x="322211" y="1401763"/>
            <a:ext cx="9147296" cy="4781550"/>
          </a:xfrm>
          <a:prstGeom prst="rect">
            <a:avLst/>
          </a:prstGeom>
          <a:noFill/>
          <a:ln w="9525">
            <a:noFill/>
            <a:miter lim="800000"/>
            <a:headEnd/>
            <a:tailEnd/>
          </a:ln>
        </p:spPr>
        <p:txBody>
          <a:bodyPr/>
          <a:lstStyle/>
          <a:p>
            <a:pPr marL="342900" indent="-339725" algn="l">
              <a:spcBef>
                <a:spcPts val="45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GB" sz="1800" b="0" dirty="0" smtClean="0">
                <a:latin typeface="Arial" pitchFamily="34" charset="0"/>
                <a:cs typeface="Arial" pitchFamily="34" charset="0"/>
              </a:rPr>
              <a:t>From MERIS/OLCI diffuser and stray-light (</a:t>
            </a:r>
            <a:r>
              <a:rPr lang="en-GB" sz="1800" b="0" dirty="0" err="1" smtClean="0">
                <a:latin typeface="Arial" pitchFamily="34" charset="0"/>
                <a:cs typeface="Arial" pitchFamily="34" charset="0"/>
              </a:rPr>
              <a:t>Ludovic</a:t>
            </a:r>
            <a:r>
              <a:rPr lang="en-GB" sz="1800" b="0" dirty="0" smtClean="0">
                <a:latin typeface="Arial" pitchFamily="34" charset="0"/>
                <a:cs typeface="Arial" pitchFamily="34" charset="0"/>
              </a:rPr>
              <a:t> Bourg, ACRI-ST, </a:t>
            </a:r>
            <a:r>
              <a:rPr lang="en-GB" sz="1800" b="0" dirty="0" err="1" smtClean="0">
                <a:latin typeface="Arial" pitchFamily="34" charset="0"/>
                <a:cs typeface="Arial" pitchFamily="34" charset="0"/>
              </a:rPr>
              <a:t>Juergen</a:t>
            </a:r>
            <a:r>
              <a:rPr lang="en-GB" sz="1800" b="0" dirty="0" smtClean="0">
                <a:latin typeface="Arial" pitchFamily="34" charset="0"/>
                <a:cs typeface="Arial" pitchFamily="34" charset="0"/>
              </a:rPr>
              <a:t> Fischer FU Berlin):</a:t>
            </a:r>
          </a:p>
          <a:p>
            <a:pPr marL="342900" indent="-339725" algn="l">
              <a:spcBef>
                <a:spcPts val="450"/>
              </a:spcBef>
              <a:buFont typeface="Arial"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GB" sz="1800" b="0" dirty="0" smtClean="0">
                <a:solidFill>
                  <a:srgbClr val="1C1C1C"/>
                </a:solidFill>
                <a:latin typeface="Arial" pitchFamily="34" charset="0"/>
                <a:cs typeface="Arial" pitchFamily="34" charset="0"/>
              </a:rPr>
              <a:t>MERIS sees hardly any diffuser degradation (below 4% full lifetime at 400nm). </a:t>
            </a:r>
          </a:p>
          <a:p>
            <a:pPr marL="342900" indent="-339725" algn="l">
              <a:spcBef>
                <a:spcPts val="450"/>
              </a:spcBef>
              <a:buFont typeface="Arial"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GB" sz="1800" b="0" dirty="0" smtClean="0">
                <a:solidFill>
                  <a:srgbClr val="1C1C1C"/>
                </a:solidFill>
                <a:latin typeface="Arial" pitchFamily="34" charset="0"/>
                <a:cs typeface="Arial" pitchFamily="34" charset="0"/>
              </a:rPr>
              <a:t>However much more detailed stray-light model was needed. Final stray-light level correction term is also proportional to the observed brightness with a quadratic factor in pixel space. </a:t>
            </a:r>
          </a:p>
          <a:p>
            <a:pPr marL="342900" indent="-339725" algn="l">
              <a:spcBef>
                <a:spcPts val="450"/>
              </a:spcBef>
              <a:buFont typeface="Arial"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GB" sz="1800" b="0" dirty="0" smtClean="0">
                <a:solidFill>
                  <a:srgbClr val="1C1C1C"/>
                </a:solidFill>
                <a:latin typeface="Arial" pitchFamily="34" charset="0"/>
                <a:cs typeface="Arial" pitchFamily="34" charset="0"/>
              </a:rPr>
              <a:t>The initially provided on-ground (very complex) ray-tracing model correction levels for the instrument stray-light was not sufficient, although it already accounts for a large proportion of the stray-light contribution.</a:t>
            </a:r>
          </a:p>
          <a:p>
            <a:pPr marL="342900" indent="-339725" algn="l">
              <a:spcBef>
                <a:spcPts val="45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GB" sz="1800" b="0" dirty="0" smtClean="0">
                <a:latin typeface="Arial" pitchFamily="34" charset="0"/>
                <a:cs typeface="Arial" pitchFamily="34" charset="0"/>
              </a:rPr>
              <a:t>POLDER-3/Parasol experience (Patrice Henry)</a:t>
            </a:r>
          </a:p>
          <a:p>
            <a:pPr marL="342900" indent="-339725" algn="l">
              <a:spcBef>
                <a:spcPts val="450"/>
              </a:spcBef>
              <a:buFont typeface="Arial"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GB" sz="1800" b="0" dirty="0" smtClean="0">
                <a:solidFill>
                  <a:srgbClr val="1C1C1C"/>
                </a:solidFill>
                <a:latin typeface="Arial" pitchFamily="34" charset="0"/>
                <a:cs typeface="Arial" pitchFamily="34" charset="0"/>
              </a:rPr>
              <a:t>A </a:t>
            </a:r>
            <a:r>
              <a:rPr lang="en-GB" sz="1800" b="0" dirty="0" err="1" smtClean="0">
                <a:solidFill>
                  <a:srgbClr val="1C1C1C"/>
                </a:solidFill>
                <a:latin typeface="Arial" pitchFamily="34" charset="0"/>
                <a:cs typeface="Arial" pitchFamily="34" charset="0"/>
              </a:rPr>
              <a:t>posteriori</a:t>
            </a:r>
            <a:r>
              <a:rPr lang="en-GB" sz="1800" b="0" dirty="0" smtClean="0">
                <a:solidFill>
                  <a:srgbClr val="1C1C1C"/>
                </a:solidFill>
                <a:latin typeface="Arial" pitchFamily="34" charset="0"/>
                <a:cs typeface="Arial" pitchFamily="34" charset="0"/>
              </a:rPr>
              <a:t> developed degradation model available.</a:t>
            </a:r>
          </a:p>
          <a:p>
            <a:pPr marL="342900" indent="-339725" algn="l">
              <a:spcBef>
                <a:spcPts val="450"/>
              </a:spcBef>
              <a:buFont typeface="Arial"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GB" sz="1800" b="0" dirty="0" smtClean="0">
                <a:solidFill>
                  <a:srgbClr val="1C1C1C"/>
                </a:solidFill>
                <a:latin typeface="Arial" pitchFamily="34" charset="0"/>
                <a:cs typeface="Arial" pitchFamily="34" charset="0"/>
              </a:rPr>
              <a:t>After correction for degradation they then apply pre-dominantly vicarious calibration methods (“Muscle and Muse” analysis suite including database containing reference data per target).</a:t>
            </a:r>
          </a:p>
          <a:p>
            <a:pPr marL="342900" indent="-339725" algn="l">
              <a:spcBef>
                <a:spcPts val="450"/>
              </a:spcBef>
              <a:buFont typeface="Arial"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GB" sz="1800" b="0" dirty="0" smtClean="0">
                <a:solidFill>
                  <a:srgbClr val="1C1C1C"/>
                </a:solidFill>
                <a:latin typeface="Arial" pitchFamily="34" charset="0"/>
                <a:cs typeface="Arial" pitchFamily="34" charset="0"/>
              </a:rPr>
              <a:t>Achieved accuracies for vicarious calibration are not better than 1%. The latter can only be achieved  by combining different methods and sources. </a:t>
            </a:r>
          </a:p>
        </p:txBody>
      </p:sp>
      <p:sp>
        <p:nvSpPr>
          <p:cNvPr id="4" name="Text Box 1"/>
          <p:cNvSpPr txBox="1">
            <a:spLocks noChangeArrowheads="1"/>
          </p:cNvSpPr>
          <p:nvPr/>
        </p:nvSpPr>
        <p:spPr bwMode="auto">
          <a:xfrm>
            <a:off x="325386" y="238125"/>
            <a:ext cx="9148883" cy="839788"/>
          </a:xfrm>
          <a:prstGeom prst="rect">
            <a:avLst/>
          </a:prstGeom>
          <a:noFill/>
          <a:ln w="9525">
            <a:noFill/>
            <a:miter lim="800000"/>
            <a:headEnd/>
            <a:tailEnd/>
          </a:ln>
        </p:spPr>
        <p:txBody>
          <a:bodyPr anchor="ctr"/>
          <a:lstStyle/>
          <a:p>
            <a:pPr algn="l">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0" dirty="0" smtClean="0">
                <a:solidFill>
                  <a:srgbClr val="FFFFFF"/>
                </a:solidFill>
                <a:latin typeface="Arial" pitchFamily="34" charset="0"/>
                <a:cs typeface="Arial" pitchFamily="34" charset="0"/>
              </a:rPr>
              <a:t>Notes from the 1</a:t>
            </a:r>
            <a:r>
              <a:rPr lang="en-US" sz="2400" b="0" baseline="30000" dirty="0" smtClean="0">
                <a:solidFill>
                  <a:srgbClr val="FFFFFF"/>
                </a:solidFill>
                <a:latin typeface="Arial" pitchFamily="34" charset="0"/>
                <a:cs typeface="Arial" pitchFamily="34" charset="0"/>
              </a:rPr>
              <a:t>st</a:t>
            </a:r>
            <a:r>
              <a:rPr lang="en-US" sz="2400" b="0" dirty="0" smtClean="0">
                <a:solidFill>
                  <a:srgbClr val="FFFFFF"/>
                </a:solidFill>
                <a:latin typeface="Arial" pitchFamily="34" charset="0"/>
                <a:cs typeface="Arial" pitchFamily="34" charset="0"/>
              </a:rPr>
              <a:t> EO lessons learned meeting ESRIN </a:t>
            </a:r>
          </a:p>
          <a:p>
            <a:pPr algn="l">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0" dirty="0" smtClean="0">
                <a:solidFill>
                  <a:srgbClr val="FFFFFF"/>
                </a:solidFill>
                <a:latin typeface="Arial" pitchFamily="34" charset="0"/>
                <a:cs typeface="Arial" pitchFamily="34" charset="0"/>
              </a:rPr>
              <a:t>June 2013 – 2/3</a:t>
            </a:r>
            <a:endParaRPr lang="en-US" b="0"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28464" y="0"/>
            <a:ext cx="9505056" cy="1073150"/>
          </a:xfrm>
        </p:spPr>
        <p:txBody>
          <a:bodyPr/>
          <a:lstStyle/>
          <a:p>
            <a:r>
              <a:rPr lang="en-GB" sz="2400" b="0" dirty="0" smtClean="0">
                <a:latin typeface="Arial" pitchFamily="34" charset="0"/>
                <a:cs typeface="Arial" pitchFamily="34" charset="0"/>
              </a:rPr>
              <a:t>Goniometry: Angular dependence for Solar Measurements (AIRR)</a:t>
            </a:r>
            <a:br>
              <a:rPr lang="en-GB" sz="2400" b="0" dirty="0" smtClean="0">
                <a:latin typeface="Arial" pitchFamily="34" charset="0"/>
                <a:cs typeface="Arial" pitchFamily="34" charset="0"/>
              </a:rPr>
            </a:br>
            <a:r>
              <a:rPr lang="en-GB" sz="1800" b="0" dirty="0" smtClean="0">
                <a:latin typeface="Arial" pitchFamily="34" charset="0"/>
                <a:cs typeface="Arial" pitchFamily="34" charset="0"/>
              </a:rPr>
              <a:t>Comparison between current key-data and high res. </a:t>
            </a:r>
            <a:r>
              <a:rPr lang="en-GB" sz="1800" b="0" dirty="0" smtClean="0">
                <a:solidFill>
                  <a:srgbClr val="FF0000"/>
                </a:solidFill>
                <a:latin typeface="Arial" pitchFamily="34" charset="0"/>
                <a:cs typeface="Arial" pitchFamily="34" charset="0"/>
              </a:rPr>
              <a:t>elevation</a:t>
            </a:r>
            <a:r>
              <a:rPr lang="en-GB" sz="1800" b="0" dirty="0" smtClean="0">
                <a:latin typeface="Arial" pitchFamily="34" charset="0"/>
                <a:cs typeface="Arial" pitchFamily="34" charset="0"/>
              </a:rPr>
              <a:t> angle grid</a:t>
            </a:r>
            <a:endParaRPr lang="en-GB" b="0" dirty="0" smtClean="0">
              <a:latin typeface="Arial" pitchFamily="34" charset="0"/>
              <a:cs typeface="Arial" pitchFamily="34" charset="0"/>
            </a:endParaRPr>
          </a:p>
        </p:txBody>
      </p:sp>
      <p:sp>
        <p:nvSpPr>
          <p:cNvPr id="9219" name="Rectangle 1"/>
          <p:cNvSpPr>
            <a:spLocks noChangeArrowheads="1"/>
          </p:cNvSpPr>
          <p:nvPr/>
        </p:nvSpPr>
        <p:spPr bwMode="auto">
          <a:xfrm>
            <a:off x="0" y="0"/>
            <a:ext cx="9906000" cy="0"/>
          </a:xfrm>
          <a:prstGeom prst="rect">
            <a:avLst/>
          </a:prstGeom>
          <a:noFill/>
          <a:ln w="15875">
            <a:noFill/>
            <a:miter lim="800000"/>
            <a:headEnd/>
            <a:tailEnd/>
          </a:ln>
        </p:spPr>
        <p:txBody>
          <a:bodyPr wrap="none" anchor="ctr">
            <a:spAutoFit/>
          </a:bodyPr>
          <a:lstStyle/>
          <a:p>
            <a:r>
              <a:rPr lang="en-GB"/>
              <a:t/>
            </a:r>
            <a:br>
              <a:rPr lang="en-GB"/>
            </a:br>
            <a:endParaRPr lang="en-GB"/>
          </a:p>
        </p:txBody>
      </p:sp>
      <p:sp>
        <p:nvSpPr>
          <p:cNvPr id="9220" name="Rectangle 2"/>
          <p:cNvSpPr>
            <a:spLocks noChangeArrowheads="1"/>
          </p:cNvSpPr>
          <p:nvPr/>
        </p:nvSpPr>
        <p:spPr bwMode="auto">
          <a:xfrm>
            <a:off x="3317875" y="0"/>
            <a:ext cx="3268663" cy="7938"/>
          </a:xfrm>
          <a:prstGeom prst="rect">
            <a:avLst/>
          </a:prstGeom>
          <a:solidFill>
            <a:srgbClr val="000000"/>
          </a:solidFill>
          <a:ln w="15875">
            <a:solidFill>
              <a:srgbClr val="FF0000"/>
            </a:solidFill>
            <a:miter lim="800000"/>
            <a:headEnd/>
            <a:tailEnd/>
          </a:ln>
        </p:spPr>
        <p:txBody>
          <a:bodyPr wrap="none" anchor="ctr">
            <a:spAutoFit/>
          </a:bodyPr>
          <a:lstStyle/>
          <a:p>
            <a:endParaRPr lang="en-US"/>
          </a:p>
        </p:txBody>
      </p:sp>
      <p:pic>
        <p:nvPicPr>
          <p:cNvPr id="98306" name="Picture 2" descr="S:\EPS GOME2\Meetings\TNO_DeltaCalibration\AIRR_MME1\HIRES_SAAElev\pchip\10_SUNoverElev_indvValidMeasSAA324.8336_at420nm_AIRR_PPF550_HIRES_PCHIP_SunSIM_No_fixedOnSAAElevgrid_20071108122216.jpg"/>
          <p:cNvPicPr>
            <a:picLocks noChangeAspect="1" noChangeArrowheads="1"/>
          </p:cNvPicPr>
          <p:nvPr/>
        </p:nvPicPr>
        <p:blipFill>
          <a:blip r:embed="rId2" cstate="print"/>
          <a:srcRect/>
          <a:stretch>
            <a:fillRect/>
          </a:stretch>
        </p:blipFill>
        <p:spPr bwMode="auto">
          <a:xfrm>
            <a:off x="4736976" y="1700808"/>
            <a:ext cx="5040000" cy="3780000"/>
          </a:xfrm>
          <a:prstGeom prst="rect">
            <a:avLst/>
          </a:prstGeom>
          <a:noFill/>
        </p:spPr>
      </p:pic>
      <p:pic>
        <p:nvPicPr>
          <p:cNvPr id="6" name="Picture 2" descr="S:\EPS GOME2\Meetings\TNO_DeltaCalibration\AIRR_MME1\Old\10_SUN_indvValidMeas_at420nm_SolSignoise_PPF440_KeydataElevGrid_SunSIM_No_20090831090550_20090831104449.jpg"/>
          <p:cNvPicPr>
            <a:picLocks noChangeAspect="1" noChangeArrowheads="1"/>
          </p:cNvPicPr>
          <p:nvPr/>
        </p:nvPicPr>
        <p:blipFill>
          <a:blip r:embed="rId3" cstate="print"/>
          <a:srcRect/>
          <a:stretch>
            <a:fillRect/>
          </a:stretch>
        </p:blipFill>
        <p:spPr bwMode="auto">
          <a:xfrm>
            <a:off x="0" y="1700808"/>
            <a:ext cx="5040000" cy="3780001"/>
          </a:xfrm>
          <a:prstGeom prst="rect">
            <a:avLst/>
          </a:prstGeom>
          <a:noFill/>
        </p:spPr>
      </p:pic>
      <p:sp>
        <p:nvSpPr>
          <p:cNvPr id="7" name="TextBox 6"/>
          <p:cNvSpPr txBox="1"/>
          <p:nvPr/>
        </p:nvSpPr>
        <p:spPr>
          <a:xfrm>
            <a:off x="1064568" y="5661248"/>
            <a:ext cx="2864888" cy="338554"/>
          </a:xfrm>
          <a:prstGeom prst="rect">
            <a:avLst/>
          </a:prstGeom>
          <a:noFill/>
        </p:spPr>
        <p:txBody>
          <a:bodyPr wrap="none" rtlCol="0">
            <a:spAutoFit/>
          </a:bodyPr>
          <a:lstStyle/>
          <a:p>
            <a:r>
              <a:rPr lang="en-GB" dirty="0" smtClean="0"/>
              <a:t>Key-data – angle resolution</a:t>
            </a:r>
            <a:endParaRPr lang="en-GB" dirty="0"/>
          </a:p>
        </p:txBody>
      </p:sp>
      <p:sp>
        <p:nvSpPr>
          <p:cNvPr id="8" name="TextBox 7"/>
          <p:cNvSpPr txBox="1"/>
          <p:nvPr/>
        </p:nvSpPr>
        <p:spPr>
          <a:xfrm>
            <a:off x="5025008" y="5661248"/>
            <a:ext cx="4701277" cy="584775"/>
          </a:xfrm>
          <a:prstGeom prst="rect">
            <a:avLst/>
          </a:prstGeom>
          <a:noFill/>
        </p:spPr>
        <p:txBody>
          <a:bodyPr wrap="square" rtlCol="0">
            <a:spAutoFit/>
          </a:bodyPr>
          <a:lstStyle/>
          <a:p>
            <a:r>
              <a:rPr lang="en-GB" dirty="0" smtClean="0"/>
              <a:t>In-flight derived values with increased angular resolution</a:t>
            </a:r>
            <a:endParaRPr lang="en-GB" dirty="0"/>
          </a:p>
        </p:txBody>
      </p:sp>
      <p:sp>
        <p:nvSpPr>
          <p:cNvPr id="9" name="TextBox 8"/>
          <p:cNvSpPr txBox="1"/>
          <p:nvPr/>
        </p:nvSpPr>
        <p:spPr>
          <a:xfrm>
            <a:off x="200472" y="1268760"/>
            <a:ext cx="3185487" cy="338554"/>
          </a:xfrm>
          <a:prstGeom prst="rect">
            <a:avLst/>
          </a:prstGeom>
          <a:noFill/>
        </p:spPr>
        <p:txBody>
          <a:bodyPr wrap="none" rtlCol="0">
            <a:spAutoFit/>
          </a:bodyPr>
          <a:lstStyle/>
          <a:p>
            <a:pPr algn="l"/>
            <a:r>
              <a:rPr lang="en-GB" dirty="0" smtClean="0"/>
              <a:t>Band 3 solar signals at 420 nm</a:t>
            </a:r>
            <a:endParaRPr lang="en-GB" dirty="0"/>
          </a:p>
        </p:txBody>
      </p:sp>
      <p:sp>
        <p:nvSpPr>
          <p:cNvPr id="10" name="TextBox 9"/>
          <p:cNvSpPr txBox="1"/>
          <p:nvPr/>
        </p:nvSpPr>
        <p:spPr>
          <a:xfrm>
            <a:off x="704528" y="2492896"/>
            <a:ext cx="538930" cy="338554"/>
          </a:xfrm>
          <a:prstGeom prst="rect">
            <a:avLst/>
          </a:prstGeom>
          <a:noFill/>
        </p:spPr>
        <p:txBody>
          <a:bodyPr wrap="none" rtlCol="0">
            <a:spAutoFit/>
          </a:bodyPr>
          <a:lstStyle/>
          <a:p>
            <a:r>
              <a:rPr lang="en-GB" dirty="0" smtClean="0">
                <a:solidFill>
                  <a:srgbClr val="00B050"/>
                </a:solidFill>
              </a:rPr>
              <a:t>raw</a:t>
            </a:r>
            <a:endParaRPr lang="en-GB" dirty="0">
              <a:solidFill>
                <a:srgbClr val="00B050"/>
              </a:solidFill>
            </a:endParaRPr>
          </a:p>
        </p:txBody>
      </p:sp>
      <p:sp>
        <p:nvSpPr>
          <p:cNvPr id="11" name="TextBox 10"/>
          <p:cNvSpPr txBox="1"/>
          <p:nvPr/>
        </p:nvSpPr>
        <p:spPr>
          <a:xfrm>
            <a:off x="704528" y="3573016"/>
            <a:ext cx="1154483" cy="338554"/>
          </a:xfrm>
          <a:prstGeom prst="rect">
            <a:avLst/>
          </a:prstGeom>
          <a:noFill/>
        </p:spPr>
        <p:txBody>
          <a:bodyPr wrap="none" rtlCol="0">
            <a:spAutoFit/>
          </a:bodyPr>
          <a:lstStyle/>
          <a:p>
            <a:r>
              <a:rPr lang="en-GB" dirty="0" smtClean="0">
                <a:solidFill>
                  <a:srgbClr val="00B050"/>
                </a:solidFill>
              </a:rPr>
              <a:t>calibrated</a:t>
            </a:r>
            <a:endParaRPr lang="en-GB" dirty="0">
              <a:solidFill>
                <a:srgbClr val="00B050"/>
              </a:solidFill>
            </a:endParaRPr>
          </a:p>
        </p:txBody>
      </p:sp>
      <p:sp>
        <p:nvSpPr>
          <p:cNvPr id="12" name="TextBox 11"/>
          <p:cNvSpPr txBox="1"/>
          <p:nvPr/>
        </p:nvSpPr>
        <p:spPr>
          <a:xfrm>
            <a:off x="704528" y="4653136"/>
            <a:ext cx="1050289" cy="338554"/>
          </a:xfrm>
          <a:prstGeom prst="rect">
            <a:avLst/>
          </a:prstGeom>
          <a:noFill/>
        </p:spPr>
        <p:txBody>
          <a:bodyPr wrap="none" rtlCol="0">
            <a:spAutoFit/>
          </a:bodyPr>
          <a:lstStyle/>
          <a:p>
            <a:r>
              <a:rPr lang="en-GB" dirty="0" smtClean="0">
                <a:solidFill>
                  <a:srgbClr val="00B050"/>
                </a:solidFill>
              </a:rPr>
              <a:t>key-data</a:t>
            </a:r>
            <a:endParaRPr lang="en-GB" dirty="0">
              <a:solidFill>
                <a:srgbClr val="00B050"/>
              </a:solidFill>
            </a:endParaRPr>
          </a:p>
        </p:txBody>
      </p:sp>
      <p:sp>
        <p:nvSpPr>
          <p:cNvPr id="13" name="TextBox 12"/>
          <p:cNvSpPr txBox="1"/>
          <p:nvPr/>
        </p:nvSpPr>
        <p:spPr>
          <a:xfrm>
            <a:off x="1398453" y="5157192"/>
            <a:ext cx="2318263" cy="338554"/>
          </a:xfrm>
          <a:prstGeom prst="rect">
            <a:avLst/>
          </a:prstGeom>
          <a:solidFill>
            <a:schemeClr val="bg1"/>
          </a:solidFill>
        </p:spPr>
        <p:txBody>
          <a:bodyPr wrap="none" rtlCol="0">
            <a:spAutoFit/>
          </a:bodyPr>
          <a:lstStyle/>
          <a:p>
            <a:r>
              <a:rPr lang="en-GB" dirty="0" smtClean="0">
                <a:solidFill>
                  <a:srgbClr val="1C1C1C"/>
                </a:solidFill>
              </a:rPr>
              <a:t>Solar Elevation angle</a:t>
            </a:r>
            <a:endParaRPr lang="en-GB" dirty="0">
              <a:solidFill>
                <a:srgbClr val="1C1C1C"/>
              </a:solidFill>
            </a:endParaRPr>
          </a:p>
        </p:txBody>
      </p:sp>
      <p:sp>
        <p:nvSpPr>
          <p:cNvPr id="14" name="TextBox 13"/>
          <p:cNvSpPr txBox="1"/>
          <p:nvPr/>
        </p:nvSpPr>
        <p:spPr>
          <a:xfrm>
            <a:off x="6107826" y="5157192"/>
            <a:ext cx="2260555" cy="338554"/>
          </a:xfrm>
          <a:prstGeom prst="rect">
            <a:avLst/>
          </a:prstGeom>
          <a:solidFill>
            <a:schemeClr val="bg1"/>
          </a:solidFill>
        </p:spPr>
        <p:txBody>
          <a:bodyPr wrap="none" rtlCol="0">
            <a:spAutoFit/>
          </a:bodyPr>
          <a:lstStyle/>
          <a:p>
            <a:r>
              <a:rPr lang="en-GB" dirty="0" smtClean="0">
                <a:solidFill>
                  <a:srgbClr val="1C1C1C"/>
                </a:solidFill>
              </a:rPr>
              <a:t>Solar Elevation angle</a:t>
            </a:r>
            <a:endParaRPr lang="en-GB" dirty="0">
              <a:solidFill>
                <a:srgbClr val="1C1C1C"/>
              </a:solidFill>
            </a:endParaRPr>
          </a:p>
        </p:txBody>
      </p:sp>
      <p:sp>
        <p:nvSpPr>
          <p:cNvPr id="15" name="TextBox 14"/>
          <p:cNvSpPr txBox="1"/>
          <p:nvPr/>
        </p:nvSpPr>
        <p:spPr>
          <a:xfrm>
            <a:off x="7833320" y="1268760"/>
            <a:ext cx="1874231" cy="338554"/>
          </a:xfrm>
          <a:prstGeom prst="rect">
            <a:avLst/>
          </a:prstGeom>
          <a:noFill/>
        </p:spPr>
        <p:txBody>
          <a:bodyPr wrap="none" rtlCol="0">
            <a:spAutoFit/>
          </a:bodyPr>
          <a:lstStyle/>
          <a:p>
            <a:r>
              <a:rPr lang="en-GB" dirty="0" smtClean="0">
                <a:solidFill>
                  <a:srgbClr val="1C1C1C"/>
                </a:solidFill>
              </a:rPr>
              <a:t>GOME-2/</a:t>
            </a:r>
            <a:r>
              <a:rPr lang="en-GB" dirty="0" err="1" smtClean="0">
                <a:solidFill>
                  <a:srgbClr val="1C1C1C"/>
                </a:solidFill>
              </a:rPr>
              <a:t>Metop</a:t>
            </a:r>
            <a:r>
              <a:rPr lang="en-GB" dirty="0" smtClean="0">
                <a:solidFill>
                  <a:srgbClr val="1C1C1C"/>
                </a:solidFill>
              </a:rPr>
              <a:t>-A</a:t>
            </a:r>
            <a:endParaRPr lang="en-GB" dirty="0">
              <a:solidFill>
                <a:srgbClr val="1C1C1C"/>
              </a:solidFill>
            </a:endParaRPr>
          </a:p>
        </p:txBody>
      </p:sp>
      <p:sp>
        <p:nvSpPr>
          <p:cNvPr id="16" name="TextBox 15"/>
          <p:cNvSpPr txBox="1"/>
          <p:nvPr/>
        </p:nvSpPr>
        <p:spPr>
          <a:xfrm>
            <a:off x="8553450" y="620688"/>
            <a:ext cx="1304925" cy="461665"/>
          </a:xfrm>
          <a:prstGeom prst="rect">
            <a:avLst/>
          </a:prstGeom>
          <a:solidFill>
            <a:schemeClr val="accent1">
              <a:lumMod val="75000"/>
            </a:schemeClr>
          </a:solidFill>
        </p:spPr>
        <p:txBody>
          <a:bodyPr wrap="square" rtlCol="0">
            <a:spAutoFit/>
          </a:bodyPr>
          <a:lstStyle/>
          <a:p>
            <a:pPr algn="ctr"/>
            <a:r>
              <a:rPr lang="en-GB" sz="1200" dirty="0" smtClean="0"/>
              <a:t>GOME-2 FM3 </a:t>
            </a:r>
            <a:r>
              <a:rPr lang="en-GB" sz="1200" dirty="0" err="1" smtClean="0"/>
              <a:t>Metop</a:t>
            </a:r>
            <a:r>
              <a:rPr lang="en-GB" sz="1200" dirty="0" smtClean="0"/>
              <a:t>-A</a:t>
            </a:r>
            <a:endParaRPr lang="en-GB" sz="12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 Box 2"/>
          <p:cNvSpPr txBox="1">
            <a:spLocks noChangeArrowheads="1"/>
          </p:cNvSpPr>
          <p:nvPr/>
        </p:nvSpPr>
        <p:spPr bwMode="auto">
          <a:xfrm>
            <a:off x="322211" y="1196752"/>
            <a:ext cx="9147296" cy="4781550"/>
          </a:xfrm>
          <a:prstGeom prst="rect">
            <a:avLst/>
          </a:prstGeom>
          <a:noFill/>
          <a:ln w="9525">
            <a:noFill/>
            <a:miter lim="800000"/>
            <a:headEnd/>
            <a:tailEnd/>
          </a:ln>
        </p:spPr>
        <p:txBody>
          <a:bodyPr/>
          <a:lstStyle/>
          <a:p>
            <a:pPr marL="342900" indent="-339725" algn="l">
              <a:spcBef>
                <a:spcPts val="45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GB" sz="1800" b="0" dirty="0" smtClean="0">
                <a:latin typeface="Arial" pitchFamily="34" charset="0"/>
                <a:cs typeface="Arial" pitchFamily="34" charset="0"/>
              </a:rPr>
              <a:t>From MERIS/OLCI diffuser and stray-light (L. Bourg, ACRI-ST, J. Fischer FU Berlin):</a:t>
            </a:r>
          </a:p>
          <a:p>
            <a:pPr marL="342900" indent="-339725" algn="l">
              <a:spcBef>
                <a:spcPts val="450"/>
              </a:spcBef>
              <a:buFont typeface="Arial"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GB" sz="1800" b="0" dirty="0" smtClean="0">
                <a:solidFill>
                  <a:srgbClr val="1C1C1C"/>
                </a:solidFill>
                <a:latin typeface="Arial" pitchFamily="34" charset="0"/>
                <a:cs typeface="Arial" pitchFamily="34" charset="0"/>
              </a:rPr>
              <a:t>MERIS sees hardly any diffuser degradation (below 4% full lifetime at 400nm). </a:t>
            </a:r>
          </a:p>
          <a:p>
            <a:pPr marL="342900" indent="-339725" algn="l">
              <a:spcBef>
                <a:spcPts val="450"/>
              </a:spcBef>
              <a:buFont typeface="Arial"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GB" sz="1800" b="0" dirty="0" smtClean="0">
                <a:solidFill>
                  <a:srgbClr val="1C1C1C"/>
                </a:solidFill>
                <a:latin typeface="Arial" pitchFamily="34" charset="0"/>
                <a:cs typeface="Arial" pitchFamily="34" charset="0"/>
              </a:rPr>
              <a:t>However much more detailed stray-light model was needed. Final stray-light level correction term is also proportional to the observed brightness with a quadratic factor in pixel space. </a:t>
            </a:r>
          </a:p>
          <a:p>
            <a:pPr marL="342900" indent="-339725" algn="l">
              <a:spcBef>
                <a:spcPts val="450"/>
              </a:spcBef>
              <a:buFont typeface="Arial"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GB" sz="1800" b="0" dirty="0" smtClean="0">
                <a:solidFill>
                  <a:srgbClr val="1C1C1C"/>
                </a:solidFill>
                <a:latin typeface="Arial" pitchFamily="34" charset="0"/>
                <a:cs typeface="Arial" pitchFamily="34" charset="0"/>
              </a:rPr>
              <a:t>The initially provided on-ground (very complex) ray-tracing model correction levels for the instrument stray-light was not sufficient, although it already accounts for a large proportion of the stray-light contribution.</a:t>
            </a:r>
          </a:p>
          <a:p>
            <a:pPr marL="342900" indent="-339725" algn="l">
              <a:spcBef>
                <a:spcPts val="450"/>
              </a:spcBef>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GB" sz="1800" b="0" dirty="0" smtClean="0">
                <a:latin typeface="Arial" pitchFamily="34" charset="0"/>
                <a:cs typeface="Arial" pitchFamily="34" charset="0"/>
              </a:rPr>
              <a:t>OMI/Sentinel5p (Quintus </a:t>
            </a:r>
            <a:r>
              <a:rPr lang="en-GB" sz="1800" b="0" dirty="0" err="1" smtClean="0">
                <a:latin typeface="Arial" pitchFamily="34" charset="0"/>
                <a:cs typeface="Arial" pitchFamily="34" charset="0"/>
              </a:rPr>
              <a:t>Kleipool</a:t>
            </a:r>
            <a:r>
              <a:rPr lang="en-GB" sz="1800" b="0" dirty="0" smtClean="0">
                <a:latin typeface="Arial" pitchFamily="34" charset="0"/>
                <a:cs typeface="Arial" pitchFamily="34" charset="0"/>
              </a:rPr>
              <a:t>/Marcel </a:t>
            </a:r>
            <a:r>
              <a:rPr lang="en-GB" sz="1800" b="0" dirty="0" err="1" smtClean="0">
                <a:latin typeface="Arial" pitchFamily="34" charset="0"/>
                <a:cs typeface="Arial" pitchFamily="34" charset="0"/>
              </a:rPr>
              <a:t>Dobber</a:t>
            </a:r>
            <a:r>
              <a:rPr lang="en-GB" sz="1800" b="0" dirty="0" smtClean="0">
                <a:latin typeface="Arial" pitchFamily="34" charset="0"/>
                <a:cs typeface="Arial" pitchFamily="34" charset="0"/>
              </a:rPr>
              <a:t>, KNMI)</a:t>
            </a:r>
          </a:p>
          <a:p>
            <a:pPr marL="342900" indent="-339725" algn="l">
              <a:spcBef>
                <a:spcPts val="450"/>
              </a:spcBef>
              <a:buFont typeface="Arial"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GB" sz="1800" b="0" dirty="0" smtClean="0">
                <a:solidFill>
                  <a:srgbClr val="1C1C1C"/>
                </a:solidFill>
                <a:latin typeface="Arial" pitchFamily="34" charset="0"/>
                <a:cs typeface="Arial" pitchFamily="34" charset="0"/>
              </a:rPr>
              <a:t>Not having a scan-mirror is an advantage and the crucial (OMI) mirror is very well hidden inside the instrument.</a:t>
            </a:r>
          </a:p>
          <a:p>
            <a:pPr marL="342900" indent="-339725" algn="l">
              <a:spcBef>
                <a:spcPts val="450"/>
              </a:spcBef>
              <a:buFont typeface="Arial"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GB" sz="1800" b="0" dirty="0" smtClean="0">
                <a:solidFill>
                  <a:srgbClr val="1C1C1C"/>
                </a:solidFill>
                <a:latin typeface="Arial" pitchFamily="34" charset="0"/>
                <a:cs typeface="Arial" pitchFamily="34" charset="0"/>
              </a:rPr>
              <a:t>On-ground calibration has missing angular dependence measurements in vacuum and not enough for operational range of conditions.</a:t>
            </a:r>
          </a:p>
          <a:p>
            <a:pPr marL="342900" indent="-339725" algn="l">
              <a:spcBef>
                <a:spcPts val="450"/>
              </a:spcBef>
              <a:buFont typeface="Arial"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GB" sz="1800" b="0" dirty="0" smtClean="0">
                <a:solidFill>
                  <a:srgbClr val="1C1C1C"/>
                </a:solidFill>
                <a:latin typeface="Arial" pitchFamily="34" charset="0"/>
                <a:cs typeface="Arial" pitchFamily="34" charset="0"/>
              </a:rPr>
              <a:t>Radiation damage has triggered a large increase of dead pixel, increase of dark current, and RTS changes for OMI even though a lot of additional shielding has been added.</a:t>
            </a:r>
          </a:p>
          <a:p>
            <a:pPr marL="342900" indent="-339725" algn="l">
              <a:spcBef>
                <a:spcPts val="450"/>
              </a:spcBef>
              <a:buFont typeface="Arial"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GB" sz="1800" b="0" dirty="0" smtClean="0">
                <a:solidFill>
                  <a:srgbClr val="1C1C1C"/>
                </a:solidFill>
                <a:latin typeface="Arial" pitchFamily="34" charset="0"/>
                <a:cs typeface="Arial" pitchFamily="34" charset="0"/>
              </a:rPr>
              <a:t>WLS on OMI is difficult to use for non-linearity because it is not stable enough</a:t>
            </a:r>
          </a:p>
        </p:txBody>
      </p:sp>
      <p:sp>
        <p:nvSpPr>
          <p:cNvPr id="4" name="Text Box 1"/>
          <p:cNvSpPr txBox="1">
            <a:spLocks noChangeArrowheads="1"/>
          </p:cNvSpPr>
          <p:nvPr/>
        </p:nvSpPr>
        <p:spPr bwMode="auto">
          <a:xfrm>
            <a:off x="325386" y="238125"/>
            <a:ext cx="9148883" cy="839788"/>
          </a:xfrm>
          <a:prstGeom prst="rect">
            <a:avLst/>
          </a:prstGeom>
          <a:noFill/>
          <a:ln w="9525">
            <a:noFill/>
            <a:miter lim="800000"/>
            <a:headEnd/>
            <a:tailEnd/>
          </a:ln>
        </p:spPr>
        <p:txBody>
          <a:bodyPr anchor="ctr"/>
          <a:lstStyle/>
          <a:p>
            <a:pPr algn="l">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0" dirty="0" smtClean="0">
                <a:solidFill>
                  <a:srgbClr val="FFFFFF"/>
                </a:solidFill>
                <a:latin typeface="Arial" pitchFamily="34" charset="0"/>
                <a:cs typeface="Arial" pitchFamily="34" charset="0"/>
              </a:rPr>
              <a:t>Notes from the 1</a:t>
            </a:r>
            <a:r>
              <a:rPr lang="en-US" sz="2400" b="0" baseline="30000" dirty="0" smtClean="0">
                <a:solidFill>
                  <a:srgbClr val="FFFFFF"/>
                </a:solidFill>
                <a:latin typeface="Arial" pitchFamily="34" charset="0"/>
                <a:cs typeface="Arial" pitchFamily="34" charset="0"/>
              </a:rPr>
              <a:t>st</a:t>
            </a:r>
            <a:r>
              <a:rPr lang="en-US" sz="2400" b="0" dirty="0" smtClean="0">
                <a:solidFill>
                  <a:srgbClr val="FFFFFF"/>
                </a:solidFill>
                <a:latin typeface="Arial" pitchFamily="34" charset="0"/>
                <a:cs typeface="Arial" pitchFamily="34" charset="0"/>
              </a:rPr>
              <a:t> EO lessons learned meeting ESRIN </a:t>
            </a:r>
          </a:p>
          <a:p>
            <a:pPr algn="l">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0" dirty="0" smtClean="0">
                <a:solidFill>
                  <a:srgbClr val="FFFFFF"/>
                </a:solidFill>
                <a:latin typeface="Arial" pitchFamily="34" charset="0"/>
                <a:cs typeface="Arial" pitchFamily="34" charset="0"/>
              </a:rPr>
              <a:t>June 2013  - 3/3</a:t>
            </a:r>
            <a:endParaRPr lang="en-US" b="0"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 Box 2"/>
          <p:cNvSpPr txBox="1">
            <a:spLocks noChangeArrowheads="1"/>
          </p:cNvSpPr>
          <p:nvPr/>
        </p:nvSpPr>
        <p:spPr bwMode="auto">
          <a:xfrm>
            <a:off x="344488" y="1340768"/>
            <a:ext cx="9147296" cy="4781550"/>
          </a:xfrm>
          <a:prstGeom prst="rect">
            <a:avLst/>
          </a:prstGeom>
          <a:noFill/>
          <a:ln w="9525">
            <a:noFill/>
            <a:miter lim="800000"/>
            <a:headEnd/>
            <a:tailEnd/>
          </a:ln>
        </p:spPr>
        <p:txBody>
          <a:bodyPr/>
          <a:lstStyle/>
          <a:p>
            <a:pPr marL="342900" indent="-339725" algn="l">
              <a:spcBef>
                <a:spcPts val="450"/>
              </a:spcBef>
              <a:buFont typeface="Arial"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GB" sz="1800" b="0" dirty="0" smtClean="0">
                <a:solidFill>
                  <a:srgbClr val="1C1C1C"/>
                </a:solidFill>
                <a:latin typeface="Arial" pitchFamily="34" charset="0"/>
                <a:cs typeface="Arial" pitchFamily="34" charset="0"/>
              </a:rPr>
              <a:t>On-ground calibration efforts need to be improved at all levels: </a:t>
            </a:r>
            <a:r>
              <a:rPr lang="en-GB" sz="1800" b="0" i="1" dirty="0" smtClean="0">
                <a:solidFill>
                  <a:srgbClr val="1C1C1C"/>
                </a:solidFill>
                <a:latin typeface="Arial" pitchFamily="34" charset="0"/>
                <a:cs typeface="Arial" pitchFamily="34" charset="0"/>
              </a:rPr>
              <a:t>time, documentation, availability, and accuracy of data and the related error budgets.</a:t>
            </a:r>
          </a:p>
          <a:p>
            <a:pPr marL="342900" indent="-339725" algn="l">
              <a:spcBef>
                <a:spcPts val="450"/>
              </a:spcBef>
              <a:buFont typeface="Arial"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GB" sz="1800" b="0" dirty="0" smtClean="0">
                <a:solidFill>
                  <a:srgbClr val="1C1C1C"/>
                </a:solidFill>
                <a:latin typeface="Arial" pitchFamily="34" charset="0"/>
                <a:cs typeface="Arial" pitchFamily="34" charset="0"/>
              </a:rPr>
              <a:t>Vicarious calibration can complement these efforts but so far accuracy levels below 1% can not be achieved. </a:t>
            </a:r>
          </a:p>
          <a:p>
            <a:pPr marL="342900" indent="-339725" algn="l">
              <a:spcBef>
                <a:spcPts val="450"/>
              </a:spcBef>
              <a:buFont typeface="Arial"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GB" sz="1800" b="0" dirty="0" smtClean="0">
                <a:solidFill>
                  <a:srgbClr val="1C1C1C"/>
                </a:solidFill>
                <a:latin typeface="Arial" pitchFamily="34" charset="0"/>
                <a:cs typeface="Arial" pitchFamily="34" charset="0"/>
              </a:rPr>
              <a:t>Below 1% radiometric accuracy levels are difficult to achieve if achievable at all through on-ground calibration alone. On-board calibration and vicarious calibration methods need to be added.</a:t>
            </a:r>
          </a:p>
          <a:p>
            <a:pPr marL="342900" indent="-339725" algn="l">
              <a:spcBef>
                <a:spcPts val="450"/>
              </a:spcBef>
              <a:buFont typeface="Arial"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GB" sz="1800" b="0" dirty="0" smtClean="0">
                <a:solidFill>
                  <a:srgbClr val="1C1C1C"/>
                </a:solidFill>
                <a:latin typeface="Arial" pitchFamily="34" charset="0"/>
                <a:cs typeface="Arial" pitchFamily="34" charset="0"/>
              </a:rPr>
              <a:t>Huge amount of effort has been invested to compensate for avoidable deficiencies in on-ground characterisation for past or currently flying UVN instrumentation.</a:t>
            </a:r>
          </a:p>
          <a:p>
            <a:pPr marL="342900" indent="-339725" algn="l">
              <a:spcBef>
                <a:spcPts val="450"/>
              </a:spcBef>
              <a:buFont typeface="Arial"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GB" sz="1800" b="0" dirty="0" smtClean="0">
                <a:solidFill>
                  <a:srgbClr val="1C1C1C"/>
                </a:solidFill>
                <a:latin typeface="Arial" pitchFamily="34" charset="0"/>
                <a:cs typeface="Arial" pitchFamily="34" charset="0"/>
              </a:rPr>
              <a:t>Some proposals are on the table to significantly (fundamentally) improve our capabilities for accurate on-ground characterisation (e.g. Fox et al.)</a:t>
            </a:r>
          </a:p>
          <a:p>
            <a:pPr marL="342900" indent="-339725" algn="l">
              <a:spcBef>
                <a:spcPts val="450"/>
              </a:spcBef>
              <a:buFont typeface="Arial"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GB" sz="1800" b="0" dirty="0" smtClean="0">
                <a:solidFill>
                  <a:srgbClr val="1C1C1C"/>
                </a:solidFill>
                <a:latin typeface="Arial" pitchFamily="34" charset="0"/>
                <a:cs typeface="Arial" pitchFamily="34" charset="0"/>
              </a:rPr>
              <a:t>1</a:t>
            </a:r>
            <a:r>
              <a:rPr lang="en-GB" sz="1800" b="0" baseline="30000" dirty="0" smtClean="0">
                <a:solidFill>
                  <a:srgbClr val="1C1C1C"/>
                </a:solidFill>
                <a:latin typeface="Arial" pitchFamily="34" charset="0"/>
                <a:cs typeface="Arial" pitchFamily="34" charset="0"/>
              </a:rPr>
              <a:t>st</a:t>
            </a:r>
            <a:r>
              <a:rPr lang="en-GB" sz="1800" b="0" dirty="0" smtClean="0">
                <a:solidFill>
                  <a:srgbClr val="1C1C1C"/>
                </a:solidFill>
                <a:latin typeface="Arial" pitchFamily="34" charset="0"/>
                <a:cs typeface="Arial" pitchFamily="34" charset="0"/>
              </a:rPr>
              <a:t> EO lessons learned meeting in ESRIN, June 2013 called for detail recommendation on “best practices” for on-ground calibration in-line and supported by the CEOS activities of best-practices for calibration.</a:t>
            </a:r>
          </a:p>
        </p:txBody>
      </p:sp>
      <p:sp>
        <p:nvSpPr>
          <p:cNvPr id="4" name="Text Box 1"/>
          <p:cNvSpPr txBox="1">
            <a:spLocks noChangeArrowheads="1"/>
          </p:cNvSpPr>
          <p:nvPr/>
        </p:nvSpPr>
        <p:spPr bwMode="auto">
          <a:xfrm>
            <a:off x="325386" y="238125"/>
            <a:ext cx="9148883" cy="839788"/>
          </a:xfrm>
          <a:prstGeom prst="rect">
            <a:avLst/>
          </a:prstGeom>
          <a:noFill/>
          <a:ln w="9525">
            <a:noFill/>
            <a:miter lim="800000"/>
            <a:headEnd/>
            <a:tailEnd/>
          </a:ln>
        </p:spPr>
        <p:txBody>
          <a:bodyPr anchor="ctr"/>
          <a:lstStyle/>
          <a:p>
            <a:pPr algn="l">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0" dirty="0" smtClean="0">
                <a:solidFill>
                  <a:srgbClr val="FFFFFF"/>
                </a:solidFill>
                <a:latin typeface="Arial" pitchFamily="34" charset="0"/>
                <a:cs typeface="Arial" pitchFamily="34" charset="0"/>
              </a:rPr>
              <a:t>Summary </a:t>
            </a:r>
          </a:p>
          <a:p>
            <a:pPr algn="l">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0" dirty="0" smtClean="0">
                <a:solidFill>
                  <a:srgbClr val="FFFFFF"/>
                </a:solidFill>
                <a:latin typeface="Arial" pitchFamily="34" charset="0"/>
                <a:cs typeface="Arial" pitchFamily="34" charset="0"/>
              </a:rPr>
              <a:t>Best practices for UVN on-ground and in-flight calibration and characterization</a:t>
            </a:r>
            <a:endParaRPr lang="en-US" b="0" dirty="0">
              <a:solidFill>
                <a:srgbClr val="FFFFFF"/>
              </a:solidFill>
              <a:latin typeface="Arial" pitchFamily="34" charset="0"/>
              <a:cs typeface="Arial" pitchFamily="34" charset="0"/>
            </a:endParaRPr>
          </a:p>
        </p:txBody>
      </p:sp>
      <p:sp>
        <p:nvSpPr>
          <p:cNvPr id="5" name="Curved Right Arrow 4"/>
          <p:cNvSpPr/>
          <p:nvPr/>
        </p:nvSpPr>
        <p:spPr bwMode="auto">
          <a:xfrm>
            <a:off x="272480" y="5445224"/>
            <a:ext cx="360040" cy="576064"/>
          </a:xfrm>
          <a:prstGeom prst="curvedRightArrow">
            <a:avLst/>
          </a:prstGeom>
          <a:solidFill>
            <a:srgbClr val="FF0000"/>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6" name="TextBox 5"/>
          <p:cNvSpPr txBox="1"/>
          <p:nvPr/>
        </p:nvSpPr>
        <p:spPr>
          <a:xfrm>
            <a:off x="704528" y="5733256"/>
            <a:ext cx="6965368" cy="338554"/>
          </a:xfrm>
          <a:prstGeom prst="rect">
            <a:avLst/>
          </a:prstGeom>
          <a:noFill/>
        </p:spPr>
        <p:txBody>
          <a:bodyPr wrap="none" rtlCol="0">
            <a:spAutoFit/>
          </a:bodyPr>
          <a:lstStyle/>
          <a:p>
            <a:pPr algn="l"/>
            <a:r>
              <a:rPr lang="en-GB" dirty="0" smtClean="0"/>
              <a:t>Shall and can we support these activities with UVN GSICS activities? </a:t>
            </a:r>
            <a:endParaRPr lang="en-GB" dirty="0"/>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6059" y="3501008"/>
            <a:ext cx="3626314" cy="338554"/>
          </a:xfrm>
          <a:prstGeom prst="rect">
            <a:avLst/>
          </a:prstGeom>
          <a:noFill/>
        </p:spPr>
        <p:txBody>
          <a:bodyPr wrap="none" rtlCol="0">
            <a:spAutoFit/>
          </a:bodyPr>
          <a:lstStyle/>
          <a:p>
            <a:r>
              <a:rPr lang="en-GB" dirty="0" smtClean="0"/>
              <a:t>Any suggestions/ideas/comments?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Lang\Application Data\Ipswitch\WS_FTP\storage\radmon_M01_20130110081758Z_RL01sahara_rad_stat.txt_radmon_M02_20130110090557Z_RL01sahara_rad_stat.txt_x0y21_prof_abs-diff.png"/>
          <p:cNvPicPr>
            <a:picLocks noChangeAspect="1"/>
          </p:cNvPicPr>
          <p:nvPr/>
        </p:nvPicPr>
        <p:blipFill>
          <a:blip r:embed="rId2" cstate="print"/>
          <a:srcRect/>
          <a:stretch>
            <a:fillRect/>
          </a:stretch>
        </p:blipFill>
        <p:spPr bwMode="auto">
          <a:xfrm>
            <a:off x="0" y="1268760"/>
            <a:ext cx="5040000" cy="5038409"/>
          </a:xfrm>
          <a:prstGeom prst="rect">
            <a:avLst/>
          </a:prstGeom>
          <a:noFill/>
          <a:ln w="9525">
            <a:noFill/>
            <a:miter lim="800000"/>
            <a:headEnd/>
            <a:tailEnd/>
          </a:ln>
        </p:spPr>
      </p:pic>
      <p:pic>
        <p:nvPicPr>
          <p:cNvPr id="3" name="Picture 2" descr="E:\EUM\plots\RadColoc\503_SummaryAvgResidualsM01vsM02_PPF530_RadColoc_MetopAB_G1_NegPhaseing_20121226235959_20121227000259.jpg"/>
          <p:cNvPicPr>
            <a:picLocks noChangeAspect="1"/>
          </p:cNvPicPr>
          <p:nvPr/>
        </p:nvPicPr>
        <p:blipFill>
          <a:blip r:embed="rId3" cstate="print"/>
          <a:srcRect/>
          <a:stretch>
            <a:fillRect/>
          </a:stretch>
        </p:blipFill>
        <p:spPr bwMode="auto">
          <a:xfrm>
            <a:off x="5097016" y="3789040"/>
            <a:ext cx="4536504" cy="2255397"/>
          </a:xfrm>
          <a:prstGeom prst="rect">
            <a:avLst/>
          </a:prstGeom>
          <a:noFill/>
          <a:ln w="9525">
            <a:noFill/>
            <a:miter lim="800000"/>
            <a:headEnd/>
            <a:tailEnd/>
          </a:ln>
        </p:spPr>
      </p:pic>
      <p:sp>
        <p:nvSpPr>
          <p:cNvPr id="5" name="TextBox 4"/>
          <p:cNvSpPr txBox="1"/>
          <p:nvPr/>
        </p:nvSpPr>
        <p:spPr>
          <a:xfrm>
            <a:off x="5268737" y="1556792"/>
            <a:ext cx="4325095" cy="584775"/>
          </a:xfrm>
          <a:prstGeom prst="rect">
            <a:avLst/>
          </a:prstGeom>
          <a:noFill/>
        </p:spPr>
        <p:txBody>
          <a:bodyPr wrap="none" rtlCol="0">
            <a:spAutoFit/>
          </a:bodyPr>
          <a:lstStyle/>
          <a:p>
            <a:pPr algn="l"/>
            <a:r>
              <a:rPr lang="en-GB" dirty="0" smtClean="0">
                <a:solidFill>
                  <a:srgbClr val="1C1C1C"/>
                </a:solidFill>
              </a:rPr>
              <a:t>Left up:	</a:t>
            </a:r>
            <a:r>
              <a:rPr lang="en-GB" dirty="0" smtClean="0">
                <a:solidFill>
                  <a:srgbClr val="FF0000"/>
                </a:solidFill>
              </a:rPr>
              <a:t>Residual </a:t>
            </a:r>
            <a:r>
              <a:rPr lang="en-GB" dirty="0" err="1" smtClean="0">
                <a:solidFill>
                  <a:srgbClr val="FF0000"/>
                </a:solidFill>
              </a:rPr>
              <a:t>Metop</a:t>
            </a:r>
            <a:r>
              <a:rPr lang="en-GB" dirty="0" smtClean="0">
                <a:solidFill>
                  <a:srgbClr val="FF0000"/>
                </a:solidFill>
              </a:rPr>
              <a:t>-B with V-LIDORT</a:t>
            </a:r>
          </a:p>
          <a:p>
            <a:pPr algn="l"/>
            <a:r>
              <a:rPr lang="en-GB" dirty="0" smtClean="0">
                <a:solidFill>
                  <a:srgbClr val="FF0000"/>
                </a:solidFill>
              </a:rPr>
              <a:t>	</a:t>
            </a:r>
            <a:r>
              <a:rPr lang="en-GB" dirty="0" smtClean="0">
                <a:solidFill>
                  <a:schemeClr val="accent4">
                    <a:lumMod val="75000"/>
                    <a:lumOff val="25000"/>
                  </a:schemeClr>
                </a:solidFill>
              </a:rPr>
              <a:t>Residual </a:t>
            </a:r>
            <a:r>
              <a:rPr lang="en-GB" dirty="0" err="1" smtClean="0">
                <a:solidFill>
                  <a:schemeClr val="accent4">
                    <a:lumMod val="75000"/>
                    <a:lumOff val="25000"/>
                  </a:schemeClr>
                </a:solidFill>
              </a:rPr>
              <a:t>Metop</a:t>
            </a:r>
            <a:r>
              <a:rPr lang="en-GB" dirty="0" smtClean="0">
                <a:solidFill>
                  <a:schemeClr val="accent4">
                    <a:lumMod val="75000"/>
                    <a:lumOff val="25000"/>
                  </a:schemeClr>
                </a:solidFill>
              </a:rPr>
              <a:t>-A with V-LIDORT</a:t>
            </a:r>
            <a:endParaRPr lang="en-GB" dirty="0">
              <a:solidFill>
                <a:schemeClr val="accent4">
                  <a:lumMod val="75000"/>
                  <a:lumOff val="25000"/>
                </a:schemeClr>
              </a:solidFill>
            </a:endParaRPr>
          </a:p>
        </p:txBody>
      </p:sp>
      <p:sp>
        <p:nvSpPr>
          <p:cNvPr id="6" name="TextBox 5"/>
          <p:cNvSpPr txBox="1"/>
          <p:nvPr/>
        </p:nvSpPr>
        <p:spPr>
          <a:xfrm>
            <a:off x="5241032" y="3356992"/>
            <a:ext cx="4317592" cy="338554"/>
          </a:xfrm>
          <a:prstGeom prst="rect">
            <a:avLst/>
          </a:prstGeom>
          <a:noFill/>
        </p:spPr>
        <p:txBody>
          <a:bodyPr wrap="none" rtlCol="0">
            <a:spAutoFit/>
          </a:bodyPr>
          <a:lstStyle/>
          <a:p>
            <a:pPr algn="l"/>
            <a:r>
              <a:rPr lang="en-GB" dirty="0" smtClean="0">
                <a:solidFill>
                  <a:srgbClr val="1C1C1C"/>
                </a:solidFill>
              </a:rPr>
              <a:t>Bottom:	</a:t>
            </a:r>
            <a:r>
              <a:rPr lang="en-GB" dirty="0" smtClean="0">
                <a:solidFill>
                  <a:srgbClr val="FF0000"/>
                </a:solidFill>
              </a:rPr>
              <a:t>Residuals between M-A and M-B </a:t>
            </a:r>
          </a:p>
        </p:txBody>
      </p:sp>
      <p:sp>
        <p:nvSpPr>
          <p:cNvPr id="7" name="TextBox 6"/>
          <p:cNvSpPr txBox="1"/>
          <p:nvPr/>
        </p:nvSpPr>
        <p:spPr>
          <a:xfrm>
            <a:off x="5673080" y="2420888"/>
            <a:ext cx="4232920" cy="584775"/>
          </a:xfrm>
          <a:prstGeom prst="rect">
            <a:avLst/>
          </a:prstGeom>
          <a:noFill/>
        </p:spPr>
        <p:txBody>
          <a:bodyPr wrap="square" rtlCol="0">
            <a:spAutoFit/>
          </a:bodyPr>
          <a:lstStyle/>
          <a:p>
            <a:pPr algn="l">
              <a:buFont typeface="Arial" pitchFamily="34" charset="0"/>
              <a:buChar char="•"/>
            </a:pPr>
            <a:r>
              <a:rPr lang="en-GB" dirty="0" smtClean="0">
                <a:solidFill>
                  <a:srgbClr val="1C1C1C"/>
                </a:solidFill>
              </a:rPr>
              <a:t>Broad-band structure in M-A channel 3</a:t>
            </a:r>
          </a:p>
          <a:p>
            <a:pPr algn="l">
              <a:buFont typeface="Arial" pitchFamily="34" charset="0"/>
              <a:buChar char="•"/>
            </a:pPr>
            <a:r>
              <a:rPr lang="en-GB" dirty="0" smtClean="0">
                <a:solidFill>
                  <a:srgbClr val="1C1C1C"/>
                </a:solidFill>
              </a:rPr>
              <a:t>Small-scale structures in M-B channel 3</a:t>
            </a:r>
            <a:endParaRPr lang="en-GB" dirty="0">
              <a:solidFill>
                <a:srgbClr val="1C1C1C"/>
              </a:solidFill>
            </a:endParaRPr>
          </a:p>
        </p:txBody>
      </p:sp>
      <p:sp>
        <p:nvSpPr>
          <p:cNvPr id="8" name="Right Arrow 7"/>
          <p:cNvSpPr/>
          <p:nvPr/>
        </p:nvSpPr>
        <p:spPr bwMode="auto">
          <a:xfrm>
            <a:off x="5169024" y="2492896"/>
            <a:ext cx="432048" cy="288032"/>
          </a:xfrm>
          <a:prstGeom prst="rightArrow">
            <a:avLst/>
          </a:prstGeom>
          <a:solidFill>
            <a:schemeClr val="bg2"/>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9" name="TextBox 8"/>
          <p:cNvSpPr txBox="1"/>
          <p:nvPr/>
        </p:nvSpPr>
        <p:spPr>
          <a:xfrm>
            <a:off x="8553450" y="133350"/>
            <a:ext cx="1304925" cy="461665"/>
          </a:xfrm>
          <a:prstGeom prst="rect">
            <a:avLst/>
          </a:prstGeom>
          <a:solidFill>
            <a:schemeClr val="accent1">
              <a:lumMod val="75000"/>
            </a:schemeClr>
          </a:solidFill>
        </p:spPr>
        <p:txBody>
          <a:bodyPr wrap="square" rtlCol="0">
            <a:spAutoFit/>
          </a:bodyPr>
          <a:lstStyle/>
          <a:p>
            <a:pPr algn="ctr"/>
            <a:r>
              <a:rPr lang="en-GB" sz="1200" dirty="0" smtClean="0"/>
              <a:t>GOME-2 FM3 </a:t>
            </a:r>
            <a:r>
              <a:rPr lang="en-GB" sz="1200" dirty="0" err="1" smtClean="0"/>
              <a:t>Metop</a:t>
            </a:r>
            <a:r>
              <a:rPr lang="en-GB" sz="1200" dirty="0" smtClean="0"/>
              <a:t>-A</a:t>
            </a:r>
            <a:endParaRPr lang="en-GB" sz="1200" dirty="0"/>
          </a:p>
        </p:txBody>
      </p:sp>
      <p:sp>
        <p:nvSpPr>
          <p:cNvPr id="10" name="TextBox 9"/>
          <p:cNvSpPr txBox="1"/>
          <p:nvPr/>
        </p:nvSpPr>
        <p:spPr>
          <a:xfrm>
            <a:off x="8553450" y="581025"/>
            <a:ext cx="1304925" cy="461665"/>
          </a:xfrm>
          <a:prstGeom prst="rect">
            <a:avLst/>
          </a:prstGeom>
          <a:solidFill>
            <a:schemeClr val="accent4">
              <a:lumMod val="50000"/>
              <a:lumOff val="50000"/>
            </a:schemeClr>
          </a:solidFill>
        </p:spPr>
        <p:txBody>
          <a:bodyPr wrap="square" rtlCol="0">
            <a:spAutoFit/>
          </a:bodyPr>
          <a:lstStyle/>
          <a:p>
            <a:pPr algn="ctr"/>
            <a:r>
              <a:rPr lang="en-GB" sz="1200" dirty="0" smtClean="0"/>
              <a:t>GOME-2 FM2 </a:t>
            </a:r>
            <a:r>
              <a:rPr lang="en-GB" sz="1200" dirty="0" err="1" smtClean="0"/>
              <a:t>Metop</a:t>
            </a:r>
            <a:r>
              <a:rPr lang="en-GB" sz="1200" dirty="0" smtClean="0"/>
              <a:t>-B</a:t>
            </a:r>
            <a:endParaRPr lang="en-GB" sz="1200" dirty="0"/>
          </a:p>
        </p:txBody>
      </p:sp>
      <p:sp>
        <p:nvSpPr>
          <p:cNvPr id="11" name="Text Box 4"/>
          <p:cNvSpPr txBox="1">
            <a:spLocks noChangeArrowheads="1"/>
          </p:cNvSpPr>
          <p:nvPr/>
        </p:nvSpPr>
        <p:spPr bwMode="auto">
          <a:xfrm>
            <a:off x="200472" y="44624"/>
            <a:ext cx="9705528" cy="1015663"/>
          </a:xfrm>
          <a:prstGeom prst="rect">
            <a:avLst/>
          </a:prstGeom>
          <a:noFill/>
          <a:ln w="9525" algn="ctr">
            <a:noFill/>
            <a:miter lim="800000"/>
            <a:headEnd/>
            <a:tailEnd/>
          </a:ln>
        </p:spPr>
        <p:txBody>
          <a:bodyPr wrap="square">
            <a:spAutoFit/>
          </a:bodyPr>
          <a:lstStyle/>
          <a:p>
            <a:pPr algn="l"/>
            <a:r>
              <a:rPr lang="en-GB" sz="2400" b="0" dirty="0" err="1" smtClean="0">
                <a:solidFill>
                  <a:schemeClr val="bg1"/>
                </a:solidFill>
                <a:latin typeface="Arial" charset="0"/>
              </a:rPr>
              <a:t>Metop</a:t>
            </a:r>
            <a:r>
              <a:rPr lang="en-GB" sz="2400" b="0" dirty="0" smtClean="0">
                <a:solidFill>
                  <a:schemeClr val="bg1"/>
                </a:solidFill>
                <a:latin typeface="Arial" charset="0"/>
              </a:rPr>
              <a:t>-A/B GOME-2 Radiometric accuracy and calibration</a:t>
            </a:r>
          </a:p>
          <a:p>
            <a:pPr algn="l"/>
            <a:r>
              <a:rPr lang="en-GB" sz="1800" b="0" dirty="0" smtClean="0">
                <a:solidFill>
                  <a:schemeClr val="bg1"/>
                </a:solidFill>
                <a:latin typeface="Arial" charset="0"/>
              </a:rPr>
              <a:t>Earthshine co-located </a:t>
            </a:r>
            <a:r>
              <a:rPr lang="en-GB" sz="1800" b="0" dirty="0" err="1" smtClean="0">
                <a:solidFill>
                  <a:schemeClr val="bg1"/>
                </a:solidFill>
                <a:latin typeface="Arial" charset="0"/>
              </a:rPr>
              <a:t>Metop</a:t>
            </a:r>
            <a:r>
              <a:rPr lang="en-GB" sz="1800" b="0" dirty="0" smtClean="0">
                <a:solidFill>
                  <a:schemeClr val="bg1"/>
                </a:solidFill>
                <a:latin typeface="Arial" charset="0"/>
              </a:rPr>
              <a:t>-A/B residuals / </a:t>
            </a:r>
          </a:p>
          <a:p>
            <a:pPr algn="l"/>
            <a:r>
              <a:rPr lang="en-GB" sz="1800" b="0" dirty="0" smtClean="0">
                <a:solidFill>
                  <a:schemeClr val="bg1"/>
                </a:solidFill>
                <a:latin typeface="Arial" charset="0"/>
              </a:rPr>
              <a:t>Interpretation with forward model – V-LIDORT</a:t>
            </a:r>
            <a:endParaRPr lang="en-GB" sz="1800" b="0" i="1" dirty="0">
              <a:solidFill>
                <a:srgbClr val="FF0000"/>
              </a:solidFill>
              <a:latin typeface="Arial"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ang\AppData\Roaming\Ipswitch\WS_FTP\storage\11_MME1_Irradiance_atCh1_at310nm_AIRR_PPF530_SAA05_Elev01_HighRes_Daily_PCHIP_Detrended_Linear__fixedOnSAAElevgrid_20100818104914.jpg"/>
          <p:cNvPicPr>
            <a:picLocks noChangeAspect="1" noChangeArrowheads="1"/>
          </p:cNvPicPr>
          <p:nvPr/>
        </p:nvPicPr>
        <p:blipFill>
          <a:blip r:embed="rId2" cstate="print"/>
          <a:srcRect/>
          <a:stretch>
            <a:fillRect/>
          </a:stretch>
        </p:blipFill>
        <p:spPr bwMode="auto">
          <a:xfrm>
            <a:off x="3368823" y="1628800"/>
            <a:ext cx="5856651" cy="4392488"/>
          </a:xfrm>
          <a:prstGeom prst="rect">
            <a:avLst/>
          </a:prstGeom>
          <a:noFill/>
        </p:spPr>
      </p:pic>
      <p:sp>
        <p:nvSpPr>
          <p:cNvPr id="9219" name="Rectangle 1"/>
          <p:cNvSpPr>
            <a:spLocks noChangeArrowheads="1"/>
          </p:cNvSpPr>
          <p:nvPr/>
        </p:nvSpPr>
        <p:spPr bwMode="auto">
          <a:xfrm>
            <a:off x="0" y="0"/>
            <a:ext cx="9906000" cy="0"/>
          </a:xfrm>
          <a:prstGeom prst="rect">
            <a:avLst/>
          </a:prstGeom>
          <a:noFill/>
          <a:ln w="15875">
            <a:noFill/>
            <a:miter lim="800000"/>
            <a:headEnd/>
            <a:tailEnd/>
          </a:ln>
        </p:spPr>
        <p:txBody>
          <a:bodyPr wrap="none" anchor="ctr">
            <a:spAutoFit/>
          </a:bodyPr>
          <a:lstStyle/>
          <a:p>
            <a:r>
              <a:rPr lang="en-GB"/>
              <a:t/>
            </a:r>
            <a:br>
              <a:rPr lang="en-GB"/>
            </a:br>
            <a:endParaRPr lang="en-GB"/>
          </a:p>
        </p:txBody>
      </p:sp>
      <p:sp>
        <p:nvSpPr>
          <p:cNvPr id="9220" name="Rectangle 2"/>
          <p:cNvSpPr>
            <a:spLocks noChangeArrowheads="1"/>
          </p:cNvSpPr>
          <p:nvPr/>
        </p:nvSpPr>
        <p:spPr bwMode="auto">
          <a:xfrm>
            <a:off x="3317875" y="0"/>
            <a:ext cx="3268663" cy="7938"/>
          </a:xfrm>
          <a:prstGeom prst="rect">
            <a:avLst/>
          </a:prstGeom>
          <a:solidFill>
            <a:srgbClr val="000000"/>
          </a:solidFill>
          <a:ln w="15875">
            <a:solidFill>
              <a:srgbClr val="FF0000"/>
            </a:solidFill>
            <a:miter lim="800000"/>
            <a:headEnd/>
            <a:tailEnd/>
          </a:ln>
        </p:spPr>
        <p:txBody>
          <a:bodyPr wrap="none" anchor="ctr">
            <a:spAutoFit/>
          </a:bodyPr>
          <a:lstStyle/>
          <a:p>
            <a:endParaRPr lang="en-US"/>
          </a:p>
        </p:txBody>
      </p:sp>
      <p:sp>
        <p:nvSpPr>
          <p:cNvPr id="10" name="Right Arrow 9"/>
          <p:cNvSpPr/>
          <p:nvPr/>
        </p:nvSpPr>
        <p:spPr bwMode="auto">
          <a:xfrm>
            <a:off x="272480" y="5805264"/>
            <a:ext cx="936104" cy="216024"/>
          </a:xfrm>
          <a:prstGeom prst="rightArrow">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600" b="1" i="0" u="none" strike="noStrike" cap="none" normalizeH="0" baseline="0" smtClean="0">
              <a:ln>
                <a:noFill/>
              </a:ln>
              <a:solidFill>
                <a:srgbClr val="990099"/>
              </a:solidFill>
              <a:effectLst/>
              <a:latin typeface="Helvetica" pitchFamily="34" charset="0"/>
            </a:endParaRPr>
          </a:p>
        </p:txBody>
      </p:sp>
      <p:sp>
        <p:nvSpPr>
          <p:cNvPr id="11" name="TextBox 10"/>
          <p:cNvSpPr txBox="1"/>
          <p:nvPr/>
        </p:nvSpPr>
        <p:spPr>
          <a:xfrm>
            <a:off x="7812443" y="1772816"/>
            <a:ext cx="1677061" cy="584775"/>
          </a:xfrm>
          <a:prstGeom prst="rect">
            <a:avLst/>
          </a:prstGeom>
          <a:noFill/>
        </p:spPr>
        <p:txBody>
          <a:bodyPr wrap="none" rtlCol="0">
            <a:spAutoFit/>
          </a:bodyPr>
          <a:lstStyle/>
          <a:p>
            <a:r>
              <a:rPr lang="en-GB" dirty="0" smtClean="0">
                <a:solidFill>
                  <a:srgbClr val="1C1C1C"/>
                </a:solidFill>
              </a:rPr>
              <a:t>FM3 on-ground</a:t>
            </a:r>
          </a:p>
          <a:p>
            <a:r>
              <a:rPr lang="en-GB" dirty="0" smtClean="0">
                <a:solidFill>
                  <a:srgbClr val="1C1C1C"/>
                </a:solidFill>
              </a:rPr>
              <a:t>key-data</a:t>
            </a:r>
            <a:endParaRPr lang="en-GB" dirty="0">
              <a:solidFill>
                <a:srgbClr val="1C1C1C"/>
              </a:solidFill>
            </a:endParaRPr>
          </a:p>
        </p:txBody>
      </p:sp>
      <p:sp>
        <p:nvSpPr>
          <p:cNvPr id="12" name="TextBox 11"/>
          <p:cNvSpPr txBox="1"/>
          <p:nvPr/>
        </p:nvSpPr>
        <p:spPr>
          <a:xfrm>
            <a:off x="7977336" y="3933056"/>
            <a:ext cx="1418978" cy="338554"/>
          </a:xfrm>
          <a:prstGeom prst="rect">
            <a:avLst/>
          </a:prstGeom>
          <a:noFill/>
        </p:spPr>
        <p:txBody>
          <a:bodyPr wrap="none" rtlCol="0">
            <a:spAutoFit/>
          </a:bodyPr>
          <a:lstStyle/>
          <a:p>
            <a:r>
              <a:rPr lang="en-GB" dirty="0" smtClean="0">
                <a:solidFill>
                  <a:srgbClr val="1C1C1C"/>
                </a:solidFill>
              </a:rPr>
              <a:t>In-flight data</a:t>
            </a:r>
            <a:endParaRPr lang="en-GB" dirty="0">
              <a:solidFill>
                <a:srgbClr val="1C1C1C"/>
              </a:solidFill>
            </a:endParaRPr>
          </a:p>
        </p:txBody>
      </p:sp>
      <p:sp>
        <p:nvSpPr>
          <p:cNvPr id="15" name="TextBox 14"/>
          <p:cNvSpPr txBox="1"/>
          <p:nvPr/>
        </p:nvSpPr>
        <p:spPr>
          <a:xfrm>
            <a:off x="128464" y="1666543"/>
            <a:ext cx="3096344" cy="2800767"/>
          </a:xfrm>
          <a:prstGeom prst="rect">
            <a:avLst/>
          </a:prstGeom>
          <a:noFill/>
        </p:spPr>
        <p:txBody>
          <a:bodyPr wrap="square" rtlCol="0">
            <a:spAutoFit/>
          </a:bodyPr>
          <a:lstStyle/>
          <a:p>
            <a:pPr algn="l"/>
            <a:r>
              <a:rPr lang="en-GB" b="0" dirty="0" smtClean="0">
                <a:solidFill>
                  <a:srgbClr val="1C1C1C"/>
                </a:solidFill>
                <a:latin typeface="Arial" pitchFamily="34" charset="0"/>
                <a:cs typeface="Arial" pitchFamily="34" charset="0"/>
              </a:rPr>
              <a:t>The Angular dependence of irradiance on the diffuser in elevation and solar azimuth I</a:t>
            </a:r>
            <a:r>
              <a:rPr lang="en-GB" b="0" baseline="-25000" dirty="0" smtClean="0">
                <a:solidFill>
                  <a:srgbClr val="1C1C1C"/>
                </a:solidFill>
                <a:latin typeface="Arial" pitchFamily="34" charset="0"/>
                <a:cs typeface="Arial" pitchFamily="34" charset="0"/>
              </a:rPr>
              <a:t>0</a:t>
            </a:r>
            <a:r>
              <a:rPr lang="en-GB" b="0" dirty="0" smtClean="0">
                <a:solidFill>
                  <a:srgbClr val="1C1C1C"/>
                </a:solidFill>
                <a:latin typeface="Arial" pitchFamily="34" charset="0"/>
                <a:cs typeface="Arial" pitchFamily="34" charset="0"/>
              </a:rPr>
              <a:t>(</a:t>
            </a:r>
            <a:r>
              <a:rPr lang="en-GB" b="0" dirty="0" err="1" smtClean="0">
                <a:solidFill>
                  <a:srgbClr val="1C1C1C"/>
                </a:solidFill>
                <a:latin typeface="Symbol" pitchFamily="18" charset="2"/>
                <a:cs typeface="Arial" pitchFamily="34" charset="0"/>
              </a:rPr>
              <a:t>f</a:t>
            </a:r>
            <a:r>
              <a:rPr lang="en-GB" b="0" dirty="0" err="1" smtClean="0">
                <a:solidFill>
                  <a:srgbClr val="1C1C1C"/>
                </a:solidFill>
                <a:latin typeface="Arial" pitchFamily="34" charset="0"/>
                <a:cs typeface="Arial" pitchFamily="34" charset="0"/>
              </a:rPr>
              <a:t>,e</a:t>
            </a:r>
            <a:r>
              <a:rPr lang="en-GB" b="0" dirty="0" smtClean="0">
                <a:solidFill>
                  <a:srgbClr val="1C1C1C"/>
                </a:solidFill>
                <a:latin typeface="Arial" pitchFamily="34" charset="0"/>
                <a:cs typeface="Arial" pitchFamily="34" charset="0"/>
              </a:rPr>
              <a:t>) is</a:t>
            </a:r>
          </a:p>
          <a:p>
            <a:pPr algn="l"/>
            <a:endParaRPr lang="en-GB" b="0" dirty="0" smtClean="0">
              <a:solidFill>
                <a:srgbClr val="1C1C1C"/>
              </a:solidFill>
              <a:latin typeface="Arial" pitchFamily="34" charset="0"/>
              <a:cs typeface="Arial" pitchFamily="34" charset="0"/>
            </a:endParaRPr>
          </a:p>
          <a:p>
            <a:pPr algn="l">
              <a:buFont typeface="Arial" pitchFamily="34" charset="0"/>
              <a:buChar char="•"/>
            </a:pPr>
            <a:r>
              <a:rPr lang="en-GB" b="0" dirty="0" smtClean="0">
                <a:solidFill>
                  <a:srgbClr val="1C1C1C"/>
                </a:solidFill>
                <a:latin typeface="Arial" pitchFamily="34" charset="0"/>
                <a:cs typeface="Arial" pitchFamily="34" charset="0"/>
              </a:rPr>
              <a:t> </a:t>
            </a:r>
            <a:r>
              <a:rPr lang="en-GB" b="0" dirty="0" smtClean="0">
                <a:solidFill>
                  <a:srgbClr val="FF0000"/>
                </a:solidFill>
                <a:latin typeface="Arial" pitchFamily="34" charset="0"/>
                <a:cs typeface="Arial" pitchFamily="34" charset="0"/>
              </a:rPr>
              <a:t>difficult to measure on-ground (long-measurement period / in vacuum)</a:t>
            </a:r>
          </a:p>
          <a:p>
            <a:pPr algn="l">
              <a:buFont typeface="Arial" pitchFamily="34" charset="0"/>
              <a:buChar char="•"/>
            </a:pPr>
            <a:r>
              <a:rPr lang="en-GB" b="0" dirty="0" smtClean="0">
                <a:solidFill>
                  <a:srgbClr val="1C1C1C"/>
                </a:solidFill>
                <a:latin typeface="Arial" pitchFamily="34" charset="0"/>
                <a:cs typeface="Arial" pitchFamily="34" charset="0"/>
              </a:rPr>
              <a:t> </a:t>
            </a:r>
            <a:r>
              <a:rPr lang="en-GB" b="0" dirty="0" smtClean="0">
                <a:solidFill>
                  <a:srgbClr val="00B050"/>
                </a:solidFill>
                <a:latin typeface="Arial" pitchFamily="34" charset="0"/>
                <a:cs typeface="Arial" pitchFamily="34" charset="0"/>
              </a:rPr>
              <a:t>but one can derive it from in-flight data</a:t>
            </a:r>
          </a:p>
          <a:p>
            <a:pPr algn="l">
              <a:buFont typeface="Arial" pitchFamily="34" charset="0"/>
              <a:buChar char="•"/>
            </a:pPr>
            <a:r>
              <a:rPr lang="en-GB" b="0" dirty="0" smtClean="0">
                <a:solidFill>
                  <a:schemeClr val="accent2">
                    <a:lumMod val="75000"/>
                  </a:schemeClr>
                </a:solidFill>
                <a:latin typeface="Arial" pitchFamily="34" charset="0"/>
                <a:cs typeface="Arial" pitchFamily="34" charset="0"/>
              </a:rPr>
              <a:t> 1 year of in-flight data needed</a:t>
            </a:r>
          </a:p>
        </p:txBody>
      </p:sp>
      <p:sp>
        <p:nvSpPr>
          <p:cNvPr id="16" name="TextBox 15"/>
          <p:cNvSpPr txBox="1"/>
          <p:nvPr/>
        </p:nvSpPr>
        <p:spPr>
          <a:xfrm>
            <a:off x="128464" y="4941168"/>
            <a:ext cx="2880320" cy="830997"/>
          </a:xfrm>
          <a:prstGeom prst="rect">
            <a:avLst/>
          </a:prstGeom>
          <a:noFill/>
        </p:spPr>
        <p:txBody>
          <a:bodyPr wrap="square" rtlCol="0">
            <a:spAutoFit/>
          </a:bodyPr>
          <a:lstStyle/>
          <a:p>
            <a:r>
              <a:rPr lang="en-GB" dirty="0" smtClean="0"/>
              <a:t>Of relevance also for other current and future missions!</a:t>
            </a:r>
            <a:endParaRPr lang="en-GB" dirty="0"/>
          </a:p>
        </p:txBody>
      </p:sp>
      <p:sp>
        <p:nvSpPr>
          <p:cNvPr id="17" name="Title 1"/>
          <p:cNvSpPr>
            <a:spLocks noGrp="1"/>
          </p:cNvSpPr>
          <p:nvPr>
            <p:ph type="title"/>
          </p:nvPr>
        </p:nvSpPr>
        <p:spPr>
          <a:xfrm>
            <a:off x="128464" y="-20414"/>
            <a:ext cx="9505056" cy="1073150"/>
          </a:xfrm>
        </p:spPr>
        <p:txBody>
          <a:bodyPr/>
          <a:lstStyle/>
          <a:p>
            <a:r>
              <a:rPr lang="en-GB" sz="2400" b="0" dirty="0" smtClean="0">
                <a:latin typeface="Arial" pitchFamily="34" charset="0"/>
                <a:cs typeface="Arial" pitchFamily="34" charset="0"/>
              </a:rPr>
              <a:t>Goniometry: Angular dependence for Solar Measurements (AIRR)</a:t>
            </a:r>
            <a:br>
              <a:rPr lang="en-GB" sz="2400" b="0" dirty="0" smtClean="0">
                <a:latin typeface="Arial" pitchFamily="34" charset="0"/>
                <a:cs typeface="Arial" pitchFamily="34" charset="0"/>
              </a:rPr>
            </a:br>
            <a:r>
              <a:rPr lang="en-GB" sz="1800" b="0" dirty="0" smtClean="0">
                <a:latin typeface="Arial" pitchFamily="34" charset="0"/>
                <a:cs typeface="Arial" pitchFamily="34" charset="0"/>
              </a:rPr>
              <a:t>Comparison between current key-data and high res. </a:t>
            </a:r>
            <a:r>
              <a:rPr lang="en-GB" sz="1800" b="0" dirty="0" smtClean="0">
                <a:solidFill>
                  <a:srgbClr val="FF0000"/>
                </a:solidFill>
                <a:latin typeface="Arial" pitchFamily="34" charset="0"/>
                <a:cs typeface="Arial" pitchFamily="34" charset="0"/>
              </a:rPr>
              <a:t>elevation</a:t>
            </a:r>
            <a:r>
              <a:rPr lang="en-GB" sz="1800" b="0" dirty="0" smtClean="0">
                <a:latin typeface="Arial" pitchFamily="34" charset="0"/>
                <a:cs typeface="Arial" pitchFamily="34" charset="0"/>
              </a:rPr>
              <a:t> angle grid</a:t>
            </a:r>
            <a:endParaRPr lang="en-GB" b="0" dirty="0" smtClean="0">
              <a:latin typeface="Arial" pitchFamily="34" charset="0"/>
              <a:cs typeface="Arial" pitchFamily="34" charset="0"/>
            </a:endParaRPr>
          </a:p>
        </p:txBody>
      </p:sp>
      <p:sp>
        <p:nvSpPr>
          <p:cNvPr id="13" name="TextBox 12"/>
          <p:cNvSpPr txBox="1"/>
          <p:nvPr/>
        </p:nvSpPr>
        <p:spPr>
          <a:xfrm>
            <a:off x="8553450" y="663079"/>
            <a:ext cx="1304925" cy="461665"/>
          </a:xfrm>
          <a:prstGeom prst="rect">
            <a:avLst/>
          </a:prstGeom>
          <a:solidFill>
            <a:schemeClr val="accent1">
              <a:lumMod val="75000"/>
            </a:schemeClr>
          </a:solidFill>
        </p:spPr>
        <p:txBody>
          <a:bodyPr wrap="square" rtlCol="0">
            <a:spAutoFit/>
          </a:bodyPr>
          <a:lstStyle/>
          <a:p>
            <a:pPr algn="ctr"/>
            <a:r>
              <a:rPr lang="en-GB" sz="1200" dirty="0" smtClean="0"/>
              <a:t>GOME-2 FM3 </a:t>
            </a:r>
            <a:r>
              <a:rPr lang="en-GB" sz="1200" dirty="0" err="1" smtClean="0"/>
              <a:t>Metop</a:t>
            </a:r>
            <a:r>
              <a:rPr lang="en-GB" sz="1200" dirty="0" smtClean="0"/>
              <a:t>-A</a:t>
            </a:r>
            <a:endParaRPr lang="en-GB" sz="12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
          <p:cNvSpPr>
            <a:spLocks noChangeArrowheads="1"/>
          </p:cNvSpPr>
          <p:nvPr/>
        </p:nvSpPr>
        <p:spPr bwMode="auto">
          <a:xfrm>
            <a:off x="0" y="0"/>
            <a:ext cx="9906000" cy="0"/>
          </a:xfrm>
          <a:prstGeom prst="rect">
            <a:avLst/>
          </a:prstGeom>
          <a:noFill/>
          <a:ln w="15875">
            <a:noFill/>
            <a:miter lim="800000"/>
            <a:headEnd/>
            <a:tailEnd/>
          </a:ln>
        </p:spPr>
        <p:txBody>
          <a:bodyPr wrap="none" anchor="ctr">
            <a:spAutoFit/>
          </a:bodyPr>
          <a:lstStyle/>
          <a:p>
            <a:r>
              <a:rPr lang="en-GB"/>
              <a:t/>
            </a:r>
            <a:br>
              <a:rPr lang="en-GB"/>
            </a:br>
            <a:endParaRPr lang="en-GB"/>
          </a:p>
        </p:txBody>
      </p:sp>
      <p:sp>
        <p:nvSpPr>
          <p:cNvPr id="9220" name="Rectangle 2"/>
          <p:cNvSpPr>
            <a:spLocks noChangeArrowheads="1"/>
          </p:cNvSpPr>
          <p:nvPr/>
        </p:nvSpPr>
        <p:spPr bwMode="auto">
          <a:xfrm>
            <a:off x="3317875" y="0"/>
            <a:ext cx="3268663" cy="7938"/>
          </a:xfrm>
          <a:prstGeom prst="rect">
            <a:avLst/>
          </a:prstGeom>
          <a:solidFill>
            <a:srgbClr val="000000"/>
          </a:solidFill>
          <a:ln w="15875">
            <a:solidFill>
              <a:srgbClr val="FF0000"/>
            </a:solidFill>
            <a:miter lim="800000"/>
            <a:headEnd/>
            <a:tailEnd/>
          </a:ln>
        </p:spPr>
        <p:txBody>
          <a:bodyPr wrap="none" anchor="ctr">
            <a:spAutoFit/>
          </a:bodyPr>
          <a:lstStyle/>
          <a:p>
            <a:endParaRPr lang="en-US"/>
          </a:p>
        </p:txBody>
      </p:sp>
      <p:sp>
        <p:nvSpPr>
          <p:cNvPr id="8" name="TextBox 7"/>
          <p:cNvSpPr txBox="1"/>
          <p:nvPr/>
        </p:nvSpPr>
        <p:spPr>
          <a:xfrm>
            <a:off x="128464" y="1196752"/>
            <a:ext cx="9145016" cy="830997"/>
          </a:xfrm>
          <a:prstGeom prst="rect">
            <a:avLst/>
          </a:prstGeom>
          <a:noFill/>
        </p:spPr>
        <p:txBody>
          <a:bodyPr wrap="square" rtlCol="0">
            <a:spAutoFit/>
          </a:bodyPr>
          <a:lstStyle/>
          <a:p>
            <a:pPr algn="l"/>
            <a:r>
              <a:rPr lang="en-GB" dirty="0" smtClean="0"/>
              <a:t>SAA: 0.5 resolution (317 to 333)</a:t>
            </a:r>
          </a:p>
          <a:p>
            <a:pPr algn="l"/>
            <a:r>
              <a:rPr lang="en-GB" dirty="0" smtClean="0"/>
              <a:t>Elevation: 0.1 resolution (-1.5 to 1.5)</a:t>
            </a:r>
          </a:p>
          <a:p>
            <a:pPr algn="l"/>
            <a:r>
              <a:rPr lang="en-GB" i="1" dirty="0" smtClean="0">
                <a:solidFill>
                  <a:srgbClr val="FF0000"/>
                </a:solidFill>
              </a:rPr>
              <a:t>Similar to L1-processor angle fine-grid as defined in initialisation file! </a:t>
            </a:r>
            <a:endParaRPr lang="en-GB" i="1" dirty="0">
              <a:solidFill>
                <a:srgbClr val="FF0000"/>
              </a:solidFill>
            </a:endParaRPr>
          </a:p>
        </p:txBody>
      </p:sp>
      <p:sp>
        <p:nvSpPr>
          <p:cNvPr id="10" name="Right Arrow 9"/>
          <p:cNvSpPr/>
          <p:nvPr/>
        </p:nvSpPr>
        <p:spPr bwMode="auto">
          <a:xfrm>
            <a:off x="272480" y="5805264"/>
            <a:ext cx="936104" cy="216024"/>
          </a:xfrm>
          <a:prstGeom prst="rightArrow">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600" b="1" i="0" u="none" strike="noStrike" cap="none" normalizeH="0" baseline="0" smtClean="0">
              <a:ln>
                <a:noFill/>
              </a:ln>
              <a:solidFill>
                <a:srgbClr val="990099"/>
              </a:solidFill>
              <a:effectLst/>
              <a:latin typeface="Helvetica" pitchFamily="34" charset="0"/>
            </a:endParaRPr>
          </a:p>
        </p:txBody>
      </p:sp>
      <p:pic>
        <p:nvPicPr>
          <p:cNvPr id="64514" name="Picture 2"/>
          <p:cNvPicPr>
            <a:picLocks noChangeAspect="1" noChangeArrowheads="1"/>
          </p:cNvPicPr>
          <p:nvPr/>
        </p:nvPicPr>
        <p:blipFill>
          <a:blip r:embed="rId2" cstate="print"/>
          <a:srcRect/>
          <a:stretch>
            <a:fillRect/>
          </a:stretch>
        </p:blipFill>
        <p:spPr bwMode="auto">
          <a:xfrm>
            <a:off x="-15552" y="2060848"/>
            <a:ext cx="5172075" cy="4514850"/>
          </a:xfrm>
          <a:prstGeom prst="rect">
            <a:avLst/>
          </a:prstGeom>
          <a:noFill/>
          <a:ln w="9525">
            <a:noFill/>
            <a:miter lim="800000"/>
            <a:headEnd/>
            <a:tailEnd/>
          </a:ln>
        </p:spPr>
      </p:pic>
      <p:sp>
        <p:nvSpPr>
          <p:cNvPr id="14" name="Titel 1"/>
          <p:cNvSpPr txBox="1">
            <a:spLocks/>
          </p:cNvSpPr>
          <p:nvPr/>
        </p:nvSpPr>
        <p:spPr bwMode="auto">
          <a:xfrm>
            <a:off x="128464" y="188640"/>
            <a:ext cx="9777536" cy="8397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l">
              <a:defRPr/>
            </a:pPr>
            <a:r>
              <a:rPr lang="en-GB" sz="2400" b="0" kern="0" dirty="0" smtClean="0">
                <a:solidFill>
                  <a:srgbClr val="FFFFFF"/>
                </a:solidFill>
                <a:latin typeface="Arial" pitchFamily="34" charset="0"/>
                <a:ea typeface="+mj-ea"/>
                <a:cs typeface="Arial" pitchFamily="34" charset="0"/>
              </a:rPr>
              <a:t>Goniometry: </a:t>
            </a:r>
            <a:r>
              <a:rPr kumimoji="0" lang="en-GB" sz="24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Improved AIRR measurements for FM-2</a:t>
            </a:r>
            <a:r>
              <a:rPr kumimoji="0" lang="en-GB" sz="28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
            </a:r>
            <a:br>
              <a:rPr kumimoji="0" lang="en-GB" sz="28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br>
            <a:r>
              <a:rPr kumimoji="0" lang="en-GB" sz="1800" b="0" i="0" u="none" strike="noStrike" kern="0" cap="none" spc="0" normalizeH="0" baseline="0" noProof="0" dirty="0" smtClean="0">
                <a:ln>
                  <a:noFill/>
                </a:ln>
                <a:solidFill>
                  <a:srgbClr val="FFFFFF"/>
                </a:solidFill>
                <a:effectLst/>
                <a:uLnTx/>
                <a:uFillTx/>
                <a:latin typeface="Arial" pitchFamily="34" charset="0"/>
                <a:cs typeface="Arial" pitchFamily="34" charset="0"/>
              </a:rPr>
              <a:t>TNO FM2 delta calibration campaign (</a:t>
            </a:r>
            <a:r>
              <a:rPr kumimoji="0" lang="en-GB" sz="1800" b="0" i="0" u="none" strike="noStrike" kern="0" cap="none" spc="0" normalizeH="0" baseline="0" noProof="0" dirty="0" err="1" smtClean="0">
                <a:ln>
                  <a:noFill/>
                </a:ln>
                <a:solidFill>
                  <a:srgbClr val="FFFFFF"/>
                </a:solidFill>
                <a:effectLst/>
                <a:uLnTx/>
                <a:uFillTx/>
                <a:latin typeface="Arial" pitchFamily="34" charset="0"/>
                <a:cs typeface="Arial" pitchFamily="34" charset="0"/>
              </a:rPr>
              <a:t>Kenter</a:t>
            </a:r>
            <a:r>
              <a:rPr kumimoji="0" lang="en-GB" sz="1800" b="0" i="0" u="none" strike="noStrike" kern="0" cap="none" spc="0" normalizeH="0" baseline="0" noProof="0" dirty="0" smtClean="0">
                <a:ln>
                  <a:noFill/>
                </a:ln>
                <a:solidFill>
                  <a:srgbClr val="FFFFFF"/>
                </a:solidFill>
                <a:effectLst/>
                <a:uLnTx/>
                <a:uFillTx/>
                <a:latin typeface="Arial" pitchFamily="34" charset="0"/>
                <a:cs typeface="Arial" pitchFamily="34" charset="0"/>
              </a:rPr>
              <a:t> et al.)</a:t>
            </a:r>
          </a:p>
        </p:txBody>
      </p:sp>
      <p:sp>
        <p:nvSpPr>
          <p:cNvPr id="9" name="TextBox 8"/>
          <p:cNvSpPr txBox="1"/>
          <p:nvPr/>
        </p:nvSpPr>
        <p:spPr>
          <a:xfrm>
            <a:off x="3008784" y="5085184"/>
            <a:ext cx="2081485" cy="830997"/>
          </a:xfrm>
          <a:prstGeom prst="rect">
            <a:avLst/>
          </a:prstGeom>
          <a:noFill/>
        </p:spPr>
        <p:txBody>
          <a:bodyPr wrap="square" rtlCol="0">
            <a:spAutoFit/>
          </a:bodyPr>
          <a:lstStyle/>
          <a:p>
            <a:pPr algn="l"/>
            <a:r>
              <a:rPr lang="en-GB" dirty="0" smtClean="0">
                <a:solidFill>
                  <a:srgbClr val="1C1C1C"/>
                </a:solidFill>
              </a:rPr>
              <a:t>FM2 Metop B</a:t>
            </a:r>
          </a:p>
          <a:p>
            <a:pPr algn="l"/>
            <a:r>
              <a:rPr lang="en-GB" dirty="0" smtClean="0">
                <a:solidFill>
                  <a:srgbClr val="1C1C1C"/>
                </a:solidFill>
              </a:rPr>
              <a:t>Higher angular resolution</a:t>
            </a:r>
          </a:p>
        </p:txBody>
      </p:sp>
      <p:pic>
        <p:nvPicPr>
          <p:cNvPr id="3074" name="Picture 2"/>
          <p:cNvPicPr>
            <a:picLocks noChangeAspect="1" noChangeArrowheads="1"/>
          </p:cNvPicPr>
          <p:nvPr/>
        </p:nvPicPr>
        <p:blipFill>
          <a:blip r:embed="rId3" cstate="print"/>
          <a:srcRect l="5875" r="7842"/>
          <a:stretch>
            <a:fillRect/>
          </a:stretch>
        </p:blipFill>
        <p:spPr bwMode="auto">
          <a:xfrm>
            <a:off x="4808984" y="2060848"/>
            <a:ext cx="4897744" cy="3816424"/>
          </a:xfrm>
          <a:prstGeom prst="rect">
            <a:avLst/>
          </a:prstGeom>
          <a:noFill/>
          <a:ln w="9525">
            <a:noFill/>
            <a:miter lim="800000"/>
            <a:headEnd/>
            <a:tailEnd/>
          </a:ln>
        </p:spPr>
      </p:pic>
      <p:sp>
        <p:nvSpPr>
          <p:cNvPr id="11" name="TextBox 10"/>
          <p:cNvSpPr txBox="1"/>
          <p:nvPr/>
        </p:nvSpPr>
        <p:spPr>
          <a:xfrm>
            <a:off x="7329264" y="2348880"/>
            <a:ext cx="2081485" cy="830997"/>
          </a:xfrm>
          <a:prstGeom prst="rect">
            <a:avLst/>
          </a:prstGeom>
          <a:noFill/>
        </p:spPr>
        <p:txBody>
          <a:bodyPr wrap="square" rtlCol="0">
            <a:spAutoFit/>
          </a:bodyPr>
          <a:lstStyle/>
          <a:p>
            <a:pPr algn="l"/>
            <a:r>
              <a:rPr lang="en-GB" dirty="0" smtClean="0">
                <a:solidFill>
                  <a:srgbClr val="1C1C1C"/>
                </a:solidFill>
              </a:rPr>
              <a:t>FM3 Metop A</a:t>
            </a:r>
          </a:p>
          <a:p>
            <a:pPr algn="l"/>
            <a:r>
              <a:rPr lang="en-GB" dirty="0" smtClean="0">
                <a:solidFill>
                  <a:srgbClr val="1C1C1C"/>
                </a:solidFill>
              </a:rPr>
              <a:t>Original angular resolution</a:t>
            </a:r>
          </a:p>
        </p:txBody>
      </p:sp>
      <p:sp>
        <p:nvSpPr>
          <p:cNvPr id="12" name="TextBox 11"/>
          <p:cNvSpPr txBox="1"/>
          <p:nvPr/>
        </p:nvSpPr>
        <p:spPr>
          <a:xfrm>
            <a:off x="8553450" y="133350"/>
            <a:ext cx="1304925" cy="461665"/>
          </a:xfrm>
          <a:prstGeom prst="rect">
            <a:avLst/>
          </a:prstGeom>
          <a:solidFill>
            <a:schemeClr val="accent1">
              <a:lumMod val="75000"/>
            </a:schemeClr>
          </a:solidFill>
        </p:spPr>
        <p:txBody>
          <a:bodyPr wrap="square" rtlCol="0">
            <a:spAutoFit/>
          </a:bodyPr>
          <a:lstStyle/>
          <a:p>
            <a:pPr algn="ctr"/>
            <a:r>
              <a:rPr lang="en-GB" sz="1200" dirty="0" smtClean="0"/>
              <a:t>GOME-2 FM3 </a:t>
            </a:r>
            <a:r>
              <a:rPr lang="en-GB" sz="1200" dirty="0" err="1" smtClean="0"/>
              <a:t>Metop</a:t>
            </a:r>
            <a:r>
              <a:rPr lang="en-GB" sz="1200" dirty="0" smtClean="0"/>
              <a:t>-A</a:t>
            </a:r>
            <a:endParaRPr lang="en-GB" sz="1200" dirty="0"/>
          </a:p>
        </p:txBody>
      </p:sp>
      <p:sp>
        <p:nvSpPr>
          <p:cNvPr id="13" name="TextBox 12"/>
          <p:cNvSpPr txBox="1"/>
          <p:nvPr/>
        </p:nvSpPr>
        <p:spPr>
          <a:xfrm>
            <a:off x="8553450" y="581025"/>
            <a:ext cx="1304925" cy="461665"/>
          </a:xfrm>
          <a:prstGeom prst="rect">
            <a:avLst/>
          </a:prstGeom>
          <a:solidFill>
            <a:schemeClr val="accent4">
              <a:lumMod val="50000"/>
              <a:lumOff val="50000"/>
            </a:schemeClr>
          </a:solidFill>
        </p:spPr>
        <p:txBody>
          <a:bodyPr wrap="square" rtlCol="0">
            <a:spAutoFit/>
          </a:bodyPr>
          <a:lstStyle/>
          <a:p>
            <a:pPr algn="ctr"/>
            <a:r>
              <a:rPr lang="en-GB" sz="1200" dirty="0" smtClean="0"/>
              <a:t>GOME-2 FM2 </a:t>
            </a:r>
            <a:r>
              <a:rPr lang="en-GB" sz="1200" dirty="0" err="1" smtClean="0"/>
              <a:t>Metop</a:t>
            </a:r>
            <a:r>
              <a:rPr lang="en-GB" sz="1200" dirty="0" smtClean="0"/>
              <a:t>-B</a:t>
            </a:r>
            <a:endParaRPr lang="en-GB" sz="12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
          <p:cNvSpPr>
            <a:spLocks noChangeArrowheads="1"/>
          </p:cNvSpPr>
          <p:nvPr/>
        </p:nvSpPr>
        <p:spPr bwMode="auto">
          <a:xfrm>
            <a:off x="0" y="0"/>
            <a:ext cx="9906000" cy="0"/>
          </a:xfrm>
          <a:prstGeom prst="rect">
            <a:avLst/>
          </a:prstGeom>
          <a:noFill/>
          <a:ln w="15875">
            <a:noFill/>
            <a:miter lim="800000"/>
            <a:headEnd/>
            <a:tailEnd/>
          </a:ln>
        </p:spPr>
        <p:txBody>
          <a:bodyPr wrap="none" anchor="ctr">
            <a:spAutoFit/>
          </a:bodyPr>
          <a:lstStyle/>
          <a:p>
            <a:r>
              <a:rPr lang="en-GB"/>
              <a:t/>
            </a:r>
            <a:br>
              <a:rPr lang="en-GB"/>
            </a:br>
            <a:endParaRPr lang="en-GB"/>
          </a:p>
        </p:txBody>
      </p:sp>
      <p:sp>
        <p:nvSpPr>
          <p:cNvPr id="9220" name="Rectangle 2"/>
          <p:cNvSpPr>
            <a:spLocks noChangeArrowheads="1"/>
          </p:cNvSpPr>
          <p:nvPr/>
        </p:nvSpPr>
        <p:spPr bwMode="auto">
          <a:xfrm>
            <a:off x="3317875" y="0"/>
            <a:ext cx="3268663" cy="7938"/>
          </a:xfrm>
          <a:prstGeom prst="rect">
            <a:avLst/>
          </a:prstGeom>
          <a:solidFill>
            <a:srgbClr val="000000"/>
          </a:solidFill>
          <a:ln w="15875">
            <a:solidFill>
              <a:srgbClr val="FF0000"/>
            </a:solidFill>
            <a:miter lim="800000"/>
            <a:headEnd/>
            <a:tailEnd/>
          </a:ln>
        </p:spPr>
        <p:txBody>
          <a:bodyPr wrap="none" anchor="ctr">
            <a:spAutoFit/>
          </a:bodyPr>
          <a:lstStyle/>
          <a:p>
            <a:endParaRPr lang="en-US"/>
          </a:p>
        </p:txBody>
      </p:sp>
      <p:sp>
        <p:nvSpPr>
          <p:cNvPr id="10" name="Right Arrow 9"/>
          <p:cNvSpPr/>
          <p:nvPr/>
        </p:nvSpPr>
        <p:spPr bwMode="auto">
          <a:xfrm>
            <a:off x="272480" y="5805264"/>
            <a:ext cx="936104" cy="216024"/>
          </a:xfrm>
          <a:prstGeom prst="rightArrow">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600" b="1" i="0" u="none" strike="noStrike" cap="none" normalizeH="0" baseline="0" smtClean="0">
              <a:ln>
                <a:noFill/>
              </a:ln>
              <a:solidFill>
                <a:srgbClr val="990099"/>
              </a:solidFill>
              <a:effectLst/>
              <a:latin typeface="Helvetica" pitchFamily="34" charset="0"/>
            </a:endParaRPr>
          </a:p>
        </p:txBody>
      </p:sp>
      <p:sp>
        <p:nvSpPr>
          <p:cNvPr id="12" name="TextBox 11"/>
          <p:cNvSpPr txBox="1"/>
          <p:nvPr/>
        </p:nvSpPr>
        <p:spPr>
          <a:xfrm>
            <a:off x="7977336" y="3933056"/>
            <a:ext cx="1418978" cy="338554"/>
          </a:xfrm>
          <a:prstGeom prst="rect">
            <a:avLst/>
          </a:prstGeom>
          <a:noFill/>
        </p:spPr>
        <p:txBody>
          <a:bodyPr wrap="none" rtlCol="0">
            <a:spAutoFit/>
          </a:bodyPr>
          <a:lstStyle/>
          <a:p>
            <a:r>
              <a:rPr lang="en-GB" dirty="0" smtClean="0">
                <a:solidFill>
                  <a:srgbClr val="1C1C1C"/>
                </a:solidFill>
              </a:rPr>
              <a:t>In-flight data</a:t>
            </a:r>
            <a:endParaRPr lang="en-GB" dirty="0">
              <a:solidFill>
                <a:srgbClr val="1C1C1C"/>
              </a:solidFill>
            </a:endParaRPr>
          </a:p>
        </p:txBody>
      </p:sp>
      <p:sp>
        <p:nvSpPr>
          <p:cNvPr id="17" name="Title 1"/>
          <p:cNvSpPr>
            <a:spLocks noGrp="1"/>
          </p:cNvSpPr>
          <p:nvPr>
            <p:ph type="title"/>
          </p:nvPr>
        </p:nvSpPr>
        <p:spPr>
          <a:xfrm>
            <a:off x="128464" y="-20414"/>
            <a:ext cx="9505056" cy="1073150"/>
          </a:xfrm>
        </p:spPr>
        <p:txBody>
          <a:bodyPr/>
          <a:lstStyle/>
          <a:p>
            <a:r>
              <a:rPr lang="en-GB" sz="2400" b="0" dirty="0" smtClean="0">
                <a:latin typeface="Arial" pitchFamily="34" charset="0"/>
                <a:cs typeface="Arial" pitchFamily="34" charset="0"/>
              </a:rPr>
              <a:t>Goniometry: Angular dependence for Solar Measurements (AIRR)</a:t>
            </a:r>
            <a:br>
              <a:rPr lang="en-GB" sz="2400" b="0" dirty="0" smtClean="0">
                <a:latin typeface="Arial" pitchFamily="34" charset="0"/>
                <a:cs typeface="Arial" pitchFamily="34" charset="0"/>
              </a:rPr>
            </a:br>
            <a:r>
              <a:rPr lang="en-GB" sz="1800" b="0" dirty="0" smtClean="0">
                <a:latin typeface="Arial" pitchFamily="34" charset="0"/>
                <a:cs typeface="Arial" pitchFamily="34" charset="0"/>
              </a:rPr>
              <a:t>Comparison between current key-data and in-orbit derived data</a:t>
            </a:r>
            <a:br>
              <a:rPr lang="en-GB" sz="1800" b="0" dirty="0" smtClean="0">
                <a:latin typeface="Arial" pitchFamily="34" charset="0"/>
                <a:cs typeface="Arial" pitchFamily="34" charset="0"/>
              </a:rPr>
            </a:br>
            <a:r>
              <a:rPr lang="en-GB" sz="1800" b="0" dirty="0" smtClean="0">
                <a:latin typeface="Arial" pitchFamily="34" charset="0"/>
                <a:cs typeface="Arial" pitchFamily="34" charset="0"/>
              </a:rPr>
              <a:t>Angular domain – azimuth angle at 311 nm </a:t>
            </a:r>
            <a:endParaRPr lang="en-GB" b="0" dirty="0" smtClean="0">
              <a:latin typeface="Arial" pitchFamily="34" charset="0"/>
              <a:cs typeface="Arial" pitchFamily="34" charset="0"/>
            </a:endParaRPr>
          </a:p>
        </p:txBody>
      </p:sp>
      <p:pic>
        <p:nvPicPr>
          <p:cNvPr id="4098" name="Picture 2" descr="C:\Users\Lang\AppData\Roaming\Ipswitch\WS_FTP\storage\110_SUNoverSAA_indvValidMeasElev0_atCh1_at310nm_AIRR_PPF530_SAA05_Elev01_HighRes_Daily_PCHIP_Detrended_Linear__fixedOnSAAElevgrid_20100818104914.jpg"/>
          <p:cNvPicPr>
            <a:picLocks noChangeAspect="1" noChangeArrowheads="1"/>
          </p:cNvPicPr>
          <p:nvPr/>
        </p:nvPicPr>
        <p:blipFill>
          <a:blip r:embed="rId2" cstate="print"/>
          <a:srcRect l="8263" t="64700" r="6688" b="4851"/>
          <a:stretch>
            <a:fillRect/>
          </a:stretch>
        </p:blipFill>
        <p:spPr bwMode="auto">
          <a:xfrm>
            <a:off x="272480" y="1340768"/>
            <a:ext cx="9361039" cy="3024336"/>
          </a:xfrm>
          <a:prstGeom prst="rect">
            <a:avLst/>
          </a:prstGeom>
          <a:noFill/>
        </p:spPr>
      </p:pic>
      <p:sp>
        <p:nvSpPr>
          <p:cNvPr id="11" name="TextBox 10"/>
          <p:cNvSpPr txBox="1"/>
          <p:nvPr/>
        </p:nvSpPr>
        <p:spPr>
          <a:xfrm>
            <a:off x="6393160" y="1844824"/>
            <a:ext cx="3168352" cy="830997"/>
          </a:xfrm>
          <a:prstGeom prst="rect">
            <a:avLst/>
          </a:prstGeom>
          <a:solidFill>
            <a:schemeClr val="bg1"/>
          </a:solidFill>
        </p:spPr>
        <p:txBody>
          <a:bodyPr wrap="square" rtlCol="0">
            <a:spAutoFit/>
          </a:bodyPr>
          <a:lstStyle/>
          <a:p>
            <a:pPr algn="l"/>
            <a:r>
              <a:rPr lang="en-GB" dirty="0" smtClean="0">
                <a:solidFill>
                  <a:schemeClr val="accent4">
                    <a:lumMod val="75000"/>
                    <a:lumOff val="25000"/>
                  </a:schemeClr>
                </a:solidFill>
              </a:rPr>
              <a:t>FM3 on-ground key-data</a:t>
            </a:r>
          </a:p>
          <a:p>
            <a:pPr algn="l"/>
            <a:r>
              <a:rPr lang="en-GB" dirty="0" smtClean="0">
                <a:solidFill>
                  <a:srgbClr val="1C1C1C"/>
                </a:solidFill>
              </a:rPr>
              <a:t>FM3 in-flight data</a:t>
            </a:r>
          </a:p>
          <a:p>
            <a:pPr algn="l"/>
            <a:endParaRPr lang="en-GB" dirty="0">
              <a:solidFill>
                <a:srgbClr val="1C1C1C"/>
              </a:solidFill>
            </a:endParaRPr>
          </a:p>
        </p:txBody>
      </p:sp>
      <p:pic>
        <p:nvPicPr>
          <p:cNvPr id="13" name="Picture 3" descr="C:\Users\Lang\AppData\Roaming\Ipswitch\WS_FTP\storage\307_SignalMon_M02__SMRnorm_311nm.jpg"/>
          <p:cNvPicPr>
            <a:picLocks noChangeAspect="1" noChangeArrowheads="1"/>
          </p:cNvPicPr>
          <p:nvPr/>
        </p:nvPicPr>
        <p:blipFill>
          <a:blip r:embed="rId3" cstate="print"/>
          <a:srcRect/>
          <a:stretch>
            <a:fillRect/>
          </a:stretch>
        </p:blipFill>
        <p:spPr bwMode="auto">
          <a:xfrm>
            <a:off x="6393160" y="4221088"/>
            <a:ext cx="3251853" cy="2438890"/>
          </a:xfrm>
          <a:prstGeom prst="rect">
            <a:avLst/>
          </a:prstGeom>
          <a:noFill/>
        </p:spPr>
      </p:pic>
      <p:grpSp>
        <p:nvGrpSpPr>
          <p:cNvPr id="2" name="Group 17"/>
          <p:cNvGrpSpPr/>
          <p:nvPr/>
        </p:nvGrpSpPr>
        <p:grpSpPr>
          <a:xfrm>
            <a:off x="8408590" y="2708920"/>
            <a:ext cx="288826" cy="3096344"/>
            <a:chOff x="8408590" y="2708920"/>
            <a:chExt cx="288826" cy="3096344"/>
          </a:xfrm>
        </p:grpSpPr>
        <p:sp>
          <p:nvSpPr>
            <p:cNvPr id="14" name="Down Arrow 13"/>
            <p:cNvSpPr/>
            <p:nvPr/>
          </p:nvSpPr>
          <p:spPr bwMode="auto">
            <a:xfrm>
              <a:off x="8409384" y="2708920"/>
              <a:ext cx="288032" cy="3096344"/>
            </a:xfrm>
            <a:prstGeom prst="downArrow">
              <a:avLst/>
            </a:prstGeom>
            <a:solidFill>
              <a:schemeClr val="bg2"/>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cxnSp>
          <p:nvCxnSpPr>
            <p:cNvPr id="19" name="Straight Arrow Connector 18"/>
            <p:cNvCxnSpPr/>
            <p:nvPr/>
          </p:nvCxnSpPr>
          <p:spPr bwMode="auto">
            <a:xfrm rot="5400000">
              <a:off x="8121352" y="2996952"/>
              <a:ext cx="576064" cy="1588"/>
            </a:xfrm>
            <a:prstGeom prst="straightConnector1">
              <a:avLst/>
            </a:prstGeom>
            <a:solidFill>
              <a:schemeClr val="bg2"/>
            </a:solidFill>
            <a:ln w="19050" cap="flat" cmpd="sng" algn="ctr">
              <a:solidFill>
                <a:schemeClr val="tx1"/>
              </a:solidFill>
              <a:prstDash val="solid"/>
              <a:round/>
              <a:headEnd type="arrow" w="med" len="med"/>
              <a:tailEnd type="arrow" w="med" len="med"/>
            </a:ln>
            <a:effectLst/>
          </p:spPr>
        </p:cxnSp>
      </p:grpSp>
      <p:sp>
        <p:nvSpPr>
          <p:cNvPr id="21" name="Rectangle 20"/>
          <p:cNvSpPr/>
          <p:nvPr/>
        </p:nvSpPr>
        <p:spPr>
          <a:xfrm>
            <a:off x="416496" y="4493438"/>
            <a:ext cx="4953000" cy="1815882"/>
          </a:xfrm>
          <a:prstGeom prst="rect">
            <a:avLst/>
          </a:prstGeom>
        </p:spPr>
        <p:txBody>
          <a:bodyPr>
            <a:spAutoFit/>
          </a:bodyPr>
          <a:lstStyle/>
          <a:p>
            <a:pPr algn="l"/>
            <a:r>
              <a:rPr lang="en-GB" b="0" dirty="0" smtClean="0">
                <a:solidFill>
                  <a:srgbClr val="1C1C1C"/>
                </a:solidFill>
                <a:latin typeface="Arial" pitchFamily="34" charset="0"/>
                <a:cs typeface="Arial" pitchFamily="34" charset="0"/>
              </a:rPr>
              <a:t>The Angular dependence of irradiance on the diffuser in elevation and solar azimuth I</a:t>
            </a:r>
            <a:r>
              <a:rPr lang="en-GB" b="0" baseline="-25000" dirty="0" smtClean="0">
                <a:solidFill>
                  <a:srgbClr val="1C1C1C"/>
                </a:solidFill>
                <a:latin typeface="Arial" pitchFamily="34" charset="0"/>
                <a:cs typeface="Arial" pitchFamily="34" charset="0"/>
              </a:rPr>
              <a:t>0</a:t>
            </a:r>
            <a:r>
              <a:rPr lang="en-GB" b="0" dirty="0" smtClean="0">
                <a:solidFill>
                  <a:srgbClr val="1C1C1C"/>
                </a:solidFill>
                <a:latin typeface="Arial" pitchFamily="34" charset="0"/>
                <a:cs typeface="Arial" pitchFamily="34" charset="0"/>
              </a:rPr>
              <a:t>(</a:t>
            </a:r>
            <a:r>
              <a:rPr lang="en-GB" b="0" dirty="0" err="1" smtClean="0">
                <a:solidFill>
                  <a:srgbClr val="1C1C1C"/>
                </a:solidFill>
                <a:latin typeface="Symbol" pitchFamily="18" charset="2"/>
                <a:cs typeface="Arial" pitchFamily="34" charset="0"/>
              </a:rPr>
              <a:t>f</a:t>
            </a:r>
            <a:r>
              <a:rPr lang="en-GB" b="0" dirty="0" err="1" smtClean="0">
                <a:solidFill>
                  <a:srgbClr val="1C1C1C"/>
                </a:solidFill>
                <a:latin typeface="Arial" pitchFamily="34" charset="0"/>
                <a:cs typeface="Arial" pitchFamily="34" charset="0"/>
              </a:rPr>
              <a:t>,e</a:t>
            </a:r>
            <a:r>
              <a:rPr lang="en-GB" b="0" dirty="0" smtClean="0">
                <a:solidFill>
                  <a:srgbClr val="1C1C1C"/>
                </a:solidFill>
                <a:latin typeface="Arial" pitchFamily="34" charset="0"/>
                <a:cs typeface="Arial" pitchFamily="34" charset="0"/>
              </a:rPr>
              <a:t>) is</a:t>
            </a:r>
          </a:p>
          <a:p>
            <a:pPr algn="l"/>
            <a:r>
              <a:rPr lang="en-GB" b="0" dirty="0" smtClean="0">
                <a:solidFill>
                  <a:srgbClr val="1C1C1C"/>
                </a:solidFill>
                <a:latin typeface="Arial" pitchFamily="34" charset="0"/>
                <a:cs typeface="Arial" pitchFamily="34" charset="0"/>
              </a:rPr>
              <a:t>difficult to measure on-ground (long-measurement period / in vacuum)...</a:t>
            </a:r>
          </a:p>
          <a:p>
            <a:pPr algn="l"/>
            <a:endParaRPr lang="en-GB" b="0" dirty="0" smtClean="0">
              <a:solidFill>
                <a:srgbClr val="FF0000"/>
              </a:solidFill>
              <a:latin typeface="Arial" pitchFamily="34" charset="0"/>
              <a:cs typeface="Arial" pitchFamily="34" charset="0"/>
            </a:endParaRPr>
          </a:p>
          <a:p>
            <a:pPr algn="l"/>
            <a:r>
              <a:rPr lang="en-GB" b="0" dirty="0" smtClean="0">
                <a:solidFill>
                  <a:srgbClr val="FF0000"/>
                </a:solidFill>
                <a:latin typeface="Arial" pitchFamily="34" charset="0"/>
                <a:cs typeface="Arial" pitchFamily="34" charset="0"/>
              </a:rPr>
              <a:t>...and can lead to artefacts in the long-term time-series of reflectances!</a:t>
            </a:r>
          </a:p>
        </p:txBody>
      </p:sp>
      <p:sp>
        <p:nvSpPr>
          <p:cNvPr id="22" name="TextBox 21"/>
          <p:cNvSpPr txBox="1"/>
          <p:nvPr/>
        </p:nvSpPr>
        <p:spPr>
          <a:xfrm>
            <a:off x="8553450" y="519063"/>
            <a:ext cx="1304925" cy="461665"/>
          </a:xfrm>
          <a:prstGeom prst="rect">
            <a:avLst/>
          </a:prstGeom>
          <a:solidFill>
            <a:schemeClr val="accent1">
              <a:lumMod val="75000"/>
            </a:schemeClr>
          </a:solidFill>
        </p:spPr>
        <p:txBody>
          <a:bodyPr wrap="square" rtlCol="0">
            <a:spAutoFit/>
          </a:bodyPr>
          <a:lstStyle/>
          <a:p>
            <a:pPr algn="ctr"/>
            <a:r>
              <a:rPr lang="en-GB" sz="1200" dirty="0" smtClean="0"/>
              <a:t>GOME-2 FM3 </a:t>
            </a:r>
            <a:r>
              <a:rPr lang="en-GB" sz="1200" dirty="0" err="1" smtClean="0"/>
              <a:t>Metop</a:t>
            </a:r>
            <a:r>
              <a:rPr lang="en-GB" sz="1200" dirty="0" smtClean="0"/>
              <a:t>-A</a:t>
            </a:r>
            <a:endParaRPr lang="en-GB" sz="12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
          <p:cNvSpPr>
            <a:spLocks noChangeArrowheads="1"/>
          </p:cNvSpPr>
          <p:nvPr/>
        </p:nvSpPr>
        <p:spPr bwMode="auto">
          <a:xfrm>
            <a:off x="0" y="0"/>
            <a:ext cx="9906000" cy="0"/>
          </a:xfrm>
          <a:prstGeom prst="rect">
            <a:avLst/>
          </a:prstGeom>
          <a:noFill/>
          <a:ln w="15875">
            <a:noFill/>
            <a:miter lim="800000"/>
            <a:headEnd/>
            <a:tailEnd/>
          </a:ln>
        </p:spPr>
        <p:txBody>
          <a:bodyPr wrap="none" anchor="ctr">
            <a:spAutoFit/>
          </a:bodyPr>
          <a:lstStyle/>
          <a:p>
            <a:r>
              <a:rPr lang="en-GB"/>
              <a:t/>
            </a:r>
            <a:br>
              <a:rPr lang="en-GB"/>
            </a:br>
            <a:endParaRPr lang="en-GB"/>
          </a:p>
        </p:txBody>
      </p:sp>
      <p:sp>
        <p:nvSpPr>
          <p:cNvPr id="9220" name="Rectangle 2"/>
          <p:cNvSpPr>
            <a:spLocks noChangeArrowheads="1"/>
          </p:cNvSpPr>
          <p:nvPr/>
        </p:nvSpPr>
        <p:spPr bwMode="auto">
          <a:xfrm>
            <a:off x="3317875" y="0"/>
            <a:ext cx="3268663" cy="7938"/>
          </a:xfrm>
          <a:prstGeom prst="rect">
            <a:avLst/>
          </a:prstGeom>
          <a:solidFill>
            <a:srgbClr val="000000"/>
          </a:solidFill>
          <a:ln w="15875">
            <a:solidFill>
              <a:srgbClr val="FF0000"/>
            </a:solidFill>
            <a:miter lim="800000"/>
            <a:headEnd/>
            <a:tailEnd/>
          </a:ln>
        </p:spPr>
        <p:txBody>
          <a:bodyPr wrap="none" anchor="ctr">
            <a:spAutoFit/>
          </a:bodyPr>
          <a:lstStyle/>
          <a:p>
            <a:endParaRPr lang="en-US"/>
          </a:p>
        </p:txBody>
      </p:sp>
      <p:sp>
        <p:nvSpPr>
          <p:cNvPr id="10" name="Right Arrow 9"/>
          <p:cNvSpPr/>
          <p:nvPr/>
        </p:nvSpPr>
        <p:spPr bwMode="auto">
          <a:xfrm>
            <a:off x="272480" y="5805264"/>
            <a:ext cx="936104" cy="216024"/>
          </a:xfrm>
          <a:prstGeom prst="rightArrow">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600" b="1" i="0" u="none" strike="noStrike" cap="none" normalizeH="0" baseline="0" smtClean="0">
              <a:ln>
                <a:noFill/>
              </a:ln>
              <a:solidFill>
                <a:srgbClr val="990099"/>
              </a:solidFill>
              <a:effectLst/>
              <a:latin typeface="Helvetica" pitchFamily="34" charset="0"/>
            </a:endParaRPr>
          </a:p>
        </p:txBody>
      </p:sp>
      <p:sp>
        <p:nvSpPr>
          <p:cNvPr id="17" name="Title 1"/>
          <p:cNvSpPr>
            <a:spLocks noGrp="1"/>
          </p:cNvSpPr>
          <p:nvPr>
            <p:ph type="title"/>
          </p:nvPr>
        </p:nvSpPr>
        <p:spPr>
          <a:xfrm>
            <a:off x="128464" y="51594"/>
            <a:ext cx="9505056" cy="1073150"/>
          </a:xfrm>
        </p:spPr>
        <p:txBody>
          <a:bodyPr/>
          <a:lstStyle/>
          <a:p>
            <a:r>
              <a:rPr lang="en-GB" sz="2400" b="0" dirty="0" smtClean="0">
                <a:latin typeface="Arial" pitchFamily="34" charset="0"/>
                <a:cs typeface="Arial" pitchFamily="34" charset="0"/>
              </a:rPr>
              <a:t>Goniometry: Angular dependence for Solar Measurements (AIRR)</a:t>
            </a:r>
            <a:br>
              <a:rPr lang="en-GB" sz="2400" b="0" dirty="0" smtClean="0">
                <a:latin typeface="Arial" pitchFamily="34" charset="0"/>
                <a:cs typeface="Arial" pitchFamily="34" charset="0"/>
              </a:rPr>
            </a:br>
            <a:r>
              <a:rPr lang="en-GB" sz="1800" b="0" dirty="0" smtClean="0">
                <a:latin typeface="Arial" pitchFamily="34" charset="0"/>
                <a:cs typeface="Arial" pitchFamily="34" charset="0"/>
              </a:rPr>
              <a:t>Comparison between current key-data and in-orbit derived data</a:t>
            </a:r>
            <a:br>
              <a:rPr lang="en-GB" sz="1800" b="0" dirty="0" smtClean="0">
                <a:latin typeface="Arial" pitchFamily="34" charset="0"/>
                <a:cs typeface="Arial" pitchFamily="34" charset="0"/>
              </a:rPr>
            </a:br>
            <a:r>
              <a:rPr lang="en-GB" sz="1800" b="0" dirty="0" smtClean="0">
                <a:latin typeface="Arial" pitchFamily="34" charset="0"/>
                <a:cs typeface="Arial" pitchFamily="34" charset="0"/>
              </a:rPr>
              <a:t>Spectral domain – Channel 1 </a:t>
            </a:r>
            <a:endParaRPr lang="en-GB" b="0" dirty="0" smtClean="0">
              <a:latin typeface="Arial" pitchFamily="34" charset="0"/>
              <a:cs typeface="Arial" pitchFamily="34" charset="0"/>
            </a:endParaRPr>
          </a:p>
        </p:txBody>
      </p:sp>
      <p:sp>
        <p:nvSpPr>
          <p:cNvPr id="21" name="Rectangle 20"/>
          <p:cNvSpPr/>
          <p:nvPr/>
        </p:nvSpPr>
        <p:spPr>
          <a:xfrm>
            <a:off x="200472" y="4725144"/>
            <a:ext cx="4953000" cy="1815882"/>
          </a:xfrm>
          <a:prstGeom prst="rect">
            <a:avLst/>
          </a:prstGeom>
        </p:spPr>
        <p:txBody>
          <a:bodyPr wrap="square">
            <a:spAutoFit/>
          </a:bodyPr>
          <a:lstStyle/>
          <a:p>
            <a:pPr algn="l"/>
            <a:r>
              <a:rPr lang="en-GB" b="0" dirty="0" smtClean="0">
                <a:solidFill>
                  <a:srgbClr val="1C1C1C"/>
                </a:solidFill>
                <a:latin typeface="Arial" pitchFamily="34" charset="0"/>
                <a:cs typeface="Arial" pitchFamily="34" charset="0"/>
              </a:rPr>
              <a:t>The Angular dependence of irradiance on the diffuser in elevation and solar azimuth I</a:t>
            </a:r>
            <a:r>
              <a:rPr lang="en-GB" b="0" baseline="-25000" dirty="0" smtClean="0">
                <a:solidFill>
                  <a:srgbClr val="1C1C1C"/>
                </a:solidFill>
                <a:latin typeface="Arial" pitchFamily="34" charset="0"/>
                <a:cs typeface="Arial" pitchFamily="34" charset="0"/>
              </a:rPr>
              <a:t>0</a:t>
            </a:r>
            <a:r>
              <a:rPr lang="en-GB" b="0" dirty="0" smtClean="0">
                <a:solidFill>
                  <a:srgbClr val="1C1C1C"/>
                </a:solidFill>
                <a:latin typeface="Arial" pitchFamily="34" charset="0"/>
                <a:cs typeface="Arial" pitchFamily="34" charset="0"/>
              </a:rPr>
              <a:t>(</a:t>
            </a:r>
            <a:r>
              <a:rPr lang="en-GB" b="0" dirty="0" err="1" smtClean="0">
                <a:solidFill>
                  <a:srgbClr val="1C1C1C"/>
                </a:solidFill>
                <a:latin typeface="Symbol" pitchFamily="18" charset="2"/>
                <a:cs typeface="Arial" pitchFamily="34" charset="0"/>
              </a:rPr>
              <a:t>f</a:t>
            </a:r>
            <a:r>
              <a:rPr lang="en-GB" b="0" dirty="0" err="1" smtClean="0">
                <a:solidFill>
                  <a:srgbClr val="1C1C1C"/>
                </a:solidFill>
                <a:latin typeface="Arial" pitchFamily="34" charset="0"/>
                <a:cs typeface="Arial" pitchFamily="34" charset="0"/>
              </a:rPr>
              <a:t>,e</a:t>
            </a:r>
            <a:r>
              <a:rPr lang="en-GB" b="0" dirty="0" smtClean="0">
                <a:solidFill>
                  <a:srgbClr val="1C1C1C"/>
                </a:solidFill>
                <a:latin typeface="Arial" pitchFamily="34" charset="0"/>
                <a:cs typeface="Arial" pitchFamily="34" charset="0"/>
              </a:rPr>
              <a:t>) is</a:t>
            </a:r>
          </a:p>
          <a:p>
            <a:pPr algn="l"/>
            <a:r>
              <a:rPr lang="en-GB" b="0" dirty="0" smtClean="0">
                <a:solidFill>
                  <a:srgbClr val="1C1C1C"/>
                </a:solidFill>
                <a:latin typeface="Arial" pitchFamily="34" charset="0"/>
                <a:cs typeface="Arial" pitchFamily="34" charset="0"/>
              </a:rPr>
              <a:t>difficult to measure on-ground (long-measurement period / in vacuum)...</a:t>
            </a:r>
          </a:p>
          <a:p>
            <a:pPr algn="l"/>
            <a:endParaRPr lang="en-GB" b="0" dirty="0" smtClean="0">
              <a:solidFill>
                <a:srgbClr val="FF0000"/>
              </a:solidFill>
              <a:latin typeface="Arial" pitchFamily="34" charset="0"/>
              <a:cs typeface="Arial" pitchFamily="34" charset="0"/>
            </a:endParaRPr>
          </a:p>
          <a:p>
            <a:pPr algn="l"/>
            <a:r>
              <a:rPr lang="en-GB" b="0" dirty="0" smtClean="0">
                <a:solidFill>
                  <a:srgbClr val="FF0000"/>
                </a:solidFill>
                <a:latin typeface="Arial" pitchFamily="34" charset="0"/>
                <a:cs typeface="Arial" pitchFamily="34" charset="0"/>
              </a:rPr>
              <a:t>...and can lead to artefacts in the spectral domain of the solar mean reference measurements!</a:t>
            </a:r>
          </a:p>
        </p:txBody>
      </p:sp>
      <p:sp>
        <p:nvSpPr>
          <p:cNvPr id="22" name="TextBox 21"/>
          <p:cNvSpPr txBox="1"/>
          <p:nvPr/>
        </p:nvSpPr>
        <p:spPr>
          <a:xfrm>
            <a:off x="8553450" y="519063"/>
            <a:ext cx="1304925" cy="461665"/>
          </a:xfrm>
          <a:prstGeom prst="rect">
            <a:avLst/>
          </a:prstGeom>
          <a:solidFill>
            <a:schemeClr val="accent1">
              <a:lumMod val="75000"/>
            </a:schemeClr>
          </a:solidFill>
        </p:spPr>
        <p:txBody>
          <a:bodyPr wrap="square" rtlCol="0">
            <a:spAutoFit/>
          </a:bodyPr>
          <a:lstStyle/>
          <a:p>
            <a:pPr algn="ctr"/>
            <a:r>
              <a:rPr lang="en-GB" sz="1200" dirty="0" smtClean="0"/>
              <a:t>GOME-2 FM3 </a:t>
            </a:r>
            <a:r>
              <a:rPr lang="en-GB" sz="1200" dirty="0" err="1" smtClean="0"/>
              <a:t>Metop</a:t>
            </a:r>
            <a:r>
              <a:rPr lang="en-GB" sz="1200" dirty="0" smtClean="0"/>
              <a:t>-A</a:t>
            </a:r>
            <a:endParaRPr lang="en-GB" sz="1200" dirty="0"/>
          </a:p>
        </p:txBody>
      </p:sp>
      <p:pic>
        <p:nvPicPr>
          <p:cNvPr id="126979" name="Picture 3" descr="C:\Users\Lang\AppData\Roaming\Ipswitch\WS_FTP\storage\114_SpectraMUIRRnew_ReltoElv0_AIRR_channel1_AIRR_PPF530_SAA05_Elev01_HighRes_Daily_PCHIP_Detrended_Linear__fixedOnSAAElevgrid_20100818104914.jpg"/>
          <p:cNvPicPr>
            <a:picLocks noChangeAspect="1" noChangeArrowheads="1"/>
          </p:cNvPicPr>
          <p:nvPr/>
        </p:nvPicPr>
        <p:blipFill>
          <a:blip r:embed="rId2" cstate="print"/>
          <a:srcRect/>
          <a:stretch>
            <a:fillRect/>
          </a:stretch>
        </p:blipFill>
        <p:spPr bwMode="auto">
          <a:xfrm>
            <a:off x="-15552" y="1196752"/>
            <a:ext cx="7704856" cy="3456384"/>
          </a:xfrm>
          <a:prstGeom prst="rect">
            <a:avLst/>
          </a:prstGeom>
          <a:noFill/>
        </p:spPr>
      </p:pic>
      <p:sp>
        <p:nvSpPr>
          <p:cNvPr id="24" name="TextBox 23"/>
          <p:cNvSpPr txBox="1"/>
          <p:nvPr/>
        </p:nvSpPr>
        <p:spPr>
          <a:xfrm>
            <a:off x="7041232" y="3666510"/>
            <a:ext cx="2736304" cy="338554"/>
          </a:xfrm>
          <a:prstGeom prst="rect">
            <a:avLst/>
          </a:prstGeom>
          <a:solidFill>
            <a:schemeClr val="bg1"/>
          </a:solidFill>
        </p:spPr>
        <p:txBody>
          <a:bodyPr wrap="square" rtlCol="0">
            <a:spAutoFit/>
          </a:bodyPr>
          <a:lstStyle/>
          <a:p>
            <a:pPr algn="l"/>
            <a:r>
              <a:rPr lang="en-GB" dirty="0" smtClean="0">
                <a:solidFill>
                  <a:schemeClr val="accent4">
                    <a:lumMod val="75000"/>
                    <a:lumOff val="25000"/>
                  </a:schemeClr>
                </a:solidFill>
              </a:rPr>
              <a:t>FM3 on-ground key-data</a:t>
            </a:r>
          </a:p>
        </p:txBody>
      </p:sp>
      <p:sp>
        <p:nvSpPr>
          <p:cNvPr id="25" name="Rectangle 24"/>
          <p:cNvSpPr/>
          <p:nvPr/>
        </p:nvSpPr>
        <p:spPr>
          <a:xfrm>
            <a:off x="7098393" y="1988840"/>
            <a:ext cx="1887055" cy="338554"/>
          </a:xfrm>
          <a:prstGeom prst="rect">
            <a:avLst/>
          </a:prstGeom>
        </p:spPr>
        <p:txBody>
          <a:bodyPr wrap="none">
            <a:spAutoFit/>
          </a:bodyPr>
          <a:lstStyle/>
          <a:p>
            <a:pPr algn="l"/>
            <a:r>
              <a:rPr lang="en-GB" dirty="0" smtClean="0">
                <a:solidFill>
                  <a:srgbClr val="1C1C1C"/>
                </a:solidFill>
              </a:rPr>
              <a:t>FM3 in-flight data</a:t>
            </a:r>
          </a:p>
        </p:txBody>
      </p:sp>
      <p:grpSp>
        <p:nvGrpSpPr>
          <p:cNvPr id="2" name="Group 9"/>
          <p:cNvGrpSpPr/>
          <p:nvPr/>
        </p:nvGrpSpPr>
        <p:grpSpPr>
          <a:xfrm>
            <a:off x="3800872" y="4077072"/>
            <a:ext cx="5795850" cy="2376264"/>
            <a:chOff x="-3275307" y="771817"/>
            <a:chExt cx="13181307" cy="4099781"/>
          </a:xfrm>
        </p:grpSpPr>
        <p:pic>
          <p:nvPicPr>
            <p:cNvPr id="16" name="Picture 2" descr="s:\EPS GOME2\Meetings\O3MSAF_PTmeeting\HelsinkiOct11\R2_Aug11\CAL\SMRratio_before_after_R2.png"/>
            <p:cNvPicPr>
              <a:picLocks noChangeAspect="1" noChangeArrowheads="1"/>
            </p:cNvPicPr>
            <p:nvPr/>
          </p:nvPicPr>
          <p:blipFill>
            <a:blip r:embed="rId3" cstate="print"/>
            <a:srcRect/>
            <a:stretch>
              <a:fillRect/>
            </a:stretch>
          </p:blipFill>
          <p:spPr bwMode="auto">
            <a:xfrm>
              <a:off x="0" y="1268760"/>
              <a:ext cx="9906000" cy="3602838"/>
            </a:xfrm>
            <a:prstGeom prst="rect">
              <a:avLst/>
            </a:prstGeom>
            <a:noFill/>
          </p:spPr>
        </p:pic>
        <p:cxnSp>
          <p:nvCxnSpPr>
            <p:cNvPr id="23" name="Straight Arrow Connector 22"/>
            <p:cNvCxnSpPr/>
            <p:nvPr/>
          </p:nvCxnSpPr>
          <p:spPr bwMode="auto">
            <a:xfrm>
              <a:off x="-3275307" y="771817"/>
              <a:ext cx="5076727" cy="2608951"/>
            </a:xfrm>
            <a:prstGeom prst="straightConnector1">
              <a:avLst/>
            </a:prstGeom>
            <a:solidFill>
              <a:schemeClr val="bg2"/>
            </a:solidFill>
            <a:ln w="9525" cap="flat" cmpd="sng" algn="ctr">
              <a:solidFill>
                <a:srgbClr val="1C1C1C"/>
              </a:solidFill>
              <a:prstDash val="solid"/>
              <a:round/>
              <a:headEnd type="none" w="med" len="med"/>
              <a:tailEnd type="arrow"/>
            </a:ln>
            <a:effectLst/>
          </p:spPr>
        </p:cxnSp>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325386" y="238125"/>
            <a:ext cx="9148883" cy="839788"/>
          </a:xfrm>
          <a:prstGeom prst="rect">
            <a:avLst/>
          </a:prstGeom>
          <a:noFill/>
          <a:ln w="9525">
            <a:noFill/>
            <a:miter lim="800000"/>
            <a:headEnd/>
            <a:tailEnd/>
          </a:ln>
        </p:spPr>
        <p:txBody>
          <a:bodyPr anchor="ctr"/>
          <a:lstStyle/>
          <a:p>
            <a:pPr algn="l">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0" dirty="0">
                <a:solidFill>
                  <a:schemeClr val="bg1"/>
                </a:solidFill>
                <a:latin typeface="Arial" pitchFamily="34" charset="0"/>
                <a:ea typeface="+mj-ea"/>
                <a:cs typeface="Arial" pitchFamily="34" charset="0"/>
              </a:rPr>
              <a:t>Findings during GOME202-2 Delta Calibration</a:t>
            </a:r>
            <a:br>
              <a:rPr lang="en-US" sz="2400" b="0" dirty="0">
                <a:solidFill>
                  <a:schemeClr val="bg1"/>
                </a:solidFill>
                <a:latin typeface="Arial" pitchFamily="34" charset="0"/>
                <a:ea typeface="+mj-ea"/>
                <a:cs typeface="Arial" pitchFamily="34" charset="0"/>
              </a:rPr>
            </a:br>
            <a:r>
              <a:rPr lang="en-US" sz="1800" b="0" dirty="0">
                <a:solidFill>
                  <a:srgbClr val="FFFFFF"/>
                </a:solidFill>
                <a:latin typeface="Arial" pitchFamily="34" charset="0"/>
                <a:cs typeface="Arial" pitchFamily="34" charset="0"/>
              </a:rPr>
              <a:t>Radiometric </a:t>
            </a:r>
            <a:r>
              <a:rPr lang="en-US" sz="1800" b="0" dirty="0" smtClean="0">
                <a:solidFill>
                  <a:srgbClr val="FFFFFF"/>
                </a:solidFill>
                <a:latin typeface="Arial" pitchFamily="34" charset="0"/>
                <a:cs typeface="Arial" pitchFamily="34" charset="0"/>
              </a:rPr>
              <a:t>Calibration – On-ground Irradiance response </a:t>
            </a:r>
            <a:endParaRPr lang="en-US" sz="2000" b="0" dirty="0">
              <a:solidFill>
                <a:srgbClr val="FFFFFF"/>
              </a:solidFill>
              <a:latin typeface="Arial" pitchFamily="34" charset="0"/>
              <a:cs typeface="Arial" pitchFamily="34" charset="0"/>
            </a:endParaRPr>
          </a:p>
        </p:txBody>
      </p:sp>
      <p:sp>
        <p:nvSpPr>
          <p:cNvPr id="9219" name="Text Box 2"/>
          <p:cNvSpPr txBox="1">
            <a:spLocks noChangeArrowheads="1"/>
          </p:cNvSpPr>
          <p:nvPr/>
        </p:nvSpPr>
        <p:spPr bwMode="auto">
          <a:xfrm>
            <a:off x="322211" y="1412875"/>
            <a:ext cx="9147296" cy="4781550"/>
          </a:xfrm>
          <a:prstGeom prst="rect">
            <a:avLst/>
          </a:prstGeom>
          <a:noFill/>
          <a:ln w="9525">
            <a:noFill/>
            <a:miter lim="800000"/>
            <a:headEnd/>
            <a:tailEnd/>
          </a:ln>
        </p:spPr>
        <p:txBody>
          <a:bodyPr/>
          <a:lstStyle/>
          <a:p>
            <a:pPr marL="342900" indent="-339725">
              <a:spcBef>
                <a:spcPts val="450"/>
              </a:spcBef>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1800" b="0">
                <a:solidFill>
                  <a:srgbClr val="FF0000"/>
                </a:solidFill>
              </a:rPr>
              <a:t>Irradiance Calibration</a:t>
            </a:r>
          </a:p>
          <a:p>
            <a:pPr marL="342900" indent="-339725">
              <a:spcBef>
                <a:spcPts val="450"/>
              </a:spcBef>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endParaRPr lang="en-US" sz="1800" b="0">
              <a:solidFill>
                <a:srgbClr val="FF0000"/>
              </a:solidFill>
            </a:endParaRPr>
          </a:p>
          <a:p>
            <a:pPr marL="342900" indent="-339725">
              <a:spcBef>
                <a:spcPts val="450"/>
              </a:spcBef>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endParaRPr lang="en-US" sz="1800" b="0">
              <a:solidFill>
                <a:srgbClr val="002569"/>
              </a:solidFill>
            </a:endParaRPr>
          </a:p>
          <a:p>
            <a:pPr marL="741363" lvl="1" indent="-282575">
              <a:spcBef>
                <a:spcPts val="450"/>
              </a:spcBef>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endParaRPr lang="en-US" sz="1800" b="0">
              <a:solidFill>
                <a:srgbClr val="002569"/>
              </a:solidFill>
            </a:endParaRPr>
          </a:p>
        </p:txBody>
      </p:sp>
      <p:pic>
        <p:nvPicPr>
          <p:cNvPr id="9220" name="Picture 4"/>
          <p:cNvPicPr>
            <a:picLocks noChangeAspect="1" noChangeArrowheads="1"/>
          </p:cNvPicPr>
          <p:nvPr/>
        </p:nvPicPr>
        <p:blipFill>
          <a:blip r:embed="rId3" cstate="print"/>
          <a:srcRect/>
          <a:stretch>
            <a:fillRect/>
          </a:stretch>
        </p:blipFill>
        <p:spPr bwMode="auto">
          <a:xfrm>
            <a:off x="442842" y="1900239"/>
            <a:ext cx="5364890" cy="3971925"/>
          </a:xfrm>
          <a:prstGeom prst="rect">
            <a:avLst/>
          </a:prstGeom>
          <a:noFill/>
          <a:ln w="9525">
            <a:noFill/>
            <a:miter lim="800000"/>
            <a:headEnd/>
            <a:tailEnd/>
          </a:ln>
        </p:spPr>
      </p:pic>
      <p:sp>
        <p:nvSpPr>
          <p:cNvPr id="9221" name="Text Box 5"/>
          <p:cNvSpPr txBox="1">
            <a:spLocks noChangeArrowheads="1"/>
          </p:cNvSpPr>
          <p:nvPr/>
        </p:nvSpPr>
        <p:spPr bwMode="auto">
          <a:xfrm>
            <a:off x="6733096" y="4209729"/>
            <a:ext cx="2495150" cy="1955575"/>
          </a:xfrm>
          <a:prstGeom prst="rect">
            <a:avLst/>
          </a:prstGeom>
          <a:noFill/>
          <a:ln w="9525">
            <a:noFill/>
            <a:miter lim="800000"/>
            <a:headEnd/>
            <a:tailEnd/>
          </a:ln>
        </p:spPr>
        <p:txBody>
          <a:bodyPr lIns="90000" tIns="46800" rIns="90000" bIns="46800"/>
          <a:lstStyle/>
          <a:p>
            <a:pPr marL="342900" indent="-339725" algn="l">
              <a:spcBef>
                <a:spcPts val="500"/>
              </a:spcBef>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GB" sz="2000" b="0" dirty="0" smtClean="0">
                <a:solidFill>
                  <a:srgbClr val="FF0000"/>
                </a:solidFill>
              </a:rPr>
              <a:t>Large </a:t>
            </a:r>
            <a:r>
              <a:rPr lang="en-GB" sz="2000" b="0" dirty="0">
                <a:solidFill>
                  <a:srgbClr val="FF0000"/>
                </a:solidFill>
              </a:rPr>
              <a:t>deviations</a:t>
            </a:r>
          </a:p>
          <a:p>
            <a:pPr marL="342900" indent="-339725" algn="l">
              <a:spcBef>
                <a:spcPts val="500"/>
              </a:spcBef>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GB" sz="2000" b="0" dirty="0">
                <a:solidFill>
                  <a:srgbClr val="FF0000"/>
                </a:solidFill>
              </a:rPr>
              <a:t>+/- 4-5% !!!</a:t>
            </a:r>
          </a:p>
        </p:txBody>
      </p:sp>
      <p:sp>
        <p:nvSpPr>
          <p:cNvPr id="9222" name="Text Box 6"/>
          <p:cNvSpPr txBox="1">
            <a:spLocks noChangeArrowheads="1"/>
          </p:cNvSpPr>
          <p:nvPr/>
        </p:nvSpPr>
        <p:spPr bwMode="auto">
          <a:xfrm>
            <a:off x="6752143" y="1916113"/>
            <a:ext cx="2333251" cy="586957"/>
          </a:xfrm>
          <a:prstGeom prst="rect">
            <a:avLst/>
          </a:prstGeom>
          <a:noFill/>
          <a:ln w="9525">
            <a:noFill/>
            <a:miter lim="800000"/>
            <a:headEnd/>
            <a:tailEnd/>
          </a:ln>
        </p:spPr>
        <p:txBody>
          <a:bodyPr lIns="90000" tIns="46800" rIns="90000" bIns="46800">
            <a:spAutoFit/>
          </a:bodyPr>
          <a:lstStyle/>
          <a:p>
            <a:pPr algn="l">
              <a:spcBef>
                <a:spcPts val="10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b="0" dirty="0">
                <a:solidFill>
                  <a:srgbClr val="002060"/>
                </a:solidFill>
              </a:rPr>
              <a:t>Radiometric Calibration Investigations</a:t>
            </a:r>
          </a:p>
        </p:txBody>
      </p:sp>
      <p:sp>
        <p:nvSpPr>
          <p:cNvPr id="7" name="TextBox 6"/>
          <p:cNvSpPr txBox="1"/>
          <p:nvPr/>
        </p:nvSpPr>
        <p:spPr>
          <a:xfrm>
            <a:off x="6753200" y="2564904"/>
            <a:ext cx="2232247" cy="1323439"/>
          </a:xfrm>
          <a:prstGeom prst="rect">
            <a:avLst/>
          </a:prstGeom>
          <a:noFill/>
        </p:spPr>
        <p:txBody>
          <a:bodyPr wrap="square" rtlCol="0">
            <a:spAutoFit/>
          </a:bodyPr>
          <a:lstStyle/>
          <a:p>
            <a:pPr algn="l"/>
            <a:r>
              <a:rPr lang="en-GB" b="0" dirty="0" smtClean="0"/>
              <a:t>Same principle setup but measured at different times (i.e. With new realignments)</a:t>
            </a:r>
            <a:endParaRPr lang="en-GB" b="0" dirty="0"/>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3988" y="114300"/>
            <a:ext cx="9150350" cy="839788"/>
          </a:xfrm>
        </p:spPr>
        <p:txBody>
          <a:bodyPr/>
          <a:lstStyle/>
          <a:p>
            <a:r>
              <a:rPr lang="en-US" sz="2400" b="0" dirty="0" smtClean="0">
                <a:latin typeface="Arial" pitchFamily="34" charset="0"/>
                <a:cs typeface="Arial" pitchFamily="34" charset="0"/>
              </a:rPr>
              <a:t>Findings in-orbit after GOME202-2 Delta Calibration</a:t>
            </a:r>
            <a:r>
              <a:rPr lang="en-US" b="0" dirty="0" smtClean="0">
                <a:latin typeface="Arial" pitchFamily="34" charset="0"/>
                <a:cs typeface="Arial" pitchFamily="34" charset="0"/>
              </a:rPr>
              <a:t> </a:t>
            </a:r>
            <a:r>
              <a:rPr lang="en-US" b="0" dirty="0" smtClean="0">
                <a:latin typeface="Helvetica" pitchFamily="34" charset="0"/>
                <a:cs typeface="Helvetica" pitchFamily="34" charset="0"/>
              </a:rPr>
              <a:t/>
            </a:r>
            <a:br>
              <a:rPr lang="en-US" b="0" dirty="0" smtClean="0">
                <a:latin typeface="Helvetica" pitchFamily="34" charset="0"/>
                <a:cs typeface="Helvetica" pitchFamily="34" charset="0"/>
              </a:rPr>
            </a:br>
            <a:r>
              <a:rPr lang="en-US" sz="2000" b="0" dirty="0" smtClean="0">
                <a:latin typeface="Arial" pitchFamily="34" charset="0"/>
                <a:cs typeface="Arial" pitchFamily="34" charset="0"/>
              </a:rPr>
              <a:t>Channel 3: Key-data artifacts</a:t>
            </a:r>
            <a:endParaRPr lang="en-US" b="0" dirty="0" smtClean="0">
              <a:latin typeface="Arial" pitchFamily="34" charset="0"/>
              <a:cs typeface="Arial" pitchFamily="34" charset="0"/>
            </a:endParaRPr>
          </a:p>
        </p:txBody>
      </p:sp>
      <p:pic>
        <p:nvPicPr>
          <p:cNvPr id="1026" name="Picture 2" descr="C:\Documents and Settings\Lang\Application Data\Ipswitch\WS_FTP\storage\103_OriginalVsCorrectedPOL_ZETA_Ch3FFTsmoothingFM2-2.jpg"/>
          <p:cNvPicPr>
            <a:picLocks noChangeAspect="1" noChangeArrowheads="1"/>
          </p:cNvPicPr>
          <p:nvPr/>
        </p:nvPicPr>
        <p:blipFill>
          <a:blip r:embed="rId2" cstate="print"/>
          <a:srcRect/>
          <a:stretch>
            <a:fillRect/>
          </a:stretch>
        </p:blipFill>
        <p:spPr bwMode="auto">
          <a:xfrm>
            <a:off x="2305050" y="1121569"/>
            <a:ext cx="7115175" cy="5336381"/>
          </a:xfrm>
          <a:prstGeom prst="rect">
            <a:avLst/>
          </a:prstGeom>
          <a:noFill/>
        </p:spPr>
      </p:pic>
      <p:sp>
        <p:nvSpPr>
          <p:cNvPr id="6" name="TextBox 5"/>
          <p:cNvSpPr txBox="1"/>
          <p:nvPr/>
        </p:nvSpPr>
        <p:spPr>
          <a:xfrm>
            <a:off x="180975" y="1362075"/>
            <a:ext cx="2105025" cy="769441"/>
          </a:xfrm>
          <a:prstGeom prst="rect">
            <a:avLst/>
          </a:prstGeom>
          <a:noFill/>
        </p:spPr>
        <p:txBody>
          <a:bodyPr wrap="square" rtlCol="0">
            <a:spAutoFit/>
          </a:bodyPr>
          <a:lstStyle/>
          <a:p>
            <a:r>
              <a:rPr lang="en-GB" sz="1400" dirty="0" smtClean="0">
                <a:solidFill>
                  <a:srgbClr val="000000"/>
                </a:solidFill>
              </a:rPr>
              <a:t>“Zeta” in channel 3</a:t>
            </a:r>
          </a:p>
          <a:p>
            <a:r>
              <a:rPr lang="en-GB" sz="1200" i="1" dirty="0" smtClean="0">
                <a:solidFill>
                  <a:srgbClr val="000000"/>
                </a:solidFill>
              </a:rPr>
              <a:t>(pol. Sensitivity for 45 degrees polarised light)</a:t>
            </a:r>
            <a:endParaRPr lang="en-GB" sz="1200" i="1" dirty="0">
              <a:solidFill>
                <a:srgbClr val="000000"/>
              </a:solidFill>
            </a:endParaRPr>
          </a:p>
        </p:txBody>
      </p:sp>
      <p:sp>
        <p:nvSpPr>
          <p:cNvPr id="9" name="TextBox 8"/>
          <p:cNvSpPr txBox="1"/>
          <p:nvPr/>
        </p:nvSpPr>
        <p:spPr>
          <a:xfrm>
            <a:off x="209550" y="2952750"/>
            <a:ext cx="2105025" cy="523220"/>
          </a:xfrm>
          <a:prstGeom prst="rect">
            <a:avLst/>
          </a:prstGeom>
          <a:noFill/>
        </p:spPr>
        <p:txBody>
          <a:bodyPr wrap="square" rtlCol="0">
            <a:spAutoFit/>
          </a:bodyPr>
          <a:lstStyle/>
          <a:p>
            <a:r>
              <a:rPr lang="en-GB" sz="1400" dirty="0" smtClean="0">
                <a:solidFill>
                  <a:srgbClr val="000000"/>
                </a:solidFill>
              </a:rPr>
              <a:t>FFT filter removes small scale structure</a:t>
            </a:r>
            <a:endParaRPr lang="en-GB" sz="1200" i="1" dirty="0">
              <a:solidFill>
                <a:srgbClr val="000000"/>
              </a:solidFill>
            </a:endParaRPr>
          </a:p>
        </p:txBody>
      </p:sp>
      <p:sp>
        <p:nvSpPr>
          <p:cNvPr id="8" name="TextBox 7"/>
          <p:cNvSpPr txBox="1"/>
          <p:nvPr/>
        </p:nvSpPr>
        <p:spPr>
          <a:xfrm>
            <a:off x="8553450" y="428625"/>
            <a:ext cx="1304925" cy="461665"/>
          </a:xfrm>
          <a:prstGeom prst="rect">
            <a:avLst/>
          </a:prstGeom>
          <a:solidFill>
            <a:schemeClr val="accent4">
              <a:lumMod val="50000"/>
              <a:lumOff val="50000"/>
            </a:schemeClr>
          </a:solidFill>
        </p:spPr>
        <p:txBody>
          <a:bodyPr wrap="square" rtlCol="0">
            <a:spAutoFit/>
          </a:bodyPr>
          <a:lstStyle/>
          <a:p>
            <a:pPr algn="ctr"/>
            <a:r>
              <a:rPr lang="en-GB" sz="1200" dirty="0" smtClean="0"/>
              <a:t>GOME-2 FM2 </a:t>
            </a:r>
            <a:r>
              <a:rPr lang="en-GB" sz="1200" dirty="0" err="1" smtClean="0"/>
              <a:t>Metop</a:t>
            </a:r>
            <a:r>
              <a:rPr lang="en-GB" sz="1200" dirty="0" smtClean="0"/>
              <a:t>-B</a:t>
            </a:r>
            <a:endParaRPr lang="en-GB" sz="120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1_EUM_template_v03">
      <a:majorFont>
        <a:latin typeface="Century Gothic"/>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2245</Words>
  <Application>Microsoft Office PowerPoint</Application>
  <PresentationFormat>A4 Paper (210x297 mm)</PresentationFormat>
  <Paragraphs>282</Paragraphs>
  <Slides>33</Slides>
  <Notes>11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1_EUM_template_v03</vt:lpstr>
      <vt:lpstr>Calibrating raw data of UVN instrumentation – Lessons learned for a UVN GSICS sub-group on instrument characterisation</vt:lpstr>
      <vt:lpstr>Slide 2</vt:lpstr>
      <vt:lpstr>Goniometry: Angular dependence for Solar Measurements (AIRR) Comparison between current key-data and high res. elevation angle grid</vt:lpstr>
      <vt:lpstr>Goniometry: Angular dependence for Solar Measurements (AIRR) Comparison between current key-data and high res. elevation angle grid</vt:lpstr>
      <vt:lpstr>Slide 5</vt:lpstr>
      <vt:lpstr>Goniometry: Angular dependence for Solar Measurements (AIRR) Comparison between current key-data and in-orbit derived data Angular domain – azimuth angle at 311 nm </vt:lpstr>
      <vt:lpstr>Goniometry: Angular dependence for Solar Measurements (AIRR) Comparison between current key-data and in-orbit derived data Spectral domain – Channel 1 </vt:lpstr>
      <vt:lpstr>Slide 8</vt:lpstr>
      <vt:lpstr>Findings in-orbit after GOME202-2 Delta Calibration  Channel 3: Key-data artifacts</vt:lpstr>
      <vt:lpstr>Findings in-orbit after GOME202-2 Delta Calibration  Channel 3: Key-data artifacts – light sources used during calibration</vt:lpstr>
      <vt:lpstr>Findings in-orbit after GOME202-2 Delta Calibration  Channel 3: Key-data artifacts – viewing angle direction</vt:lpstr>
      <vt:lpstr>Slide 12</vt:lpstr>
      <vt:lpstr>Findings in-orbit after GOME202-2 Delta Calibration  Channel 3: Key-data artifacts – impact on retrievals</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Company>Eumetsat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EPS Programme Status</dc:title>
  <dc:creator>cohen</dc:creator>
  <cp:lastModifiedBy>Peter Miu</cp:lastModifiedBy>
  <cp:revision>1242</cp:revision>
  <cp:lastPrinted>2004-11-02T11:26:21Z</cp:lastPrinted>
  <dcterms:created xsi:type="dcterms:W3CDTF">2002-08-27T12:43:09Z</dcterms:created>
  <dcterms:modified xsi:type="dcterms:W3CDTF">2014-03-27T14:23:20Z</dcterms:modified>
</cp:coreProperties>
</file>