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2"/>
  </p:notesMasterIdLst>
  <p:handoutMasterIdLst>
    <p:handoutMasterId r:id="rId23"/>
  </p:handoutMasterIdLst>
  <p:sldIdLst>
    <p:sldId id="256" r:id="rId2"/>
    <p:sldId id="423" r:id="rId3"/>
    <p:sldId id="421" r:id="rId4"/>
    <p:sldId id="422" r:id="rId5"/>
    <p:sldId id="420" r:id="rId6"/>
    <p:sldId id="419" r:id="rId7"/>
    <p:sldId id="402" r:id="rId8"/>
    <p:sldId id="406" r:id="rId9"/>
    <p:sldId id="414" r:id="rId10"/>
    <p:sldId id="408" r:id="rId11"/>
    <p:sldId id="407" r:id="rId12"/>
    <p:sldId id="403" r:id="rId13"/>
    <p:sldId id="404" r:id="rId14"/>
    <p:sldId id="405" r:id="rId15"/>
    <p:sldId id="415" r:id="rId16"/>
    <p:sldId id="409" r:id="rId17"/>
    <p:sldId id="410" r:id="rId18"/>
    <p:sldId id="411" r:id="rId19"/>
    <p:sldId id="413" r:id="rId20"/>
    <p:sldId id="416" r:id="rId21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EA92D"/>
    <a:srgbClr val="65D7FF"/>
    <a:srgbClr val="000000"/>
    <a:srgbClr val="EF1DA9"/>
    <a:srgbClr val="0033CC"/>
    <a:srgbClr val="7ABC32"/>
    <a:srgbClr val="0099FF"/>
    <a:srgbClr val="CC0000"/>
    <a:srgbClr val="28A60A"/>
    <a:srgbClr val="66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106" autoAdjust="0"/>
    <p:restoredTop sz="98885" autoAdjust="0"/>
  </p:normalViewPr>
  <p:slideViewPr>
    <p:cSldViewPr snapToGrid="0">
      <p:cViewPr>
        <p:scale>
          <a:sx n="110" d="100"/>
          <a:sy n="110" d="100"/>
        </p:scale>
        <p:origin x="-72" y="-7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3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40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60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55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6863" y="9736138"/>
            <a:ext cx="185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  <a:cs typeface="+mn-cs"/>
              </a:defRPr>
            </a:lvl1pPr>
          </a:lstStyle>
          <a:p>
            <a:pPr>
              <a:defRPr/>
            </a:pPr>
            <a:fld id="{72FC1B46-9B21-4834-9247-76F491577D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879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A9A38C8-27C5-45FB-A082-F9E15959F2D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9163">
              <a:defRPr/>
            </a:pPr>
            <a:fld id="{ABB8BC87-6DCC-49D3-A4A1-5543FF323B4F}" type="slidenum">
              <a:rPr lang="de-DE" smtClean="0"/>
              <a:pPr defTabSz="919163">
                <a:defRPr/>
              </a:pPr>
              <a:t>1</a:t>
            </a:fld>
            <a:endParaRPr lang="de-DE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9163">
              <a:defRPr/>
            </a:pPr>
            <a:fld id="{B30A3965-C5BE-4BF9-849A-D3D9834BF9E4}" type="slidenum">
              <a:rPr lang="de-DE" smtClean="0"/>
              <a:pPr defTabSz="919163">
                <a:defRPr/>
              </a:pPr>
              <a:t>7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4963" y="6523038"/>
            <a:ext cx="457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>
                <a:solidFill>
                  <a:srgbClr val="5F758D"/>
                </a:solidFill>
                <a:latin typeface="Century Gothic" pitchFamily="34" charset="0"/>
                <a:cs typeface="+mn-cs"/>
              </a:rPr>
              <a:t>Slide: </a:t>
            </a:r>
            <a:fld id="{B1A9DA45-DB1E-44CA-BC2C-63DCA5F6AC61}" type="slidenum">
              <a:rPr lang="de-DE" b="0">
                <a:solidFill>
                  <a:srgbClr val="5F758D"/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‹#›</a:t>
            </a:fld>
            <a:endParaRPr lang="de-DE" b="0">
              <a:solidFill>
                <a:srgbClr val="5F758D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90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3092450"/>
            <a:ext cx="9906000" cy="128588"/>
            <a:chOff x="3" y="2044"/>
            <a:chExt cx="6237" cy="179"/>
          </a:xfrm>
        </p:grpSpPr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</p:grpSp>
      <p:grpSp>
        <p:nvGrpSpPr>
          <p:cNvPr id="12" name="Group 53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13" name="AutoShape 5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4" name="Freeform 54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5" name="Freeform 55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6" name="Freeform 56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7" name="Freeform 57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8" name="Freeform 58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19" name="Freeform 59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0" name="Freeform 60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1" name="Freeform 61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pic>
          <p:nvPicPr>
            <p:cNvPr id="22" name="Picture 6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Rectangle 61"/>
          <p:cNvSpPr>
            <a:spLocks noChangeArrowheads="1"/>
          </p:cNvSpPr>
          <p:nvPr userDrawn="1"/>
        </p:nvSpPr>
        <p:spPr bwMode="auto">
          <a:xfrm>
            <a:off x="1042988" y="6523038"/>
            <a:ext cx="4728859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900" b="0" kern="1200" baseline="0" dirty="0" smtClean="0">
                <a:solidFill>
                  <a:schemeClr val="bg2"/>
                </a:solidFill>
                <a:latin typeface="+mj-lt"/>
                <a:ea typeface="+mn-ea"/>
                <a:cs typeface="Arial" charset="0"/>
              </a:rPr>
              <a:t>2014 GSICS Data &amp; Research Working </a:t>
            </a:r>
            <a:r>
              <a:rPr lang="en-GB" sz="900" b="0" kern="1200" baseline="0" dirty="0" smtClean="0">
                <a:solidFill>
                  <a:schemeClr val="bg2"/>
                </a:solidFill>
                <a:latin typeface="+mj-lt"/>
                <a:ea typeface="+mn-ea"/>
                <a:cs typeface="Arial" charset="0"/>
              </a:rPr>
              <a:t>Groups Meeting</a:t>
            </a:r>
            <a:r>
              <a:rPr lang="de-DE" b="0" dirty="0" smtClean="0">
                <a:solidFill>
                  <a:srgbClr val="5F758D"/>
                </a:solidFill>
                <a:latin typeface="+mj-lt"/>
                <a:cs typeface="+mn-cs"/>
              </a:rPr>
              <a:t>, 24-28 March 2014, Darmstadt</a:t>
            </a:r>
            <a:endParaRPr lang="de-DE" b="0" dirty="0">
              <a:solidFill>
                <a:srgbClr val="5F758D"/>
              </a:solidFill>
              <a:latin typeface="+mj-lt"/>
              <a:cs typeface="+mn-cs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65575" y="666750"/>
            <a:ext cx="5676900" cy="1319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6050" y="1992313"/>
            <a:ext cx="5694363" cy="1093787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8200" y="238125"/>
            <a:ext cx="2287588" cy="5945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238125"/>
            <a:ext cx="6713537" cy="5945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38125"/>
            <a:ext cx="91503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22263" y="1401763"/>
            <a:ext cx="9148762" cy="47815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1401763"/>
            <a:ext cx="4497387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401763"/>
            <a:ext cx="44989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238125"/>
            <a:ext cx="91503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27719" name="Rectangle 39"/>
          <p:cNvSpPr>
            <a:spLocks noChangeArrowheads="1"/>
          </p:cNvSpPr>
          <p:nvPr/>
        </p:nvSpPr>
        <p:spPr bwMode="auto">
          <a:xfrm>
            <a:off x="334963" y="6523038"/>
            <a:ext cx="457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>
                <a:solidFill>
                  <a:srgbClr val="5F758D"/>
                </a:solidFill>
                <a:latin typeface="Century Gothic" pitchFamily="34" charset="0"/>
                <a:cs typeface="+mn-cs"/>
              </a:rPr>
              <a:t>Slide: </a:t>
            </a:r>
            <a:fld id="{EF03E4E2-9D84-4343-8967-AA3FB99B74F6}" type="slidenum">
              <a:rPr lang="de-DE" b="0">
                <a:solidFill>
                  <a:srgbClr val="5F758D"/>
                </a:solidFill>
                <a:latin typeface="Century Gothic" pitchFamily="34" charset="0"/>
                <a:cs typeface="+mn-cs"/>
              </a:rPr>
              <a:pPr eaLnBrk="0" hangingPunct="0">
                <a:defRPr/>
              </a:pPr>
              <a:t>‹#›</a:t>
            </a:fld>
            <a:endParaRPr lang="de-DE" b="0">
              <a:solidFill>
                <a:srgbClr val="5F758D"/>
              </a:solidFill>
              <a:latin typeface="Century Gothic" pitchFamily="34" charset="0"/>
              <a:cs typeface="+mn-cs"/>
            </a:endParaRPr>
          </a:p>
        </p:txBody>
      </p:sp>
      <p:grpSp>
        <p:nvGrpSpPr>
          <p:cNvPr id="1028" name="Group 41"/>
          <p:cNvGrpSpPr>
            <a:grpSpLocks noChangeAspect="1"/>
          </p:cNvGrpSpPr>
          <p:nvPr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327722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723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724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725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726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727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728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729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730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pic>
          <p:nvPicPr>
            <p:cNvPr id="1046" name="Picture 5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29" name="Group 52"/>
          <p:cNvGrpSpPr>
            <a:grpSpLocks/>
          </p:cNvGrpSpPr>
          <p:nvPr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2773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73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73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73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32773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>
                <a:cs typeface="+mn-cs"/>
              </a:endParaRPr>
            </a:p>
          </p:txBody>
        </p:sp>
      </p:grpSp>
      <p:sp>
        <p:nvSpPr>
          <p:cNvPr id="1030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401763"/>
            <a:ext cx="914876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2" name="Rectangle 61"/>
          <p:cNvSpPr>
            <a:spLocks noChangeArrowheads="1"/>
          </p:cNvSpPr>
          <p:nvPr userDrawn="1"/>
        </p:nvSpPr>
        <p:spPr bwMode="auto">
          <a:xfrm>
            <a:off x="1042988" y="6523038"/>
            <a:ext cx="4389022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IE" sz="900" b="0" kern="1200" baseline="0" dirty="0" smtClean="0">
                <a:solidFill>
                  <a:schemeClr val="bg2"/>
                </a:solidFill>
                <a:latin typeface="Tahoma" pitchFamily="34" charset="0"/>
                <a:ea typeface="+mn-ea"/>
                <a:cs typeface="Arial" charset="0"/>
              </a:rPr>
              <a:t>2014 GSICS Data &amp; Research Working </a:t>
            </a:r>
            <a:r>
              <a:rPr lang="en-GB" sz="900" b="0" kern="1200" baseline="0" dirty="0" smtClean="0">
                <a:solidFill>
                  <a:schemeClr val="bg2"/>
                </a:solidFill>
                <a:latin typeface="Tahoma" pitchFamily="34" charset="0"/>
                <a:ea typeface="+mn-ea"/>
                <a:cs typeface="Arial" charset="0"/>
              </a:rPr>
              <a:t>Groups Meeting</a:t>
            </a:r>
            <a:r>
              <a:rPr lang="de-DE" sz="900" b="0" kern="1200" dirty="0" smtClean="0">
                <a:solidFill>
                  <a:srgbClr val="5F758D"/>
                </a:solidFill>
                <a:latin typeface="Tahoma" pitchFamily="34" charset="0"/>
                <a:ea typeface="+mn-ea"/>
                <a:cs typeface="Arial" charset="0"/>
              </a:rPr>
              <a:t>, 24-28 March 2014, Darmstadt</a:t>
            </a:r>
            <a:endParaRPr lang="de-DE" sz="900" b="0" kern="1200" dirty="0">
              <a:solidFill>
                <a:srgbClr val="5F758D"/>
              </a:solidFill>
              <a:latin typeface="Tahoma" pitchFamily="34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7" r:id="rId1"/>
    <p:sldLayoutId id="2147485276" r:id="rId2"/>
    <p:sldLayoutId id="2147485277" r:id="rId3"/>
    <p:sldLayoutId id="2147485278" r:id="rId4"/>
    <p:sldLayoutId id="2147485279" r:id="rId5"/>
    <p:sldLayoutId id="2147485280" r:id="rId6"/>
    <p:sldLayoutId id="2147485281" r:id="rId7"/>
    <p:sldLayoutId id="2147485282" r:id="rId8"/>
    <p:sldLayoutId id="2147485283" r:id="rId9"/>
    <p:sldLayoutId id="2147485284" r:id="rId10"/>
    <p:sldLayoutId id="2147485285" r:id="rId11"/>
    <p:sldLayoutId id="2147485286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gif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dirty="0" err="1" smtClean="0"/>
              <a:t>Intercomparison</a:t>
            </a:r>
            <a:r>
              <a:rPr lang="en-GB" sz="4000" dirty="0" smtClean="0"/>
              <a:t> of IASI and </a:t>
            </a:r>
            <a:r>
              <a:rPr lang="en-GB" sz="4000" dirty="0" err="1" smtClean="0"/>
              <a:t>CrIS</a:t>
            </a:r>
            <a:r>
              <a:rPr lang="en-GB" sz="4000" dirty="0" smtClean="0"/>
              <a:t> spectra</a:t>
            </a:r>
          </a:p>
        </p:txBody>
      </p:sp>
      <p:sp>
        <p:nvSpPr>
          <p:cNvPr id="3075" name="Rectangle 41"/>
          <p:cNvSpPr>
            <a:spLocks noGrp="1" noChangeArrowheads="1"/>
          </p:cNvSpPr>
          <p:nvPr>
            <p:ph type="subTitle" idx="1"/>
          </p:nvPr>
        </p:nvSpPr>
        <p:spPr>
          <a:xfrm>
            <a:off x="3956050" y="2130329"/>
            <a:ext cx="5694363" cy="1093787"/>
          </a:xfrm>
        </p:spPr>
        <p:txBody>
          <a:bodyPr/>
          <a:lstStyle/>
          <a:p>
            <a:r>
              <a:rPr lang="en-GB" b="1" dirty="0" smtClean="0"/>
              <a:t>Bertrand THEODORE and Dorothee COPPENS</a:t>
            </a:r>
          </a:p>
          <a:p>
            <a:r>
              <a:rPr lang="en-GB" sz="1400" b="1" dirty="0" err="1" smtClean="0"/>
              <a:t>Hyperspectral</a:t>
            </a:r>
            <a:r>
              <a:rPr lang="en-GB" sz="1400" b="1" dirty="0" smtClean="0"/>
              <a:t> L1 team, EUMETSAT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Comparing IASI to CrIS: methodology</a:t>
            </a:r>
          </a:p>
        </p:txBody>
      </p:sp>
      <p:pic>
        <p:nvPicPr>
          <p:cNvPr id="7171" name="Picture 2" descr="Schem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44663"/>
            <a:ext cx="4859337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ias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3" y="1379538"/>
            <a:ext cx="28797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ris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4183063"/>
            <a:ext cx="28797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e-apod_interf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98813" y="2740025"/>
            <a:ext cx="28797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a_b1.gif"/>
          <p:cNvPicPr>
            <a:picLocks noChangeAspect="1"/>
          </p:cNvPicPr>
          <p:nvPr/>
        </p:nvPicPr>
        <p:blipFill>
          <a:blip r:embed="rId6" cstate="print"/>
          <a:srcRect l="6020"/>
          <a:stretch>
            <a:fillRect/>
          </a:stretch>
        </p:blipFill>
        <p:spPr bwMode="auto">
          <a:xfrm>
            <a:off x="8085138" y="4130675"/>
            <a:ext cx="1690687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7" descr="gtf.gif"/>
          <p:cNvPicPr>
            <a:picLocks noChangeAspect="1"/>
          </p:cNvPicPr>
          <p:nvPr/>
        </p:nvPicPr>
        <p:blipFill>
          <a:blip r:embed="rId7" cstate="print"/>
          <a:srcRect l="5597"/>
          <a:stretch>
            <a:fillRect/>
          </a:stretch>
        </p:blipFill>
        <p:spPr bwMode="auto">
          <a:xfrm>
            <a:off x="8107363" y="1273175"/>
            <a:ext cx="1700212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nterf1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1988" y="2740025"/>
            <a:ext cx="28797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708525" y="1774825"/>
            <a:ext cx="1036638" cy="56515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651625" y="1616075"/>
            <a:ext cx="1501775" cy="80010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621463" y="2811463"/>
            <a:ext cx="1554162" cy="868362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697663" y="4084638"/>
            <a:ext cx="1439862" cy="808037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675438" y="5311775"/>
            <a:ext cx="1493837" cy="876300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373563" y="5189538"/>
            <a:ext cx="1333500" cy="792162"/>
          </a:xfrm>
          <a:prstGeom prst="ellips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pic>
        <p:nvPicPr>
          <p:cNvPr id="18" name="Picture 17" descr="interf_cris1.gif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00400" y="2740025"/>
            <a:ext cx="28797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interf_cris1_apod.gif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0400" y="2740025"/>
            <a:ext cx="28797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Comparing CrIS and IASI: 2 approaches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6875" y="3683000"/>
            <a:ext cx="6788150" cy="2554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Double Differences</a:t>
            </a:r>
          </a:p>
          <a:p>
            <a:pPr algn="ctr">
              <a:defRPr/>
            </a:pPr>
            <a:endParaRPr lang="en-GB" sz="2000" b="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b="0" dirty="0">
                <a:solidFill>
                  <a:schemeClr val="tx1"/>
                </a:solidFill>
              </a:rPr>
              <a:t> Comparison of IASI with </a:t>
            </a:r>
            <a:r>
              <a:rPr lang="en-GB" sz="2000" b="0" dirty="0" err="1">
                <a:solidFill>
                  <a:schemeClr val="tx1"/>
                </a:solidFill>
              </a:rPr>
              <a:t>CrIS</a:t>
            </a:r>
            <a:r>
              <a:rPr lang="en-GB" sz="2000" b="0" dirty="0">
                <a:solidFill>
                  <a:schemeClr val="tx1"/>
                </a:solidFill>
              </a:rPr>
              <a:t> through synthetic spectra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000" b="0" dirty="0">
                <a:solidFill>
                  <a:schemeClr val="tx1"/>
                </a:solidFill>
              </a:rPr>
              <a:t> Use of ECMWF 3-hourly forecast files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000" b="0" dirty="0">
                <a:solidFill>
                  <a:schemeClr val="tx1"/>
                </a:solidFill>
              </a:rPr>
              <a:t> Examination of the double-difference of ECMWF bias:</a:t>
            </a:r>
          </a:p>
          <a:p>
            <a:pPr lvl="1">
              <a:defRPr/>
            </a:pPr>
            <a:r>
              <a:rPr lang="en-GB" sz="2000" b="0" dirty="0">
                <a:solidFill>
                  <a:schemeClr val="tx1"/>
                </a:solidFill>
              </a:rPr>
              <a:t>    DD=(</a:t>
            </a:r>
            <a:r>
              <a:rPr lang="en-GB" sz="2000" b="0" dirty="0" err="1">
                <a:solidFill>
                  <a:schemeClr val="tx1"/>
                </a:solidFill>
              </a:rPr>
              <a:t>RAD</a:t>
            </a:r>
            <a:r>
              <a:rPr lang="en-GB" sz="2000" b="0" baseline="-25000" dirty="0" err="1">
                <a:solidFill>
                  <a:schemeClr val="tx1"/>
                </a:solidFill>
              </a:rPr>
              <a:t>obs</a:t>
            </a:r>
            <a:r>
              <a:rPr lang="en-GB" sz="2000" b="0" dirty="0">
                <a:solidFill>
                  <a:schemeClr val="tx1"/>
                </a:solidFill>
              </a:rPr>
              <a:t> - </a:t>
            </a:r>
            <a:r>
              <a:rPr lang="en-GB" sz="2000" b="0" dirty="0" err="1">
                <a:solidFill>
                  <a:schemeClr val="tx1"/>
                </a:solidFill>
              </a:rPr>
              <a:t>RAD</a:t>
            </a:r>
            <a:r>
              <a:rPr lang="en-GB" sz="2000" b="0" baseline="-25000" dirty="0" err="1">
                <a:solidFill>
                  <a:schemeClr val="tx1"/>
                </a:solidFill>
              </a:rPr>
              <a:t>calc</a:t>
            </a:r>
            <a:r>
              <a:rPr lang="en-GB" sz="2000" b="0" dirty="0">
                <a:solidFill>
                  <a:schemeClr val="tx1"/>
                </a:solidFill>
              </a:rPr>
              <a:t>)</a:t>
            </a:r>
            <a:r>
              <a:rPr lang="en-GB" sz="2000" b="0" baseline="-25000" dirty="0">
                <a:solidFill>
                  <a:schemeClr val="tx1"/>
                </a:solidFill>
              </a:rPr>
              <a:t>IASI</a:t>
            </a:r>
            <a:r>
              <a:rPr lang="en-GB" sz="2000" b="0" dirty="0">
                <a:solidFill>
                  <a:schemeClr val="tx1"/>
                </a:solidFill>
              </a:rPr>
              <a:t> – (</a:t>
            </a:r>
            <a:r>
              <a:rPr lang="en-GB" sz="2000" b="0" dirty="0" err="1">
                <a:solidFill>
                  <a:schemeClr val="tx1"/>
                </a:solidFill>
              </a:rPr>
              <a:t>RAD</a:t>
            </a:r>
            <a:r>
              <a:rPr lang="en-GB" sz="2000" b="0" baseline="-25000" dirty="0" err="1">
                <a:solidFill>
                  <a:schemeClr val="tx1"/>
                </a:solidFill>
              </a:rPr>
              <a:t>obs</a:t>
            </a:r>
            <a:r>
              <a:rPr lang="en-GB" sz="2000" b="0" dirty="0">
                <a:solidFill>
                  <a:schemeClr val="tx1"/>
                </a:solidFill>
              </a:rPr>
              <a:t> – </a:t>
            </a:r>
            <a:r>
              <a:rPr lang="en-GB" sz="2000" b="0" dirty="0" err="1">
                <a:solidFill>
                  <a:schemeClr val="tx1"/>
                </a:solidFill>
              </a:rPr>
              <a:t>RAD</a:t>
            </a:r>
            <a:r>
              <a:rPr lang="en-GB" sz="2000" b="0" baseline="-25000" dirty="0" err="1">
                <a:solidFill>
                  <a:schemeClr val="tx1"/>
                </a:solidFill>
              </a:rPr>
              <a:t>calc</a:t>
            </a:r>
            <a:r>
              <a:rPr lang="en-GB" sz="2000" b="0" dirty="0">
                <a:solidFill>
                  <a:schemeClr val="tx1"/>
                </a:solidFill>
              </a:rPr>
              <a:t>)</a:t>
            </a:r>
            <a:r>
              <a:rPr lang="en-GB" sz="2000" b="0" baseline="-25000" dirty="0" err="1">
                <a:solidFill>
                  <a:schemeClr val="tx1"/>
                </a:solidFill>
              </a:rPr>
              <a:t>CrIS</a:t>
            </a:r>
            <a:endParaRPr lang="en-GB" sz="2000" b="0" baseline="-25000" dirty="0">
              <a:solidFill>
                <a:schemeClr val="tx1"/>
              </a:solidFill>
            </a:endParaRPr>
          </a:p>
          <a:p>
            <a:pPr lvl="1">
              <a:defRPr/>
            </a:pPr>
            <a:endParaRPr lang="en-GB" sz="2000" b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000" b="0" dirty="0">
                <a:solidFill>
                  <a:schemeClr val="tx1"/>
                </a:solidFill>
              </a:rPr>
              <a:t>=&gt;Remove most inaccuracies in both RTM and ECMWF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400471" y="1325563"/>
            <a:ext cx="6776706" cy="224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2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SNOs</a:t>
            </a:r>
          </a:p>
          <a:p>
            <a:pPr algn="ctr">
              <a:defRPr/>
            </a:pPr>
            <a:endParaRPr lang="en-GB" sz="2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b="0" dirty="0">
                <a:solidFill>
                  <a:schemeClr val="tx1"/>
                </a:solidFill>
              </a:rPr>
              <a:t> Comparison of Simultaneous Nadir Observations of </a:t>
            </a:r>
          </a:p>
          <a:p>
            <a:pPr>
              <a:defRPr/>
            </a:pPr>
            <a:r>
              <a:rPr lang="en-GB" sz="2000" b="0" dirty="0">
                <a:solidFill>
                  <a:schemeClr val="tx1"/>
                </a:solidFill>
              </a:rPr>
              <a:t>    IASI and </a:t>
            </a:r>
            <a:r>
              <a:rPr lang="en-GB" sz="2000" b="0" dirty="0" err="1">
                <a:solidFill>
                  <a:schemeClr val="tx1"/>
                </a:solidFill>
              </a:rPr>
              <a:t>CrIS</a:t>
            </a:r>
            <a:endParaRPr lang="en-GB" sz="2000" b="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GB" sz="2000" b="0" dirty="0">
                <a:solidFill>
                  <a:schemeClr val="tx1"/>
                </a:solidFill>
              </a:rPr>
              <a:t> Selection: 2 minutes time difference and 6.5 km</a:t>
            </a:r>
          </a:p>
          <a:p>
            <a:pPr>
              <a:defRPr/>
            </a:pPr>
            <a:r>
              <a:rPr lang="en-GB" sz="2000" b="0" dirty="0">
                <a:solidFill>
                  <a:schemeClr val="tx1"/>
                </a:solidFill>
              </a:rPr>
              <a:t>   distance difference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2000" b="0" dirty="0">
                <a:solidFill>
                  <a:schemeClr val="tx1"/>
                </a:solidFill>
              </a:rPr>
              <a:t> Occurrence: every 7 weeks at high latitude (+/- 70 deg) </a:t>
            </a:r>
          </a:p>
        </p:txBody>
      </p:sp>
      <p:pic>
        <p:nvPicPr>
          <p:cNvPr id="6" name="Picture 5" descr="obs-calc_iasib_al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50275" y="5464175"/>
            <a:ext cx="10795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bs-calc_cris_al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5525" y="5449888"/>
            <a:ext cx="10810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latlon_cris_20130826-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2238" y="4098925"/>
            <a:ext cx="14398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8618538" y="5067300"/>
            <a:ext cx="319087" cy="3270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8016875" y="5051425"/>
            <a:ext cx="357188" cy="374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8202" name="Picture 21" descr="track_26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9675" y="1547813"/>
            <a:ext cx="2160588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 bwMode="auto">
          <a:xfrm>
            <a:off x="8694738" y="2316163"/>
            <a:ext cx="204787" cy="204787"/>
          </a:xfrm>
          <a:prstGeom prst="ellipse">
            <a:avLst/>
          </a:prstGeom>
          <a:noFill/>
          <a:ln w="127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IASI/CrIS SNOs: selection</a:t>
            </a:r>
          </a:p>
        </p:txBody>
      </p:sp>
      <p:pic>
        <p:nvPicPr>
          <p:cNvPr id="9219" name="Picture 2" descr="test_crislike-c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0713" y="1317625"/>
            <a:ext cx="6480175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182563" y="1363663"/>
            <a:ext cx="301466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b="0">
                <a:solidFill>
                  <a:schemeClr val="tx1"/>
                </a:solidFill>
              </a:rPr>
              <a:t> Pairs are defined </a:t>
            </a:r>
          </a:p>
          <a:p>
            <a:r>
              <a:rPr lang="en-GB" sz="2000" b="0">
                <a:solidFill>
                  <a:schemeClr val="tx1"/>
                </a:solidFill>
              </a:rPr>
              <a:t>with </a:t>
            </a:r>
            <a:r>
              <a:rPr lang="en-GB" sz="2000">
                <a:solidFill>
                  <a:schemeClr val="tx1"/>
                </a:solidFill>
              </a:rPr>
              <a:t>time</a:t>
            </a:r>
            <a:r>
              <a:rPr lang="en-GB" sz="2000" b="0">
                <a:solidFill>
                  <a:schemeClr val="tx1"/>
                </a:solidFill>
              </a:rPr>
              <a:t> and distance</a:t>
            </a:r>
          </a:p>
          <a:p>
            <a:r>
              <a:rPr lang="en-GB" sz="2000" b="0">
                <a:solidFill>
                  <a:schemeClr val="tx1"/>
                </a:solidFill>
              </a:rPr>
              <a:t>criteria:</a:t>
            </a:r>
            <a:endParaRPr lang="en-GB" sz="1600" b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GB" sz="1600" b="0">
                <a:solidFill>
                  <a:schemeClr val="tx1"/>
                </a:solidFill>
              </a:rPr>
              <a:t> 2 minutes</a:t>
            </a:r>
          </a:p>
          <a:p>
            <a:pPr lvl="1">
              <a:buFont typeface="Arial" charset="0"/>
              <a:buChar char="•"/>
            </a:pPr>
            <a:r>
              <a:rPr lang="en-GB" sz="1600" b="0">
                <a:solidFill>
                  <a:schemeClr val="tx1"/>
                </a:solidFill>
              </a:rPr>
              <a:t> 6.5 km</a:t>
            </a:r>
          </a:p>
          <a:p>
            <a:pPr lvl="1">
              <a:buFont typeface="Arial" charset="0"/>
              <a:buChar char="•"/>
            </a:pPr>
            <a:endParaRPr lang="en-GB" sz="1600" b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endParaRPr lang="en-GB" sz="1600" b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000" b="0">
                <a:solidFill>
                  <a:schemeClr val="tx1"/>
                </a:solidFill>
              </a:rPr>
              <a:t> Similar satellite</a:t>
            </a:r>
          </a:p>
          <a:p>
            <a:r>
              <a:rPr lang="en-GB" sz="2000" b="0">
                <a:solidFill>
                  <a:schemeClr val="tx1"/>
                </a:solidFill>
              </a:rPr>
              <a:t>zenith angles:</a:t>
            </a:r>
            <a:endParaRPr lang="en-GB" sz="1600" b="0">
              <a:solidFill>
                <a:schemeClr val="tx1"/>
              </a:solidFill>
            </a:endParaRPr>
          </a:p>
          <a:p>
            <a:r>
              <a:rPr lang="en-GB" sz="1600" b="0">
                <a:solidFill>
                  <a:schemeClr val="tx1"/>
                </a:solidFill>
              </a:rPr>
              <a:t>ABS(cos(a1)/coa(a2)-1)</a:t>
            </a:r>
          </a:p>
          <a:p>
            <a:r>
              <a:rPr lang="en-GB" sz="1600" b="0">
                <a:solidFill>
                  <a:schemeClr val="tx1"/>
                </a:solidFill>
              </a:rPr>
              <a:t>        &lt;=0.01</a:t>
            </a:r>
          </a:p>
          <a:p>
            <a:endParaRPr lang="en-GB" sz="1600" b="0">
              <a:solidFill>
                <a:schemeClr val="tx1"/>
              </a:solidFill>
            </a:endParaRPr>
          </a:p>
          <a:p>
            <a:endParaRPr lang="en-GB" sz="1600" b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000" b="0">
                <a:solidFill>
                  <a:schemeClr val="tx1"/>
                </a:solidFill>
              </a:rPr>
              <a:t> Homogeneous scenes:</a:t>
            </a:r>
            <a:endParaRPr lang="en-GB" sz="1600" b="0">
              <a:solidFill>
                <a:schemeClr val="tx1"/>
              </a:solidFill>
            </a:endParaRPr>
          </a:p>
          <a:p>
            <a:r>
              <a:rPr lang="en-GB" sz="1600" b="0">
                <a:solidFill>
                  <a:schemeClr val="tx1"/>
                </a:solidFill>
              </a:rPr>
              <a:t>    Cloud fraction &lt;  1 %</a:t>
            </a:r>
          </a:p>
          <a:p>
            <a:r>
              <a:rPr lang="en-GB" sz="1600" b="0">
                <a:solidFill>
                  <a:schemeClr val="tx1"/>
                </a:solidFill>
              </a:rPr>
              <a:t>            Or         &gt; 99 %</a:t>
            </a:r>
          </a:p>
          <a:p>
            <a:r>
              <a:rPr lang="en-GB" sz="1600" b="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9221" name="Straight Connector 5"/>
          <p:cNvCxnSpPr>
            <a:cxnSpLocks noChangeShapeType="1"/>
          </p:cNvCxnSpPr>
          <p:nvPr/>
        </p:nvCxnSpPr>
        <p:spPr bwMode="auto">
          <a:xfrm>
            <a:off x="5159375" y="1539875"/>
            <a:ext cx="2262188" cy="3717925"/>
          </a:xfrm>
          <a:prstGeom prst="line">
            <a:avLst/>
          </a:prstGeom>
          <a:noFill/>
          <a:ln w="12700" algn="ctr">
            <a:solidFill>
              <a:schemeClr val="bg1"/>
            </a:solidFill>
            <a:prstDash val="dash"/>
            <a:round/>
            <a:headEnd/>
            <a:tailEnd/>
          </a:ln>
        </p:spPr>
      </p:cxnSp>
      <p:cxnSp>
        <p:nvCxnSpPr>
          <p:cNvPr id="9222" name="Straight Connector 11"/>
          <p:cNvCxnSpPr>
            <a:cxnSpLocks noChangeShapeType="1"/>
          </p:cNvCxnSpPr>
          <p:nvPr/>
        </p:nvCxnSpPr>
        <p:spPr bwMode="auto">
          <a:xfrm flipV="1">
            <a:off x="5616575" y="1554163"/>
            <a:ext cx="2209800" cy="2767012"/>
          </a:xfrm>
          <a:prstGeom prst="line">
            <a:avLst/>
          </a:prstGeom>
          <a:noFill/>
          <a:ln w="12700" algn="ctr">
            <a:solidFill>
              <a:schemeClr val="bg1"/>
            </a:solidFill>
            <a:prstDash val="sysDot"/>
            <a:round/>
            <a:headEnd/>
            <a:tailEnd/>
          </a:ln>
        </p:spPr>
      </p:cxnSp>
      <p:pic>
        <p:nvPicPr>
          <p:cNvPr id="9223" name="Picture 17" descr="one_sno.gif"/>
          <p:cNvPicPr>
            <a:picLocks noChangeAspect="1"/>
          </p:cNvPicPr>
          <p:nvPr/>
        </p:nvPicPr>
        <p:blipFill>
          <a:blip r:embed="rId3" cstate="print"/>
          <a:srcRect l="17567" r="17873"/>
          <a:stretch>
            <a:fillRect/>
          </a:stretch>
        </p:blipFill>
        <p:spPr bwMode="auto">
          <a:xfrm>
            <a:off x="3581400" y="4070350"/>
            <a:ext cx="25685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IASI/CrIS SNOs: results</a:t>
            </a:r>
          </a:p>
        </p:txBody>
      </p:sp>
      <p:pic>
        <p:nvPicPr>
          <p:cNvPr id="10243" name="Picture 4" descr="sno_iasia-cri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738" y="1387475"/>
            <a:ext cx="36004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sno_iasib-cri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738" y="3833813"/>
            <a:ext cx="36004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sno_iasi-cri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7863" y="1379538"/>
            <a:ext cx="5040312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Box 7"/>
          <p:cNvSpPr txBox="1">
            <a:spLocks noChangeArrowheads="1"/>
          </p:cNvSpPr>
          <p:nvPr/>
        </p:nvSpPr>
        <p:spPr bwMode="auto">
          <a:xfrm>
            <a:off x="1744663" y="1570038"/>
            <a:ext cx="17049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0">
                <a:solidFill>
                  <a:srgbClr val="CC0000"/>
                </a:solidFill>
              </a:rPr>
              <a:t>North Pole: 2397 pairs</a:t>
            </a:r>
          </a:p>
        </p:txBody>
      </p:sp>
      <p:sp>
        <p:nvSpPr>
          <p:cNvPr id="10247" name="TextBox 8"/>
          <p:cNvSpPr txBox="1">
            <a:spLocks noChangeArrowheads="1"/>
          </p:cNvSpPr>
          <p:nvPr/>
        </p:nvSpPr>
        <p:spPr bwMode="auto">
          <a:xfrm>
            <a:off x="1219200" y="4038600"/>
            <a:ext cx="17033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0">
                <a:solidFill>
                  <a:srgbClr val="CC0000"/>
                </a:solidFill>
              </a:rPr>
              <a:t>North Pole: 1528 pairs</a:t>
            </a:r>
          </a:p>
        </p:txBody>
      </p:sp>
      <p:sp>
        <p:nvSpPr>
          <p:cNvPr id="10248" name="TextBox 9"/>
          <p:cNvSpPr txBox="1">
            <a:spLocks noChangeArrowheads="1"/>
          </p:cNvSpPr>
          <p:nvPr/>
        </p:nvSpPr>
        <p:spPr bwMode="auto">
          <a:xfrm>
            <a:off x="1997075" y="2735263"/>
            <a:ext cx="1716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0">
                <a:solidFill>
                  <a:srgbClr val="0033CC"/>
                </a:solidFill>
              </a:rPr>
              <a:t>South Pole: 1210 pairs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1965325" y="5211763"/>
            <a:ext cx="171767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 b="0">
                <a:solidFill>
                  <a:srgbClr val="0033CC"/>
                </a:solidFill>
              </a:rPr>
              <a:t>South Pole: 1091 pairs</a:t>
            </a: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7078663" y="3162300"/>
            <a:ext cx="2054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rgbClr val="66FF99"/>
                </a:solidFill>
              </a:rPr>
              <a:t>IASI-A/CrIS: 3607 pairs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6392863" y="1714500"/>
            <a:ext cx="2054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200">
                <a:solidFill>
                  <a:schemeClr val="accent1"/>
                </a:solidFill>
              </a:rPr>
              <a:t>IASI-B/CrIS: 2619 pairs</a:t>
            </a:r>
          </a:p>
        </p:txBody>
      </p:sp>
      <p:sp>
        <p:nvSpPr>
          <p:cNvPr id="10252" name="TextBox 13"/>
          <p:cNvSpPr txBox="1">
            <a:spLocks noChangeArrowheads="1"/>
          </p:cNvSpPr>
          <p:nvPr/>
        </p:nvSpPr>
        <p:spPr bwMode="auto">
          <a:xfrm>
            <a:off x="4237038" y="4648200"/>
            <a:ext cx="560387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1800" b="0">
                <a:solidFill>
                  <a:schemeClr val="tx1"/>
                </a:solidFill>
              </a:rPr>
              <a:t> CrIS slightly warmer than IASI in band 1</a:t>
            </a:r>
          </a:p>
          <a:p>
            <a:pPr>
              <a:buFont typeface="Wingdings" pitchFamily="2" charset="2"/>
              <a:buChar char="Ø"/>
            </a:pPr>
            <a:r>
              <a:rPr lang="en-GB" sz="1800" b="0">
                <a:solidFill>
                  <a:schemeClr val="tx1"/>
                </a:solidFill>
              </a:rPr>
              <a:t> But possibly non-linearity effects in band 1</a:t>
            </a:r>
          </a:p>
          <a:p>
            <a:pPr>
              <a:buFont typeface="Wingdings" pitchFamily="2" charset="2"/>
              <a:buChar char="Ø"/>
            </a:pPr>
            <a:r>
              <a:rPr lang="en-GB" sz="1800" b="0">
                <a:solidFill>
                  <a:schemeClr val="tx1"/>
                </a:solidFill>
              </a:rPr>
              <a:t> Very good agreement in band 2 (BT diff. &lt; 0.07 K)</a:t>
            </a:r>
          </a:p>
          <a:p>
            <a:pPr>
              <a:buFont typeface="Wingdings" pitchFamily="2" charset="2"/>
              <a:buChar char="Ø"/>
            </a:pPr>
            <a:r>
              <a:rPr lang="en-GB" sz="1800" b="0">
                <a:solidFill>
                  <a:schemeClr val="tx1"/>
                </a:solidFill>
              </a:rPr>
              <a:t> Difficult to conclude in band 3</a:t>
            </a:r>
          </a:p>
        </p:txBody>
      </p:sp>
      <p:pic>
        <p:nvPicPr>
          <p:cNvPr id="13" name="Picture 12" descr="compar_diff_iasi-cris_vs_crsinew_ps_2013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876" y="2117514"/>
            <a:ext cx="5691996" cy="32017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OBS-CALC Double Differences: methodology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1425575"/>
            <a:ext cx="51276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RTM: RTTOV 10.2</a:t>
            </a:r>
          </a:p>
          <a:p>
            <a:pPr>
              <a:buFont typeface="Arial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T, q and p from ECMWF forecasts</a:t>
            </a:r>
          </a:p>
          <a:p>
            <a:pPr>
              <a:buFont typeface="Arial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standard profiles of trace gases</a:t>
            </a:r>
          </a:p>
          <a:p>
            <a:pPr>
              <a:buFont typeface="Arial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Selection of scenes:</a:t>
            </a:r>
          </a:p>
          <a:p>
            <a:pPr lvl="1"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close to nadir (</a:t>
            </a:r>
            <a:r>
              <a:rPr lang="en-GB" sz="2000" b="0" dirty="0" err="1">
                <a:solidFill>
                  <a:schemeClr val="tx1"/>
                </a:solidFill>
              </a:rPr>
              <a:t>satza</a:t>
            </a:r>
            <a:r>
              <a:rPr lang="en-GB" sz="2000" b="0" dirty="0">
                <a:solidFill>
                  <a:schemeClr val="tx1"/>
                </a:solidFill>
              </a:rPr>
              <a:t> &lt; 10 deg.)</a:t>
            </a:r>
          </a:p>
          <a:p>
            <a:pPr lvl="1"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night time (</a:t>
            </a:r>
            <a:r>
              <a:rPr lang="en-GB" sz="2000" b="0" dirty="0" err="1">
                <a:solidFill>
                  <a:schemeClr val="tx1"/>
                </a:solidFill>
              </a:rPr>
              <a:t>sunza</a:t>
            </a:r>
            <a:r>
              <a:rPr lang="en-GB" sz="2000" b="0" dirty="0">
                <a:solidFill>
                  <a:schemeClr val="tx1"/>
                </a:solidFill>
              </a:rPr>
              <a:t> &gt;=120 deg.)</a:t>
            </a:r>
          </a:p>
          <a:p>
            <a:pPr lvl="1"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No polar regions (abs(lat) &lt;= 60 deg)</a:t>
            </a:r>
          </a:p>
          <a:p>
            <a:pPr lvl="1"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Over sea</a:t>
            </a:r>
          </a:p>
          <a:p>
            <a:pPr lvl="1"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clear sky (</a:t>
            </a:r>
            <a:r>
              <a:rPr lang="en-GB" sz="2000" b="0" dirty="0">
                <a:solidFill>
                  <a:schemeClr val="tx2"/>
                </a:solidFill>
              </a:rPr>
              <a:t>Cloud fraction in each</a:t>
            </a:r>
          </a:p>
          <a:p>
            <a:pPr lvl="1"/>
            <a:r>
              <a:rPr lang="en-GB" sz="2000" b="0" dirty="0">
                <a:solidFill>
                  <a:schemeClr val="tx2"/>
                </a:solidFill>
              </a:rPr>
              <a:t>                 product</a:t>
            </a:r>
            <a:r>
              <a:rPr lang="en-GB" sz="2000" b="0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Arial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</p:txBody>
      </p:sp>
      <p:pic>
        <p:nvPicPr>
          <p:cNvPr id="6" name="Picture 5" descr="iasi_cloud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0675" y="1323975"/>
            <a:ext cx="4319588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ris_cloud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150" y="3619500"/>
            <a:ext cx="431958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>
            <a:spLocks noChangeArrowheads="1"/>
          </p:cNvSpPr>
          <p:nvPr/>
        </p:nvSpPr>
        <p:spPr bwMode="auto">
          <a:xfrm rot="20112068">
            <a:off x="4746625" y="4727957"/>
            <a:ext cx="728663" cy="301625"/>
          </a:xfrm>
          <a:prstGeom prst="rightArrow">
            <a:avLst>
              <a:gd name="adj1" fmla="val 50000"/>
              <a:gd name="adj2" fmla="val 50083"/>
            </a:avLst>
          </a:prstGeom>
          <a:solidFill>
            <a:srgbClr val="0099FF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F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F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OBS-CALC : selection of clear cases</a:t>
            </a:r>
          </a:p>
        </p:txBody>
      </p:sp>
      <p:pic>
        <p:nvPicPr>
          <p:cNvPr id="12291" name="Picture 4" descr="histo_crislike_m01_bt11_20130826-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575" y="3036888"/>
            <a:ext cx="36004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histo_cris_bt11_20130826-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7013" y="3073400"/>
            <a:ext cx="360045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025775" y="1409700"/>
            <a:ext cx="4013200" cy="1462088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lvl="1">
              <a:buFont typeface="Wingdings" pitchFamily="2" charset="2"/>
              <a:buChar char="ü"/>
              <a:defRPr/>
            </a:pPr>
            <a:r>
              <a:rPr lang="en-GB" sz="2000" b="0" dirty="0">
                <a:cs typeface="+mn-cs"/>
              </a:rPr>
              <a:t> BT</a:t>
            </a:r>
            <a:r>
              <a:rPr lang="en-GB" sz="2000" b="0" baseline="-25000" dirty="0">
                <a:cs typeface="+mn-cs"/>
              </a:rPr>
              <a:t>11</a:t>
            </a:r>
            <a:r>
              <a:rPr lang="en-GB" sz="2000" b="0" dirty="0">
                <a:cs typeface="+mn-cs"/>
              </a:rPr>
              <a:t> &gt;= 280K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GB" sz="2000" b="0" dirty="0">
                <a:cs typeface="+mn-cs"/>
              </a:rPr>
              <a:t> BT</a:t>
            </a:r>
            <a:r>
              <a:rPr lang="en-GB" sz="2000" b="0" baseline="-25000" dirty="0">
                <a:cs typeface="+mn-cs"/>
              </a:rPr>
              <a:t>11</a:t>
            </a:r>
            <a:r>
              <a:rPr lang="en-GB" sz="2000" b="0" dirty="0">
                <a:cs typeface="+mn-cs"/>
              </a:rPr>
              <a:t> – </a:t>
            </a:r>
            <a:r>
              <a:rPr lang="en-GB" sz="2000" b="0" dirty="0" err="1" smtClean="0">
                <a:cs typeface="+mn-cs"/>
              </a:rPr>
              <a:t>Tsurf</a:t>
            </a:r>
            <a:r>
              <a:rPr lang="en-GB" sz="2000" b="0" dirty="0" smtClean="0">
                <a:cs typeface="+mn-cs"/>
              </a:rPr>
              <a:t> </a:t>
            </a:r>
            <a:r>
              <a:rPr lang="en-GB" sz="2000" b="0" dirty="0">
                <a:cs typeface="+mn-cs"/>
              </a:rPr>
              <a:t>&gt;= 0 K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GB" sz="2000" b="0" dirty="0">
                <a:cs typeface="+mn-cs"/>
              </a:rPr>
              <a:t> -3 K &lt; BT</a:t>
            </a:r>
            <a:r>
              <a:rPr lang="en-GB" sz="2000" b="0" baseline="-25000" dirty="0">
                <a:cs typeface="+mn-cs"/>
              </a:rPr>
              <a:t>11</a:t>
            </a:r>
            <a:r>
              <a:rPr lang="en-GB" sz="2000" b="0" dirty="0">
                <a:cs typeface="+mn-cs"/>
              </a:rPr>
              <a:t> - BT</a:t>
            </a:r>
            <a:r>
              <a:rPr lang="en-GB" sz="2000" b="0" baseline="-25000" dirty="0">
                <a:cs typeface="+mn-cs"/>
              </a:rPr>
              <a:t>3.9</a:t>
            </a:r>
            <a:r>
              <a:rPr lang="en-GB" sz="2000" b="0" dirty="0">
                <a:cs typeface="+mn-cs"/>
              </a:rPr>
              <a:t> &lt; 1.5 K </a:t>
            </a:r>
          </a:p>
          <a:p>
            <a:pPr lvl="1">
              <a:buFont typeface="Wingdings" pitchFamily="2" charset="2"/>
              <a:buChar char="ü"/>
              <a:defRPr/>
            </a:pPr>
            <a:r>
              <a:rPr lang="en-GB" sz="2000" b="0" dirty="0">
                <a:cs typeface="+mn-cs"/>
              </a:rPr>
              <a:t> (OBS-CALC)</a:t>
            </a:r>
            <a:r>
              <a:rPr lang="en-GB" sz="2000" b="0" baseline="-25000" dirty="0">
                <a:cs typeface="+mn-cs"/>
              </a:rPr>
              <a:t>BT</a:t>
            </a:r>
            <a:r>
              <a:rPr lang="en-GB" sz="2000" b="0" baseline="-40000" dirty="0">
                <a:cs typeface="+mn-cs"/>
              </a:rPr>
              <a:t>11</a:t>
            </a:r>
            <a:r>
              <a:rPr lang="en-GB" sz="2000" b="0" dirty="0">
                <a:cs typeface="+mn-cs"/>
              </a:rPr>
              <a:t> &lt;= 1 K</a:t>
            </a:r>
          </a:p>
          <a:p>
            <a:pPr>
              <a:defRPr/>
            </a:pPr>
            <a:endParaRPr lang="en-GB" dirty="0">
              <a:cs typeface="+mn-cs"/>
            </a:endParaRP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2155825" y="5580063"/>
            <a:ext cx="5616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en-GB" sz="2000" b="0">
                <a:solidFill>
                  <a:schemeClr val="tx1"/>
                </a:solidFill>
              </a:rPr>
              <a:t> Same distribution of CrIS and IASI pixels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atlon_crislike_m02_20130826-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1265238"/>
            <a:ext cx="432117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OBS-CALC : selection of clear cases</a:t>
            </a:r>
          </a:p>
        </p:txBody>
      </p:sp>
      <p:pic>
        <p:nvPicPr>
          <p:cNvPr id="13316" name="Picture 2" descr="latlon_cris_20130826-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08225"/>
            <a:ext cx="4319588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latlon_crislike_m01_20130826-29"/>
          <p:cNvPicPr>
            <a:picLocks noChangeAspect="1" noChangeArrowheads="1"/>
          </p:cNvPicPr>
          <p:nvPr/>
        </p:nvPicPr>
        <p:blipFill>
          <a:blip r:embed="rId4" cstate="print"/>
          <a:srcRect b="4245"/>
          <a:stretch>
            <a:fillRect/>
          </a:stretch>
        </p:blipFill>
        <p:spPr bwMode="auto">
          <a:xfrm>
            <a:off x="5194300" y="3825875"/>
            <a:ext cx="4319588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942138" y="5737225"/>
            <a:ext cx="1441450" cy="230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cs typeface="+mn-cs"/>
              </a:rPr>
              <a:t>IASI-B 10199 spectra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4525" y="3140075"/>
            <a:ext cx="1409700" cy="230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cs typeface="+mn-cs"/>
              </a:rPr>
              <a:t>IASI-A: 9799 spectra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46325" y="4251325"/>
            <a:ext cx="1346200" cy="2301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 err="1">
                <a:solidFill>
                  <a:schemeClr val="tx1"/>
                </a:solidFill>
                <a:cs typeface="+mn-cs"/>
              </a:rPr>
              <a:t>CrIS</a:t>
            </a:r>
            <a:r>
              <a:rPr lang="en-GB" dirty="0">
                <a:solidFill>
                  <a:schemeClr val="tx1"/>
                </a:solidFill>
                <a:cs typeface="+mn-cs"/>
              </a:rPr>
              <a:t>: 18958 spectra</a:t>
            </a:r>
          </a:p>
        </p:txBody>
      </p:sp>
      <p:sp>
        <p:nvSpPr>
          <p:cNvPr id="13321" name="TextBox 10"/>
          <p:cNvSpPr txBox="1">
            <a:spLocks noChangeArrowheads="1"/>
          </p:cNvSpPr>
          <p:nvPr/>
        </p:nvSpPr>
        <p:spPr bwMode="auto">
          <a:xfrm>
            <a:off x="1052513" y="1354138"/>
            <a:ext cx="3260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>
                <a:solidFill>
                  <a:schemeClr val="tx2"/>
                </a:solidFill>
              </a:rPr>
              <a:t>Geographical distribution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Double differences: results for IASI-A</a:t>
            </a:r>
          </a:p>
        </p:txBody>
      </p:sp>
      <p:pic>
        <p:nvPicPr>
          <p:cNvPr id="14339" name="Picture 4" descr="iasia-cris_al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538" y="2005013"/>
            <a:ext cx="5759450" cy="35607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40" name="Picture 5" descr="obs-calc_iasia_al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3" y="1531938"/>
            <a:ext cx="3600450" cy="2225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4341" name="Picture 6" descr="obs-calc_cris_al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3" y="4116388"/>
            <a:ext cx="3600450" cy="2225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14342" name="Straight Connector 12"/>
          <p:cNvCxnSpPr>
            <a:cxnSpLocks noChangeShapeType="1"/>
          </p:cNvCxnSpPr>
          <p:nvPr/>
        </p:nvCxnSpPr>
        <p:spPr bwMode="auto">
          <a:xfrm flipV="1">
            <a:off x="5021263" y="1676400"/>
            <a:ext cx="1928812" cy="7938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953000" y="3467100"/>
            <a:ext cx="1066800" cy="327025"/>
          </a:xfrm>
          <a:prstGeom prst="line">
            <a:avLst/>
          </a:prstGeom>
          <a:ln w="158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4" name="Right Arrow 7"/>
          <p:cNvSpPr>
            <a:spLocks noChangeArrowheads="1"/>
          </p:cNvSpPr>
          <p:nvPr/>
        </p:nvSpPr>
        <p:spPr bwMode="auto">
          <a:xfrm rot="-1981094">
            <a:off x="3603625" y="4830763"/>
            <a:ext cx="579438" cy="144462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4345" name="Right Arrow 8"/>
          <p:cNvSpPr>
            <a:spLocks noChangeArrowheads="1"/>
          </p:cNvSpPr>
          <p:nvPr/>
        </p:nvSpPr>
        <p:spPr bwMode="auto">
          <a:xfrm rot="1847050">
            <a:off x="3635375" y="2887663"/>
            <a:ext cx="577850" cy="1444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6172200" y="3649663"/>
            <a:ext cx="1066800" cy="68262"/>
          </a:xfrm>
          <a:prstGeom prst="line">
            <a:avLst/>
          </a:prstGeom>
          <a:ln w="158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iasib-cris_al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538" y="2005013"/>
            <a:ext cx="5759450" cy="35607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Double differences: results for IASI-B</a:t>
            </a:r>
          </a:p>
        </p:txBody>
      </p:sp>
      <p:pic>
        <p:nvPicPr>
          <p:cNvPr id="15364" name="Picture 6" descr="obs-calc_cris_al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3" y="4116388"/>
            <a:ext cx="3600450" cy="2225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cxnSp>
        <p:nvCxnSpPr>
          <p:cNvPr id="15365" name="Straight Connector 12"/>
          <p:cNvCxnSpPr>
            <a:cxnSpLocks noChangeShapeType="1"/>
          </p:cNvCxnSpPr>
          <p:nvPr/>
        </p:nvCxnSpPr>
        <p:spPr bwMode="auto">
          <a:xfrm flipV="1">
            <a:off x="5021263" y="1676400"/>
            <a:ext cx="1928812" cy="7938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953000" y="3467100"/>
            <a:ext cx="1066800" cy="327025"/>
          </a:xfrm>
          <a:prstGeom prst="line">
            <a:avLst/>
          </a:prstGeom>
          <a:ln w="158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67" name="Picture 7" descr="obs-calc_iasib_all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63" y="1533525"/>
            <a:ext cx="3600450" cy="22256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5368" name="Right Arrow 9"/>
          <p:cNvSpPr>
            <a:spLocks noChangeArrowheads="1"/>
          </p:cNvSpPr>
          <p:nvPr/>
        </p:nvSpPr>
        <p:spPr bwMode="auto">
          <a:xfrm rot="1847050">
            <a:off x="3635375" y="2887663"/>
            <a:ext cx="577850" cy="14446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sp>
        <p:nvSpPr>
          <p:cNvPr id="15369" name="Right Arrow 10"/>
          <p:cNvSpPr>
            <a:spLocks noChangeArrowheads="1"/>
          </p:cNvSpPr>
          <p:nvPr/>
        </p:nvSpPr>
        <p:spPr bwMode="auto">
          <a:xfrm rot="-1981094">
            <a:off x="3603625" y="4830763"/>
            <a:ext cx="579438" cy="144462"/>
          </a:xfrm>
          <a:prstGeom prst="rightArrow">
            <a:avLst>
              <a:gd name="adj1" fmla="val 50000"/>
              <a:gd name="adj2" fmla="val 50138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</a:pPr>
            <a:endParaRPr lang="en-US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172200" y="3649663"/>
            <a:ext cx="998538" cy="53975"/>
          </a:xfrm>
          <a:prstGeom prst="line">
            <a:avLst/>
          </a:prstGeom>
          <a:ln w="158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Conclusions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628650" y="1570038"/>
            <a:ext cx="7856538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2000" b="0">
                <a:solidFill>
                  <a:schemeClr val="tx1"/>
                </a:solidFill>
              </a:rPr>
              <a:t> Set-up of a tool to compare CrIS and IASI</a:t>
            </a:r>
          </a:p>
          <a:p>
            <a:r>
              <a:rPr lang="en-GB" sz="2000" b="0">
                <a:solidFill>
                  <a:schemeClr val="tx1"/>
                </a:solidFill>
              </a:rPr>
              <a:t>	-&gt; Daily operational monitoring of CrIS products (Obs-Calc)</a:t>
            </a:r>
          </a:p>
          <a:p>
            <a:r>
              <a:rPr lang="en-GB" sz="2000" b="0">
                <a:solidFill>
                  <a:schemeClr val="tx1"/>
                </a:solidFill>
              </a:rPr>
              <a:t>	-&gt; Direct comparison at SNOs for inter-calibration check</a:t>
            </a:r>
          </a:p>
          <a:p>
            <a:pPr>
              <a:buFont typeface="Wingdings" pitchFamily="2" charset="2"/>
              <a:buChar char="Ø"/>
            </a:pPr>
            <a:endParaRPr lang="en-GB" sz="2000" b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000" b="0">
                <a:solidFill>
                  <a:schemeClr val="tx1"/>
                </a:solidFill>
              </a:rPr>
              <a:t>Define a good and reliable criteria to select clear cases using </a:t>
            </a:r>
          </a:p>
          <a:p>
            <a:r>
              <a:rPr lang="en-GB" sz="2000" b="0">
                <a:solidFill>
                  <a:schemeClr val="tx1"/>
                </a:solidFill>
              </a:rPr>
              <a:t>   channels differences, not specific to IASI or CrIS.</a:t>
            </a:r>
          </a:p>
          <a:p>
            <a:endParaRPr lang="en-GB" sz="2000" b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000" b="0">
                <a:solidFill>
                  <a:schemeClr val="tx1"/>
                </a:solidFill>
              </a:rPr>
              <a:t> Shows good radiometric consistency between IASI and CrIS: </a:t>
            </a:r>
          </a:p>
          <a:p>
            <a:r>
              <a:rPr lang="en-GB" sz="2000" b="0">
                <a:solidFill>
                  <a:schemeClr val="tx1"/>
                </a:solidFill>
              </a:rPr>
              <a:t>    Difference at NedT (at 280K) &lt; 0.1 K</a:t>
            </a:r>
          </a:p>
          <a:p>
            <a:pPr>
              <a:buFont typeface="Wingdings" pitchFamily="2" charset="2"/>
              <a:buChar char="Ø"/>
            </a:pPr>
            <a:endParaRPr lang="en-GB" sz="2000" b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000" b="0">
                <a:solidFill>
                  <a:schemeClr val="tx1"/>
                </a:solidFill>
              </a:rPr>
              <a:t> Inter-calibration issues: 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b="0">
                <a:solidFill>
                  <a:schemeClr val="tx1"/>
                </a:solidFill>
              </a:rPr>
              <a:t> in band 1: non-linearity correction needed ?</a:t>
            </a:r>
          </a:p>
          <a:p>
            <a:pPr lvl="1">
              <a:buFont typeface="Wingdings" pitchFamily="2" charset="2"/>
              <a:buChar char="§"/>
            </a:pPr>
            <a:r>
              <a:rPr lang="en-GB" sz="2000" b="0">
                <a:solidFill>
                  <a:schemeClr val="tx1"/>
                </a:solidFill>
              </a:rPr>
              <a:t> in band 3: to be investigated</a:t>
            </a:r>
          </a:p>
          <a:p>
            <a:pPr lvl="1">
              <a:buFont typeface="Wingdings" pitchFamily="2" charset="2"/>
              <a:buChar char="§"/>
            </a:pPr>
            <a:endParaRPr lang="en-GB" sz="2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Operational monitoring of IASI products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55" y="1401763"/>
            <a:ext cx="9148762" cy="47815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Comparison with AVHRR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Comparison with HIRS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Inter-comparison IASI-A/IASI-B: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Direct, using grand averages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Double differences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Inter-comparison with </a:t>
            </a:r>
            <a:r>
              <a:rPr lang="en-GB" dirty="0" err="1" smtClean="0"/>
              <a:t>CrIS</a:t>
            </a:r>
            <a:r>
              <a:rPr lang="en-GB" dirty="0" smtClean="0"/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Direct, using SNOs</a:t>
            </a:r>
          </a:p>
          <a:p>
            <a:pPr lvl="1">
              <a:buFont typeface="Arial" pitchFamily="34" charset="0"/>
              <a:buChar char="•"/>
            </a:pPr>
            <a:r>
              <a:rPr lang="en-GB" dirty="0" smtClean="0"/>
              <a:t>Double differences</a:t>
            </a:r>
            <a:endParaRPr lang="en-GB" dirty="0"/>
          </a:p>
        </p:txBody>
      </p:sp>
      <p:pic>
        <p:nvPicPr>
          <p:cNvPr id="4" name="Picture 2" descr="H:\ESS5\DESKTOP\ENVISAT SEMINAR\allinscol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419" y="1471883"/>
            <a:ext cx="4518804" cy="247122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384212" y="4231360"/>
            <a:ext cx="1294137" cy="172354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r>
              <a:rPr lang="en-GB" sz="2000" b="1" dirty="0">
                <a:solidFill>
                  <a:srgbClr val="FFCC00"/>
                </a:solidFill>
                <a:latin typeface="Arial" charset="0"/>
              </a:rPr>
              <a:t>IASI</a:t>
            </a:r>
            <a:endParaRPr lang="en-GB" sz="20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en-GB" sz="1400" b="0" dirty="0" smtClean="0">
                <a:solidFill>
                  <a:srgbClr val="FF0000"/>
                </a:solidFill>
                <a:latin typeface="Arial" charset="0"/>
              </a:rPr>
              <a:t>(AMSU-A)</a:t>
            </a:r>
            <a:endParaRPr lang="en-GB" sz="1400" b="0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r>
              <a:rPr lang="en-GB" sz="1400" b="0" dirty="0" smtClean="0">
                <a:solidFill>
                  <a:srgbClr val="6EA92D"/>
                </a:solidFill>
                <a:latin typeface="Arial" charset="0"/>
              </a:rPr>
              <a:t>(MHS)</a:t>
            </a:r>
            <a:endParaRPr lang="en-GB" sz="1400" b="0" dirty="0">
              <a:solidFill>
                <a:srgbClr val="6EA92D"/>
              </a:solidFill>
              <a:latin typeface="Arial" charset="0"/>
            </a:endParaRPr>
          </a:p>
          <a:p>
            <a:pPr eaLnBrk="1" hangingPunct="1"/>
            <a:r>
              <a:rPr lang="en-GB" sz="2000" b="1" dirty="0">
                <a:solidFill>
                  <a:schemeClr val="tx1"/>
                </a:solidFill>
                <a:latin typeface="Arial" charset="0"/>
              </a:rPr>
              <a:t>HIRS/4</a:t>
            </a:r>
          </a:p>
          <a:p>
            <a:pPr eaLnBrk="1" hangingPunct="1"/>
            <a:r>
              <a:rPr lang="en-GB" sz="2000" b="1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AVHRR/3</a:t>
            </a:r>
          </a:p>
          <a:p>
            <a:pPr eaLnBrk="1" hangingPunct="1"/>
            <a:endParaRPr lang="en-GB" sz="1800" dirty="0">
              <a:latin typeface="Arial" charset="0"/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 flipV="1">
            <a:off x="6512942" y="2536165"/>
            <a:ext cx="836763" cy="239814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6857999" y="1949570"/>
            <a:ext cx="500331" cy="26741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H="1" flipV="1">
            <a:off x="7241875" y="2048774"/>
            <a:ext cx="159589" cy="23075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5926346" y="2225615"/>
            <a:ext cx="1431985" cy="298474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5995358" y="3459193"/>
            <a:ext cx="1380227" cy="204446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Intercomparison of IASI and CrIS spectra</a:t>
            </a:r>
          </a:p>
        </p:txBody>
      </p:sp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2803525" y="2674938"/>
            <a:ext cx="4623445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600" b="0" dirty="0">
                <a:solidFill>
                  <a:schemeClr val="tx1"/>
                </a:solidFill>
              </a:rPr>
              <a:t>Thank you for your attention !</a:t>
            </a:r>
          </a:p>
          <a:p>
            <a:pPr>
              <a:defRPr/>
            </a:pPr>
            <a:endParaRPr lang="en-GB" sz="26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Difference IASI-AVHRR vs. AVHRR</a:t>
            </a:r>
            <a:endParaRPr lang="en-GB" dirty="0"/>
          </a:p>
        </p:txBody>
      </p:sp>
      <p:pic>
        <p:nvPicPr>
          <p:cNvPr id="13" name="Picture 12" descr="IASIAVHRR_1_5Mar_M02_ch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000" y="1260000"/>
            <a:ext cx="3240000" cy="2431272"/>
          </a:xfrm>
          <a:prstGeom prst="rect">
            <a:avLst/>
          </a:prstGeom>
        </p:spPr>
      </p:pic>
      <p:pic>
        <p:nvPicPr>
          <p:cNvPr id="14" name="Picture 13" descr="IASIAVHRR_1_5Mar_M01_ch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0000" y="1260000"/>
            <a:ext cx="3240000" cy="2431272"/>
          </a:xfrm>
          <a:prstGeom prst="rect">
            <a:avLst/>
          </a:prstGeom>
        </p:spPr>
      </p:pic>
      <p:pic>
        <p:nvPicPr>
          <p:cNvPr id="16" name="Picture 15" descr="IASIAVHRR_1_5Mar_M02_ch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408" y="3780000"/>
            <a:ext cx="3240000" cy="2431272"/>
          </a:xfrm>
          <a:prstGeom prst="rect">
            <a:avLst/>
          </a:prstGeom>
        </p:spPr>
      </p:pic>
      <p:pic>
        <p:nvPicPr>
          <p:cNvPr id="17" name="Picture 16" descr="IASIAVHRR_1_5Mar_M01_ch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0000" y="3780000"/>
            <a:ext cx="3240000" cy="243127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73525" y="3502324"/>
            <a:ext cx="615874" cy="36933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chemeClr val="tx1"/>
                </a:solidFill>
              </a:rPr>
              <a:t>M02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3465" y="142623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chemeClr val="tx1"/>
                </a:solidFill>
              </a:rPr>
              <a:t>Channel 4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65699" y="4011283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chemeClr val="tx1"/>
                </a:solidFill>
              </a:rPr>
              <a:t>Channel 5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7470476" y="1943658"/>
          <a:ext cx="228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Ch 4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slope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intercept</a:t>
                      </a:r>
                      <a:endParaRPr lang="en-GB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M02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-5.52929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0.000977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M01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-2.50335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-0.00118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427342" y="4554586"/>
          <a:ext cx="233488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295"/>
                <a:gridCol w="778295"/>
                <a:gridCol w="77829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Ch 5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Slope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intercept</a:t>
                      </a:r>
                      <a:endParaRPr lang="en-GB" sz="1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M02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 -4.89576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0.001079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M01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solidFill>
                            <a:srgbClr val="FF0000"/>
                          </a:solidFill>
                        </a:rPr>
                        <a:t> 4.1248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-0.003821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5578416" y="3490822"/>
            <a:ext cx="615874" cy="36933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chemeClr val="tx1"/>
                </a:solidFill>
              </a:rPr>
              <a:t>M01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63707" y="6219645"/>
            <a:ext cx="17043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Radiance (W/m2.sr.cm-1)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7572" y="6190890"/>
            <a:ext cx="170431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Radiance (W/m2.sr.cm-1)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135804" y="4825040"/>
            <a:ext cx="2630848" cy="2308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Radiance difference (10-5 W/m2.sr.cm-1)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-1142890" y="2303252"/>
            <a:ext cx="2630848" cy="2308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Radiance difference (10-5 W/m2.sr.cm-1)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IASI vs. HIRS</a:t>
            </a:r>
            <a:endParaRPr lang="en-GB" dirty="0"/>
          </a:p>
        </p:txBody>
      </p:sp>
      <p:pic>
        <p:nvPicPr>
          <p:cNvPr id="4" name="Picture 3" descr="iasi-hirs_CLEAR_DAY_avg_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04" y="1446317"/>
            <a:ext cx="3888432" cy="2160000"/>
          </a:xfrm>
          <a:prstGeom prst="rect">
            <a:avLst/>
          </a:prstGeom>
        </p:spPr>
      </p:pic>
      <p:pic>
        <p:nvPicPr>
          <p:cNvPr id="5" name="Picture 4" descr="iasi-hirs_CLEAR_DAY_std_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277" y="3923185"/>
            <a:ext cx="3888432" cy="2160000"/>
          </a:xfrm>
          <a:prstGeom prst="rect">
            <a:avLst/>
          </a:prstGeom>
        </p:spPr>
      </p:pic>
      <p:pic>
        <p:nvPicPr>
          <p:cNvPr id="6" name="Picture 5" descr="iasi-hirs_CLEAR_DAY_avg_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0936" y="1456642"/>
            <a:ext cx="3742269" cy="2160000"/>
          </a:xfrm>
          <a:prstGeom prst="rect">
            <a:avLst/>
          </a:prstGeom>
        </p:spPr>
      </p:pic>
      <p:pic>
        <p:nvPicPr>
          <p:cNvPr id="7" name="Picture 6" descr="iasi-hirs_CLEAR_DAY_std_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2309" y="3931812"/>
            <a:ext cx="3744416" cy="21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5971" y="3502324"/>
            <a:ext cx="615874" cy="36933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chemeClr val="tx1"/>
                </a:solidFill>
              </a:rPr>
              <a:t>M02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0862" y="3490822"/>
            <a:ext cx="615874" cy="36933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chemeClr val="tx1"/>
                </a:solidFill>
              </a:rPr>
              <a:t>M01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88054" y="2349260"/>
            <a:ext cx="785984" cy="36933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chemeClr val="tx1"/>
                </a:solidFill>
              </a:rPr>
              <a:t>&lt;BT&gt;</a:t>
            </a:r>
            <a:endParaRPr lang="en-GB" sz="1800" b="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50673" y="4882551"/>
            <a:ext cx="767390" cy="369332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1800" b="0" dirty="0" smtClean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en-GB" sz="1800" b="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GB" sz="1800" b="0" dirty="0" smtClean="0">
                <a:solidFill>
                  <a:schemeClr val="tx1"/>
                </a:solidFill>
              </a:rPr>
              <a:t>BT)</a:t>
            </a:r>
            <a:endParaRPr lang="en-GB" sz="1800" b="0" dirty="0">
              <a:solidFill>
                <a:schemeClr val="tx1"/>
              </a:solidFill>
            </a:endParaRPr>
          </a:p>
        </p:txBody>
      </p:sp>
      <p:pic>
        <p:nvPicPr>
          <p:cNvPr id="12" name="Picture 11" descr="Day_Avg_HIRS_CLEAR_Ch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355" y="2084672"/>
            <a:ext cx="4608512" cy="316835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Double-differences IASI-A/IASI-B</a:t>
            </a:r>
            <a:endParaRPr lang="en-GB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3044" y="1425575"/>
            <a:ext cx="700177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 </a:t>
            </a:r>
            <a:r>
              <a:rPr lang="en-GB" sz="2000" b="0" dirty="0" err="1" smtClean="0">
                <a:solidFill>
                  <a:schemeClr val="tx1"/>
                </a:solidFill>
              </a:rPr>
              <a:t>Developped</a:t>
            </a:r>
            <a:r>
              <a:rPr lang="en-GB" sz="2000" b="0" dirty="0" smtClean="0">
                <a:solidFill>
                  <a:schemeClr val="tx1"/>
                </a:solidFill>
              </a:rPr>
              <a:t> for the </a:t>
            </a:r>
            <a:r>
              <a:rPr lang="en-GB" sz="2000" b="0" dirty="0" err="1" smtClean="0">
                <a:solidFill>
                  <a:schemeClr val="tx1"/>
                </a:solidFill>
              </a:rPr>
              <a:t>commisioning</a:t>
            </a:r>
            <a:r>
              <a:rPr lang="en-GB" sz="2000" b="0" dirty="0" smtClean="0">
                <a:solidFill>
                  <a:schemeClr val="tx1"/>
                </a:solidFill>
              </a:rPr>
              <a:t> of </a:t>
            </a:r>
            <a:r>
              <a:rPr lang="en-GB" sz="2000" b="0" dirty="0" err="1" smtClean="0">
                <a:solidFill>
                  <a:schemeClr val="tx1"/>
                </a:solidFill>
              </a:rPr>
              <a:t>Metop</a:t>
            </a:r>
            <a:r>
              <a:rPr lang="en-GB" sz="2000" b="0" dirty="0" smtClean="0">
                <a:solidFill>
                  <a:schemeClr val="tx1"/>
                </a:solidFill>
              </a:rPr>
              <a:t>-B and now part of the monthly monitoring </a:t>
            </a:r>
          </a:p>
          <a:p>
            <a:pPr>
              <a:buFont typeface="Arial" charset="0"/>
              <a:buChar char="•"/>
            </a:pPr>
            <a:endParaRPr lang="en-GB" sz="2000" b="0" dirty="0" smtClean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 b="0" dirty="0" smtClean="0">
                <a:solidFill>
                  <a:schemeClr val="tx1"/>
                </a:solidFill>
              </a:rPr>
              <a:t> RTM</a:t>
            </a:r>
            <a:r>
              <a:rPr lang="en-GB" sz="2000" b="0" dirty="0">
                <a:solidFill>
                  <a:schemeClr val="tx1"/>
                </a:solidFill>
              </a:rPr>
              <a:t>: RTTOV </a:t>
            </a:r>
            <a:r>
              <a:rPr lang="en-GB" sz="2000" b="0" dirty="0" smtClean="0">
                <a:solidFill>
                  <a:schemeClr val="tx1"/>
                </a:solidFill>
              </a:rPr>
              <a:t>9.3</a:t>
            </a:r>
            <a:endParaRPr lang="en-GB" sz="2000" b="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T, q and p from ECMWF forecasts</a:t>
            </a:r>
          </a:p>
          <a:p>
            <a:pPr>
              <a:buFont typeface="Arial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standard profiles of trace gases</a:t>
            </a:r>
          </a:p>
          <a:p>
            <a:pPr>
              <a:buFont typeface="Arial" charset="0"/>
              <a:buChar char="•"/>
            </a:pPr>
            <a:endParaRPr lang="en-GB" sz="2000" b="0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Selection of scenes</a:t>
            </a:r>
            <a:r>
              <a:rPr lang="en-GB" sz="2000" b="0" dirty="0" smtClean="0">
                <a:solidFill>
                  <a:schemeClr val="tx1"/>
                </a:solidFill>
              </a:rPr>
              <a:t>:</a:t>
            </a:r>
            <a:endParaRPr lang="en-GB" sz="2000" b="0" dirty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night time (</a:t>
            </a:r>
            <a:r>
              <a:rPr lang="en-GB" sz="2000" b="0" dirty="0" err="1">
                <a:solidFill>
                  <a:schemeClr val="tx1"/>
                </a:solidFill>
              </a:rPr>
              <a:t>sunza</a:t>
            </a:r>
            <a:r>
              <a:rPr lang="en-GB" sz="2000" b="0" dirty="0">
                <a:solidFill>
                  <a:schemeClr val="tx1"/>
                </a:solidFill>
              </a:rPr>
              <a:t> &gt;=120 deg.)</a:t>
            </a:r>
          </a:p>
          <a:p>
            <a:pPr lvl="1"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No polar regions (abs(lat) &lt;= 60 deg)</a:t>
            </a:r>
          </a:p>
          <a:p>
            <a:pPr lvl="1"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Over sea</a:t>
            </a:r>
          </a:p>
          <a:p>
            <a:pPr lvl="1">
              <a:buFont typeface="Arial" charset="0"/>
              <a:buChar char="•"/>
            </a:pPr>
            <a:r>
              <a:rPr lang="en-GB" sz="2000" b="0" dirty="0">
                <a:solidFill>
                  <a:schemeClr val="tx1"/>
                </a:solidFill>
              </a:rPr>
              <a:t> clear </a:t>
            </a:r>
            <a:r>
              <a:rPr lang="en-GB" sz="2000" b="0" dirty="0" smtClean="0">
                <a:solidFill>
                  <a:schemeClr val="tx1"/>
                </a:solidFill>
              </a:rPr>
              <a:t>sky</a:t>
            </a:r>
            <a:endParaRPr lang="en-GB" sz="2000" b="0" dirty="0">
              <a:solidFill>
                <a:schemeClr val="tx1"/>
              </a:solidFill>
            </a:endParaRPr>
          </a:p>
        </p:txBody>
      </p:sp>
      <p:pic>
        <p:nvPicPr>
          <p:cNvPr id="6" name="Picture 5" descr="doublediffprincip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1857" y="2406668"/>
            <a:ext cx="4684143" cy="30792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14868" y="5667554"/>
            <a:ext cx="166744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chemeClr val="tx1"/>
                </a:solidFill>
              </a:rPr>
              <a:t>(Plot by </a:t>
            </a:r>
            <a:r>
              <a:rPr lang="en-GB" b="0" dirty="0" err="1" smtClean="0">
                <a:solidFill>
                  <a:schemeClr val="tx1"/>
                </a:solidFill>
              </a:rPr>
              <a:t>Chander</a:t>
            </a:r>
            <a:r>
              <a:rPr lang="en-GB" b="0" dirty="0" smtClean="0">
                <a:solidFill>
                  <a:schemeClr val="tx1"/>
                </a:solidFill>
              </a:rPr>
              <a:t> et al, 2013)</a:t>
            </a:r>
            <a:endParaRPr lang="en-GB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Double-differences IASI-A/IASI-B</a:t>
            </a:r>
            <a:endParaRPr lang="en-GB" dirty="0"/>
          </a:p>
        </p:txBody>
      </p:sp>
      <p:pic>
        <p:nvPicPr>
          <p:cNvPr id="4" name="Picture 3" descr="iasia-iasib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00" y="1566000"/>
            <a:ext cx="5760000" cy="4607134"/>
          </a:xfrm>
          <a:prstGeom prst="rect">
            <a:avLst/>
          </a:prstGeom>
        </p:spPr>
      </p:pic>
      <p:pic>
        <p:nvPicPr>
          <p:cNvPr id="5" name="Picture 4" descr="iasia-iasib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000" y="1566000"/>
            <a:ext cx="5760000" cy="4607134"/>
          </a:xfrm>
          <a:prstGeom prst="rect">
            <a:avLst/>
          </a:prstGeom>
        </p:spPr>
      </p:pic>
      <p:pic>
        <p:nvPicPr>
          <p:cNvPr id="6" name="Picture 5" descr="iasia-iasib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000" y="1566000"/>
            <a:ext cx="5760000" cy="4607134"/>
          </a:xfrm>
          <a:prstGeom prst="rect">
            <a:avLst/>
          </a:prstGeom>
        </p:spPr>
      </p:pic>
      <p:pic>
        <p:nvPicPr>
          <p:cNvPr id="7" name="Picture 6" descr="iasia-iasib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6000" y="1566000"/>
            <a:ext cx="5760000" cy="4607134"/>
          </a:xfrm>
          <a:prstGeom prst="rect">
            <a:avLst/>
          </a:prstGeom>
        </p:spPr>
      </p:pic>
      <p:pic>
        <p:nvPicPr>
          <p:cNvPr id="8" name="Picture 7" descr="iasia-iasib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6000" y="1566000"/>
            <a:ext cx="5760000" cy="4607134"/>
          </a:xfrm>
          <a:prstGeom prst="rect">
            <a:avLst/>
          </a:prstGeom>
        </p:spPr>
      </p:pic>
      <p:pic>
        <p:nvPicPr>
          <p:cNvPr id="9" name="Picture 8" descr="iasia-iasib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6000" y="1566000"/>
            <a:ext cx="5760000" cy="46071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1109" y="1584385"/>
            <a:ext cx="366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7ABC32"/>
                </a:solidFill>
              </a:rPr>
              <a:t> On-ground update IASI-A and IASI-B</a:t>
            </a:r>
            <a:endParaRPr lang="en-GB" sz="1800" b="0" dirty="0" smtClean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4114" y="2133602"/>
            <a:ext cx="366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33CC"/>
                </a:solidFill>
              </a:rPr>
              <a:t> On-board update IASI-B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2610" y="2415399"/>
            <a:ext cx="366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EF1DA9"/>
                </a:solidFill>
              </a:rPr>
              <a:t> No update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5490" y="2697194"/>
            <a:ext cx="3666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65D7FF"/>
                </a:solidFill>
              </a:rPr>
              <a:t> On-board update IASI-A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06859" y="2953111"/>
            <a:ext cx="366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800" b="0" dirty="0" smtClean="0">
                <a:solidFill>
                  <a:srgbClr val="000000"/>
                </a:solidFill>
              </a:rPr>
              <a:t> On-ground update IASI-A and IASI-B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47117" y="4364966"/>
            <a:ext cx="3450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GB" sz="1800" b="0" dirty="0" smtClean="0">
                <a:solidFill>
                  <a:schemeClr val="tx1"/>
                </a:solidFill>
              </a:rPr>
              <a:t> Difference always lower than 0.1K </a:t>
            </a:r>
            <a:r>
              <a:rPr lang="en-GB" sz="1800" b="0" dirty="0" err="1" smtClean="0">
                <a:solidFill>
                  <a:schemeClr val="tx1"/>
                </a:solidFill>
              </a:rPr>
              <a:t>NedT</a:t>
            </a:r>
            <a:r>
              <a:rPr lang="en-GB" sz="1800" b="0" dirty="0" smtClean="0">
                <a:solidFill>
                  <a:schemeClr val="tx1"/>
                </a:solidFill>
              </a:rPr>
              <a:t> =&gt; good radiometric consistency</a:t>
            </a:r>
            <a:endParaRPr lang="en-GB" sz="18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Intercomparison</a:t>
            </a:r>
            <a:r>
              <a:rPr lang="en-GB" dirty="0" smtClean="0"/>
              <a:t> with </a:t>
            </a:r>
            <a:r>
              <a:rPr lang="en-GB" dirty="0" err="1" smtClean="0"/>
              <a:t>CrIS</a:t>
            </a:r>
            <a:r>
              <a:rPr lang="en-GB" dirty="0" smtClean="0"/>
              <a:t>: context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5325" y="1085850"/>
            <a:ext cx="8621713" cy="4846638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>
              <a:defRPr/>
            </a:pPr>
            <a:endParaRPr lang="en-GB" sz="2000" b="0" dirty="0">
              <a:solidFill>
                <a:schemeClr val="tx1"/>
              </a:solidFill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IE" sz="2000" b="0" dirty="0">
                <a:solidFill>
                  <a:schemeClr val="tx1"/>
                </a:solidFill>
                <a:cs typeface="+mn-cs"/>
              </a:rPr>
              <a:t> </a:t>
            </a:r>
            <a:r>
              <a:rPr lang="en-IE" sz="2000" b="0" u="sng" dirty="0">
                <a:solidFill>
                  <a:schemeClr val="tx1"/>
                </a:solidFill>
                <a:cs typeface="+mn-cs"/>
              </a:rPr>
              <a:t>Since 31</a:t>
            </a:r>
            <a:r>
              <a:rPr lang="en-IE" sz="2000" b="0" u="sng" baseline="30000" dirty="0">
                <a:solidFill>
                  <a:schemeClr val="tx1"/>
                </a:solidFill>
                <a:cs typeface="+mn-cs"/>
              </a:rPr>
              <a:t>st</a:t>
            </a:r>
            <a:r>
              <a:rPr lang="en-IE" sz="2000" b="0" u="sng" dirty="0">
                <a:solidFill>
                  <a:schemeClr val="tx1"/>
                </a:solidFill>
                <a:cs typeface="+mn-cs"/>
              </a:rPr>
              <a:t> July 2012</a:t>
            </a:r>
            <a:r>
              <a:rPr lang="en-IE" sz="2000" b="0" dirty="0">
                <a:solidFill>
                  <a:schemeClr val="tx1"/>
                </a:solidFill>
                <a:cs typeface="+mn-cs"/>
              </a:rPr>
              <a:t>, </a:t>
            </a:r>
            <a:r>
              <a:rPr lang="en-IE" sz="2000" b="0" dirty="0" err="1">
                <a:solidFill>
                  <a:schemeClr val="tx1"/>
                </a:solidFill>
                <a:cs typeface="+mn-cs"/>
              </a:rPr>
              <a:t>Suomi</a:t>
            </a:r>
            <a:r>
              <a:rPr lang="en-IE" sz="2000" b="0" dirty="0">
                <a:solidFill>
                  <a:schemeClr val="tx1"/>
                </a:solidFill>
                <a:cs typeface="+mn-cs"/>
              </a:rPr>
              <a:t> NPP </a:t>
            </a:r>
            <a:r>
              <a:rPr lang="en-IE" sz="2000" b="0" dirty="0" err="1">
                <a:solidFill>
                  <a:schemeClr val="tx1"/>
                </a:solidFill>
                <a:cs typeface="+mn-cs"/>
              </a:rPr>
              <a:t>CrIS</a:t>
            </a:r>
            <a:r>
              <a:rPr lang="en-IE" sz="2000" b="0" dirty="0">
                <a:solidFill>
                  <a:schemeClr val="tx1"/>
                </a:solidFill>
                <a:cs typeface="+mn-cs"/>
              </a:rPr>
              <a:t> SDRs are distributed by </a:t>
            </a:r>
          </a:p>
          <a:p>
            <a:pPr>
              <a:defRPr/>
            </a:pPr>
            <a:r>
              <a:rPr lang="en-IE" sz="2000" b="0" dirty="0">
                <a:solidFill>
                  <a:schemeClr val="tx1"/>
                </a:solidFill>
                <a:cs typeface="+mn-cs"/>
              </a:rPr>
              <a:t>    EUMETSAT as “pass through”:</a:t>
            </a:r>
          </a:p>
          <a:p>
            <a:pPr lvl="1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000" b="0" dirty="0">
                <a:solidFill>
                  <a:schemeClr val="tx1"/>
                </a:solidFill>
                <a:cs typeface="+mn-cs"/>
              </a:rPr>
              <a:t> Extract BUFR bulletins </a:t>
            </a:r>
          </a:p>
          <a:p>
            <a:pPr lvl="1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000" b="0" dirty="0">
                <a:solidFill>
                  <a:schemeClr val="tx1"/>
                </a:solidFill>
                <a:cs typeface="+mn-cs"/>
              </a:rPr>
              <a:t> Repack BUFR bulletins</a:t>
            </a:r>
          </a:p>
          <a:p>
            <a:pPr lvl="1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000" b="0" dirty="0">
                <a:solidFill>
                  <a:schemeClr val="tx1"/>
                </a:solidFill>
                <a:cs typeface="+mn-cs"/>
              </a:rPr>
              <a:t> Rename file to WMO GTS standard</a:t>
            </a:r>
          </a:p>
          <a:p>
            <a:pPr marL="180975" indent="-180975" eaLnBrk="0" hangingPunct="0">
              <a:spcBef>
                <a:spcPct val="50000"/>
              </a:spcBef>
              <a:defRPr/>
            </a:pPr>
            <a:endParaRPr lang="en-US" sz="2000" b="0" dirty="0">
              <a:solidFill>
                <a:schemeClr val="tx1"/>
              </a:solidFill>
              <a:cs typeface="+mn-cs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IE" sz="2000" b="0" dirty="0">
                <a:solidFill>
                  <a:schemeClr val="tx1"/>
                </a:solidFill>
                <a:cs typeface="+mn-cs"/>
              </a:rPr>
              <a:t> </a:t>
            </a:r>
            <a:r>
              <a:rPr lang="en-IE" sz="2000" b="0" u="sng" dirty="0">
                <a:solidFill>
                  <a:schemeClr val="tx1"/>
                </a:solidFill>
                <a:cs typeface="+mn-cs"/>
              </a:rPr>
              <a:t>Since 12</a:t>
            </a:r>
            <a:r>
              <a:rPr lang="en-IE" sz="2000" b="0" u="sng" baseline="30000" dirty="0">
                <a:solidFill>
                  <a:schemeClr val="tx1"/>
                </a:solidFill>
                <a:cs typeface="+mn-cs"/>
              </a:rPr>
              <a:t>th</a:t>
            </a:r>
            <a:r>
              <a:rPr lang="en-IE" sz="2000" b="0" u="sng" dirty="0">
                <a:solidFill>
                  <a:schemeClr val="tx1"/>
                </a:solidFill>
                <a:cs typeface="+mn-cs"/>
              </a:rPr>
              <a:t> March 2013</a:t>
            </a:r>
            <a:r>
              <a:rPr lang="en-IE" sz="2000" b="0" dirty="0">
                <a:solidFill>
                  <a:schemeClr val="tx1"/>
                </a:solidFill>
                <a:cs typeface="+mn-cs"/>
              </a:rPr>
              <a:t>, SDRs include cloud data from the VIIRS</a:t>
            </a:r>
          </a:p>
          <a:p>
            <a:pPr>
              <a:defRPr/>
            </a:pPr>
            <a:r>
              <a:rPr lang="en-IE" sz="2000" b="0" dirty="0">
                <a:solidFill>
                  <a:schemeClr val="tx1"/>
                </a:solidFill>
                <a:cs typeface="+mn-cs"/>
              </a:rPr>
              <a:t>    instrument i.e. as “pass through” including: </a:t>
            </a:r>
          </a:p>
          <a:p>
            <a:pPr lvl="1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000" b="0" dirty="0">
                <a:solidFill>
                  <a:schemeClr val="tx1"/>
                </a:solidFill>
                <a:cs typeface="+mn-cs"/>
              </a:rPr>
              <a:t> Decode </a:t>
            </a:r>
            <a:r>
              <a:rPr lang="en-GB" sz="2000" b="0" dirty="0" err="1">
                <a:solidFill>
                  <a:schemeClr val="tx1"/>
                </a:solidFill>
                <a:cs typeface="+mn-cs"/>
              </a:rPr>
              <a:t>netCDF</a:t>
            </a:r>
            <a:r>
              <a:rPr lang="en-GB" sz="2000" b="0" dirty="0">
                <a:solidFill>
                  <a:schemeClr val="tx1"/>
                </a:solidFill>
                <a:cs typeface="+mn-cs"/>
              </a:rPr>
              <a:t> cloud EDRs</a:t>
            </a:r>
          </a:p>
          <a:p>
            <a:pPr lvl="1" eaLnBrk="0" hangingPunct="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GB" sz="2000" b="0" dirty="0">
                <a:solidFill>
                  <a:schemeClr val="tx1"/>
                </a:solidFill>
                <a:cs typeface="+mn-cs"/>
              </a:rPr>
              <a:t> Re-grid and merge with co-located </a:t>
            </a:r>
            <a:r>
              <a:rPr lang="en-GB" sz="2000" b="0" dirty="0" err="1">
                <a:solidFill>
                  <a:schemeClr val="tx1"/>
                </a:solidFill>
                <a:cs typeface="+mn-cs"/>
              </a:rPr>
              <a:t>CrIS</a:t>
            </a:r>
            <a:endParaRPr lang="en-US" sz="2000" b="0" dirty="0">
              <a:solidFill>
                <a:schemeClr val="tx1"/>
              </a:solidFill>
              <a:cs typeface="+mn-cs"/>
            </a:endParaRPr>
          </a:p>
          <a:p>
            <a:pPr>
              <a:defRPr/>
            </a:pPr>
            <a:endParaRPr lang="en-IE" sz="2000" b="0" dirty="0">
              <a:solidFill>
                <a:schemeClr val="tx1"/>
              </a:solidFill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2313" y="5607050"/>
            <a:ext cx="7332662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Dissemination of 2670 </a:t>
            </a:r>
            <a:r>
              <a:rPr lang="en-GB" sz="25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CrIS</a:t>
            </a:r>
            <a:r>
              <a:rPr lang="en-GB" sz="25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products / day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768350" y="5692775"/>
            <a:ext cx="1181100" cy="31115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6000" tIns="36000" rIns="36000" bIns="36000"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Why Comparing CrIS and IASI ?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06375" y="1279525"/>
            <a:ext cx="9567863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E" sz="2000" b="0" u="sng" dirty="0">
                <a:solidFill>
                  <a:schemeClr val="tx1"/>
                </a:solidFill>
              </a:rPr>
              <a:t> </a:t>
            </a:r>
            <a:r>
              <a:rPr lang="en-IE" sz="2000" b="0" u="sng" dirty="0" err="1">
                <a:solidFill>
                  <a:schemeClr val="tx1"/>
                </a:solidFill>
              </a:rPr>
              <a:t>CrIS</a:t>
            </a:r>
            <a:r>
              <a:rPr lang="en-IE" sz="2000" b="0" u="sng" dirty="0">
                <a:solidFill>
                  <a:schemeClr val="tx1"/>
                </a:solidFill>
              </a:rPr>
              <a:t> data monitoring</a:t>
            </a:r>
          </a:p>
          <a:p>
            <a:pPr lvl="1">
              <a:buFont typeface="Arial" charset="0"/>
              <a:buChar char="•"/>
            </a:pPr>
            <a:r>
              <a:rPr lang="en-IE" sz="2000" b="0" dirty="0">
                <a:solidFill>
                  <a:schemeClr val="tx1"/>
                </a:solidFill>
              </a:rPr>
              <a:t> Identify problems in the operational environment related to the products</a:t>
            </a:r>
          </a:p>
          <a:p>
            <a:pPr lvl="1">
              <a:buFont typeface="Arial" charset="0"/>
              <a:buChar char="•"/>
            </a:pPr>
            <a:r>
              <a:rPr lang="en-IE" sz="2000" b="0">
                <a:solidFill>
                  <a:schemeClr val="tx1"/>
                </a:solidFill>
              </a:rPr>
              <a:t> </a:t>
            </a:r>
            <a:r>
              <a:rPr lang="en-IE" sz="2000" b="0" smtClean="0">
                <a:solidFill>
                  <a:schemeClr val="tx1"/>
                </a:solidFill>
              </a:rPr>
              <a:t>Assess </a:t>
            </a:r>
            <a:r>
              <a:rPr lang="en-IE" sz="2000" b="0" dirty="0">
                <a:solidFill>
                  <a:schemeClr val="tx1"/>
                </a:solidFill>
              </a:rPr>
              <a:t>the quality of the operational products</a:t>
            </a:r>
          </a:p>
          <a:p>
            <a:pPr lvl="1">
              <a:buFont typeface="Arial" charset="0"/>
              <a:buChar char="•"/>
            </a:pPr>
            <a:endParaRPr lang="en-IE" sz="2000" b="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E" sz="2000" b="0" u="sng" dirty="0">
                <a:solidFill>
                  <a:schemeClr val="tx1"/>
                </a:solidFill>
              </a:rPr>
              <a:t> Global instruments inter-calibration:</a:t>
            </a:r>
          </a:p>
          <a:p>
            <a:pPr lvl="1">
              <a:buFont typeface="Arial" charset="0"/>
              <a:buChar char="•"/>
            </a:pPr>
            <a:r>
              <a:rPr lang="en-IE" sz="2000" b="0" dirty="0">
                <a:solidFill>
                  <a:schemeClr val="tx1"/>
                </a:solidFill>
              </a:rPr>
              <a:t> Feed-back on other products disseminated by EUMETSAT</a:t>
            </a:r>
          </a:p>
          <a:p>
            <a:pPr lvl="1">
              <a:buFont typeface="Arial" charset="0"/>
              <a:buChar char="•"/>
            </a:pPr>
            <a:r>
              <a:rPr lang="en-IE" sz="2000" b="0" dirty="0">
                <a:solidFill>
                  <a:schemeClr val="tx1"/>
                </a:solidFill>
              </a:rPr>
              <a:t> New </a:t>
            </a:r>
            <a:r>
              <a:rPr lang="en-IE" sz="2000" b="0" dirty="0" err="1">
                <a:solidFill>
                  <a:schemeClr val="tx1"/>
                </a:solidFill>
              </a:rPr>
              <a:t>intercalibration</a:t>
            </a:r>
            <a:r>
              <a:rPr lang="en-IE" sz="2000" b="0" dirty="0">
                <a:solidFill>
                  <a:schemeClr val="tx1"/>
                </a:solidFill>
              </a:rPr>
              <a:t> using IASI for the GSICS community</a:t>
            </a:r>
          </a:p>
        </p:txBody>
      </p:sp>
      <p:pic>
        <p:nvPicPr>
          <p:cNvPr id="5124" name="Picture 3" descr="t500_m0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5725" y="4008438"/>
            <a:ext cx="3240088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38125" y="3786188"/>
            <a:ext cx="64008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IE" sz="2000" b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E" sz="2000" b="0" u="sng">
                <a:solidFill>
                  <a:schemeClr val="tx1"/>
                </a:solidFill>
              </a:rPr>
              <a:t> Why using IASI ?</a:t>
            </a:r>
            <a:endParaRPr lang="en-IE" sz="2000" b="0">
              <a:solidFill>
                <a:schemeClr val="tx1"/>
              </a:solidFill>
            </a:endParaRPr>
          </a:p>
          <a:p>
            <a:pPr lvl="1">
              <a:buFont typeface="Arial" charset="0"/>
              <a:buChar char="•"/>
            </a:pPr>
            <a:r>
              <a:rPr lang="en-IE" sz="2000" b="0">
                <a:solidFill>
                  <a:schemeClr val="tx1"/>
                </a:solidFill>
              </a:rPr>
              <a:t> IASI on Metop-A has proven to be good reference</a:t>
            </a:r>
          </a:p>
          <a:p>
            <a:pPr lvl="1">
              <a:buFont typeface="Arial" charset="0"/>
              <a:buChar char="•"/>
            </a:pPr>
            <a:r>
              <a:rPr lang="en-IE" sz="2000" b="0">
                <a:solidFill>
                  <a:schemeClr val="tx1"/>
                </a:solidFill>
              </a:rPr>
              <a:t> Commissioning of IASI-B has shown that it has a</a:t>
            </a:r>
          </a:p>
          <a:p>
            <a:pPr lvl="1"/>
            <a:r>
              <a:rPr lang="en-IE" sz="2000" b="0">
                <a:solidFill>
                  <a:schemeClr val="tx1"/>
                </a:solidFill>
              </a:rPr>
              <a:t>  similar quality to IASI-A</a:t>
            </a:r>
          </a:p>
          <a:p>
            <a:endParaRPr lang="en-GB" sz="2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25438" y="55563"/>
            <a:ext cx="9150350" cy="839787"/>
          </a:xfrm>
        </p:spPr>
        <p:txBody>
          <a:bodyPr/>
          <a:lstStyle/>
          <a:p>
            <a:r>
              <a:rPr lang="en-GB" smtClean="0"/>
              <a:t>IASI and CrIS</a:t>
            </a: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244475" y="1295400"/>
            <a:ext cx="6035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0">
                <a:solidFill>
                  <a:schemeClr val="tx1"/>
                </a:solidFill>
              </a:rPr>
              <a:t>CrIS: three bands with different spectral resolutions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71463" y="1836738"/>
          <a:ext cx="5709919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388"/>
                <a:gridCol w="1568031"/>
                <a:gridCol w="1271556"/>
                <a:gridCol w="2070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Range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algn="ctr"/>
                      <a:r>
                        <a:rPr lang="en-GB" baseline="0" dirty="0" smtClean="0"/>
                        <a:t>(cm-1)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Nb</a:t>
                      </a:r>
                      <a:r>
                        <a:rPr lang="en-GB" dirty="0" smtClean="0"/>
                        <a:t> of Chan.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Spectral</a:t>
                      </a:r>
                    </a:p>
                    <a:p>
                      <a:pPr algn="ctr"/>
                      <a:r>
                        <a:rPr lang="en-GB" dirty="0" smtClean="0"/>
                        <a:t>Resolution </a:t>
                      </a:r>
                    </a:p>
                    <a:p>
                      <a:pPr algn="ctr"/>
                      <a:r>
                        <a:rPr lang="en-GB" dirty="0" smtClean="0"/>
                        <a:t>(cm-1)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650-1095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713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0.625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1210-1750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433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1.25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2155-2550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75" name="TextBox 5"/>
          <p:cNvSpPr txBox="1">
            <a:spLocks noChangeArrowheads="1"/>
          </p:cNvSpPr>
          <p:nvPr/>
        </p:nvSpPr>
        <p:spPr bwMode="auto">
          <a:xfrm>
            <a:off x="381000" y="4221163"/>
            <a:ext cx="5634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0">
                <a:solidFill>
                  <a:schemeClr val="tx1"/>
                </a:solidFill>
              </a:rPr>
              <a:t>IASI: one band with a single spectral resolution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9075" y="4710113"/>
          <a:ext cx="5709919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388"/>
                <a:gridCol w="1568031"/>
                <a:gridCol w="1271556"/>
                <a:gridCol w="20709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Band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Range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algn="ctr"/>
                      <a:r>
                        <a:rPr lang="en-GB" baseline="0" dirty="0" smtClean="0"/>
                        <a:t>(cm-1)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Nb</a:t>
                      </a:r>
                      <a:r>
                        <a:rPr lang="en-GB" dirty="0" smtClean="0"/>
                        <a:t> of Chan.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Spectral Resolution </a:t>
                      </a:r>
                    </a:p>
                    <a:p>
                      <a:pPr algn="ctr"/>
                      <a:r>
                        <a:rPr lang="en-GB" dirty="0" smtClean="0"/>
                        <a:t>(cm-1)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645-2760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8461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0.25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93" name="Picture 7" descr="un_spectre_cris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163" y="1684338"/>
            <a:ext cx="36004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94" name="Picture 8" descr="un_spectre_iasi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2038" y="4078288"/>
            <a:ext cx="36004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33062</TotalTime>
  <Words>858</Words>
  <Application>Microsoft Office PowerPoint</Application>
  <PresentationFormat>A4 Paper (210x297 mm)</PresentationFormat>
  <Paragraphs>220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1_EUM_template_v03</vt:lpstr>
      <vt:lpstr>Intercomparison of IASI and CrIS spectra</vt:lpstr>
      <vt:lpstr>Operational monitoring of IASI products</vt:lpstr>
      <vt:lpstr>Difference IASI-AVHRR vs. AVHRR</vt:lpstr>
      <vt:lpstr>IASI vs. HIRS</vt:lpstr>
      <vt:lpstr>Double-differences IASI-A/IASI-B</vt:lpstr>
      <vt:lpstr>Double-differences IASI-A/IASI-B</vt:lpstr>
      <vt:lpstr>Intercomparison with CrIS: context</vt:lpstr>
      <vt:lpstr>Why Comparing CrIS and IASI ?</vt:lpstr>
      <vt:lpstr>IASI and CrIS</vt:lpstr>
      <vt:lpstr>Comparing IASI to CrIS: methodology</vt:lpstr>
      <vt:lpstr>Comparing CrIS and IASI: 2 approaches</vt:lpstr>
      <vt:lpstr>IASI/CrIS SNOs: selection</vt:lpstr>
      <vt:lpstr>IASI/CrIS SNOs: results</vt:lpstr>
      <vt:lpstr>OBS-CALC Double Differences: methodology</vt:lpstr>
      <vt:lpstr>OBS-CALC : selection of clear cases</vt:lpstr>
      <vt:lpstr>OBS-CALC : selection of clear cases</vt:lpstr>
      <vt:lpstr>Double differences: results for IASI-A</vt:lpstr>
      <vt:lpstr>Double differences: results for IASI-B</vt:lpstr>
      <vt:lpstr>Conclusions</vt:lpstr>
      <vt:lpstr>Intercomparison of IASI and CrIS spectra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Bertrand Theodore</cp:lastModifiedBy>
  <cp:revision>1450</cp:revision>
  <cp:lastPrinted>2006-03-06T14:11:17Z</cp:lastPrinted>
  <dcterms:created xsi:type="dcterms:W3CDTF">1997-07-23T08:21:02Z</dcterms:created>
  <dcterms:modified xsi:type="dcterms:W3CDTF">2014-03-27T09:34:36Z</dcterms:modified>
</cp:coreProperties>
</file>