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151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5" r:id="rId3"/>
    <p:sldId id="267" r:id="rId4"/>
    <p:sldId id="306" r:id="rId5"/>
    <p:sldId id="309" r:id="rId6"/>
    <p:sldId id="273" r:id="rId7"/>
    <p:sldId id="305" r:id="rId8"/>
    <p:sldId id="304" r:id="rId9"/>
    <p:sldId id="308" r:id="rId10"/>
    <p:sldId id="307" r:id="rId11"/>
    <p:sldId id="277" r:id="rId12"/>
  </p:sldIdLst>
  <p:sldSz cx="9906000" cy="6858000" type="A4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0000"/>
    <a:srgbClr val="009900"/>
    <a:srgbClr val="3333FF"/>
    <a:srgbClr val="FF00FF"/>
    <a:srgbClr val="FF0066"/>
    <a:srgbClr val="00B050"/>
    <a:srgbClr val="DFB20D"/>
    <a:srgbClr val="C7A77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8" autoAdjust="0"/>
    <p:restoredTop sz="79862" autoAdjust="0"/>
  </p:normalViewPr>
  <p:slideViewPr>
    <p:cSldViewPr snapToObjects="1">
      <p:cViewPr>
        <p:scale>
          <a:sx n="100" d="100"/>
          <a:sy n="100" d="100"/>
        </p:scale>
        <p:origin x="-1866" y="-564"/>
      </p:cViewPr>
      <p:guideLst>
        <p:guide orient="horz" pos="856"/>
        <p:guide orient="horz" pos="4319"/>
        <p:guide orient="horz" pos="3984"/>
        <p:guide orient="horz" pos="175"/>
        <p:guide pos="285"/>
        <p:guide pos="595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 snapToObjects="1">
      <p:cViewPr varScale="1">
        <p:scale>
          <a:sx n="74" d="100"/>
          <a:sy n="74" d="100"/>
        </p:scale>
        <p:origin x="-3510" y="-90"/>
      </p:cViewPr>
      <p:guideLst>
        <p:guide orient="horz" pos="3127"/>
        <p:guide pos="2140"/>
      </p:guideLst>
    </p:cSldViewPr>
  </p:notesViewPr>
  <p:gridSpacing cx="92171838" cy="921718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6.xml"/><Relationship Id="rId1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20450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32600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450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455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450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553200" y="9736138"/>
            <a:ext cx="2794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450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C6D2923A-552D-4A2D-9376-482C00578C3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t" anchorCtr="0" compatLnSpc="1">
            <a:prstTxWarp prst="textNoShape">
              <a:avLst/>
            </a:prstTxWarp>
          </a:bodyPr>
          <a:lstStyle>
            <a:lvl1pPr defTabSz="920450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t" anchorCtr="0" compatLnSpc="1">
            <a:prstTxWarp prst="textNoShape">
              <a:avLst/>
            </a:prstTxWarp>
          </a:bodyPr>
          <a:lstStyle>
            <a:lvl1pPr algn="r" defTabSz="920450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3288"/>
            <a:ext cx="498792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b" anchorCtr="0" compatLnSpc="1">
            <a:prstTxWarp prst="textNoShape">
              <a:avLst/>
            </a:prstTxWarp>
          </a:bodyPr>
          <a:lstStyle>
            <a:lvl1pPr defTabSz="920450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b" anchorCtr="0" compatLnSpc="1">
            <a:prstTxWarp prst="textNoShape">
              <a:avLst/>
            </a:prstTxWarp>
          </a:bodyPr>
          <a:lstStyle>
            <a:lvl1pPr algn="r" defTabSz="920450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758D69A9-F701-44AD-A5CB-535A0D89898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86BCE23B-EB27-49F5-95A1-58438EB7DE04}" type="slidenum">
              <a:rPr lang="de-DE" smtClean="0"/>
              <a:pPr defTabSz="919163"/>
              <a:t>1</a:t>
            </a:fld>
            <a:endParaRPr lang="de-DE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de-DE" sz="1400" b="1" smtClean="0">
                <a:latin typeface="Tahoma" pitchFamily="34" charset="0"/>
              </a:rPr>
              <a:t>- Change title to more general one. </a:t>
            </a:r>
          </a:p>
          <a:p>
            <a:pPr>
              <a:spcBef>
                <a:spcPct val="0"/>
              </a:spcBef>
            </a:pPr>
            <a:r>
              <a:rPr lang="de-DE" sz="1400" b="1" smtClean="0">
                <a:latin typeface="Tahoma" pitchFamily="34" charset="0"/>
              </a:rPr>
              <a:t>- Focus can stay on the HIRS work, however, given the character of the workshop an introduction on the VIS/Near-infrared work is also needed.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What are the target accuracies and precisions that we aim at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2A6D8DBF-5262-4A86-84A4-5D6196EFB107}" type="slidenum">
              <a:rPr lang="de-DE" smtClean="0"/>
              <a:pPr defTabSz="919163"/>
              <a:t>3</a:t>
            </a:fld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GB" sz="900" b="1" smtClean="0">
                <a:solidFill>
                  <a:schemeClr val="bg1"/>
                </a:solidFill>
                <a:latin typeface="Tahoma" pitchFamily="34" charset="0"/>
              </a:rPr>
              <a:t>More explanation needed </a:t>
            </a:r>
          </a:p>
        </p:txBody>
      </p:sp>
      <p:sp>
        <p:nvSpPr>
          <p:cNvPr id="54276" name="Slide Number Placeholder 3"/>
          <p:cNvSpPr txBox="1">
            <a:spLocks noGrp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980" tIns="45990" rIns="91980" bIns="45990" anchor="b"/>
          <a:lstStyle/>
          <a:p>
            <a:pPr algn="r" defTabSz="919163" eaLnBrk="0" hangingPunct="0"/>
            <a:fld id="{E4132DF8-C228-45FD-86FA-9F3DDF29E207}" type="slidenum">
              <a:rPr lang="de-DE" sz="1200" b="0">
                <a:latin typeface="Times New Roman" pitchFamily="18" charset="0"/>
              </a:rPr>
              <a:pPr algn="r" defTabSz="919163" eaLnBrk="0" hangingPunct="0"/>
              <a:t>6</a:t>
            </a:fld>
            <a:endParaRPr lang="de-DE" sz="1200" b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D372474A-1299-43F9-A311-BF48B32A82F0}" type="slidenum">
              <a:rPr lang="de-DE" smtClean="0"/>
              <a:pPr defTabSz="919163"/>
              <a:t>11</a:t>
            </a:fld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1"/>
          <p:cNvGrpSpPr>
            <a:grpSpLocks noChangeAspect="1"/>
          </p:cNvGrpSpPr>
          <p:nvPr userDrawn="1"/>
        </p:nvGrpSpPr>
        <p:grpSpPr bwMode="auto">
          <a:xfrm>
            <a:off x="7737475" y="6307138"/>
            <a:ext cx="1814513" cy="447675"/>
            <a:chOff x="4874" y="3973"/>
            <a:chExt cx="1143" cy="282"/>
          </a:xfrm>
        </p:grpSpPr>
        <p:sp>
          <p:nvSpPr>
            <p:cNvPr id="5" name="AutoShape 42"/>
            <p:cNvSpPr>
              <a:spLocks noChangeAspect="1" noChangeArrowheads="1" noTextEdit="1"/>
            </p:cNvSpPr>
            <p:nvPr userDrawn="1"/>
          </p:nvSpPr>
          <p:spPr bwMode="auto">
            <a:xfrm>
              <a:off x="4874" y="3973"/>
              <a:ext cx="114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6" name="Freeform 43"/>
            <p:cNvSpPr>
              <a:spLocks noEditPoints="1"/>
            </p:cNvSpPr>
            <p:nvPr userDrawn="1"/>
          </p:nvSpPr>
          <p:spPr bwMode="auto">
            <a:xfrm>
              <a:off x="5774" y="4079"/>
              <a:ext cx="100" cy="103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76" y="0"/>
                </a:cxn>
                <a:cxn ang="0">
                  <a:pos x="0" y="207"/>
                </a:cxn>
                <a:cxn ang="0">
                  <a:pos x="54" y="207"/>
                </a:cxn>
                <a:cxn ang="0">
                  <a:pos x="69" y="163"/>
                </a:cxn>
                <a:cxn ang="0">
                  <a:pos x="130" y="163"/>
                </a:cxn>
                <a:cxn ang="0">
                  <a:pos x="146" y="207"/>
                </a:cxn>
                <a:cxn ang="0">
                  <a:pos x="200" y="207"/>
                </a:cxn>
                <a:cxn ang="0">
                  <a:pos x="128" y="0"/>
                </a:cxn>
                <a:cxn ang="0">
                  <a:pos x="81" y="125"/>
                </a:cxn>
                <a:cxn ang="0">
                  <a:pos x="100" y="57"/>
                </a:cxn>
                <a:cxn ang="0">
                  <a:pos x="119" y="125"/>
                </a:cxn>
                <a:cxn ang="0">
                  <a:pos x="81" y="125"/>
                </a:cxn>
              </a:cxnLst>
              <a:rect l="0" t="0" r="r" b="b"/>
              <a:pathLst>
                <a:path w="200" h="207">
                  <a:moveTo>
                    <a:pt x="128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130" y="163"/>
                    <a:pt x="130" y="163"/>
                    <a:pt x="130" y="163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200" y="207"/>
                    <a:pt x="200" y="207"/>
                    <a:pt x="200" y="207"/>
                  </a:cubicBezTo>
                  <a:lnTo>
                    <a:pt x="128" y="0"/>
                  </a:lnTo>
                  <a:close/>
                  <a:moveTo>
                    <a:pt x="81" y="125"/>
                  </a:moveTo>
                  <a:cubicBezTo>
                    <a:pt x="87" y="103"/>
                    <a:pt x="96" y="78"/>
                    <a:pt x="100" y="57"/>
                  </a:cubicBezTo>
                  <a:cubicBezTo>
                    <a:pt x="104" y="78"/>
                    <a:pt x="113" y="103"/>
                    <a:pt x="119" y="125"/>
                  </a:cubicBezTo>
                  <a:lnTo>
                    <a:pt x="81" y="125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7" name="Freeform 44"/>
            <p:cNvSpPr>
              <a:spLocks/>
            </p:cNvSpPr>
            <p:nvPr userDrawn="1"/>
          </p:nvSpPr>
          <p:spPr bwMode="auto">
            <a:xfrm>
              <a:off x="5676" y="4077"/>
              <a:ext cx="85" cy="107"/>
            </a:xfrm>
            <a:custGeom>
              <a:avLst/>
              <a:gdLst/>
              <a:ahLst/>
              <a:cxnLst>
                <a:cxn ang="0">
                  <a:pos x="113" y="84"/>
                </a:cxn>
                <a:cxn ang="0">
                  <a:pos x="86" y="78"/>
                </a:cxn>
                <a:cxn ang="0">
                  <a:pos x="65" y="60"/>
                </a:cxn>
                <a:cxn ang="0">
                  <a:pos x="92" y="41"/>
                </a:cxn>
                <a:cxn ang="0">
                  <a:pos x="145" y="56"/>
                </a:cxn>
                <a:cxn ang="0">
                  <a:pos x="168" y="21"/>
                </a:cxn>
                <a:cxn ang="0">
                  <a:pos x="91" y="0"/>
                </a:cxn>
                <a:cxn ang="0">
                  <a:pos x="8" y="65"/>
                </a:cxn>
                <a:cxn ang="0">
                  <a:pos x="17" y="96"/>
                </a:cxn>
                <a:cxn ang="0">
                  <a:pos x="61" y="125"/>
                </a:cxn>
                <a:cxn ang="0">
                  <a:pos x="87" y="131"/>
                </a:cxn>
                <a:cxn ang="0">
                  <a:pos x="113" y="153"/>
                </a:cxn>
                <a:cxn ang="0">
                  <a:pos x="77" y="173"/>
                </a:cxn>
                <a:cxn ang="0">
                  <a:pos x="17" y="158"/>
                </a:cxn>
                <a:cxn ang="0">
                  <a:pos x="0" y="197"/>
                </a:cxn>
                <a:cxn ang="0">
                  <a:pos x="74" y="214"/>
                </a:cxn>
                <a:cxn ang="0">
                  <a:pos x="170" y="143"/>
                </a:cxn>
                <a:cxn ang="0">
                  <a:pos x="113" y="84"/>
                </a:cxn>
              </a:cxnLst>
              <a:rect l="0" t="0" r="r" b="b"/>
              <a:pathLst>
                <a:path w="170" h="214">
                  <a:moveTo>
                    <a:pt x="113" y="84"/>
                  </a:moveTo>
                  <a:cubicBezTo>
                    <a:pt x="86" y="78"/>
                    <a:pt x="86" y="78"/>
                    <a:pt x="86" y="78"/>
                  </a:cubicBezTo>
                  <a:cubicBezTo>
                    <a:pt x="69" y="74"/>
                    <a:pt x="65" y="69"/>
                    <a:pt x="65" y="60"/>
                  </a:cubicBezTo>
                  <a:cubicBezTo>
                    <a:pt x="65" y="48"/>
                    <a:pt x="76" y="41"/>
                    <a:pt x="92" y="41"/>
                  </a:cubicBezTo>
                  <a:cubicBezTo>
                    <a:pt x="108" y="41"/>
                    <a:pt x="125" y="46"/>
                    <a:pt x="145" y="56"/>
                  </a:cubicBezTo>
                  <a:cubicBezTo>
                    <a:pt x="168" y="21"/>
                    <a:pt x="168" y="21"/>
                    <a:pt x="168" y="21"/>
                  </a:cubicBezTo>
                  <a:cubicBezTo>
                    <a:pt x="149" y="9"/>
                    <a:pt x="118" y="0"/>
                    <a:pt x="91" y="0"/>
                  </a:cubicBezTo>
                  <a:cubicBezTo>
                    <a:pt x="42" y="0"/>
                    <a:pt x="8" y="28"/>
                    <a:pt x="8" y="65"/>
                  </a:cubicBezTo>
                  <a:cubicBezTo>
                    <a:pt x="8" y="76"/>
                    <a:pt x="11" y="86"/>
                    <a:pt x="17" y="96"/>
                  </a:cubicBezTo>
                  <a:cubicBezTo>
                    <a:pt x="25" y="110"/>
                    <a:pt x="39" y="120"/>
                    <a:pt x="61" y="125"/>
                  </a:cubicBezTo>
                  <a:cubicBezTo>
                    <a:pt x="87" y="131"/>
                    <a:pt x="87" y="131"/>
                    <a:pt x="87" y="131"/>
                  </a:cubicBezTo>
                  <a:cubicBezTo>
                    <a:pt x="105" y="135"/>
                    <a:pt x="113" y="143"/>
                    <a:pt x="113" y="153"/>
                  </a:cubicBezTo>
                  <a:cubicBezTo>
                    <a:pt x="113" y="167"/>
                    <a:pt x="101" y="173"/>
                    <a:pt x="77" y="173"/>
                  </a:cubicBezTo>
                  <a:cubicBezTo>
                    <a:pt x="55" y="173"/>
                    <a:pt x="38" y="167"/>
                    <a:pt x="17" y="15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25" y="208"/>
                    <a:pt x="50" y="214"/>
                    <a:pt x="74" y="214"/>
                  </a:cubicBezTo>
                  <a:cubicBezTo>
                    <a:pt x="132" y="214"/>
                    <a:pt x="170" y="186"/>
                    <a:pt x="170" y="143"/>
                  </a:cubicBezTo>
                  <a:cubicBezTo>
                    <a:pt x="170" y="112"/>
                    <a:pt x="148" y="92"/>
                    <a:pt x="113" y="84"/>
                  </a:cubicBez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8" name="Freeform 45"/>
            <p:cNvSpPr>
              <a:spLocks/>
            </p:cNvSpPr>
            <p:nvPr userDrawn="1"/>
          </p:nvSpPr>
          <p:spPr bwMode="auto">
            <a:xfrm>
              <a:off x="5356" y="4079"/>
              <a:ext cx="121" cy="103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31" y="94"/>
                </a:cxn>
                <a:cxn ang="0">
                  <a:pos x="122" y="133"/>
                </a:cxn>
                <a:cxn ang="0">
                  <a:pos x="113" y="96"/>
                </a:cxn>
                <a:cxn ang="0">
                  <a:pos x="87" y="0"/>
                </a:cxn>
                <a:cxn ang="0">
                  <a:pos x="22" y="0"/>
                </a:cxn>
                <a:cxn ang="0">
                  <a:pos x="0" y="207"/>
                </a:cxn>
                <a:cxn ang="0">
                  <a:pos x="52" y="207"/>
                </a:cxn>
                <a:cxn ang="0">
                  <a:pos x="58" y="106"/>
                </a:cxn>
                <a:cxn ang="0">
                  <a:pos x="60" y="62"/>
                </a:cxn>
                <a:cxn ang="0">
                  <a:pos x="70" y="106"/>
                </a:cxn>
                <a:cxn ang="0">
                  <a:pos x="98" y="207"/>
                </a:cxn>
                <a:cxn ang="0">
                  <a:pos x="142" y="207"/>
                </a:cxn>
                <a:cxn ang="0">
                  <a:pos x="173" y="103"/>
                </a:cxn>
                <a:cxn ang="0">
                  <a:pos x="183" y="66"/>
                </a:cxn>
                <a:cxn ang="0">
                  <a:pos x="186" y="104"/>
                </a:cxn>
                <a:cxn ang="0">
                  <a:pos x="192" y="207"/>
                </a:cxn>
                <a:cxn ang="0">
                  <a:pos x="243" y="207"/>
                </a:cxn>
                <a:cxn ang="0">
                  <a:pos x="222" y="0"/>
                </a:cxn>
                <a:cxn ang="0">
                  <a:pos x="158" y="0"/>
                </a:cxn>
              </a:cxnLst>
              <a:rect l="0" t="0" r="r" b="b"/>
              <a:pathLst>
                <a:path w="243" h="207">
                  <a:moveTo>
                    <a:pt x="158" y="0"/>
                  </a:moveTo>
                  <a:cubicBezTo>
                    <a:pt x="131" y="94"/>
                    <a:pt x="131" y="94"/>
                    <a:pt x="131" y="94"/>
                  </a:cubicBezTo>
                  <a:cubicBezTo>
                    <a:pt x="127" y="106"/>
                    <a:pt x="124" y="121"/>
                    <a:pt x="122" y="133"/>
                  </a:cubicBezTo>
                  <a:cubicBezTo>
                    <a:pt x="119" y="120"/>
                    <a:pt x="117" y="110"/>
                    <a:pt x="113" y="96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2" y="207"/>
                    <a:pt x="52" y="207"/>
                    <a:pt x="52" y="207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9" y="93"/>
                    <a:pt x="60" y="76"/>
                    <a:pt x="60" y="62"/>
                  </a:cubicBezTo>
                  <a:cubicBezTo>
                    <a:pt x="63" y="79"/>
                    <a:pt x="67" y="97"/>
                    <a:pt x="70" y="106"/>
                  </a:cubicBezTo>
                  <a:cubicBezTo>
                    <a:pt x="98" y="207"/>
                    <a:pt x="98" y="207"/>
                    <a:pt x="98" y="207"/>
                  </a:cubicBezTo>
                  <a:cubicBezTo>
                    <a:pt x="142" y="207"/>
                    <a:pt x="142" y="207"/>
                    <a:pt x="142" y="207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76" y="92"/>
                    <a:pt x="181" y="78"/>
                    <a:pt x="183" y="66"/>
                  </a:cubicBezTo>
                  <a:cubicBezTo>
                    <a:pt x="184" y="81"/>
                    <a:pt x="185" y="93"/>
                    <a:pt x="186" y="104"/>
                  </a:cubicBezTo>
                  <a:cubicBezTo>
                    <a:pt x="192" y="207"/>
                    <a:pt x="192" y="207"/>
                    <a:pt x="192" y="207"/>
                  </a:cubicBezTo>
                  <a:cubicBezTo>
                    <a:pt x="243" y="207"/>
                    <a:pt x="243" y="207"/>
                    <a:pt x="243" y="207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9" name="Freeform 46"/>
            <p:cNvSpPr>
              <a:spLocks/>
            </p:cNvSpPr>
            <p:nvPr userDrawn="1"/>
          </p:nvSpPr>
          <p:spPr bwMode="auto">
            <a:xfrm>
              <a:off x="5250" y="4079"/>
              <a:ext cx="84" cy="105"/>
            </a:xfrm>
            <a:custGeom>
              <a:avLst/>
              <a:gdLst/>
              <a:ahLst/>
              <a:cxnLst>
                <a:cxn ang="0">
                  <a:pos x="115" y="131"/>
                </a:cxn>
                <a:cxn ang="0">
                  <a:pos x="108" y="161"/>
                </a:cxn>
                <a:cxn ang="0">
                  <a:pos x="84" y="170"/>
                </a:cxn>
                <a:cxn ang="0">
                  <a:pos x="57" y="159"/>
                </a:cxn>
                <a:cxn ang="0">
                  <a:pos x="53" y="135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141"/>
                </a:cxn>
                <a:cxn ang="0">
                  <a:pos x="12" y="184"/>
                </a:cxn>
                <a:cxn ang="0">
                  <a:pos x="86" y="211"/>
                </a:cxn>
                <a:cxn ang="0">
                  <a:pos x="150" y="189"/>
                </a:cxn>
                <a:cxn ang="0">
                  <a:pos x="168" y="138"/>
                </a:cxn>
                <a:cxn ang="0">
                  <a:pos x="168" y="0"/>
                </a:cxn>
                <a:cxn ang="0">
                  <a:pos x="115" y="0"/>
                </a:cxn>
                <a:cxn ang="0">
                  <a:pos x="115" y="131"/>
                </a:cxn>
              </a:cxnLst>
              <a:rect l="0" t="0" r="r" b="b"/>
              <a:pathLst>
                <a:path w="168" h="211">
                  <a:moveTo>
                    <a:pt x="115" y="131"/>
                  </a:moveTo>
                  <a:cubicBezTo>
                    <a:pt x="115" y="152"/>
                    <a:pt x="112" y="158"/>
                    <a:pt x="108" y="161"/>
                  </a:cubicBezTo>
                  <a:cubicBezTo>
                    <a:pt x="103" y="166"/>
                    <a:pt x="94" y="170"/>
                    <a:pt x="84" y="170"/>
                  </a:cubicBezTo>
                  <a:cubicBezTo>
                    <a:pt x="72" y="170"/>
                    <a:pt x="62" y="166"/>
                    <a:pt x="57" y="159"/>
                  </a:cubicBezTo>
                  <a:cubicBezTo>
                    <a:pt x="53" y="154"/>
                    <a:pt x="53" y="147"/>
                    <a:pt x="53" y="135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60"/>
                    <a:pt x="3" y="173"/>
                    <a:pt x="12" y="184"/>
                  </a:cubicBezTo>
                  <a:cubicBezTo>
                    <a:pt x="25" y="202"/>
                    <a:pt x="52" y="211"/>
                    <a:pt x="86" y="211"/>
                  </a:cubicBezTo>
                  <a:cubicBezTo>
                    <a:pt x="118" y="211"/>
                    <a:pt x="139" y="200"/>
                    <a:pt x="150" y="189"/>
                  </a:cubicBezTo>
                  <a:cubicBezTo>
                    <a:pt x="162" y="178"/>
                    <a:pt x="168" y="168"/>
                    <a:pt x="168" y="138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15" y="0"/>
                    <a:pt x="115" y="0"/>
                    <a:pt x="115" y="0"/>
                  </a:cubicBezTo>
                  <a:lnTo>
                    <a:pt x="115" y="131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10" name="Freeform 47"/>
            <p:cNvSpPr>
              <a:spLocks/>
            </p:cNvSpPr>
            <p:nvPr userDrawn="1"/>
          </p:nvSpPr>
          <p:spPr bwMode="auto">
            <a:xfrm>
              <a:off x="5878" y="4079"/>
              <a:ext cx="84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3" y="41"/>
                </a:cxn>
                <a:cxn ang="0">
                  <a:pos x="53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7" y="0"/>
                </a:cxn>
                <a:cxn ang="0">
                  <a:pos x="0" y="0"/>
                </a:cxn>
              </a:cxnLst>
              <a:rect l="0" t="0" r="r" b="b"/>
              <a:pathLst>
                <a:path w="167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7" y="0"/>
                    <a:pt x="1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11" name="Freeform 48"/>
            <p:cNvSpPr>
              <a:spLocks/>
            </p:cNvSpPr>
            <p:nvPr userDrawn="1"/>
          </p:nvSpPr>
          <p:spPr bwMode="auto">
            <a:xfrm>
              <a:off x="5160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1" y="79"/>
                </a:cxn>
                <a:cxn ang="0">
                  <a:pos x="51" y="40"/>
                </a:cxn>
                <a:cxn ang="0">
                  <a:pos x="112" y="40"/>
                </a:cxn>
                <a:cxn ang="0">
                  <a:pos x="130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3" y="207"/>
                </a:cxn>
                <a:cxn ang="0">
                  <a:pos x="133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3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0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3" y="207"/>
                    <a:pt x="133" y="207"/>
                    <a:pt x="133" y="207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12" name="Freeform 49"/>
            <p:cNvSpPr>
              <a:spLocks/>
            </p:cNvSpPr>
            <p:nvPr userDrawn="1"/>
          </p:nvSpPr>
          <p:spPr bwMode="auto">
            <a:xfrm>
              <a:off x="5503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2" y="79"/>
                </a:cxn>
                <a:cxn ang="0">
                  <a:pos x="52" y="40"/>
                </a:cxn>
                <a:cxn ang="0">
                  <a:pos x="112" y="40"/>
                </a:cxn>
                <a:cxn ang="0">
                  <a:pos x="131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4" y="207"/>
                </a:cxn>
                <a:cxn ang="0">
                  <a:pos x="134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4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1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13" name="Freeform 50"/>
            <p:cNvSpPr>
              <a:spLocks/>
            </p:cNvSpPr>
            <p:nvPr userDrawn="1"/>
          </p:nvSpPr>
          <p:spPr bwMode="auto">
            <a:xfrm>
              <a:off x="5586" y="4079"/>
              <a:ext cx="83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4" y="41"/>
                </a:cxn>
                <a:cxn ang="0">
                  <a:pos x="54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8" y="0"/>
                </a:cxn>
                <a:cxn ang="0">
                  <a:pos x="0" y="0"/>
                </a:cxn>
              </a:cxnLst>
              <a:rect l="0" t="0" r="r" b="b"/>
              <a:pathLst>
                <a:path w="168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8" y="0"/>
                    <a:pt x="1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pic>
          <p:nvPicPr>
            <p:cNvPr id="14" name="Picture 5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29" y="4026"/>
              <a:ext cx="17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AutoShape 5"/>
          <p:cNvSpPr>
            <a:spLocks noChangeAspect="1" noChangeArrowheads="1" noTextEdit="1"/>
          </p:cNvSpPr>
          <p:nvPr/>
        </p:nvSpPr>
        <p:spPr bwMode="auto">
          <a:xfrm>
            <a:off x="0" y="3244850"/>
            <a:ext cx="9906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en-GB" sz="900"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17" name="Group 6"/>
          <p:cNvGrpSpPr>
            <a:grpSpLocks/>
          </p:cNvGrpSpPr>
          <p:nvPr/>
        </p:nvGrpSpPr>
        <p:grpSpPr bwMode="auto">
          <a:xfrm>
            <a:off x="4763" y="3098800"/>
            <a:ext cx="9901237" cy="128588"/>
            <a:chOff x="3" y="2044"/>
            <a:chExt cx="6237" cy="179"/>
          </a:xfrm>
        </p:grpSpPr>
        <p:sp>
          <p:nvSpPr>
            <p:cNvPr id="18" name="Rectangle 7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19" name="Rectangle 8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20" name="Rectangle 9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21" name="Rectangle 10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22" name="Rectangle 11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>
                <a:solidFill>
                  <a:schemeClr val="bg1"/>
                </a:solidFill>
                <a:latin typeface="Tahoma" pitchFamily="34" charset="0"/>
              </a:endParaRPr>
            </a:p>
          </p:txBody>
        </p:sp>
      </p:grpSp>
      <p:grpSp>
        <p:nvGrpSpPr>
          <p:cNvPr id="23" name="Group 53"/>
          <p:cNvGrpSpPr>
            <a:grpSpLocks noChangeAspect="1"/>
          </p:cNvGrpSpPr>
          <p:nvPr userDrawn="1"/>
        </p:nvGrpSpPr>
        <p:grpSpPr bwMode="auto">
          <a:xfrm>
            <a:off x="7737475" y="6307138"/>
            <a:ext cx="1814513" cy="447675"/>
            <a:chOff x="4874" y="3973"/>
            <a:chExt cx="1143" cy="282"/>
          </a:xfrm>
        </p:grpSpPr>
        <p:sp>
          <p:nvSpPr>
            <p:cNvPr id="24" name="AutoShape 52"/>
            <p:cNvSpPr>
              <a:spLocks noChangeAspect="1" noChangeArrowheads="1" noTextEdit="1"/>
            </p:cNvSpPr>
            <p:nvPr userDrawn="1"/>
          </p:nvSpPr>
          <p:spPr bwMode="auto">
            <a:xfrm>
              <a:off x="4874" y="3973"/>
              <a:ext cx="114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25" name="Freeform 54"/>
            <p:cNvSpPr>
              <a:spLocks noEditPoints="1"/>
            </p:cNvSpPr>
            <p:nvPr userDrawn="1"/>
          </p:nvSpPr>
          <p:spPr bwMode="auto">
            <a:xfrm>
              <a:off x="5774" y="4079"/>
              <a:ext cx="100" cy="103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76" y="0"/>
                </a:cxn>
                <a:cxn ang="0">
                  <a:pos x="0" y="207"/>
                </a:cxn>
                <a:cxn ang="0">
                  <a:pos x="54" y="207"/>
                </a:cxn>
                <a:cxn ang="0">
                  <a:pos x="69" y="163"/>
                </a:cxn>
                <a:cxn ang="0">
                  <a:pos x="130" y="163"/>
                </a:cxn>
                <a:cxn ang="0">
                  <a:pos x="146" y="207"/>
                </a:cxn>
                <a:cxn ang="0">
                  <a:pos x="200" y="207"/>
                </a:cxn>
                <a:cxn ang="0">
                  <a:pos x="128" y="0"/>
                </a:cxn>
                <a:cxn ang="0">
                  <a:pos x="81" y="125"/>
                </a:cxn>
                <a:cxn ang="0">
                  <a:pos x="100" y="57"/>
                </a:cxn>
                <a:cxn ang="0">
                  <a:pos x="119" y="125"/>
                </a:cxn>
                <a:cxn ang="0">
                  <a:pos x="81" y="125"/>
                </a:cxn>
              </a:cxnLst>
              <a:rect l="0" t="0" r="r" b="b"/>
              <a:pathLst>
                <a:path w="200" h="207">
                  <a:moveTo>
                    <a:pt x="128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130" y="163"/>
                    <a:pt x="130" y="163"/>
                    <a:pt x="130" y="163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200" y="207"/>
                    <a:pt x="200" y="207"/>
                    <a:pt x="200" y="207"/>
                  </a:cubicBezTo>
                  <a:lnTo>
                    <a:pt x="128" y="0"/>
                  </a:lnTo>
                  <a:close/>
                  <a:moveTo>
                    <a:pt x="81" y="125"/>
                  </a:moveTo>
                  <a:cubicBezTo>
                    <a:pt x="87" y="103"/>
                    <a:pt x="96" y="78"/>
                    <a:pt x="100" y="57"/>
                  </a:cubicBezTo>
                  <a:cubicBezTo>
                    <a:pt x="104" y="78"/>
                    <a:pt x="113" y="103"/>
                    <a:pt x="119" y="125"/>
                  </a:cubicBezTo>
                  <a:lnTo>
                    <a:pt x="81" y="125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26" name="Freeform 55"/>
            <p:cNvSpPr>
              <a:spLocks/>
            </p:cNvSpPr>
            <p:nvPr userDrawn="1"/>
          </p:nvSpPr>
          <p:spPr bwMode="auto">
            <a:xfrm>
              <a:off x="5676" y="4077"/>
              <a:ext cx="85" cy="107"/>
            </a:xfrm>
            <a:custGeom>
              <a:avLst/>
              <a:gdLst/>
              <a:ahLst/>
              <a:cxnLst>
                <a:cxn ang="0">
                  <a:pos x="113" y="84"/>
                </a:cxn>
                <a:cxn ang="0">
                  <a:pos x="86" y="78"/>
                </a:cxn>
                <a:cxn ang="0">
                  <a:pos x="65" y="60"/>
                </a:cxn>
                <a:cxn ang="0">
                  <a:pos x="92" y="41"/>
                </a:cxn>
                <a:cxn ang="0">
                  <a:pos x="145" y="56"/>
                </a:cxn>
                <a:cxn ang="0">
                  <a:pos x="168" y="21"/>
                </a:cxn>
                <a:cxn ang="0">
                  <a:pos x="91" y="0"/>
                </a:cxn>
                <a:cxn ang="0">
                  <a:pos x="8" y="65"/>
                </a:cxn>
                <a:cxn ang="0">
                  <a:pos x="17" y="96"/>
                </a:cxn>
                <a:cxn ang="0">
                  <a:pos x="61" y="125"/>
                </a:cxn>
                <a:cxn ang="0">
                  <a:pos x="87" y="131"/>
                </a:cxn>
                <a:cxn ang="0">
                  <a:pos x="113" y="153"/>
                </a:cxn>
                <a:cxn ang="0">
                  <a:pos x="77" y="173"/>
                </a:cxn>
                <a:cxn ang="0">
                  <a:pos x="17" y="158"/>
                </a:cxn>
                <a:cxn ang="0">
                  <a:pos x="0" y="197"/>
                </a:cxn>
                <a:cxn ang="0">
                  <a:pos x="74" y="214"/>
                </a:cxn>
                <a:cxn ang="0">
                  <a:pos x="170" y="143"/>
                </a:cxn>
                <a:cxn ang="0">
                  <a:pos x="113" y="84"/>
                </a:cxn>
              </a:cxnLst>
              <a:rect l="0" t="0" r="r" b="b"/>
              <a:pathLst>
                <a:path w="170" h="214">
                  <a:moveTo>
                    <a:pt x="113" y="84"/>
                  </a:moveTo>
                  <a:cubicBezTo>
                    <a:pt x="86" y="78"/>
                    <a:pt x="86" y="78"/>
                    <a:pt x="86" y="78"/>
                  </a:cubicBezTo>
                  <a:cubicBezTo>
                    <a:pt x="69" y="74"/>
                    <a:pt x="65" y="69"/>
                    <a:pt x="65" y="60"/>
                  </a:cubicBezTo>
                  <a:cubicBezTo>
                    <a:pt x="65" y="48"/>
                    <a:pt x="76" y="41"/>
                    <a:pt x="92" y="41"/>
                  </a:cubicBezTo>
                  <a:cubicBezTo>
                    <a:pt x="108" y="41"/>
                    <a:pt x="125" y="46"/>
                    <a:pt x="145" y="56"/>
                  </a:cubicBezTo>
                  <a:cubicBezTo>
                    <a:pt x="168" y="21"/>
                    <a:pt x="168" y="21"/>
                    <a:pt x="168" y="21"/>
                  </a:cubicBezTo>
                  <a:cubicBezTo>
                    <a:pt x="149" y="9"/>
                    <a:pt x="118" y="0"/>
                    <a:pt x="91" y="0"/>
                  </a:cubicBezTo>
                  <a:cubicBezTo>
                    <a:pt x="42" y="0"/>
                    <a:pt x="8" y="28"/>
                    <a:pt x="8" y="65"/>
                  </a:cubicBezTo>
                  <a:cubicBezTo>
                    <a:pt x="8" y="76"/>
                    <a:pt x="11" y="86"/>
                    <a:pt x="17" y="96"/>
                  </a:cubicBezTo>
                  <a:cubicBezTo>
                    <a:pt x="25" y="110"/>
                    <a:pt x="39" y="120"/>
                    <a:pt x="61" y="125"/>
                  </a:cubicBezTo>
                  <a:cubicBezTo>
                    <a:pt x="87" y="131"/>
                    <a:pt x="87" y="131"/>
                    <a:pt x="87" y="131"/>
                  </a:cubicBezTo>
                  <a:cubicBezTo>
                    <a:pt x="105" y="135"/>
                    <a:pt x="113" y="143"/>
                    <a:pt x="113" y="153"/>
                  </a:cubicBezTo>
                  <a:cubicBezTo>
                    <a:pt x="113" y="167"/>
                    <a:pt x="101" y="173"/>
                    <a:pt x="77" y="173"/>
                  </a:cubicBezTo>
                  <a:cubicBezTo>
                    <a:pt x="55" y="173"/>
                    <a:pt x="38" y="167"/>
                    <a:pt x="17" y="15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25" y="208"/>
                    <a:pt x="50" y="214"/>
                    <a:pt x="74" y="214"/>
                  </a:cubicBezTo>
                  <a:cubicBezTo>
                    <a:pt x="132" y="214"/>
                    <a:pt x="170" y="186"/>
                    <a:pt x="170" y="143"/>
                  </a:cubicBezTo>
                  <a:cubicBezTo>
                    <a:pt x="170" y="112"/>
                    <a:pt x="148" y="92"/>
                    <a:pt x="113" y="84"/>
                  </a:cubicBez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27" name="Freeform 56"/>
            <p:cNvSpPr>
              <a:spLocks/>
            </p:cNvSpPr>
            <p:nvPr userDrawn="1"/>
          </p:nvSpPr>
          <p:spPr bwMode="auto">
            <a:xfrm>
              <a:off x="5356" y="4079"/>
              <a:ext cx="121" cy="103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31" y="94"/>
                </a:cxn>
                <a:cxn ang="0">
                  <a:pos x="122" y="133"/>
                </a:cxn>
                <a:cxn ang="0">
                  <a:pos x="113" y="96"/>
                </a:cxn>
                <a:cxn ang="0">
                  <a:pos x="87" y="0"/>
                </a:cxn>
                <a:cxn ang="0">
                  <a:pos x="22" y="0"/>
                </a:cxn>
                <a:cxn ang="0">
                  <a:pos x="0" y="207"/>
                </a:cxn>
                <a:cxn ang="0">
                  <a:pos x="52" y="207"/>
                </a:cxn>
                <a:cxn ang="0">
                  <a:pos x="58" y="106"/>
                </a:cxn>
                <a:cxn ang="0">
                  <a:pos x="60" y="62"/>
                </a:cxn>
                <a:cxn ang="0">
                  <a:pos x="70" y="106"/>
                </a:cxn>
                <a:cxn ang="0">
                  <a:pos x="98" y="207"/>
                </a:cxn>
                <a:cxn ang="0">
                  <a:pos x="142" y="207"/>
                </a:cxn>
                <a:cxn ang="0">
                  <a:pos x="173" y="103"/>
                </a:cxn>
                <a:cxn ang="0">
                  <a:pos x="183" y="66"/>
                </a:cxn>
                <a:cxn ang="0">
                  <a:pos x="186" y="104"/>
                </a:cxn>
                <a:cxn ang="0">
                  <a:pos x="192" y="207"/>
                </a:cxn>
                <a:cxn ang="0">
                  <a:pos x="243" y="207"/>
                </a:cxn>
                <a:cxn ang="0">
                  <a:pos x="222" y="0"/>
                </a:cxn>
                <a:cxn ang="0">
                  <a:pos x="158" y="0"/>
                </a:cxn>
              </a:cxnLst>
              <a:rect l="0" t="0" r="r" b="b"/>
              <a:pathLst>
                <a:path w="243" h="207">
                  <a:moveTo>
                    <a:pt x="158" y="0"/>
                  </a:moveTo>
                  <a:cubicBezTo>
                    <a:pt x="131" y="94"/>
                    <a:pt x="131" y="94"/>
                    <a:pt x="131" y="94"/>
                  </a:cubicBezTo>
                  <a:cubicBezTo>
                    <a:pt x="127" y="106"/>
                    <a:pt x="124" y="121"/>
                    <a:pt x="122" y="133"/>
                  </a:cubicBezTo>
                  <a:cubicBezTo>
                    <a:pt x="119" y="120"/>
                    <a:pt x="117" y="110"/>
                    <a:pt x="113" y="96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2" y="207"/>
                    <a:pt x="52" y="207"/>
                    <a:pt x="52" y="207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9" y="93"/>
                    <a:pt x="60" y="76"/>
                    <a:pt x="60" y="62"/>
                  </a:cubicBezTo>
                  <a:cubicBezTo>
                    <a:pt x="63" y="79"/>
                    <a:pt x="67" y="97"/>
                    <a:pt x="70" y="106"/>
                  </a:cubicBezTo>
                  <a:cubicBezTo>
                    <a:pt x="98" y="207"/>
                    <a:pt x="98" y="207"/>
                    <a:pt x="98" y="207"/>
                  </a:cubicBezTo>
                  <a:cubicBezTo>
                    <a:pt x="142" y="207"/>
                    <a:pt x="142" y="207"/>
                    <a:pt x="142" y="207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76" y="92"/>
                    <a:pt x="181" y="78"/>
                    <a:pt x="183" y="66"/>
                  </a:cubicBezTo>
                  <a:cubicBezTo>
                    <a:pt x="184" y="81"/>
                    <a:pt x="185" y="93"/>
                    <a:pt x="186" y="104"/>
                  </a:cubicBezTo>
                  <a:cubicBezTo>
                    <a:pt x="192" y="207"/>
                    <a:pt x="192" y="207"/>
                    <a:pt x="192" y="207"/>
                  </a:cubicBezTo>
                  <a:cubicBezTo>
                    <a:pt x="243" y="207"/>
                    <a:pt x="243" y="207"/>
                    <a:pt x="243" y="207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28" name="Freeform 57"/>
            <p:cNvSpPr>
              <a:spLocks/>
            </p:cNvSpPr>
            <p:nvPr userDrawn="1"/>
          </p:nvSpPr>
          <p:spPr bwMode="auto">
            <a:xfrm>
              <a:off x="5250" y="4079"/>
              <a:ext cx="84" cy="105"/>
            </a:xfrm>
            <a:custGeom>
              <a:avLst/>
              <a:gdLst/>
              <a:ahLst/>
              <a:cxnLst>
                <a:cxn ang="0">
                  <a:pos x="115" y="131"/>
                </a:cxn>
                <a:cxn ang="0">
                  <a:pos x="108" y="161"/>
                </a:cxn>
                <a:cxn ang="0">
                  <a:pos x="84" y="170"/>
                </a:cxn>
                <a:cxn ang="0">
                  <a:pos x="57" y="159"/>
                </a:cxn>
                <a:cxn ang="0">
                  <a:pos x="53" y="135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141"/>
                </a:cxn>
                <a:cxn ang="0">
                  <a:pos x="12" y="184"/>
                </a:cxn>
                <a:cxn ang="0">
                  <a:pos x="86" y="211"/>
                </a:cxn>
                <a:cxn ang="0">
                  <a:pos x="150" y="189"/>
                </a:cxn>
                <a:cxn ang="0">
                  <a:pos x="168" y="138"/>
                </a:cxn>
                <a:cxn ang="0">
                  <a:pos x="168" y="0"/>
                </a:cxn>
                <a:cxn ang="0">
                  <a:pos x="115" y="0"/>
                </a:cxn>
                <a:cxn ang="0">
                  <a:pos x="115" y="131"/>
                </a:cxn>
              </a:cxnLst>
              <a:rect l="0" t="0" r="r" b="b"/>
              <a:pathLst>
                <a:path w="168" h="211">
                  <a:moveTo>
                    <a:pt x="115" y="131"/>
                  </a:moveTo>
                  <a:cubicBezTo>
                    <a:pt x="115" y="152"/>
                    <a:pt x="112" y="158"/>
                    <a:pt x="108" y="161"/>
                  </a:cubicBezTo>
                  <a:cubicBezTo>
                    <a:pt x="103" y="166"/>
                    <a:pt x="94" y="170"/>
                    <a:pt x="84" y="170"/>
                  </a:cubicBezTo>
                  <a:cubicBezTo>
                    <a:pt x="72" y="170"/>
                    <a:pt x="62" y="166"/>
                    <a:pt x="57" y="159"/>
                  </a:cubicBezTo>
                  <a:cubicBezTo>
                    <a:pt x="53" y="154"/>
                    <a:pt x="53" y="147"/>
                    <a:pt x="53" y="135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60"/>
                    <a:pt x="3" y="173"/>
                    <a:pt x="12" y="184"/>
                  </a:cubicBezTo>
                  <a:cubicBezTo>
                    <a:pt x="25" y="202"/>
                    <a:pt x="52" y="211"/>
                    <a:pt x="86" y="211"/>
                  </a:cubicBezTo>
                  <a:cubicBezTo>
                    <a:pt x="118" y="211"/>
                    <a:pt x="139" y="200"/>
                    <a:pt x="150" y="189"/>
                  </a:cubicBezTo>
                  <a:cubicBezTo>
                    <a:pt x="162" y="178"/>
                    <a:pt x="168" y="168"/>
                    <a:pt x="168" y="138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15" y="0"/>
                    <a:pt x="115" y="0"/>
                    <a:pt x="115" y="0"/>
                  </a:cubicBezTo>
                  <a:lnTo>
                    <a:pt x="115" y="131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29" name="Freeform 58"/>
            <p:cNvSpPr>
              <a:spLocks/>
            </p:cNvSpPr>
            <p:nvPr userDrawn="1"/>
          </p:nvSpPr>
          <p:spPr bwMode="auto">
            <a:xfrm>
              <a:off x="5878" y="4079"/>
              <a:ext cx="84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3" y="41"/>
                </a:cxn>
                <a:cxn ang="0">
                  <a:pos x="53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7" y="0"/>
                </a:cxn>
                <a:cxn ang="0">
                  <a:pos x="0" y="0"/>
                </a:cxn>
              </a:cxnLst>
              <a:rect l="0" t="0" r="r" b="b"/>
              <a:pathLst>
                <a:path w="167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7" y="0"/>
                    <a:pt x="1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30" name="Freeform 59"/>
            <p:cNvSpPr>
              <a:spLocks/>
            </p:cNvSpPr>
            <p:nvPr userDrawn="1"/>
          </p:nvSpPr>
          <p:spPr bwMode="auto">
            <a:xfrm>
              <a:off x="5160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1" y="79"/>
                </a:cxn>
                <a:cxn ang="0">
                  <a:pos x="51" y="40"/>
                </a:cxn>
                <a:cxn ang="0">
                  <a:pos x="112" y="40"/>
                </a:cxn>
                <a:cxn ang="0">
                  <a:pos x="130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3" y="207"/>
                </a:cxn>
                <a:cxn ang="0">
                  <a:pos x="133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3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0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3" y="207"/>
                    <a:pt x="133" y="207"/>
                    <a:pt x="133" y="207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31" name="Freeform 60"/>
            <p:cNvSpPr>
              <a:spLocks/>
            </p:cNvSpPr>
            <p:nvPr userDrawn="1"/>
          </p:nvSpPr>
          <p:spPr bwMode="auto">
            <a:xfrm>
              <a:off x="5503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2" y="79"/>
                </a:cxn>
                <a:cxn ang="0">
                  <a:pos x="52" y="40"/>
                </a:cxn>
                <a:cxn ang="0">
                  <a:pos x="112" y="40"/>
                </a:cxn>
                <a:cxn ang="0">
                  <a:pos x="131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4" y="207"/>
                </a:cxn>
                <a:cxn ang="0">
                  <a:pos x="134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4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1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32" name="Freeform 61"/>
            <p:cNvSpPr>
              <a:spLocks/>
            </p:cNvSpPr>
            <p:nvPr userDrawn="1"/>
          </p:nvSpPr>
          <p:spPr bwMode="auto">
            <a:xfrm>
              <a:off x="5586" y="4079"/>
              <a:ext cx="83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4" y="41"/>
                </a:cxn>
                <a:cxn ang="0">
                  <a:pos x="54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8" y="0"/>
                </a:cxn>
                <a:cxn ang="0">
                  <a:pos x="0" y="0"/>
                </a:cxn>
              </a:cxnLst>
              <a:rect l="0" t="0" r="r" b="b"/>
              <a:pathLst>
                <a:path w="168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8" y="0"/>
                    <a:pt x="1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pic>
          <p:nvPicPr>
            <p:cNvPr id="33" name="Picture 6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29" y="4026"/>
              <a:ext cx="17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965575" y="666750"/>
            <a:ext cx="5676900" cy="13192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956050" y="1992313"/>
            <a:ext cx="5694363" cy="1093787"/>
          </a:xfrm>
        </p:spPr>
        <p:txBody>
          <a:bodyPr/>
          <a:lstStyle>
            <a:lvl1pPr marL="0" indent="0"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</p:spTree>
  </p:cSld>
  <p:clrMapOvr>
    <a:masterClrMapping/>
  </p:clrMapOvr>
  <p:transition/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1"/>
          <p:cNvGrpSpPr>
            <a:grpSpLocks noChangeAspect="1"/>
          </p:cNvGrpSpPr>
          <p:nvPr userDrawn="1"/>
        </p:nvGrpSpPr>
        <p:grpSpPr bwMode="auto">
          <a:xfrm>
            <a:off x="7737475" y="6307138"/>
            <a:ext cx="1814513" cy="447675"/>
            <a:chOff x="4874" y="3973"/>
            <a:chExt cx="1143" cy="282"/>
          </a:xfrm>
        </p:grpSpPr>
        <p:sp>
          <p:nvSpPr>
            <p:cNvPr id="5" name="AutoShape 42"/>
            <p:cNvSpPr>
              <a:spLocks noChangeAspect="1" noChangeArrowheads="1" noTextEdit="1"/>
            </p:cNvSpPr>
            <p:nvPr userDrawn="1"/>
          </p:nvSpPr>
          <p:spPr bwMode="auto">
            <a:xfrm>
              <a:off x="4874" y="3973"/>
              <a:ext cx="114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6" name="Freeform 43"/>
            <p:cNvSpPr>
              <a:spLocks noEditPoints="1"/>
            </p:cNvSpPr>
            <p:nvPr userDrawn="1"/>
          </p:nvSpPr>
          <p:spPr bwMode="auto">
            <a:xfrm>
              <a:off x="5774" y="4079"/>
              <a:ext cx="100" cy="103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76" y="0"/>
                </a:cxn>
                <a:cxn ang="0">
                  <a:pos x="0" y="207"/>
                </a:cxn>
                <a:cxn ang="0">
                  <a:pos x="54" y="207"/>
                </a:cxn>
                <a:cxn ang="0">
                  <a:pos x="69" y="163"/>
                </a:cxn>
                <a:cxn ang="0">
                  <a:pos x="130" y="163"/>
                </a:cxn>
                <a:cxn ang="0">
                  <a:pos x="146" y="207"/>
                </a:cxn>
                <a:cxn ang="0">
                  <a:pos x="200" y="207"/>
                </a:cxn>
                <a:cxn ang="0">
                  <a:pos x="128" y="0"/>
                </a:cxn>
                <a:cxn ang="0">
                  <a:pos x="81" y="125"/>
                </a:cxn>
                <a:cxn ang="0">
                  <a:pos x="100" y="57"/>
                </a:cxn>
                <a:cxn ang="0">
                  <a:pos x="119" y="125"/>
                </a:cxn>
                <a:cxn ang="0">
                  <a:pos x="81" y="125"/>
                </a:cxn>
              </a:cxnLst>
              <a:rect l="0" t="0" r="r" b="b"/>
              <a:pathLst>
                <a:path w="200" h="207">
                  <a:moveTo>
                    <a:pt x="128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130" y="163"/>
                    <a:pt x="130" y="163"/>
                    <a:pt x="130" y="163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200" y="207"/>
                    <a:pt x="200" y="207"/>
                    <a:pt x="200" y="207"/>
                  </a:cubicBezTo>
                  <a:lnTo>
                    <a:pt x="128" y="0"/>
                  </a:lnTo>
                  <a:close/>
                  <a:moveTo>
                    <a:pt x="81" y="125"/>
                  </a:moveTo>
                  <a:cubicBezTo>
                    <a:pt x="87" y="103"/>
                    <a:pt x="96" y="78"/>
                    <a:pt x="100" y="57"/>
                  </a:cubicBezTo>
                  <a:cubicBezTo>
                    <a:pt x="104" y="78"/>
                    <a:pt x="113" y="103"/>
                    <a:pt x="119" y="125"/>
                  </a:cubicBezTo>
                  <a:lnTo>
                    <a:pt x="81" y="125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7" name="Freeform 44"/>
            <p:cNvSpPr>
              <a:spLocks/>
            </p:cNvSpPr>
            <p:nvPr userDrawn="1"/>
          </p:nvSpPr>
          <p:spPr bwMode="auto">
            <a:xfrm>
              <a:off x="5676" y="4077"/>
              <a:ext cx="85" cy="107"/>
            </a:xfrm>
            <a:custGeom>
              <a:avLst/>
              <a:gdLst/>
              <a:ahLst/>
              <a:cxnLst>
                <a:cxn ang="0">
                  <a:pos x="113" y="84"/>
                </a:cxn>
                <a:cxn ang="0">
                  <a:pos x="86" y="78"/>
                </a:cxn>
                <a:cxn ang="0">
                  <a:pos x="65" y="60"/>
                </a:cxn>
                <a:cxn ang="0">
                  <a:pos x="92" y="41"/>
                </a:cxn>
                <a:cxn ang="0">
                  <a:pos x="145" y="56"/>
                </a:cxn>
                <a:cxn ang="0">
                  <a:pos x="168" y="21"/>
                </a:cxn>
                <a:cxn ang="0">
                  <a:pos x="91" y="0"/>
                </a:cxn>
                <a:cxn ang="0">
                  <a:pos x="8" y="65"/>
                </a:cxn>
                <a:cxn ang="0">
                  <a:pos x="17" y="96"/>
                </a:cxn>
                <a:cxn ang="0">
                  <a:pos x="61" y="125"/>
                </a:cxn>
                <a:cxn ang="0">
                  <a:pos x="87" y="131"/>
                </a:cxn>
                <a:cxn ang="0">
                  <a:pos x="113" y="153"/>
                </a:cxn>
                <a:cxn ang="0">
                  <a:pos x="77" y="173"/>
                </a:cxn>
                <a:cxn ang="0">
                  <a:pos x="17" y="158"/>
                </a:cxn>
                <a:cxn ang="0">
                  <a:pos x="0" y="197"/>
                </a:cxn>
                <a:cxn ang="0">
                  <a:pos x="74" y="214"/>
                </a:cxn>
                <a:cxn ang="0">
                  <a:pos x="170" y="143"/>
                </a:cxn>
                <a:cxn ang="0">
                  <a:pos x="113" y="84"/>
                </a:cxn>
              </a:cxnLst>
              <a:rect l="0" t="0" r="r" b="b"/>
              <a:pathLst>
                <a:path w="170" h="214">
                  <a:moveTo>
                    <a:pt x="113" y="84"/>
                  </a:moveTo>
                  <a:cubicBezTo>
                    <a:pt x="86" y="78"/>
                    <a:pt x="86" y="78"/>
                    <a:pt x="86" y="78"/>
                  </a:cubicBezTo>
                  <a:cubicBezTo>
                    <a:pt x="69" y="74"/>
                    <a:pt x="65" y="69"/>
                    <a:pt x="65" y="60"/>
                  </a:cubicBezTo>
                  <a:cubicBezTo>
                    <a:pt x="65" y="48"/>
                    <a:pt x="76" y="41"/>
                    <a:pt x="92" y="41"/>
                  </a:cubicBezTo>
                  <a:cubicBezTo>
                    <a:pt x="108" y="41"/>
                    <a:pt x="125" y="46"/>
                    <a:pt x="145" y="56"/>
                  </a:cubicBezTo>
                  <a:cubicBezTo>
                    <a:pt x="168" y="21"/>
                    <a:pt x="168" y="21"/>
                    <a:pt x="168" y="21"/>
                  </a:cubicBezTo>
                  <a:cubicBezTo>
                    <a:pt x="149" y="9"/>
                    <a:pt x="118" y="0"/>
                    <a:pt x="91" y="0"/>
                  </a:cubicBezTo>
                  <a:cubicBezTo>
                    <a:pt x="42" y="0"/>
                    <a:pt x="8" y="28"/>
                    <a:pt x="8" y="65"/>
                  </a:cubicBezTo>
                  <a:cubicBezTo>
                    <a:pt x="8" y="76"/>
                    <a:pt x="11" y="86"/>
                    <a:pt x="17" y="96"/>
                  </a:cubicBezTo>
                  <a:cubicBezTo>
                    <a:pt x="25" y="110"/>
                    <a:pt x="39" y="120"/>
                    <a:pt x="61" y="125"/>
                  </a:cubicBezTo>
                  <a:cubicBezTo>
                    <a:pt x="87" y="131"/>
                    <a:pt x="87" y="131"/>
                    <a:pt x="87" y="131"/>
                  </a:cubicBezTo>
                  <a:cubicBezTo>
                    <a:pt x="105" y="135"/>
                    <a:pt x="113" y="143"/>
                    <a:pt x="113" y="153"/>
                  </a:cubicBezTo>
                  <a:cubicBezTo>
                    <a:pt x="113" y="167"/>
                    <a:pt x="101" y="173"/>
                    <a:pt x="77" y="173"/>
                  </a:cubicBezTo>
                  <a:cubicBezTo>
                    <a:pt x="55" y="173"/>
                    <a:pt x="38" y="167"/>
                    <a:pt x="17" y="15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25" y="208"/>
                    <a:pt x="50" y="214"/>
                    <a:pt x="74" y="214"/>
                  </a:cubicBezTo>
                  <a:cubicBezTo>
                    <a:pt x="132" y="214"/>
                    <a:pt x="170" y="186"/>
                    <a:pt x="170" y="143"/>
                  </a:cubicBezTo>
                  <a:cubicBezTo>
                    <a:pt x="170" y="112"/>
                    <a:pt x="148" y="92"/>
                    <a:pt x="113" y="84"/>
                  </a:cubicBez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8" name="Freeform 45"/>
            <p:cNvSpPr>
              <a:spLocks/>
            </p:cNvSpPr>
            <p:nvPr userDrawn="1"/>
          </p:nvSpPr>
          <p:spPr bwMode="auto">
            <a:xfrm>
              <a:off x="5356" y="4079"/>
              <a:ext cx="121" cy="103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31" y="94"/>
                </a:cxn>
                <a:cxn ang="0">
                  <a:pos x="122" y="133"/>
                </a:cxn>
                <a:cxn ang="0">
                  <a:pos x="113" y="96"/>
                </a:cxn>
                <a:cxn ang="0">
                  <a:pos x="87" y="0"/>
                </a:cxn>
                <a:cxn ang="0">
                  <a:pos x="22" y="0"/>
                </a:cxn>
                <a:cxn ang="0">
                  <a:pos x="0" y="207"/>
                </a:cxn>
                <a:cxn ang="0">
                  <a:pos x="52" y="207"/>
                </a:cxn>
                <a:cxn ang="0">
                  <a:pos x="58" y="106"/>
                </a:cxn>
                <a:cxn ang="0">
                  <a:pos x="60" y="62"/>
                </a:cxn>
                <a:cxn ang="0">
                  <a:pos x="70" y="106"/>
                </a:cxn>
                <a:cxn ang="0">
                  <a:pos x="98" y="207"/>
                </a:cxn>
                <a:cxn ang="0">
                  <a:pos x="142" y="207"/>
                </a:cxn>
                <a:cxn ang="0">
                  <a:pos x="173" y="103"/>
                </a:cxn>
                <a:cxn ang="0">
                  <a:pos x="183" y="66"/>
                </a:cxn>
                <a:cxn ang="0">
                  <a:pos x="186" y="104"/>
                </a:cxn>
                <a:cxn ang="0">
                  <a:pos x="192" y="207"/>
                </a:cxn>
                <a:cxn ang="0">
                  <a:pos x="243" y="207"/>
                </a:cxn>
                <a:cxn ang="0">
                  <a:pos x="222" y="0"/>
                </a:cxn>
                <a:cxn ang="0">
                  <a:pos x="158" y="0"/>
                </a:cxn>
              </a:cxnLst>
              <a:rect l="0" t="0" r="r" b="b"/>
              <a:pathLst>
                <a:path w="243" h="207">
                  <a:moveTo>
                    <a:pt x="158" y="0"/>
                  </a:moveTo>
                  <a:cubicBezTo>
                    <a:pt x="131" y="94"/>
                    <a:pt x="131" y="94"/>
                    <a:pt x="131" y="94"/>
                  </a:cubicBezTo>
                  <a:cubicBezTo>
                    <a:pt x="127" y="106"/>
                    <a:pt x="124" y="121"/>
                    <a:pt x="122" y="133"/>
                  </a:cubicBezTo>
                  <a:cubicBezTo>
                    <a:pt x="119" y="120"/>
                    <a:pt x="117" y="110"/>
                    <a:pt x="113" y="96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2" y="207"/>
                    <a:pt x="52" y="207"/>
                    <a:pt x="52" y="207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9" y="93"/>
                    <a:pt x="60" y="76"/>
                    <a:pt x="60" y="62"/>
                  </a:cubicBezTo>
                  <a:cubicBezTo>
                    <a:pt x="63" y="79"/>
                    <a:pt x="67" y="97"/>
                    <a:pt x="70" y="106"/>
                  </a:cubicBezTo>
                  <a:cubicBezTo>
                    <a:pt x="98" y="207"/>
                    <a:pt x="98" y="207"/>
                    <a:pt x="98" y="207"/>
                  </a:cubicBezTo>
                  <a:cubicBezTo>
                    <a:pt x="142" y="207"/>
                    <a:pt x="142" y="207"/>
                    <a:pt x="142" y="207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76" y="92"/>
                    <a:pt x="181" y="78"/>
                    <a:pt x="183" y="66"/>
                  </a:cubicBezTo>
                  <a:cubicBezTo>
                    <a:pt x="184" y="81"/>
                    <a:pt x="185" y="93"/>
                    <a:pt x="186" y="104"/>
                  </a:cubicBezTo>
                  <a:cubicBezTo>
                    <a:pt x="192" y="207"/>
                    <a:pt x="192" y="207"/>
                    <a:pt x="192" y="207"/>
                  </a:cubicBezTo>
                  <a:cubicBezTo>
                    <a:pt x="243" y="207"/>
                    <a:pt x="243" y="207"/>
                    <a:pt x="243" y="207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9" name="Freeform 46"/>
            <p:cNvSpPr>
              <a:spLocks/>
            </p:cNvSpPr>
            <p:nvPr userDrawn="1"/>
          </p:nvSpPr>
          <p:spPr bwMode="auto">
            <a:xfrm>
              <a:off x="5250" y="4079"/>
              <a:ext cx="84" cy="105"/>
            </a:xfrm>
            <a:custGeom>
              <a:avLst/>
              <a:gdLst/>
              <a:ahLst/>
              <a:cxnLst>
                <a:cxn ang="0">
                  <a:pos x="115" y="131"/>
                </a:cxn>
                <a:cxn ang="0">
                  <a:pos x="108" y="161"/>
                </a:cxn>
                <a:cxn ang="0">
                  <a:pos x="84" y="170"/>
                </a:cxn>
                <a:cxn ang="0">
                  <a:pos x="57" y="159"/>
                </a:cxn>
                <a:cxn ang="0">
                  <a:pos x="53" y="135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141"/>
                </a:cxn>
                <a:cxn ang="0">
                  <a:pos x="12" y="184"/>
                </a:cxn>
                <a:cxn ang="0">
                  <a:pos x="86" y="211"/>
                </a:cxn>
                <a:cxn ang="0">
                  <a:pos x="150" y="189"/>
                </a:cxn>
                <a:cxn ang="0">
                  <a:pos x="168" y="138"/>
                </a:cxn>
                <a:cxn ang="0">
                  <a:pos x="168" y="0"/>
                </a:cxn>
                <a:cxn ang="0">
                  <a:pos x="115" y="0"/>
                </a:cxn>
                <a:cxn ang="0">
                  <a:pos x="115" y="131"/>
                </a:cxn>
              </a:cxnLst>
              <a:rect l="0" t="0" r="r" b="b"/>
              <a:pathLst>
                <a:path w="168" h="211">
                  <a:moveTo>
                    <a:pt x="115" y="131"/>
                  </a:moveTo>
                  <a:cubicBezTo>
                    <a:pt x="115" y="152"/>
                    <a:pt x="112" y="158"/>
                    <a:pt x="108" y="161"/>
                  </a:cubicBezTo>
                  <a:cubicBezTo>
                    <a:pt x="103" y="166"/>
                    <a:pt x="94" y="170"/>
                    <a:pt x="84" y="170"/>
                  </a:cubicBezTo>
                  <a:cubicBezTo>
                    <a:pt x="72" y="170"/>
                    <a:pt x="62" y="166"/>
                    <a:pt x="57" y="159"/>
                  </a:cubicBezTo>
                  <a:cubicBezTo>
                    <a:pt x="53" y="154"/>
                    <a:pt x="53" y="147"/>
                    <a:pt x="53" y="135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60"/>
                    <a:pt x="3" y="173"/>
                    <a:pt x="12" y="184"/>
                  </a:cubicBezTo>
                  <a:cubicBezTo>
                    <a:pt x="25" y="202"/>
                    <a:pt x="52" y="211"/>
                    <a:pt x="86" y="211"/>
                  </a:cubicBezTo>
                  <a:cubicBezTo>
                    <a:pt x="118" y="211"/>
                    <a:pt x="139" y="200"/>
                    <a:pt x="150" y="189"/>
                  </a:cubicBezTo>
                  <a:cubicBezTo>
                    <a:pt x="162" y="178"/>
                    <a:pt x="168" y="168"/>
                    <a:pt x="168" y="138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15" y="0"/>
                    <a:pt x="115" y="0"/>
                    <a:pt x="115" y="0"/>
                  </a:cubicBezTo>
                  <a:lnTo>
                    <a:pt x="115" y="131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10" name="Freeform 47"/>
            <p:cNvSpPr>
              <a:spLocks/>
            </p:cNvSpPr>
            <p:nvPr userDrawn="1"/>
          </p:nvSpPr>
          <p:spPr bwMode="auto">
            <a:xfrm>
              <a:off x="5878" y="4079"/>
              <a:ext cx="84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3" y="41"/>
                </a:cxn>
                <a:cxn ang="0">
                  <a:pos x="53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7" y="0"/>
                </a:cxn>
                <a:cxn ang="0">
                  <a:pos x="0" y="0"/>
                </a:cxn>
              </a:cxnLst>
              <a:rect l="0" t="0" r="r" b="b"/>
              <a:pathLst>
                <a:path w="167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7" y="0"/>
                    <a:pt x="1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11" name="Freeform 48"/>
            <p:cNvSpPr>
              <a:spLocks/>
            </p:cNvSpPr>
            <p:nvPr userDrawn="1"/>
          </p:nvSpPr>
          <p:spPr bwMode="auto">
            <a:xfrm>
              <a:off x="5160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1" y="79"/>
                </a:cxn>
                <a:cxn ang="0">
                  <a:pos x="51" y="40"/>
                </a:cxn>
                <a:cxn ang="0">
                  <a:pos x="112" y="40"/>
                </a:cxn>
                <a:cxn ang="0">
                  <a:pos x="130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3" y="207"/>
                </a:cxn>
                <a:cxn ang="0">
                  <a:pos x="133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3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0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3" y="207"/>
                    <a:pt x="133" y="207"/>
                    <a:pt x="133" y="207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12" name="Freeform 49"/>
            <p:cNvSpPr>
              <a:spLocks/>
            </p:cNvSpPr>
            <p:nvPr userDrawn="1"/>
          </p:nvSpPr>
          <p:spPr bwMode="auto">
            <a:xfrm>
              <a:off x="5503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2" y="79"/>
                </a:cxn>
                <a:cxn ang="0">
                  <a:pos x="52" y="40"/>
                </a:cxn>
                <a:cxn ang="0">
                  <a:pos x="112" y="40"/>
                </a:cxn>
                <a:cxn ang="0">
                  <a:pos x="131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4" y="207"/>
                </a:cxn>
                <a:cxn ang="0">
                  <a:pos x="134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4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1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13" name="Freeform 50"/>
            <p:cNvSpPr>
              <a:spLocks/>
            </p:cNvSpPr>
            <p:nvPr userDrawn="1"/>
          </p:nvSpPr>
          <p:spPr bwMode="auto">
            <a:xfrm>
              <a:off x="5586" y="4079"/>
              <a:ext cx="83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4" y="41"/>
                </a:cxn>
                <a:cxn ang="0">
                  <a:pos x="54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8" y="0"/>
                </a:cxn>
                <a:cxn ang="0">
                  <a:pos x="0" y="0"/>
                </a:cxn>
              </a:cxnLst>
              <a:rect l="0" t="0" r="r" b="b"/>
              <a:pathLst>
                <a:path w="168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8" y="0"/>
                    <a:pt x="1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pic>
          <p:nvPicPr>
            <p:cNvPr id="14" name="Picture 5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29" y="4026"/>
              <a:ext cx="17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Box 14"/>
          <p:cNvSpPr txBox="1"/>
          <p:nvPr userDrawn="1"/>
        </p:nvSpPr>
        <p:spPr>
          <a:xfrm>
            <a:off x="452438" y="6324600"/>
            <a:ext cx="1666875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900" dirty="0">
                <a:latin typeface="Tahoma" pitchFamily="34" charset="0"/>
              </a:rPr>
              <a:t>EUM/OPS/VWG/11/3248</a:t>
            </a:r>
          </a:p>
          <a:p>
            <a:pPr>
              <a:defRPr/>
            </a:pPr>
            <a:r>
              <a:rPr lang="en-GB" sz="900" dirty="0">
                <a:latin typeface="Tahoma" pitchFamily="34" charset="0"/>
              </a:rPr>
              <a:t>Issue 1</a:t>
            </a:r>
          </a:p>
          <a:p>
            <a:pPr>
              <a:defRPr/>
            </a:pPr>
            <a:r>
              <a:rPr lang="en-GB" sz="900" dirty="0">
                <a:latin typeface="Tahoma" pitchFamily="34" charset="0"/>
              </a:rPr>
              <a:t>04/09/2011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1"/>
          <p:cNvGrpSpPr>
            <a:grpSpLocks noChangeAspect="1"/>
          </p:cNvGrpSpPr>
          <p:nvPr userDrawn="1"/>
        </p:nvGrpSpPr>
        <p:grpSpPr bwMode="auto">
          <a:xfrm>
            <a:off x="7737475" y="6307138"/>
            <a:ext cx="1814513" cy="447675"/>
            <a:chOff x="4874" y="3973"/>
            <a:chExt cx="1143" cy="282"/>
          </a:xfrm>
        </p:grpSpPr>
        <p:sp>
          <p:nvSpPr>
            <p:cNvPr id="6" name="AutoShape 42"/>
            <p:cNvSpPr>
              <a:spLocks noChangeAspect="1" noChangeArrowheads="1" noTextEdit="1"/>
            </p:cNvSpPr>
            <p:nvPr userDrawn="1"/>
          </p:nvSpPr>
          <p:spPr bwMode="auto">
            <a:xfrm>
              <a:off x="4874" y="3973"/>
              <a:ext cx="114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7" name="Freeform 43"/>
            <p:cNvSpPr>
              <a:spLocks noEditPoints="1"/>
            </p:cNvSpPr>
            <p:nvPr userDrawn="1"/>
          </p:nvSpPr>
          <p:spPr bwMode="auto">
            <a:xfrm>
              <a:off x="5774" y="4079"/>
              <a:ext cx="100" cy="103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76" y="0"/>
                </a:cxn>
                <a:cxn ang="0">
                  <a:pos x="0" y="207"/>
                </a:cxn>
                <a:cxn ang="0">
                  <a:pos x="54" y="207"/>
                </a:cxn>
                <a:cxn ang="0">
                  <a:pos x="69" y="163"/>
                </a:cxn>
                <a:cxn ang="0">
                  <a:pos x="130" y="163"/>
                </a:cxn>
                <a:cxn ang="0">
                  <a:pos x="146" y="207"/>
                </a:cxn>
                <a:cxn ang="0">
                  <a:pos x="200" y="207"/>
                </a:cxn>
                <a:cxn ang="0">
                  <a:pos x="128" y="0"/>
                </a:cxn>
                <a:cxn ang="0">
                  <a:pos x="81" y="125"/>
                </a:cxn>
                <a:cxn ang="0">
                  <a:pos x="100" y="57"/>
                </a:cxn>
                <a:cxn ang="0">
                  <a:pos x="119" y="125"/>
                </a:cxn>
                <a:cxn ang="0">
                  <a:pos x="81" y="125"/>
                </a:cxn>
              </a:cxnLst>
              <a:rect l="0" t="0" r="r" b="b"/>
              <a:pathLst>
                <a:path w="200" h="207">
                  <a:moveTo>
                    <a:pt x="128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130" y="163"/>
                    <a:pt x="130" y="163"/>
                    <a:pt x="130" y="163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200" y="207"/>
                    <a:pt x="200" y="207"/>
                    <a:pt x="200" y="207"/>
                  </a:cubicBezTo>
                  <a:lnTo>
                    <a:pt x="128" y="0"/>
                  </a:lnTo>
                  <a:close/>
                  <a:moveTo>
                    <a:pt x="81" y="125"/>
                  </a:moveTo>
                  <a:cubicBezTo>
                    <a:pt x="87" y="103"/>
                    <a:pt x="96" y="78"/>
                    <a:pt x="100" y="57"/>
                  </a:cubicBezTo>
                  <a:cubicBezTo>
                    <a:pt x="104" y="78"/>
                    <a:pt x="113" y="103"/>
                    <a:pt x="119" y="125"/>
                  </a:cubicBezTo>
                  <a:lnTo>
                    <a:pt x="81" y="125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8" name="Freeform 44"/>
            <p:cNvSpPr>
              <a:spLocks/>
            </p:cNvSpPr>
            <p:nvPr userDrawn="1"/>
          </p:nvSpPr>
          <p:spPr bwMode="auto">
            <a:xfrm>
              <a:off x="5676" y="4077"/>
              <a:ext cx="85" cy="107"/>
            </a:xfrm>
            <a:custGeom>
              <a:avLst/>
              <a:gdLst/>
              <a:ahLst/>
              <a:cxnLst>
                <a:cxn ang="0">
                  <a:pos x="113" y="84"/>
                </a:cxn>
                <a:cxn ang="0">
                  <a:pos x="86" y="78"/>
                </a:cxn>
                <a:cxn ang="0">
                  <a:pos x="65" y="60"/>
                </a:cxn>
                <a:cxn ang="0">
                  <a:pos x="92" y="41"/>
                </a:cxn>
                <a:cxn ang="0">
                  <a:pos x="145" y="56"/>
                </a:cxn>
                <a:cxn ang="0">
                  <a:pos x="168" y="21"/>
                </a:cxn>
                <a:cxn ang="0">
                  <a:pos x="91" y="0"/>
                </a:cxn>
                <a:cxn ang="0">
                  <a:pos x="8" y="65"/>
                </a:cxn>
                <a:cxn ang="0">
                  <a:pos x="17" y="96"/>
                </a:cxn>
                <a:cxn ang="0">
                  <a:pos x="61" y="125"/>
                </a:cxn>
                <a:cxn ang="0">
                  <a:pos x="87" y="131"/>
                </a:cxn>
                <a:cxn ang="0">
                  <a:pos x="113" y="153"/>
                </a:cxn>
                <a:cxn ang="0">
                  <a:pos x="77" y="173"/>
                </a:cxn>
                <a:cxn ang="0">
                  <a:pos x="17" y="158"/>
                </a:cxn>
                <a:cxn ang="0">
                  <a:pos x="0" y="197"/>
                </a:cxn>
                <a:cxn ang="0">
                  <a:pos x="74" y="214"/>
                </a:cxn>
                <a:cxn ang="0">
                  <a:pos x="170" y="143"/>
                </a:cxn>
                <a:cxn ang="0">
                  <a:pos x="113" y="84"/>
                </a:cxn>
              </a:cxnLst>
              <a:rect l="0" t="0" r="r" b="b"/>
              <a:pathLst>
                <a:path w="170" h="214">
                  <a:moveTo>
                    <a:pt x="113" y="84"/>
                  </a:moveTo>
                  <a:cubicBezTo>
                    <a:pt x="86" y="78"/>
                    <a:pt x="86" y="78"/>
                    <a:pt x="86" y="78"/>
                  </a:cubicBezTo>
                  <a:cubicBezTo>
                    <a:pt x="69" y="74"/>
                    <a:pt x="65" y="69"/>
                    <a:pt x="65" y="60"/>
                  </a:cubicBezTo>
                  <a:cubicBezTo>
                    <a:pt x="65" y="48"/>
                    <a:pt x="76" y="41"/>
                    <a:pt x="92" y="41"/>
                  </a:cubicBezTo>
                  <a:cubicBezTo>
                    <a:pt x="108" y="41"/>
                    <a:pt x="125" y="46"/>
                    <a:pt x="145" y="56"/>
                  </a:cubicBezTo>
                  <a:cubicBezTo>
                    <a:pt x="168" y="21"/>
                    <a:pt x="168" y="21"/>
                    <a:pt x="168" y="21"/>
                  </a:cubicBezTo>
                  <a:cubicBezTo>
                    <a:pt x="149" y="9"/>
                    <a:pt x="118" y="0"/>
                    <a:pt x="91" y="0"/>
                  </a:cubicBezTo>
                  <a:cubicBezTo>
                    <a:pt x="42" y="0"/>
                    <a:pt x="8" y="28"/>
                    <a:pt x="8" y="65"/>
                  </a:cubicBezTo>
                  <a:cubicBezTo>
                    <a:pt x="8" y="76"/>
                    <a:pt x="11" y="86"/>
                    <a:pt x="17" y="96"/>
                  </a:cubicBezTo>
                  <a:cubicBezTo>
                    <a:pt x="25" y="110"/>
                    <a:pt x="39" y="120"/>
                    <a:pt x="61" y="125"/>
                  </a:cubicBezTo>
                  <a:cubicBezTo>
                    <a:pt x="87" y="131"/>
                    <a:pt x="87" y="131"/>
                    <a:pt x="87" y="131"/>
                  </a:cubicBezTo>
                  <a:cubicBezTo>
                    <a:pt x="105" y="135"/>
                    <a:pt x="113" y="143"/>
                    <a:pt x="113" y="153"/>
                  </a:cubicBezTo>
                  <a:cubicBezTo>
                    <a:pt x="113" y="167"/>
                    <a:pt x="101" y="173"/>
                    <a:pt x="77" y="173"/>
                  </a:cubicBezTo>
                  <a:cubicBezTo>
                    <a:pt x="55" y="173"/>
                    <a:pt x="38" y="167"/>
                    <a:pt x="17" y="15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25" y="208"/>
                    <a:pt x="50" y="214"/>
                    <a:pt x="74" y="214"/>
                  </a:cubicBezTo>
                  <a:cubicBezTo>
                    <a:pt x="132" y="214"/>
                    <a:pt x="170" y="186"/>
                    <a:pt x="170" y="143"/>
                  </a:cubicBezTo>
                  <a:cubicBezTo>
                    <a:pt x="170" y="112"/>
                    <a:pt x="148" y="92"/>
                    <a:pt x="113" y="84"/>
                  </a:cubicBez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9" name="Freeform 45"/>
            <p:cNvSpPr>
              <a:spLocks/>
            </p:cNvSpPr>
            <p:nvPr userDrawn="1"/>
          </p:nvSpPr>
          <p:spPr bwMode="auto">
            <a:xfrm>
              <a:off x="5356" y="4079"/>
              <a:ext cx="121" cy="103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31" y="94"/>
                </a:cxn>
                <a:cxn ang="0">
                  <a:pos x="122" y="133"/>
                </a:cxn>
                <a:cxn ang="0">
                  <a:pos x="113" y="96"/>
                </a:cxn>
                <a:cxn ang="0">
                  <a:pos x="87" y="0"/>
                </a:cxn>
                <a:cxn ang="0">
                  <a:pos x="22" y="0"/>
                </a:cxn>
                <a:cxn ang="0">
                  <a:pos x="0" y="207"/>
                </a:cxn>
                <a:cxn ang="0">
                  <a:pos x="52" y="207"/>
                </a:cxn>
                <a:cxn ang="0">
                  <a:pos x="58" y="106"/>
                </a:cxn>
                <a:cxn ang="0">
                  <a:pos x="60" y="62"/>
                </a:cxn>
                <a:cxn ang="0">
                  <a:pos x="70" y="106"/>
                </a:cxn>
                <a:cxn ang="0">
                  <a:pos x="98" y="207"/>
                </a:cxn>
                <a:cxn ang="0">
                  <a:pos x="142" y="207"/>
                </a:cxn>
                <a:cxn ang="0">
                  <a:pos x="173" y="103"/>
                </a:cxn>
                <a:cxn ang="0">
                  <a:pos x="183" y="66"/>
                </a:cxn>
                <a:cxn ang="0">
                  <a:pos x="186" y="104"/>
                </a:cxn>
                <a:cxn ang="0">
                  <a:pos x="192" y="207"/>
                </a:cxn>
                <a:cxn ang="0">
                  <a:pos x="243" y="207"/>
                </a:cxn>
                <a:cxn ang="0">
                  <a:pos x="222" y="0"/>
                </a:cxn>
                <a:cxn ang="0">
                  <a:pos x="158" y="0"/>
                </a:cxn>
              </a:cxnLst>
              <a:rect l="0" t="0" r="r" b="b"/>
              <a:pathLst>
                <a:path w="243" h="207">
                  <a:moveTo>
                    <a:pt x="158" y="0"/>
                  </a:moveTo>
                  <a:cubicBezTo>
                    <a:pt x="131" y="94"/>
                    <a:pt x="131" y="94"/>
                    <a:pt x="131" y="94"/>
                  </a:cubicBezTo>
                  <a:cubicBezTo>
                    <a:pt x="127" y="106"/>
                    <a:pt x="124" y="121"/>
                    <a:pt x="122" y="133"/>
                  </a:cubicBezTo>
                  <a:cubicBezTo>
                    <a:pt x="119" y="120"/>
                    <a:pt x="117" y="110"/>
                    <a:pt x="113" y="96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2" y="207"/>
                    <a:pt x="52" y="207"/>
                    <a:pt x="52" y="207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9" y="93"/>
                    <a:pt x="60" y="76"/>
                    <a:pt x="60" y="62"/>
                  </a:cubicBezTo>
                  <a:cubicBezTo>
                    <a:pt x="63" y="79"/>
                    <a:pt x="67" y="97"/>
                    <a:pt x="70" y="106"/>
                  </a:cubicBezTo>
                  <a:cubicBezTo>
                    <a:pt x="98" y="207"/>
                    <a:pt x="98" y="207"/>
                    <a:pt x="98" y="207"/>
                  </a:cubicBezTo>
                  <a:cubicBezTo>
                    <a:pt x="142" y="207"/>
                    <a:pt x="142" y="207"/>
                    <a:pt x="142" y="207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76" y="92"/>
                    <a:pt x="181" y="78"/>
                    <a:pt x="183" y="66"/>
                  </a:cubicBezTo>
                  <a:cubicBezTo>
                    <a:pt x="184" y="81"/>
                    <a:pt x="185" y="93"/>
                    <a:pt x="186" y="104"/>
                  </a:cubicBezTo>
                  <a:cubicBezTo>
                    <a:pt x="192" y="207"/>
                    <a:pt x="192" y="207"/>
                    <a:pt x="192" y="207"/>
                  </a:cubicBezTo>
                  <a:cubicBezTo>
                    <a:pt x="243" y="207"/>
                    <a:pt x="243" y="207"/>
                    <a:pt x="243" y="207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10" name="Freeform 46"/>
            <p:cNvSpPr>
              <a:spLocks/>
            </p:cNvSpPr>
            <p:nvPr userDrawn="1"/>
          </p:nvSpPr>
          <p:spPr bwMode="auto">
            <a:xfrm>
              <a:off x="5250" y="4079"/>
              <a:ext cx="84" cy="105"/>
            </a:xfrm>
            <a:custGeom>
              <a:avLst/>
              <a:gdLst/>
              <a:ahLst/>
              <a:cxnLst>
                <a:cxn ang="0">
                  <a:pos x="115" y="131"/>
                </a:cxn>
                <a:cxn ang="0">
                  <a:pos x="108" y="161"/>
                </a:cxn>
                <a:cxn ang="0">
                  <a:pos x="84" y="170"/>
                </a:cxn>
                <a:cxn ang="0">
                  <a:pos x="57" y="159"/>
                </a:cxn>
                <a:cxn ang="0">
                  <a:pos x="53" y="135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141"/>
                </a:cxn>
                <a:cxn ang="0">
                  <a:pos x="12" y="184"/>
                </a:cxn>
                <a:cxn ang="0">
                  <a:pos x="86" y="211"/>
                </a:cxn>
                <a:cxn ang="0">
                  <a:pos x="150" y="189"/>
                </a:cxn>
                <a:cxn ang="0">
                  <a:pos x="168" y="138"/>
                </a:cxn>
                <a:cxn ang="0">
                  <a:pos x="168" y="0"/>
                </a:cxn>
                <a:cxn ang="0">
                  <a:pos x="115" y="0"/>
                </a:cxn>
                <a:cxn ang="0">
                  <a:pos x="115" y="131"/>
                </a:cxn>
              </a:cxnLst>
              <a:rect l="0" t="0" r="r" b="b"/>
              <a:pathLst>
                <a:path w="168" h="211">
                  <a:moveTo>
                    <a:pt x="115" y="131"/>
                  </a:moveTo>
                  <a:cubicBezTo>
                    <a:pt x="115" y="152"/>
                    <a:pt x="112" y="158"/>
                    <a:pt x="108" y="161"/>
                  </a:cubicBezTo>
                  <a:cubicBezTo>
                    <a:pt x="103" y="166"/>
                    <a:pt x="94" y="170"/>
                    <a:pt x="84" y="170"/>
                  </a:cubicBezTo>
                  <a:cubicBezTo>
                    <a:pt x="72" y="170"/>
                    <a:pt x="62" y="166"/>
                    <a:pt x="57" y="159"/>
                  </a:cubicBezTo>
                  <a:cubicBezTo>
                    <a:pt x="53" y="154"/>
                    <a:pt x="53" y="147"/>
                    <a:pt x="53" y="135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60"/>
                    <a:pt x="3" y="173"/>
                    <a:pt x="12" y="184"/>
                  </a:cubicBezTo>
                  <a:cubicBezTo>
                    <a:pt x="25" y="202"/>
                    <a:pt x="52" y="211"/>
                    <a:pt x="86" y="211"/>
                  </a:cubicBezTo>
                  <a:cubicBezTo>
                    <a:pt x="118" y="211"/>
                    <a:pt x="139" y="200"/>
                    <a:pt x="150" y="189"/>
                  </a:cubicBezTo>
                  <a:cubicBezTo>
                    <a:pt x="162" y="178"/>
                    <a:pt x="168" y="168"/>
                    <a:pt x="168" y="138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15" y="0"/>
                    <a:pt x="115" y="0"/>
                    <a:pt x="115" y="0"/>
                  </a:cubicBezTo>
                  <a:lnTo>
                    <a:pt x="115" y="131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11" name="Freeform 47"/>
            <p:cNvSpPr>
              <a:spLocks/>
            </p:cNvSpPr>
            <p:nvPr userDrawn="1"/>
          </p:nvSpPr>
          <p:spPr bwMode="auto">
            <a:xfrm>
              <a:off x="5878" y="4079"/>
              <a:ext cx="84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3" y="41"/>
                </a:cxn>
                <a:cxn ang="0">
                  <a:pos x="53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7" y="0"/>
                </a:cxn>
                <a:cxn ang="0">
                  <a:pos x="0" y="0"/>
                </a:cxn>
              </a:cxnLst>
              <a:rect l="0" t="0" r="r" b="b"/>
              <a:pathLst>
                <a:path w="167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7" y="0"/>
                    <a:pt x="1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12" name="Freeform 48"/>
            <p:cNvSpPr>
              <a:spLocks/>
            </p:cNvSpPr>
            <p:nvPr userDrawn="1"/>
          </p:nvSpPr>
          <p:spPr bwMode="auto">
            <a:xfrm>
              <a:off x="5160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1" y="79"/>
                </a:cxn>
                <a:cxn ang="0">
                  <a:pos x="51" y="40"/>
                </a:cxn>
                <a:cxn ang="0">
                  <a:pos x="112" y="40"/>
                </a:cxn>
                <a:cxn ang="0">
                  <a:pos x="130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3" y="207"/>
                </a:cxn>
                <a:cxn ang="0">
                  <a:pos x="133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3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0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3" y="207"/>
                    <a:pt x="133" y="207"/>
                    <a:pt x="133" y="207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13" name="Freeform 49"/>
            <p:cNvSpPr>
              <a:spLocks/>
            </p:cNvSpPr>
            <p:nvPr userDrawn="1"/>
          </p:nvSpPr>
          <p:spPr bwMode="auto">
            <a:xfrm>
              <a:off x="5503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2" y="79"/>
                </a:cxn>
                <a:cxn ang="0">
                  <a:pos x="52" y="40"/>
                </a:cxn>
                <a:cxn ang="0">
                  <a:pos x="112" y="40"/>
                </a:cxn>
                <a:cxn ang="0">
                  <a:pos x="131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4" y="207"/>
                </a:cxn>
                <a:cxn ang="0">
                  <a:pos x="134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4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1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14" name="Freeform 50"/>
            <p:cNvSpPr>
              <a:spLocks/>
            </p:cNvSpPr>
            <p:nvPr userDrawn="1"/>
          </p:nvSpPr>
          <p:spPr bwMode="auto">
            <a:xfrm>
              <a:off x="5586" y="4079"/>
              <a:ext cx="83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4" y="41"/>
                </a:cxn>
                <a:cxn ang="0">
                  <a:pos x="54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8" y="0"/>
                </a:cxn>
                <a:cxn ang="0">
                  <a:pos x="0" y="0"/>
                </a:cxn>
              </a:cxnLst>
              <a:rect l="0" t="0" r="r" b="b"/>
              <a:pathLst>
                <a:path w="168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8" y="0"/>
                    <a:pt x="1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 sz="90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pic>
          <p:nvPicPr>
            <p:cNvPr id="15" name="Picture 51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29" y="4026"/>
              <a:ext cx="17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5"/>
          <p:cNvSpPr txBox="1"/>
          <p:nvPr userDrawn="1"/>
        </p:nvSpPr>
        <p:spPr>
          <a:xfrm>
            <a:off x="452438" y="6324600"/>
            <a:ext cx="1666875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900" dirty="0">
                <a:latin typeface="Tahoma" pitchFamily="34" charset="0"/>
              </a:rPr>
              <a:t>EUM/OPS/VWG/11/3248</a:t>
            </a:r>
          </a:p>
          <a:p>
            <a:pPr>
              <a:defRPr/>
            </a:pPr>
            <a:r>
              <a:rPr lang="en-GB" sz="900" dirty="0">
                <a:latin typeface="Tahoma" pitchFamily="34" charset="0"/>
              </a:rPr>
              <a:t>Issue 1</a:t>
            </a:r>
          </a:p>
          <a:p>
            <a:pPr>
              <a:defRPr/>
            </a:pPr>
            <a:r>
              <a:rPr lang="en-GB" sz="900" dirty="0">
                <a:latin typeface="Tahoma" pitchFamily="34" charset="0"/>
              </a:rPr>
              <a:t>04/09/2011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205163" y="6348413"/>
            <a:ext cx="3576637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kern="0" dirty="0">
                <a:solidFill>
                  <a:srgbClr val="002569"/>
                </a:solidFill>
                <a:latin typeface="Century Gothic" pitchFamily="34" charset="0"/>
              </a:rPr>
              <a:t>GSICS meeting, March 2013, Williamsburg USA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447801"/>
            <a:ext cx="437515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447801"/>
            <a:ext cx="437515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73050" y="779463"/>
            <a:ext cx="9359900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73050" y="6359525"/>
            <a:ext cx="93599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2" y="59169"/>
            <a:ext cx="9361103" cy="72008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282113" y="58738"/>
            <a:ext cx="360362" cy="725487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accent4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106AB565-3A50-456C-A4B8-DB7B85F093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bg bwMode="lt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2438" y="238125"/>
            <a:ext cx="90233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4099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2438" y="1401763"/>
            <a:ext cx="9018587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205163" y="6348413"/>
            <a:ext cx="3576637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kern="0" dirty="0" smtClean="0">
                <a:solidFill>
                  <a:srgbClr val="002569"/>
                </a:solidFill>
                <a:latin typeface="Century Gothic" pitchFamily="34" charset="0"/>
              </a:rPr>
              <a:t>GSICS Research Working</a:t>
            </a:r>
            <a:r>
              <a:rPr lang="en-GB" sz="900" kern="0" baseline="0" dirty="0" smtClean="0">
                <a:solidFill>
                  <a:srgbClr val="002569"/>
                </a:solidFill>
                <a:latin typeface="Century Gothic" pitchFamily="34" charset="0"/>
              </a:rPr>
              <a:t> Group </a:t>
            </a:r>
            <a:r>
              <a:rPr lang="en-GB" sz="900" kern="0" dirty="0" smtClean="0">
                <a:solidFill>
                  <a:srgbClr val="002569"/>
                </a:solidFill>
                <a:latin typeface="Century Gothic" pitchFamily="34" charset="0"/>
              </a:rPr>
              <a:t>meeting, March 2014</a:t>
            </a:r>
            <a:endParaRPr lang="en-GB" sz="900" kern="0" dirty="0">
              <a:solidFill>
                <a:srgbClr val="002569"/>
              </a:solidFill>
              <a:latin typeface="Century Gothic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42" r:id="rId1"/>
    <p:sldLayoutId id="2147484343" r:id="rId2"/>
    <p:sldLayoutId id="2147484344" r:id="rId3"/>
    <p:sldLayoutId id="2147484345" r:id="rId4"/>
    <p:sldLayoutId id="2147484346" r:id="rId5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2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2073275" y="1449388"/>
            <a:ext cx="7380288" cy="1573212"/>
          </a:xfrm>
        </p:spPr>
        <p:txBody>
          <a:bodyPr anchor="t"/>
          <a:lstStyle/>
          <a:p>
            <a:r>
              <a:rPr lang="en-GB" sz="3600" dirty="0" smtClean="0">
                <a:latin typeface="Century Gothic" pitchFamily="34" charset="0"/>
              </a:rPr>
              <a:t>Minimising Uncertainty in SBAF</a:t>
            </a:r>
            <a:br>
              <a:rPr lang="en-GB" sz="3600" dirty="0" smtClean="0">
                <a:latin typeface="Century Gothic" pitchFamily="34" charset="0"/>
              </a:rPr>
            </a:br>
            <a:r>
              <a:rPr lang="en-GB" sz="2800" dirty="0" smtClean="0">
                <a:latin typeface="Century Gothic" pitchFamily="34" charset="0"/>
              </a:rPr>
              <a:t>- Using AIRS to bridge gap HIRS/2-IASI</a:t>
            </a:r>
            <a:br>
              <a:rPr lang="en-GB" sz="2800" dirty="0" smtClean="0">
                <a:latin typeface="Century Gothic" pitchFamily="34" charset="0"/>
              </a:rPr>
            </a:br>
            <a:r>
              <a:rPr lang="en-GB" sz="1600" dirty="0" smtClean="0">
                <a:latin typeface="Century Gothic" pitchFamily="34" charset="0"/>
              </a:rPr>
              <a:t>GSICS meeting, March 2014, Darmstadt, Germany</a:t>
            </a:r>
            <a:endParaRPr lang="en-GB" dirty="0" smtClean="0">
              <a:latin typeface="Century Gothic" pitchFamily="34" charset="0"/>
            </a:endParaRP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0" y="5138738"/>
            <a:ext cx="9906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GB" sz="1600" dirty="0" smtClean="0">
                <a:latin typeface="Tahoma" pitchFamily="34" charset="0"/>
              </a:rPr>
              <a:t>Viju John, </a:t>
            </a:r>
            <a:r>
              <a:rPr lang="en-GB" sz="1600" u="sng" dirty="0">
                <a:latin typeface="Tahoma" pitchFamily="34" charset="0"/>
              </a:rPr>
              <a:t>Tim Hewison</a:t>
            </a:r>
            <a:r>
              <a:rPr lang="en-GB" sz="1600" dirty="0">
                <a:latin typeface="Tahoma" pitchFamily="34" charset="0"/>
              </a:rPr>
              <a:t>, </a:t>
            </a:r>
            <a:r>
              <a:rPr lang="en-GB" sz="1600" dirty="0" smtClean="0">
                <a:latin typeface="Tahoma" pitchFamily="34" charset="0"/>
              </a:rPr>
              <a:t>Rob Roebeling, </a:t>
            </a:r>
            <a:r>
              <a:rPr lang="en-GB" sz="1600" dirty="0">
                <a:latin typeface="Tahoma" pitchFamily="34" charset="0"/>
              </a:rPr>
              <a:t/>
            </a:r>
            <a:br>
              <a:rPr lang="en-GB" sz="1600" dirty="0">
                <a:latin typeface="Tahoma" pitchFamily="34" charset="0"/>
              </a:rPr>
            </a:br>
            <a:r>
              <a:rPr lang="en-GB" sz="1600" dirty="0">
                <a:latin typeface="Tahoma" pitchFamily="34" charset="0"/>
              </a:rPr>
              <a:t>Alessio Lattanzio and Jörg Schulz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836613"/>
          </a:xfrm>
        </p:spPr>
        <p:txBody>
          <a:bodyPr/>
          <a:lstStyle/>
          <a:p>
            <a:r>
              <a:rPr lang="en-US" sz="2600" smtClean="0">
                <a:latin typeface="Arial" charset="0"/>
              </a:rPr>
              <a:t>Recalibration procedure</a:t>
            </a:r>
            <a:endParaRPr lang="en-GB" smtClean="0">
              <a:latin typeface="Arial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925" y="1182688"/>
            <a:ext cx="8696325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2438" y="238125"/>
            <a:ext cx="8996362" cy="839788"/>
          </a:xfrm>
        </p:spPr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Discussion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2438" y="1401763"/>
            <a:ext cx="9023350" cy="4781550"/>
          </a:xfrm>
        </p:spPr>
        <p:txBody>
          <a:bodyPr/>
          <a:lstStyle/>
          <a:p>
            <a:pPr marL="266700" indent="-2667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GB" sz="1800" dirty="0" smtClean="0">
                <a:solidFill>
                  <a:srgbClr val="002060"/>
                </a:solidFill>
                <a:latin typeface="Arial" charset="0"/>
              </a:rPr>
              <a:t>What about IR8.7? HIRS/3 Channel</a:t>
            </a:r>
            <a:r>
              <a:rPr lang="en-GB" sz="1800" dirty="0" smtClean="0">
                <a:solidFill>
                  <a:srgbClr val="002060"/>
                </a:solidFill>
                <a:latin typeface="Arial" charset="0"/>
              </a:rPr>
              <a:t>?</a:t>
            </a:r>
          </a:p>
          <a:p>
            <a:pPr marL="266700" indent="-2667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endParaRPr lang="en-GB" sz="1800" dirty="0" smtClean="0">
              <a:solidFill>
                <a:srgbClr val="002060"/>
              </a:solidFill>
              <a:latin typeface="Arial" charset="0"/>
            </a:endParaRPr>
          </a:p>
          <a:p>
            <a:pPr marL="266700" indent="-2667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GB" sz="1800" dirty="0" smtClean="0">
                <a:solidFill>
                  <a:srgbClr val="002060"/>
                </a:solidFill>
                <a:latin typeface="Arial" charset="0"/>
              </a:rPr>
              <a:t>Based on this work, can we derive generic approaches to:</a:t>
            </a:r>
          </a:p>
          <a:p>
            <a:pPr marL="666750" lvl="1" indent="-2667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GB" sz="1800" dirty="0" smtClean="0">
                <a:solidFill>
                  <a:srgbClr val="002060"/>
                </a:solidFill>
                <a:latin typeface="Arial" charset="0"/>
              </a:rPr>
              <a:t>Selecting a reference instrument?</a:t>
            </a:r>
          </a:p>
          <a:p>
            <a:pPr marL="666750" lvl="1" indent="-2667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GB" sz="1800" dirty="0" smtClean="0">
                <a:solidFill>
                  <a:srgbClr val="002060"/>
                </a:solidFill>
                <a:latin typeface="Arial" charset="0"/>
              </a:rPr>
              <a:t>Defining the SBAF</a:t>
            </a:r>
            <a:r>
              <a:rPr lang="en-GB" sz="1800" dirty="0" smtClean="0">
                <a:solidFill>
                  <a:srgbClr val="002060"/>
                </a:solidFill>
                <a:latin typeface="Arial" charset="0"/>
              </a:rPr>
              <a:t>?</a:t>
            </a:r>
          </a:p>
          <a:p>
            <a:pPr marL="266700" indent="-2667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endParaRPr lang="en-GB" sz="1800" dirty="0" smtClean="0">
              <a:solidFill>
                <a:srgbClr val="002060"/>
              </a:solidFill>
              <a:latin typeface="Arial" charset="0"/>
            </a:endParaRPr>
          </a:p>
          <a:p>
            <a:pPr marL="266700" indent="-2667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GB" sz="1800" dirty="0" smtClean="0">
                <a:solidFill>
                  <a:srgbClr val="002060"/>
                </a:solidFill>
                <a:latin typeface="Arial" charset="0"/>
              </a:rPr>
              <a:t>Will this be used to generate a new type of GSICS Product?</a:t>
            </a:r>
          </a:p>
          <a:p>
            <a:pPr marL="666750" lvl="1" indent="-2667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Tx/>
              <a:buChar char="•"/>
            </a:pPr>
            <a:r>
              <a:rPr lang="en-GB" sz="1800" dirty="0" smtClean="0">
                <a:solidFill>
                  <a:srgbClr val="002060"/>
                </a:solidFill>
                <a:latin typeface="Arial" charset="0"/>
              </a:rPr>
              <a:t>e.g.</a:t>
            </a:r>
            <a:r>
              <a:rPr lang="en-GB" sz="1800" dirty="0" smtClean="0">
                <a:solidFill>
                  <a:srgbClr val="002060"/>
                </a:solidFill>
                <a:latin typeface="Arial" charset="0"/>
              </a:rPr>
              <a:t> Archive Re-Calibration</a:t>
            </a:r>
            <a:endParaRPr lang="en-GB" sz="1800" dirty="0" smtClean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2438" y="277813"/>
            <a:ext cx="9150350" cy="839787"/>
          </a:xfrm>
        </p:spPr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Spectral Band Conversion Factors - Review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indent="-266700">
              <a:lnSpc>
                <a:spcPct val="115000"/>
              </a:lnSpc>
              <a:spcBef>
                <a:spcPct val="0"/>
              </a:spcBef>
            </a:pPr>
            <a:r>
              <a:rPr lang="en-GB" b="1" u="sng" smtClean="0">
                <a:latin typeface="Arial" charset="0"/>
              </a:rPr>
              <a:t>Objective </a:t>
            </a:r>
          </a:p>
          <a:p>
            <a:pPr marL="266700" indent="-266700">
              <a:lnSpc>
                <a:spcPct val="110000"/>
              </a:lnSpc>
              <a:spcBef>
                <a:spcPct val="0"/>
              </a:spcBef>
            </a:pPr>
            <a:r>
              <a:rPr lang="en-GB" sz="1800" i="1" smtClean="0">
                <a:latin typeface="Arial" charset="0"/>
              </a:rPr>
              <a:t>	To develop spectral band conversion factors that minimize the differences between reference and monitored instruments and optimise sampling and fitting methods. </a:t>
            </a:r>
          </a:p>
          <a:p>
            <a:pPr marL="266700" indent="-266700">
              <a:lnSpc>
                <a:spcPct val="110000"/>
              </a:lnSpc>
              <a:spcBef>
                <a:spcPct val="0"/>
              </a:spcBef>
            </a:pPr>
            <a:endParaRPr lang="en-GB" sz="1800" smtClean="0">
              <a:latin typeface="Arial" charset="0"/>
            </a:endParaRPr>
          </a:p>
          <a:p>
            <a:pPr marL="266700" indent="-266700">
              <a:lnSpc>
                <a:spcPct val="115000"/>
              </a:lnSpc>
              <a:spcBef>
                <a:spcPct val="0"/>
              </a:spcBef>
            </a:pPr>
            <a:r>
              <a:rPr lang="en-GB" b="1" u="sng" smtClean="0">
                <a:latin typeface="Arial" charset="0"/>
              </a:rPr>
              <a:t>Method</a:t>
            </a:r>
          </a:p>
          <a:p>
            <a:pPr marL="266700" indent="-266700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GB" sz="1800" smtClean="0">
                <a:latin typeface="Arial" charset="0"/>
              </a:rPr>
              <a:t>Evaluate for a sounding (~6μm) and a window (~10μm) channel.</a:t>
            </a:r>
          </a:p>
          <a:p>
            <a:pPr marL="266700" indent="-266700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GB" sz="1800" smtClean="0">
                <a:latin typeface="Arial" charset="0"/>
              </a:rPr>
              <a:t>Calculate MFG, MSG and HIRS-like IR radiances for a selection of ECMWF profiles (from Chevallier 2001) using RTTOV.</a:t>
            </a:r>
          </a:p>
          <a:p>
            <a:pPr marL="266700" indent="-266700">
              <a:lnSpc>
                <a:spcPct val="120000"/>
              </a:lnSpc>
              <a:spcBef>
                <a:spcPct val="0"/>
              </a:spcBef>
              <a:buFontTx/>
              <a:buChar char="•"/>
            </a:pPr>
            <a:r>
              <a:rPr lang="en-GB" sz="1800" smtClean="0">
                <a:latin typeface="Arial" charset="0"/>
              </a:rPr>
              <a:t>Assess uncertainties for different conditions and fitting methods.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2438" y="277813"/>
            <a:ext cx="8990012" cy="839787"/>
          </a:xfrm>
        </p:spPr>
        <p:txBody>
          <a:bodyPr/>
          <a:lstStyle/>
          <a:p>
            <a:r>
              <a:rPr lang="en-GB" smtClean="0">
                <a:latin typeface="Arial" charset="0"/>
              </a:rPr>
              <a:t>Spectral Band Conversion Factors - </a:t>
            </a:r>
            <a:br>
              <a:rPr lang="en-GB" smtClean="0">
                <a:latin typeface="Arial" charset="0"/>
              </a:rPr>
            </a:br>
            <a:r>
              <a:rPr lang="en-GB" sz="1800" smtClean="0">
                <a:latin typeface="Arial" charset="0"/>
              </a:rPr>
              <a:t>Uncertainties different WV instruments</a:t>
            </a:r>
          </a:p>
        </p:txBody>
      </p:sp>
      <p:graphicFrame>
        <p:nvGraphicFramePr>
          <p:cNvPr id="29744" name="Group 48"/>
          <p:cNvGraphicFramePr>
            <a:graphicFrameLocks noGrp="1"/>
          </p:cNvGraphicFramePr>
          <p:nvPr>
            <p:ph idx="1"/>
          </p:nvPr>
        </p:nvGraphicFramePr>
        <p:xfrm>
          <a:off x="452438" y="1401763"/>
          <a:ext cx="9018587" cy="2560320"/>
        </p:xfrm>
        <a:graphic>
          <a:graphicData uri="http://schemas.openxmlformats.org/drawingml/2006/table">
            <a:tbl>
              <a:tblPr/>
              <a:tblGrid>
                <a:gridCol w="1289050"/>
                <a:gridCol w="1287462"/>
                <a:gridCol w="1289050"/>
                <a:gridCol w="1287463"/>
                <a:gridCol w="1289050"/>
                <a:gridCol w="1287462"/>
                <a:gridCol w="128905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Monitored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Wingdings" pitchFamily="2" charset="2"/>
                        </a:rPr>
                        <a:t>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/>
                      </a:r>
                      <a:b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</a:b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Reference </a:t>
                      </a: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sym typeface="Wingdings" pitchFamily="2" charset="2"/>
                        </a:rPr>
                        <a:t>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57150" marR="571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HIRS/2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NOAA6-14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57150" marR="571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HIRS/3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NOAA15-17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57150" marR="571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HIRS/4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NOAA18-MetopB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57150" marR="571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MVIRI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Meteosat 1-3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57150" marR="571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6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MVIRI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Meteosat 4-7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57150" marR="571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62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SEVIRI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itchFamily="34" charset="0"/>
                        </a:rPr>
                        <a:t>Meteosat 8-11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57150" marR="5715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C62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Tahoma" pitchFamily="34" charset="0"/>
                        </a:rPr>
                        <a:t>HIRS/2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Tahoma" pitchFamily="34" charset="0"/>
                        </a:rPr>
                        <a:t>NOAA6-14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569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Tahoma" pitchFamily="34" charset="0"/>
                        </a:rPr>
                        <a:t>0.04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569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Tahoma" pitchFamily="34" charset="0"/>
                        </a:rPr>
                        <a:t>1.03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569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Tahoma" pitchFamily="34" charset="0"/>
                        </a:rPr>
                        <a:t>1.07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569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Tahoma" pitchFamily="34" charset="0"/>
                        </a:rPr>
                        <a:t>0.07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B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569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Tahoma" pitchFamily="34" charset="0"/>
                        </a:rPr>
                        <a:t>0.16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B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569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Tahoma" pitchFamily="34" charset="0"/>
                        </a:rPr>
                        <a:t>0.41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B9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Tahoma" pitchFamily="34" charset="0"/>
                        </a:rPr>
                        <a:t>HIRS/3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Tahoma" pitchFamily="34" charset="0"/>
                        </a:rPr>
                        <a:t>NOAA15-17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569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Tahoma" pitchFamily="34" charset="0"/>
                        </a:rPr>
                        <a:t>0.78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569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Tahoma" pitchFamily="34" charset="0"/>
                        </a:rPr>
                        <a:t>0.05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569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Tahoma" pitchFamily="34" charset="0"/>
                        </a:rPr>
                        <a:t>0.06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569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569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Tahoma" pitchFamily="34" charset="0"/>
                        </a:rPr>
                        <a:t>0.67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569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Tahoma" pitchFamily="34" charset="0"/>
                        </a:rPr>
                        <a:t>0.51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E3F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Tahoma" pitchFamily="34" charset="0"/>
                        </a:rPr>
                        <a:t>HIRS/4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Tahoma" pitchFamily="34" charset="0"/>
                        </a:rPr>
                        <a:t>NOAA18-MetopB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569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Tahoma" pitchFamily="34" charset="0"/>
                        </a:rPr>
                        <a:t>0.84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569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Tahoma" pitchFamily="34" charset="0"/>
                        </a:rPr>
                        <a:t>0.06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569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Tahoma" pitchFamily="34" charset="0"/>
                        </a:rPr>
                        <a:t>0.03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FCD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569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Tahoma" pitchFamily="34" charset="0"/>
                        </a:rPr>
                        <a:t>X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B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569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Tahoma" pitchFamily="34" charset="0"/>
                        </a:rPr>
                        <a:t>0.74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B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569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569"/>
                          </a:solidFill>
                          <a:effectLst/>
                          <a:latin typeface="Tahoma" pitchFamily="34" charset="0"/>
                        </a:rPr>
                        <a:t>0.57</a:t>
                      </a:r>
                      <a:endParaRPr kumimoji="0" lang="en-GB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B9FF"/>
                    </a:solidFill>
                  </a:tcPr>
                </a:tc>
              </a:tr>
            </a:tbl>
          </a:graphicData>
        </a:graphic>
      </p:graphicFrame>
      <p:sp>
        <p:nvSpPr>
          <p:cNvPr id="16429" name="Rectangle 5"/>
          <p:cNvSpPr>
            <a:spLocks noChangeArrowheads="1"/>
          </p:cNvSpPr>
          <p:nvPr/>
        </p:nvSpPr>
        <p:spPr bwMode="auto">
          <a:xfrm>
            <a:off x="722313" y="4149725"/>
            <a:ext cx="8720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800"/>
              <a:t>Mean RMSD Tb [K] of Spectral Band Conversion Factors </a:t>
            </a:r>
            <a:br>
              <a:rPr lang="en-GB" sz="1800"/>
            </a:br>
            <a:r>
              <a:rPr lang="en-GB" sz="1800"/>
              <a:t>for each class of instrument: WV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SNO toolkit for GEO-LEO inter-calibration</a:t>
            </a:r>
          </a:p>
        </p:txBody>
      </p:sp>
      <p:sp>
        <p:nvSpPr>
          <p:cNvPr id="13315" name="Content Placeholder 3"/>
          <p:cNvSpPr>
            <a:spLocks noGrp="1"/>
          </p:cNvSpPr>
          <p:nvPr>
            <p:ph idx="1"/>
          </p:nvPr>
        </p:nvSpPr>
        <p:spPr>
          <a:xfrm>
            <a:off x="271463" y="1236663"/>
            <a:ext cx="9299575" cy="4983162"/>
          </a:xfrm>
        </p:spPr>
        <p:txBody>
          <a:bodyPr/>
          <a:lstStyle/>
          <a:p>
            <a:pPr marL="250825" indent="-250825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We developed a collocation tool to for faster processing of the files: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Arial" charset="0"/>
                <a:cs typeface="Arial" charset="0"/>
              </a:rPr>
              <a:t>Observations are mapped on to a common grid (computationally expensive distance calculations between pixels are not needed)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 smtClean="0">
                <a:latin typeface="Arial" charset="0"/>
                <a:cs typeface="Arial" charset="0"/>
              </a:rPr>
              <a:t>Collocation and post-processing for one image takes only a few seconds (in a traditional distance calculation method this can take up to 1 minute)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marL="250825" indent="-250825" eaLnBrk="1" hangingPunct="1">
              <a:spcBef>
                <a:spcPct val="0"/>
              </a:spcBef>
              <a:buFont typeface="Arial" pitchFamily="34" charset="0"/>
              <a:buChar char="•"/>
              <a:defRPr/>
            </a:pPr>
            <a:r>
              <a:rPr lang="en-GB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Quantified uncertainty associated with use of HIRS/2, HIRS/3 and HIRS/4 as inter-calibration references for WV and IR channels of MFG/MSG: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dirty="0" smtClean="0">
                <a:latin typeface="Arial" charset="0"/>
                <a:cs typeface="Arial" charset="0"/>
              </a:rPr>
              <a:t>Negligible for IR in all cases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dirty="0" smtClean="0">
                <a:latin typeface="Arial" charset="0"/>
                <a:cs typeface="Arial" charset="0"/>
              </a:rPr>
              <a:t>Significant for WV using HIRS/3, HIRS/4 for MFG/MSG (~1K, </a:t>
            </a:r>
            <a:r>
              <a:rPr lang="en-GB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see next slides</a:t>
            </a:r>
            <a:r>
              <a:rPr lang="en-GB" dirty="0" smtClean="0">
                <a:latin typeface="Arial" charset="0"/>
                <a:cs typeface="Arial" charset="0"/>
              </a:rPr>
              <a:t>)</a:t>
            </a:r>
          </a:p>
          <a:p>
            <a:pPr lvl="1" algn="just">
              <a:spcBef>
                <a:spcPts val="0"/>
              </a:spcBef>
              <a:spcAft>
                <a:spcPts val="0"/>
              </a:spcAft>
              <a:defRPr/>
            </a:pPr>
            <a:endParaRPr lang="en-GB" dirty="0" smtClean="0">
              <a:latin typeface="Arial" charset="0"/>
              <a:cs typeface="Arial" charset="0"/>
            </a:endParaRPr>
          </a:p>
          <a:p>
            <a:pPr lvl="1" algn="just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lvl="1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lvl="1" algn="just"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dirty="0" smtClean="0">
                <a:latin typeface="Arial" charset="0"/>
                <a:cs typeface="Arial" charset="0"/>
              </a:rPr>
              <a:t> 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§"/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buFontTx/>
              <a:buChar char="•"/>
              <a:defRPr/>
            </a:pPr>
            <a:endParaRPr lang="en-US" dirty="0" smtClean="0">
              <a:latin typeface="Arial" charset="0"/>
              <a:cs typeface="Arial" charset="0"/>
            </a:endParaRPr>
          </a:p>
          <a:p>
            <a:pPr algn="just">
              <a:spcBef>
                <a:spcPts val="1200"/>
              </a:spcBef>
              <a:spcAft>
                <a:spcPts val="1200"/>
              </a:spcAft>
              <a:defRPr/>
            </a:pPr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SRFs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2" descr="H:\MY DOCUMENTS\plots\noaa_meteosat_timeline.png"/>
          <p:cNvPicPr>
            <a:picLocks noChangeArrowheads="1"/>
          </p:cNvPicPr>
          <p:nvPr/>
        </p:nvPicPr>
        <p:blipFill>
          <a:blip r:embed="rId3" cstate="print"/>
          <a:srcRect t="1695"/>
          <a:stretch>
            <a:fillRect/>
          </a:stretch>
        </p:blipFill>
        <p:spPr bwMode="auto">
          <a:xfrm>
            <a:off x="631825" y="1358900"/>
            <a:ext cx="8496300" cy="4859338"/>
          </a:xfrm>
          <a:prstGeom prst="rect">
            <a:avLst/>
          </a:prstGeom>
          <a:solidFill>
            <a:schemeClr val="tx1">
              <a:lumMod val="40000"/>
              <a:lumOff val="60000"/>
              <a:alpha val="50000"/>
            </a:schemeClr>
          </a:solidFill>
          <a:ln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 bwMode="auto">
          <a:xfrm rot="5400000">
            <a:off x="6842918" y="4869657"/>
            <a:ext cx="1350963" cy="889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 bwMode="auto">
          <a:xfrm>
            <a:off x="7743825" y="4508500"/>
            <a:ext cx="1169988" cy="0"/>
          </a:xfrm>
          <a:prstGeom prst="line">
            <a:avLst/>
          </a:prstGeom>
          <a:ln w="69850">
            <a:solidFill>
              <a:srgbClr val="FF00FF"/>
            </a:solidFill>
            <a:headEnd type="none" w="med" len="med"/>
            <a:tailEnd type="none" w="med" len="med"/>
          </a:ln>
          <a:effectLst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 bwMode="auto">
          <a:xfrm rot="5400000">
            <a:off x="7292975" y="4689475"/>
            <a:ext cx="1081088" cy="71913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 bwMode="auto">
          <a:xfrm>
            <a:off x="7562850" y="4238625"/>
            <a:ext cx="630238" cy="269875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8001000" y="4725988"/>
            <a:ext cx="704850" cy="230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900" dirty="0">
                <a:solidFill>
                  <a:schemeClr val="accent6"/>
                </a:solidFill>
                <a:latin typeface="Tahoma" pitchFamily="34" charset="0"/>
              </a:rPr>
              <a:t>Delta</a:t>
            </a:r>
          </a:p>
        </p:txBody>
      </p:sp>
      <p:sp>
        <p:nvSpPr>
          <p:cNvPr id="33800" name="Title 1"/>
          <p:cNvSpPr>
            <a:spLocks/>
          </p:cNvSpPr>
          <p:nvPr/>
        </p:nvSpPr>
        <p:spPr bwMode="auto">
          <a:xfrm>
            <a:off x="452438" y="238125"/>
            <a:ext cx="8996362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74650" indent="-374650" eaLnBrk="0" hangingPunct="0"/>
            <a:r>
              <a:rPr lang="en-US" sz="2400">
                <a:solidFill>
                  <a:schemeClr val="bg1"/>
                </a:solidFill>
                <a:cs typeface="Arial" charset="0"/>
              </a:rPr>
              <a:t>Transferring reference: Double Differencing</a:t>
            </a:r>
          </a:p>
        </p:txBody>
      </p:sp>
      <p:cxnSp>
        <p:nvCxnSpPr>
          <p:cNvPr id="30" name="Straight Arrow Connector 29"/>
          <p:cNvCxnSpPr/>
          <p:nvPr/>
        </p:nvCxnSpPr>
        <p:spPr bwMode="auto">
          <a:xfrm rot="16200000" flipH="1">
            <a:off x="5718175" y="3833813"/>
            <a:ext cx="2251075" cy="1260475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 bwMode="auto">
          <a:xfrm>
            <a:off x="6213475" y="3338513"/>
            <a:ext cx="1349375" cy="90011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 bwMode="auto">
          <a:xfrm rot="5400000">
            <a:off x="5042694" y="4148932"/>
            <a:ext cx="1981200" cy="36036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 bwMode="auto">
          <a:xfrm>
            <a:off x="4862513" y="2889250"/>
            <a:ext cx="1350962" cy="449263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 bwMode="auto">
          <a:xfrm rot="16200000" flipH="1">
            <a:off x="4142581" y="3609182"/>
            <a:ext cx="2430463" cy="9906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</a:rPr>
              <a:t>Choosing an inter-calibration reference</a:t>
            </a:r>
          </a:p>
        </p:txBody>
      </p:sp>
      <p:sp>
        <p:nvSpPr>
          <p:cNvPr id="22531" name="Rounded Rectangle 8"/>
          <p:cNvSpPr>
            <a:spLocks noChangeArrowheads="1"/>
          </p:cNvSpPr>
          <p:nvPr/>
        </p:nvSpPr>
        <p:spPr bwMode="auto">
          <a:xfrm>
            <a:off x="584200" y="1484313"/>
            <a:ext cx="3509963" cy="3889375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92075" tIns="46038" rIns="92075" bIns="46038"/>
          <a:lstStyle/>
          <a:p>
            <a:pPr marL="371475" indent="-371475" algn="just" eaLnBrk="0" hangingPunct="0">
              <a:buClr>
                <a:schemeClr val="bg1"/>
              </a:buClr>
              <a:buSzPct val="50000"/>
              <a:buFont typeface="Wingdings" pitchFamily="2" charset="2"/>
              <a:buChar char="v"/>
            </a:pP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22532" name="TextBox 14"/>
          <p:cNvSpPr txBox="1">
            <a:spLocks noChangeArrowheads="1"/>
          </p:cNvSpPr>
          <p:nvPr/>
        </p:nvSpPr>
        <p:spPr bwMode="auto">
          <a:xfrm>
            <a:off x="1911350" y="3284538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HIRS/2</a:t>
            </a:r>
          </a:p>
        </p:txBody>
      </p:sp>
      <p:sp>
        <p:nvSpPr>
          <p:cNvPr id="22533" name="TextBox 15"/>
          <p:cNvSpPr txBox="1">
            <a:spLocks noChangeArrowheads="1"/>
          </p:cNvSpPr>
          <p:nvPr/>
        </p:nvSpPr>
        <p:spPr bwMode="auto">
          <a:xfrm>
            <a:off x="1911350" y="5805488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HIRS/3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159125" y="1177925"/>
            <a:ext cx="63182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GB" dirty="0">
              <a:solidFill>
                <a:srgbClr val="2B3461"/>
              </a:solidFill>
              <a:latin typeface="+mn-lt"/>
            </a:endParaRPr>
          </a:p>
          <a:p>
            <a:pPr marL="180975" indent="-180975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rgbClr val="2B3461"/>
                </a:solidFill>
                <a:latin typeface="+mj-lt"/>
              </a:rPr>
              <a:t>We planned to use HIRS/2, HIRS/3, HIRS/4 and IASI to inter-calibrate the MFG and MSG heritage channels (WV and IR)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2B3461"/>
              </a:solidFill>
              <a:latin typeface="+mj-lt"/>
            </a:endParaRPr>
          </a:p>
          <a:p>
            <a:pPr marL="180975" indent="-180975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rgbClr val="2B3461"/>
                </a:solidFill>
                <a:latin typeface="+mj-lt"/>
              </a:rPr>
              <a:t>HIRS/3 and HIRS/4 are not suited as reference. </a:t>
            </a:r>
            <a:br>
              <a:rPr lang="en-GB" sz="1800" dirty="0">
                <a:solidFill>
                  <a:srgbClr val="2B3461"/>
                </a:solidFill>
                <a:latin typeface="+mj-lt"/>
              </a:rPr>
            </a:br>
            <a:r>
              <a:rPr lang="en-GB" sz="1800" i="1" dirty="0">
                <a:solidFill>
                  <a:srgbClr val="2B3461"/>
                </a:solidFill>
                <a:latin typeface="+mj-lt"/>
              </a:rPr>
              <a:t>Due to shift and narrowing of spectral response function from HIRS/2 to HIRS/3 and HIRS/4 the Spectral Band Adjustment Factor (SBAF) uncertainty of the WV channel increased from ~0.2 K to ~0.7 K.</a:t>
            </a:r>
          </a:p>
          <a:p>
            <a:pPr marL="180975" indent="-180975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>
              <a:solidFill>
                <a:srgbClr val="2B3461"/>
              </a:solidFill>
              <a:latin typeface="+mj-lt"/>
            </a:endParaRPr>
          </a:p>
          <a:p>
            <a:pPr marL="180975" indent="-180975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rgbClr val="2B3461"/>
                </a:solidFill>
                <a:latin typeface="+mj-lt"/>
              </a:rPr>
              <a:t>To replace HIRS/3 and HIRS/4 we intend to use observations from the NASA hyper spectral instrument: AIRS</a:t>
            </a:r>
          </a:p>
          <a:p>
            <a:pPr marL="180975" indent="-180975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2B3461"/>
              </a:solidFill>
              <a:latin typeface="+mn-lt"/>
            </a:endParaRPr>
          </a:p>
          <a:p>
            <a:pPr marL="180975" indent="-180975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rgbClr val="2B3461"/>
                </a:solidFill>
                <a:latin typeface="+mj-lt"/>
              </a:rPr>
              <a:t>We have also tested combination of HIRS channels as reference, but found that more uncertainty is introduced die to this.</a:t>
            </a: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GB" dirty="0">
              <a:solidFill>
                <a:srgbClr val="2B3461"/>
              </a:solidFill>
              <a:latin typeface="+mn-lt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GB" dirty="0">
              <a:solidFill>
                <a:srgbClr val="2B3461"/>
              </a:solidFill>
              <a:latin typeface="+mn-lt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2B3461"/>
              </a:solidFill>
              <a:latin typeface="+mn-lt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GB" sz="2400" dirty="0">
              <a:solidFill>
                <a:srgbClr val="2B3461"/>
              </a:solidFill>
              <a:latin typeface="+mn-lt"/>
            </a:endParaRPr>
          </a:p>
        </p:txBody>
      </p:sp>
      <p:pic>
        <p:nvPicPr>
          <p:cNvPr id="22535" name="Picture 3" descr="image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763" y="3952875"/>
            <a:ext cx="2714625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4" descr="image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3" y="1268413"/>
            <a:ext cx="274002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Box 14"/>
          <p:cNvSpPr txBox="1">
            <a:spLocks noChangeArrowheads="1"/>
          </p:cNvSpPr>
          <p:nvPr/>
        </p:nvSpPr>
        <p:spPr bwMode="auto">
          <a:xfrm>
            <a:off x="1911350" y="2528880"/>
            <a:ext cx="9284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0" dirty="0" smtClean="0">
                <a:solidFill>
                  <a:srgbClr val="0000FF"/>
                </a:solidFill>
                <a:cs typeface="Arial" charset="0"/>
              </a:rPr>
              <a:t>Real</a:t>
            </a:r>
          </a:p>
          <a:p>
            <a:r>
              <a:rPr lang="en-GB" sz="1800" b="0" dirty="0" smtClean="0">
                <a:solidFill>
                  <a:srgbClr val="0000FF"/>
                </a:solidFill>
                <a:cs typeface="Arial" charset="0"/>
              </a:rPr>
              <a:t>HIRS/2</a:t>
            </a:r>
          </a:p>
          <a:p>
            <a:r>
              <a:rPr lang="en-GB" sz="1800" b="0" dirty="0" smtClean="0">
                <a:solidFill>
                  <a:srgbClr val="0000FF"/>
                </a:solidFill>
                <a:cs typeface="Arial" charset="0"/>
              </a:rPr>
              <a:t>Data</a:t>
            </a:r>
            <a:endParaRPr lang="en-GB" sz="1800" b="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2538" name="TextBox 15"/>
          <p:cNvSpPr txBox="1">
            <a:spLocks noChangeArrowheads="1"/>
          </p:cNvSpPr>
          <p:nvPr/>
        </p:nvSpPr>
        <p:spPr bwMode="auto">
          <a:xfrm>
            <a:off x="1911350" y="5352058"/>
            <a:ext cx="99257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0" dirty="0" smtClean="0">
                <a:solidFill>
                  <a:srgbClr val="0000FF"/>
                </a:solidFill>
                <a:cs typeface="Arial" charset="0"/>
              </a:rPr>
              <a:t>Real </a:t>
            </a:r>
            <a:br>
              <a:rPr lang="en-GB" sz="1800" b="0" dirty="0" smtClean="0">
                <a:solidFill>
                  <a:srgbClr val="0000FF"/>
                </a:solidFill>
                <a:cs typeface="Arial" charset="0"/>
              </a:rPr>
            </a:br>
            <a:r>
              <a:rPr lang="en-GB" sz="1800" b="0" dirty="0" smtClean="0">
                <a:solidFill>
                  <a:srgbClr val="0000FF"/>
                </a:solidFill>
                <a:cs typeface="Arial" charset="0"/>
              </a:rPr>
              <a:t>HIRS/3 </a:t>
            </a:r>
            <a:br>
              <a:rPr lang="en-GB" sz="1800" b="0" dirty="0" smtClean="0">
                <a:solidFill>
                  <a:srgbClr val="0000FF"/>
                </a:solidFill>
                <a:cs typeface="Arial" charset="0"/>
              </a:rPr>
            </a:br>
            <a:r>
              <a:rPr lang="en-GB" sz="1800" b="0" dirty="0" smtClean="0">
                <a:solidFill>
                  <a:srgbClr val="0000FF"/>
                </a:solidFill>
                <a:cs typeface="Arial" charset="0"/>
              </a:rPr>
              <a:t>Data</a:t>
            </a:r>
            <a:endParaRPr lang="en-GB" sz="1800" b="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2903929" y="5691188"/>
            <a:ext cx="59324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0" dirty="0">
                <a:solidFill>
                  <a:srgbClr val="4E0B55"/>
                </a:solidFill>
              </a:rPr>
              <a:t>The figure shows match–up data for Metosat-7 WV channel with HIRS-2 and HIRS-3 over 0° coverage for January 2003.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808725" y="1484313"/>
            <a:ext cx="990132" cy="27003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918116" y="4104208"/>
            <a:ext cx="990132" cy="27003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3719" y="4374244"/>
            <a:ext cx="11476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 smtClean="0">
                <a:solidFill>
                  <a:srgbClr val="FF0000"/>
                </a:solidFill>
              </a:rPr>
              <a:t>LARGER!</a:t>
            </a:r>
            <a:endParaRPr lang="en-GB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73050" y="58738"/>
            <a:ext cx="9359900" cy="720725"/>
          </a:xfrm>
        </p:spPr>
        <p:txBody>
          <a:bodyPr/>
          <a:lstStyle/>
          <a:p>
            <a:r>
              <a:rPr lang="en-IE" dirty="0" smtClean="0">
                <a:latin typeface="Arial" charset="0"/>
                <a:cs typeface="Arial" charset="0"/>
              </a:rPr>
              <a:t>Identified AIRS as a suitable instrument </a:t>
            </a:r>
            <a:br>
              <a:rPr lang="en-IE" dirty="0" smtClean="0">
                <a:latin typeface="Arial" charset="0"/>
                <a:cs typeface="Arial" charset="0"/>
              </a:rPr>
            </a:br>
            <a:r>
              <a:rPr lang="en-IE" dirty="0" smtClean="0">
                <a:latin typeface="Arial" charset="0"/>
                <a:cs typeface="Arial" charset="0"/>
              </a:rPr>
              <a:t>to transfer calibration of HIRS/2 to </a:t>
            </a:r>
            <a:r>
              <a:rPr lang="en-IE" dirty="0" err="1" smtClean="0">
                <a:latin typeface="Arial" charset="0"/>
                <a:cs typeface="Arial" charset="0"/>
              </a:rPr>
              <a:t>MetopA</a:t>
            </a:r>
            <a:r>
              <a:rPr lang="en-IE" dirty="0" smtClean="0">
                <a:latin typeface="Arial" charset="0"/>
                <a:cs typeface="Arial" charset="0"/>
              </a:rPr>
              <a:t>/IASI </a:t>
            </a:r>
            <a:endParaRPr lang="en-GB" dirty="0" smtClean="0">
              <a:latin typeface="Arial" charset="0"/>
              <a:cs typeface="Arial" charset="0"/>
            </a:endParaRP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661988" y="5551488"/>
            <a:ext cx="5616575" cy="7143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2069" tIns="46035" rIns="92069" bIns="46035"/>
          <a:lstStyle/>
          <a:p>
            <a:pPr marL="369888" indent="-369888" algn="just" eaLnBrk="0" hangingPunct="0">
              <a:buClr>
                <a:srgbClr val="0000FF"/>
              </a:buClr>
              <a:buSzPct val="50000"/>
              <a:buFont typeface="Wingdings" pitchFamily="2" charset="2"/>
              <a:buChar char="v"/>
            </a:pPr>
            <a:endParaRPr lang="en-US" sz="2000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3556" name="Group 17"/>
          <p:cNvGrpSpPr>
            <a:grpSpLocks/>
          </p:cNvGrpSpPr>
          <p:nvPr/>
        </p:nvGrpSpPr>
        <p:grpSpPr bwMode="auto">
          <a:xfrm>
            <a:off x="390525" y="1889746"/>
            <a:ext cx="4229100" cy="2889250"/>
            <a:chOff x="390525" y="1190311"/>
            <a:chExt cx="4229100" cy="2889564"/>
          </a:xfrm>
        </p:grpSpPr>
        <p:pic>
          <p:nvPicPr>
            <p:cNvPr id="2357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0525" y="1190311"/>
              <a:ext cx="4229100" cy="2598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1" name="TextBox 13"/>
            <p:cNvSpPr txBox="1">
              <a:spLocks noChangeArrowheads="1"/>
            </p:cNvSpPr>
            <p:nvPr/>
          </p:nvSpPr>
          <p:spPr bwMode="auto">
            <a:xfrm>
              <a:off x="422275" y="3756025"/>
              <a:ext cx="3900488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4" tIns="45717" rIns="91434" bIns="45717">
              <a:spAutoFit/>
            </a:bodyPr>
            <a:lstStyle/>
            <a:p>
              <a:r>
                <a:rPr lang="en-GB" sz="1300">
                  <a:solidFill>
                    <a:srgbClr val="0070C0"/>
                  </a:solidFill>
                  <a:cs typeface="Arial" charset="0"/>
                </a:rPr>
                <a:t>AIRS and IASI spectra with HIRS SRF in blue</a:t>
              </a:r>
              <a:r>
                <a:rPr lang="en-GB" sz="1500">
                  <a:solidFill>
                    <a:srgbClr val="0070C0"/>
                  </a:solidFill>
                  <a:cs typeface="Arial" charset="0"/>
                </a:rPr>
                <a:t>.</a:t>
              </a:r>
            </a:p>
          </p:txBody>
        </p:sp>
      </p:grpSp>
      <p:grpSp>
        <p:nvGrpSpPr>
          <p:cNvPr id="23557" name="Group 18"/>
          <p:cNvGrpSpPr>
            <a:grpSpLocks/>
          </p:cNvGrpSpPr>
          <p:nvPr/>
        </p:nvGrpSpPr>
        <p:grpSpPr bwMode="auto">
          <a:xfrm>
            <a:off x="5056188" y="1808784"/>
            <a:ext cx="4725987" cy="2951162"/>
            <a:chOff x="5056188" y="1125538"/>
            <a:chExt cx="4725987" cy="2951162"/>
          </a:xfrm>
        </p:grpSpPr>
        <p:pic>
          <p:nvPicPr>
            <p:cNvPr id="2356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35625" y="1125538"/>
              <a:ext cx="3365500" cy="2527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9" name="TextBox 14"/>
            <p:cNvSpPr txBox="1">
              <a:spLocks noChangeArrowheads="1"/>
            </p:cNvSpPr>
            <p:nvPr/>
          </p:nvSpPr>
          <p:spPr bwMode="auto">
            <a:xfrm>
              <a:off x="5056188" y="3784600"/>
              <a:ext cx="4725987" cy="292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4" tIns="45717" rIns="91434" bIns="45717">
              <a:spAutoFit/>
            </a:bodyPr>
            <a:lstStyle/>
            <a:p>
              <a:r>
                <a:rPr lang="en-GB" sz="1300">
                  <a:solidFill>
                    <a:srgbClr val="0070C0"/>
                  </a:solidFill>
                  <a:cs typeface="Arial" charset="0"/>
                </a:rPr>
                <a:t>Relationship of HIRS/2 like radiances from IASI and AIRS.</a:t>
              </a:r>
            </a:p>
          </p:txBody>
        </p:sp>
      </p:grpSp>
      <p:grpSp>
        <p:nvGrpSpPr>
          <p:cNvPr id="23558" name="Group 10"/>
          <p:cNvGrpSpPr>
            <a:grpSpLocks/>
          </p:cNvGrpSpPr>
          <p:nvPr/>
        </p:nvGrpSpPr>
        <p:grpSpPr bwMode="auto">
          <a:xfrm>
            <a:off x="588963" y="4912346"/>
            <a:ext cx="8408987" cy="1068388"/>
            <a:chOff x="350840" y="5262568"/>
            <a:chExt cx="9204325" cy="810865"/>
          </a:xfrm>
        </p:grpSpPr>
        <p:grpSp>
          <p:nvGrpSpPr>
            <p:cNvPr id="23560" name="Group 16"/>
            <p:cNvGrpSpPr>
              <a:grpSpLocks/>
            </p:cNvGrpSpPr>
            <p:nvPr/>
          </p:nvGrpSpPr>
          <p:grpSpPr bwMode="auto">
            <a:xfrm>
              <a:off x="350840" y="5322892"/>
              <a:ext cx="9204325" cy="750541"/>
              <a:chOff x="323528" y="4797152"/>
              <a:chExt cx="8496944" cy="750621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38478" y="4797071"/>
                <a:ext cx="5834130" cy="14459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5293045" y="4954923"/>
                <a:ext cx="3312476" cy="144597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2" name="Rectangle 21"/>
              <p:cNvSpPr/>
              <p:nvPr/>
            </p:nvSpPr>
            <p:spPr>
              <a:xfrm flipV="1">
                <a:off x="6733532" y="5118801"/>
                <a:ext cx="1871990" cy="179541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GB">
                  <a:solidFill>
                    <a:srgbClr val="FFFFFF"/>
                  </a:solidFill>
                </a:endParaRPr>
              </a:p>
            </p:txBody>
          </p:sp>
          <p:sp>
            <p:nvSpPr>
              <p:cNvPr id="23567" name="TextBox 12"/>
              <p:cNvSpPr txBox="1">
                <a:spLocks noChangeArrowheads="1"/>
              </p:cNvSpPr>
              <p:nvPr/>
            </p:nvSpPr>
            <p:spPr bwMode="auto">
              <a:xfrm>
                <a:off x="323528" y="5337656"/>
                <a:ext cx="8496944" cy="210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GB" sz="1200">
                    <a:solidFill>
                      <a:srgbClr val="000000"/>
                    </a:solidFill>
                  </a:rPr>
                  <a:t>1980				                      2002                       2006                              2014</a:t>
                </a:r>
              </a:p>
            </p:txBody>
          </p:sp>
        </p:grpSp>
        <p:sp>
          <p:nvSpPr>
            <p:cNvPr id="23561" name="TextBox 13"/>
            <p:cNvSpPr txBox="1">
              <a:spLocks noChangeArrowheads="1"/>
            </p:cNvSpPr>
            <p:nvPr/>
          </p:nvSpPr>
          <p:spPr bwMode="auto">
            <a:xfrm>
              <a:off x="6980635" y="5262568"/>
              <a:ext cx="1006078" cy="2335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solidFill>
                    <a:srgbClr val="FF0000"/>
                  </a:solidFill>
                </a:rPr>
                <a:t>HIRS/2</a:t>
              </a:r>
            </a:p>
          </p:txBody>
        </p:sp>
        <p:sp>
          <p:nvSpPr>
            <p:cNvPr id="23562" name="TextBox 14"/>
            <p:cNvSpPr txBox="1">
              <a:spLocks noChangeArrowheads="1"/>
            </p:cNvSpPr>
            <p:nvPr/>
          </p:nvSpPr>
          <p:spPr bwMode="auto">
            <a:xfrm>
              <a:off x="4796501" y="5426412"/>
              <a:ext cx="780785" cy="233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solidFill>
                    <a:srgbClr val="FF9900"/>
                  </a:solidFill>
                </a:rPr>
                <a:t>AIRS</a:t>
              </a:r>
            </a:p>
          </p:txBody>
        </p:sp>
        <p:sp>
          <p:nvSpPr>
            <p:cNvPr id="23563" name="TextBox 15"/>
            <p:cNvSpPr txBox="1">
              <a:spLocks noChangeArrowheads="1"/>
            </p:cNvSpPr>
            <p:nvPr/>
          </p:nvSpPr>
          <p:spPr bwMode="auto">
            <a:xfrm>
              <a:off x="6512854" y="5644874"/>
              <a:ext cx="780785" cy="233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>
                  <a:solidFill>
                    <a:srgbClr val="0070C0"/>
                  </a:solidFill>
                </a:rPr>
                <a:t>IASI</a:t>
              </a:r>
            </a:p>
          </p:txBody>
        </p:sp>
      </p:grpSp>
      <p:sp>
        <p:nvSpPr>
          <p:cNvPr id="23559" name="TextBox 20"/>
          <p:cNvSpPr txBox="1">
            <a:spLocks noChangeArrowheads="1"/>
          </p:cNvSpPr>
          <p:nvPr/>
        </p:nvSpPr>
        <p:spPr bwMode="auto">
          <a:xfrm>
            <a:off x="1892592" y="5846763"/>
            <a:ext cx="5913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dirty="0">
                <a:solidFill>
                  <a:srgbClr val="0070C0"/>
                </a:solidFill>
                <a:cs typeface="Arial" charset="0"/>
              </a:rPr>
              <a:t>Availability of reference instruments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1243415"/>
            <a:ext cx="97821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GB" sz="1800" dirty="0" smtClean="0">
                <a:cs typeface="Arial" charset="0"/>
              </a:rPr>
              <a:t>Hyperspectral </a:t>
            </a:r>
            <a:r>
              <a:rPr lang="en-GB" sz="1800" dirty="0">
                <a:cs typeface="Arial" charset="0"/>
              </a:rPr>
              <a:t>sounder: lower uncertainty introduced in Spectral Band Adjustment</a:t>
            </a: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7565027" y="2978940"/>
            <a:ext cx="122019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800" b="0" dirty="0" smtClean="0">
                <a:solidFill>
                  <a:srgbClr val="0000FF"/>
                </a:solidFill>
                <a:cs typeface="Arial" charset="0"/>
              </a:rPr>
              <a:t>Semi-Synthetic Data</a:t>
            </a:r>
            <a:endParaRPr lang="en-GB" sz="1800" b="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6393192" y="2348856"/>
            <a:ext cx="990132" cy="27003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13288" y="1889746"/>
            <a:ext cx="2070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 smtClean="0">
                <a:solidFill>
                  <a:srgbClr val="FF0000"/>
                </a:solidFill>
              </a:rPr>
              <a:t>AIRS gaps introduce</a:t>
            </a:r>
            <a:br>
              <a:rPr lang="en-GB" b="0" dirty="0" smtClean="0">
                <a:solidFill>
                  <a:srgbClr val="FF0000"/>
                </a:solidFill>
              </a:rPr>
            </a:br>
            <a:r>
              <a:rPr lang="en-GB" b="0" dirty="0" smtClean="0">
                <a:solidFill>
                  <a:srgbClr val="FF0000"/>
                </a:solidFill>
              </a:rPr>
              <a:t>negligible errors</a:t>
            </a:r>
            <a:endParaRPr lang="en-GB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</a:rPr>
              <a:t>Testing HIRS-2 radiances simulated from AIRS</a:t>
            </a:r>
          </a:p>
        </p:txBody>
      </p:sp>
      <p:sp>
        <p:nvSpPr>
          <p:cNvPr id="24579" name="Rounded Rectangle 8"/>
          <p:cNvSpPr>
            <a:spLocks noChangeArrowheads="1"/>
          </p:cNvSpPr>
          <p:nvPr/>
        </p:nvSpPr>
        <p:spPr bwMode="auto">
          <a:xfrm>
            <a:off x="584200" y="1484313"/>
            <a:ext cx="3509963" cy="3889375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lIns="92075" tIns="46038" rIns="92075" bIns="46038"/>
          <a:lstStyle/>
          <a:p>
            <a:pPr marL="371475" indent="-371475" algn="just" eaLnBrk="0" hangingPunct="0">
              <a:buClr>
                <a:schemeClr val="bg1"/>
              </a:buClr>
              <a:buSzPct val="50000"/>
              <a:buFont typeface="Wingdings" pitchFamily="2" charset="2"/>
              <a:buChar char="v"/>
            </a:pP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24580" name="TextBox 14"/>
          <p:cNvSpPr txBox="1">
            <a:spLocks noChangeArrowheads="1"/>
          </p:cNvSpPr>
          <p:nvPr/>
        </p:nvSpPr>
        <p:spPr bwMode="auto">
          <a:xfrm>
            <a:off x="1911350" y="3284538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HIRS/2</a:t>
            </a:r>
          </a:p>
        </p:txBody>
      </p:sp>
      <p:sp>
        <p:nvSpPr>
          <p:cNvPr id="24581" name="TextBox 15"/>
          <p:cNvSpPr txBox="1">
            <a:spLocks noChangeArrowheads="1"/>
          </p:cNvSpPr>
          <p:nvPr/>
        </p:nvSpPr>
        <p:spPr bwMode="auto">
          <a:xfrm>
            <a:off x="1911350" y="5805488"/>
            <a:ext cx="76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</a:rPr>
              <a:t>HIRS/3</a:t>
            </a: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4557713" y="1484313"/>
            <a:ext cx="4919662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GB" dirty="0">
              <a:solidFill>
                <a:srgbClr val="2B3461"/>
              </a:solidFill>
              <a:latin typeface="+mn-lt"/>
            </a:endParaRPr>
          </a:p>
          <a:p>
            <a:pPr marL="180975" indent="-180975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>
              <a:solidFill>
                <a:srgbClr val="2B3461"/>
              </a:solidFill>
              <a:latin typeface="+mj-lt"/>
            </a:endParaRPr>
          </a:p>
          <a:p>
            <a:pPr marL="180975" indent="-180975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rgbClr val="2B3461"/>
                </a:solidFill>
                <a:latin typeface="+mj-lt"/>
              </a:rPr>
              <a:t>We collocated AIRS with MET7 for January 2003 and converted AIRS spectra to HIRS12 radiances;</a:t>
            </a:r>
          </a:p>
          <a:p>
            <a:pPr marL="180975" indent="-180975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>
              <a:solidFill>
                <a:srgbClr val="2B3461"/>
              </a:solidFill>
              <a:latin typeface="+mj-lt"/>
            </a:endParaRPr>
          </a:p>
          <a:p>
            <a:pPr marL="180975" indent="-180975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rgbClr val="2B3461"/>
                </a:solidFill>
                <a:latin typeface="+mj-lt"/>
              </a:rPr>
              <a:t>RMSD for this is similar  to match-up data for HIRS 12 on NOAA14;</a:t>
            </a:r>
          </a:p>
          <a:p>
            <a:pPr marL="180975" indent="-180975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>
              <a:solidFill>
                <a:srgbClr val="2B3461"/>
              </a:solidFill>
              <a:latin typeface="+mj-lt"/>
            </a:endParaRPr>
          </a:p>
          <a:p>
            <a:pPr marL="180975" indent="-180975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1800" dirty="0">
                <a:solidFill>
                  <a:srgbClr val="2B3461"/>
                </a:solidFill>
                <a:latin typeface="+mj-lt"/>
              </a:rPr>
              <a:t>This confirms the use of AIRS as a reference instruments for MFG/MSG despite gaps in HIRS12 band;</a:t>
            </a:r>
          </a:p>
          <a:p>
            <a:pPr marL="180975" indent="-180975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>
              <a:solidFill>
                <a:srgbClr val="2B3461"/>
              </a:solidFill>
              <a:latin typeface="+mj-lt"/>
            </a:endParaRPr>
          </a:p>
          <a:p>
            <a:pPr marL="180975" indent="-180975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2B3461"/>
              </a:solidFill>
              <a:latin typeface="+mj-lt"/>
            </a:endParaRPr>
          </a:p>
          <a:p>
            <a:pPr marL="180975" indent="-180975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GB" sz="1800" dirty="0">
              <a:solidFill>
                <a:srgbClr val="2B3461"/>
              </a:solidFill>
              <a:latin typeface="+mj-lt"/>
            </a:endParaRPr>
          </a:p>
          <a:p>
            <a:pPr marL="180975" indent="-180975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2B3461"/>
              </a:solidFill>
              <a:latin typeface="+mn-lt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GB" dirty="0">
              <a:solidFill>
                <a:srgbClr val="2B3461"/>
              </a:solidFill>
              <a:latin typeface="+mn-lt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GB" dirty="0">
              <a:solidFill>
                <a:srgbClr val="2B3461"/>
              </a:solidFill>
              <a:latin typeface="+mn-lt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GB" sz="2000" dirty="0">
              <a:solidFill>
                <a:srgbClr val="2B3461"/>
              </a:solidFill>
              <a:latin typeface="+mn-lt"/>
            </a:endParaRPr>
          </a:p>
          <a:p>
            <a:pPr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GB" sz="2400" dirty="0">
              <a:solidFill>
                <a:srgbClr val="2B3461"/>
              </a:solidFill>
              <a:latin typeface="+mn-lt"/>
            </a:endParaRPr>
          </a:p>
        </p:txBody>
      </p:sp>
      <p:sp>
        <p:nvSpPr>
          <p:cNvPr id="24583" name="TextBox 13"/>
          <p:cNvSpPr txBox="1">
            <a:spLocks noChangeArrowheads="1"/>
          </p:cNvSpPr>
          <p:nvPr/>
        </p:nvSpPr>
        <p:spPr bwMode="auto">
          <a:xfrm>
            <a:off x="182563" y="5589588"/>
            <a:ext cx="70215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 b="0">
                <a:solidFill>
                  <a:srgbClr val="4E0B55"/>
                </a:solidFill>
              </a:rPr>
              <a:t>The figure shows match–up data for Metosat-7 WV channel with HIRS-2 radiances simulated from AIRS over 0° coverage for January 2003.</a:t>
            </a:r>
          </a:p>
        </p:txBody>
      </p:sp>
      <p:pic>
        <p:nvPicPr>
          <p:cNvPr id="24584" name="Content Placeholder 15" descr="hairs_mf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563" y="1719263"/>
            <a:ext cx="4375150" cy="3648075"/>
          </a:xfrm>
        </p:spPr>
      </p:pic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3668773" y="4202225"/>
            <a:ext cx="6719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800" b="0" dirty="0" smtClean="0">
                <a:solidFill>
                  <a:srgbClr val="0000FF"/>
                </a:solidFill>
                <a:cs typeface="Arial" charset="0"/>
              </a:rPr>
              <a:t>Real</a:t>
            </a:r>
          </a:p>
          <a:p>
            <a:r>
              <a:rPr lang="en-GB" sz="1800" b="0" dirty="0" smtClean="0">
                <a:solidFill>
                  <a:srgbClr val="0000FF"/>
                </a:solidFill>
                <a:cs typeface="Arial" charset="0"/>
              </a:rPr>
              <a:t>Data</a:t>
            </a:r>
            <a:endParaRPr lang="en-GB" sz="1800" b="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1303791" y="2554782"/>
            <a:ext cx="990132" cy="270036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36000" rIns="36000" bIns="360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9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ahom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23886" y="2031562"/>
            <a:ext cx="2533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dirty="0" smtClean="0">
                <a:solidFill>
                  <a:srgbClr val="FF0000"/>
                </a:solidFill>
              </a:rPr>
              <a:t>Larger than semi-</a:t>
            </a:r>
            <a:r>
              <a:rPr lang="en-GB" b="0" dirty="0" err="1" smtClean="0">
                <a:solidFill>
                  <a:srgbClr val="FF0000"/>
                </a:solidFill>
              </a:rPr>
              <a:t>synth</a:t>
            </a:r>
            <a:r>
              <a:rPr lang="en-GB" b="0" dirty="0" smtClean="0">
                <a:solidFill>
                  <a:srgbClr val="FF0000"/>
                </a:solidFill>
              </a:rPr>
              <a:t> Comparable to Met7-HIRS/2</a:t>
            </a:r>
            <a:endParaRPr lang="en-GB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7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36071</TotalTime>
  <Words>495</Words>
  <Application>Microsoft Office PowerPoint</Application>
  <PresentationFormat>A4 Paper (210x297 mm)</PresentationFormat>
  <Paragraphs>152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7_EUM_template_v03</vt:lpstr>
      <vt:lpstr>Minimising Uncertainty in SBAF - Using AIRS to bridge gap HIRS/2-IASI GSICS meeting, March 2014, Darmstadt, Germany</vt:lpstr>
      <vt:lpstr>Spectral Band Conversion Factors - Review</vt:lpstr>
      <vt:lpstr>Spectral Band Conversion Factors -  Uncertainties different WV instruments</vt:lpstr>
      <vt:lpstr>SNO toolkit for GEO-LEO inter-calibration</vt:lpstr>
      <vt:lpstr>SRFs</vt:lpstr>
      <vt:lpstr>Slide 6</vt:lpstr>
      <vt:lpstr>Choosing an inter-calibration reference</vt:lpstr>
      <vt:lpstr>Identified AIRS as a suitable instrument  to transfer calibration of HIRS/2 to MetopA/IASI </vt:lpstr>
      <vt:lpstr>Testing HIRS-2 radiances simulated from AIRS</vt:lpstr>
      <vt:lpstr>Recalibration procedure</vt:lpstr>
      <vt:lpstr>Discussion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Staudte</dc:creator>
  <cp:lastModifiedBy>Tim Hewison</cp:lastModifiedBy>
  <cp:revision>1547</cp:revision>
  <cp:lastPrinted>2006-03-06T14:11:17Z</cp:lastPrinted>
  <dcterms:created xsi:type="dcterms:W3CDTF">1997-07-23T08:21:02Z</dcterms:created>
  <dcterms:modified xsi:type="dcterms:W3CDTF">2014-03-20T13:59:45Z</dcterms:modified>
</cp:coreProperties>
</file>