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312" r:id="rId2"/>
    <p:sldId id="338" r:id="rId3"/>
    <p:sldId id="339" r:id="rId4"/>
    <p:sldId id="336" r:id="rId5"/>
    <p:sldId id="342" r:id="rId6"/>
    <p:sldId id="337" r:id="rId7"/>
    <p:sldId id="340" r:id="rId8"/>
    <p:sldId id="341" r:id="rId9"/>
    <p:sldId id="317" r:id="rId10"/>
    <p:sldId id="318" r:id="rId11"/>
    <p:sldId id="345" r:id="rId12"/>
    <p:sldId id="346" r:id="rId13"/>
    <p:sldId id="344" r:id="rId14"/>
    <p:sldId id="335" r:id="rId15"/>
    <p:sldId id="343" r:id="rId16"/>
    <p:sldId id="320" r:id="rId17"/>
    <p:sldId id="322" r:id="rId18"/>
    <p:sldId id="323" r:id="rId19"/>
    <p:sldId id="347" r:id="rId20"/>
    <p:sldId id="295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87" autoAdjust="0"/>
    <p:restoredTop sz="94660"/>
  </p:normalViewPr>
  <p:slideViewPr>
    <p:cSldViewPr>
      <p:cViewPr varScale="1">
        <p:scale>
          <a:sx n="61" d="100"/>
          <a:sy n="61" d="100"/>
        </p:scale>
        <p:origin x="-6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007E44E0-C599-4A07-A489-F68D651A5802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418B9E0E-ABCF-46EE-BA7A-4176BB027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0A0E0DE2-A12E-4324-B1B2-7C8E1B996DA2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6" tIns="46588" rIns="93176" bIns="4658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C979B444-3A4B-4DFC-BD82-2599FBB98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2012-01-19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2012-01-19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2012-01-19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2012-01-19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2012-01-19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2012-01-19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2012-01-19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2012-01-19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2012-01-19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2012-01-19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2012-01-19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79328-DA57-476E-8963-A6A70C0DF9D2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5-8 March 2012 GSICS Joint Working Groups Meeting, Beijing, China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Slide </a:t>
            </a:r>
            <a:fld id="{94BF451E-BFFC-4362-AA09-A2E7037058D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STARShield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097280" cy="1097280"/>
          </a:xfrm>
          <a:prstGeom prst="rect">
            <a:avLst/>
          </a:prstGeom>
        </p:spPr>
      </p:pic>
      <p:pic>
        <p:nvPicPr>
          <p:cNvPr id="8" name="Picture 2" descr="D:\Home\ajelenak\Desktop\GSICS300px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77000" y="-76200"/>
            <a:ext cx="2698229" cy="109728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esipfed.org/index.php?title=Standard_Names_For_Satellite_Observation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r.nesdis.noaa.gov/smcd/GCC/ProductCatalog.php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52600"/>
            <a:ext cx="7924800" cy="20574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chemeClr val="tx1"/>
                </a:solidFill>
              </a:rPr>
              <a:t>GSICS Data Management Working Group: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Break Out Session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9600" y="5562600"/>
            <a:ext cx="4495800" cy="1143000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pPr>
              <a:lnSpc>
                <a:spcPct val="170000"/>
              </a:lnSpc>
            </a:pPr>
            <a:r>
              <a:rPr lang="en-US" sz="8000" b="1" i="1" dirty="0" err="1" smtClean="0">
                <a:solidFill>
                  <a:srgbClr val="C00000"/>
                </a:solidFill>
              </a:rPr>
              <a:t>Manik</a:t>
            </a:r>
            <a:r>
              <a:rPr lang="en-US" sz="8000" b="1" i="1" dirty="0" smtClean="0">
                <a:solidFill>
                  <a:srgbClr val="C00000"/>
                </a:solidFill>
              </a:rPr>
              <a:t> Bali</a:t>
            </a:r>
          </a:p>
          <a:p>
            <a:pPr>
              <a:lnSpc>
                <a:spcPct val="170000"/>
              </a:lnSpc>
            </a:pPr>
            <a:r>
              <a:rPr lang="en-US" sz="8000" b="1" dirty="0" smtClean="0">
                <a:solidFill>
                  <a:schemeClr val="tx1"/>
                </a:solidFill>
              </a:rPr>
              <a:t>NOAA Satellite and Information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/>
          <a:lstStyle/>
          <a:p>
            <a:pPr marL="342900" lvl="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4000" b="1" dirty="0" smtClean="0">
                <a:solidFill>
                  <a:srgbClr val="7030A0"/>
                </a:solidFill>
              </a:rPr>
              <a:t>GDWG status of members</a:t>
            </a:r>
            <a:r>
              <a:rPr lang="en-US" b="1" dirty="0" smtClean="0">
                <a:solidFill>
                  <a:srgbClr val="7030A0"/>
                </a:solidFill>
              </a:rPr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0"/>
            <a:ext cx="8229600" cy="2514600"/>
          </a:xfrm>
        </p:spPr>
        <p:txBody>
          <a:bodyPr/>
          <a:lstStyle/>
          <a:p>
            <a:endParaRPr lang="en-US" sz="1200" u="sng" dirty="0" smtClean="0"/>
          </a:p>
          <a:p>
            <a:r>
              <a:rPr lang="en-US" sz="2700" dirty="0" smtClean="0">
                <a:solidFill>
                  <a:srgbClr val="7030A0"/>
                </a:solidFill>
              </a:rPr>
              <a:t>GDWG-CMA</a:t>
            </a:r>
          </a:p>
          <a:p>
            <a:r>
              <a:rPr lang="en-US" sz="2700" dirty="0" smtClean="0">
                <a:solidFill>
                  <a:srgbClr val="7030A0"/>
                </a:solidFill>
              </a:rPr>
              <a:t>GDWG-JMA</a:t>
            </a:r>
          </a:p>
          <a:p>
            <a:r>
              <a:rPr lang="en-US" sz="2700" dirty="0" smtClean="0">
                <a:solidFill>
                  <a:srgbClr val="7030A0"/>
                </a:solidFill>
              </a:rPr>
              <a:t>GDWG-KMA</a:t>
            </a:r>
            <a:endParaRPr lang="en-US" sz="2700" dirty="0">
              <a:solidFill>
                <a:srgbClr val="7030A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3200400"/>
            <a:ext cx="2590800" cy="83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TAXONOMY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 t="12652"/>
          <a:stretch>
            <a:fillRect/>
          </a:stretch>
        </p:blipFill>
        <p:spPr bwMode="auto">
          <a:xfrm>
            <a:off x="3220483" y="2283326"/>
            <a:ext cx="3181350" cy="445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 b="86985"/>
          <a:stretch>
            <a:fillRect/>
          </a:stretch>
        </p:blipFill>
        <p:spPr bwMode="auto">
          <a:xfrm>
            <a:off x="284172" y="2302543"/>
            <a:ext cx="2819400" cy="663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 t="44104" r="37477"/>
          <a:stretch>
            <a:fillRect/>
          </a:stretch>
        </p:blipFill>
        <p:spPr bwMode="auto">
          <a:xfrm>
            <a:off x="359884" y="3082074"/>
            <a:ext cx="2667976" cy="285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 r="37477" b="74977"/>
          <a:stretch>
            <a:fillRect/>
          </a:stretch>
        </p:blipFill>
        <p:spPr bwMode="auto">
          <a:xfrm>
            <a:off x="6518744" y="2302543"/>
            <a:ext cx="2438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609600" y="762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4000" b="1" dirty="0" err="1" smtClean="0">
                <a:solidFill>
                  <a:srgbClr val="7030A0"/>
                </a:solidFill>
              </a:rPr>
              <a:t>NetCDF</a:t>
            </a:r>
            <a:r>
              <a:rPr lang="en-US" sz="4000" b="1" dirty="0" smtClean="0">
                <a:solidFill>
                  <a:srgbClr val="7030A0"/>
                </a:solidFill>
              </a:rPr>
              <a:t> file content 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4000" b="1" dirty="0" smtClean="0">
                <a:solidFill>
                  <a:srgbClr val="7030A0"/>
                </a:solidFill>
              </a:rPr>
              <a:t>organization for new products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52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CF conventions submission; what this involves, and how GSICS can improve and support this process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3900099"/>
            <a:ext cx="8382000" cy="20313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I just remembered another thing I accomplished: I developed, proposed,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and eventually shepherded through the CF convention's acceptance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process a bunch of standard names for satellite data variables. Some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of the names were inspired and directly relevant to GSICS data. Those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names are listed 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at here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These came too late for the current GSICS products but I used some of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hem in the SRF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netCDF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 files I mentioned yesterday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19800" y="62484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7030A0"/>
                </a:solidFill>
              </a:rPr>
              <a:t>Aleksandar</a:t>
            </a:r>
            <a:r>
              <a:rPr lang="en-US" b="1" dirty="0" smtClean="0">
                <a:solidFill>
                  <a:srgbClr val="7030A0"/>
                </a:solidFill>
              </a:rPr>
              <a:t>   </a:t>
            </a:r>
            <a:r>
              <a:rPr lang="en-US" b="1" dirty="0" err="1" smtClean="0">
                <a:solidFill>
                  <a:srgbClr val="7030A0"/>
                </a:solidFill>
              </a:rPr>
              <a:t>Jelenak</a:t>
            </a:r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24-28March 2014 GSICS Joint Working Groups Meeting, Darmstadt, Germany</a:t>
            </a:r>
            <a:endParaRPr lang="en-US" dirty="0"/>
          </a:p>
        </p:txBody>
      </p:sp>
      <p:pic>
        <p:nvPicPr>
          <p:cNvPr id="1026" name="Picture 2" descr="C:\Users\mbali\Downloads\gsics-event-data-model (1)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295400"/>
            <a:ext cx="6327764" cy="4378142"/>
          </a:xfrm>
          <a:prstGeom prst="rect">
            <a:avLst/>
          </a:prstGeom>
          <a:noFill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Event Logging Data Model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638800"/>
            <a:ext cx="7467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ICVS has a comprehensive  display of event logging</a:t>
            </a:r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Archiving of GSICS intermediate data sets and products.</a:t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9163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Requests from some members to have collocation data.</a:t>
            </a:r>
          </a:p>
          <a:p>
            <a:pPr lvl="2"/>
            <a:r>
              <a:rPr lang="en-US" sz="2000" dirty="0" smtClean="0">
                <a:solidFill>
                  <a:srgbClr val="7030A0"/>
                </a:solidFill>
              </a:rPr>
              <a:t>File formats, names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76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New organizing of the products on the THREDDS catalog based on proposed taxonomy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505200"/>
            <a:ext cx="8229600" cy="2209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hlinkClick r:id="rId2"/>
              </a:rPr>
              <a:t>Product Catalog</a:t>
            </a:r>
            <a:r>
              <a:rPr lang="en-US" sz="2800" dirty="0" smtClean="0">
                <a:solidFill>
                  <a:srgbClr val="7030A0"/>
                </a:solidFill>
              </a:rPr>
              <a:t> has 39 products.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Has search capability.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What are the priorities.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 Revisit GSICS Product Acceptance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2971800"/>
          </a:xfrm>
        </p:spPr>
        <p:txBody>
          <a:bodyPr>
            <a:normAutofit/>
          </a:bodyPr>
          <a:lstStyle/>
          <a:p>
            <a:r>
              <a:rPr lang="en-US" sz="2700" dirty="0" smtClean="0">
                <a:solidFill>
                  <a:srgbClr val="7030A0"/>
                </a:solidFill>
              </a:rPr>
              <a:t>Present GPPA is time consuming.</a:t>
            </a:r>
          </a:p>
          <a:p>
            <a:r>
              <a:rPr lang="en-US" sz="2700" dirty="0" smtClean="0">
                <a:solidFill>
                  <a:srgbClr val="7030A0"/>
                </a:solidFill>
              </a:rPr>
              <a:t>Published work is basis for accepting products in Demo phase.</a:t>
            </a:r>
          </a:p>
          <a:p>
            <a:r>
              <a:rPr lang="en-US" sz="2700" dirty="0" smtClean="0">
                <a:solidFill>
                  <a:srgbClr val="7030A0"/>
                </a:solidFill>
              </a:rPr>
              <a:t>Each subsequent step needs approval of Chairs and EP.</a:t>
            </a:r>
          </a:p>
          <a:p>
            <a:r>
              <a:rPr lang="en-US" sz="2700" dirty="0" smtClean="0">
                <a:solidFill>
                  <a:srgbClr val="7030A0"/>
                </a:solidFill>
              </a:rPr>
              <a:t>Result is none of the products are in Op phase.</a:t>
            </a:r>
            <a:endParaRPr lang="en-US" sz="2700" dirty="0">
              <a:solidFill>
                <a:srgbClr val="7030A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Proposed GPPA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Accept Products upfront (unpublished) on reviewers recommendation.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Reviewers decide if the product is to be included in </a:t>
            </a:r>
            <a:r>
              <a:rPr lang="en-US" u="sng" dirty="0" smtClean="0">
                <a:solidFill>
                  <a:srgbClr val="7030A0"/>
                </a:solidFill>
              </a:rPr>
              <a:t>demo</a:t>
            </a:r>
            <a:r>
              <a:rPr lang="en-US" dirty="0" smtClean="0">
                <a:solidFill>
                  <a:srgbClr val="7030A0"/>
                </a:solidFill>
              </a:rPr>
              <a:t> mode into the catalog.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Publication related to product is undertaken. Three key areas the publication should focus on are.</a:t>
            </a:r>
          </a:p>
          <a:p>
            <a:pPr lvl="2"/>
            <a:r>
              <a:rPr lang="en-US" dirty="0" err="1" smtClean="0">
                <a:solidFill>
                  <a:srgbClr val="7030A0"/>
                </a:solidFill>
              </a:rPr>
              <a:t>Uniqeness</a:t>
            </a:r>
            <a:r>
              <a:rPr lang="en-US" dirty="0" smtClean="0">
                <a:solidFill>
                  <a:srgbClr val="7030A0"/>
                </a:solidFill>
              </a:rPr>
              <a:t> of product.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</a:rPr>
              <a:t>A uncertainty analysis of product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</a:rPr>
              <a:t>Use  case.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Upon successful publication the product goes back to reviewers.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Upon recommendation product is given operational status.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Anticipated time to become operational 1 -1.5 Yr.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971800"/>
            <a:ext cx="9144000" cy="31543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What can we get from </a:t>
            </a:r>
            <a:r>
              <a:rPr lang="en-US" b="1" dirty="0" err="1" smtClean="0">
                <a:solidFill>
                  <a:srgbClr val="7030A0"/>
                </a:solidFill>
              </a:rPr>
              <a:t>BigData</a:t>
            </a:r>
            <a:r>
              <a:rPr lang="en-US" b="1" dirty="0" smtClean="0">
                <a:solidFill>
                  <a:srgbClr val="7030A0"/>
                </a:solidFill>
              </a:rPr>
              <a:t>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lnSpc>
                <a:spcPct val="150000"/>
              </a:lnSpc>
              <a:defRPr/>
            </a:pPr>
            <a:r>
              <a:rPr lang="en-US" b="1" dirty="0" smtClean="0">
                <a:solidFill>
                  <a:srgbClr val="7030A0"/>
                </a:solidFill>
              </a:rPr>
              <a:t>The GDWG supports the activities of GRWG.</a:t>
            </a:r>
          </a:p>
          <a:p>
            <a:pPr lvl="0">
              <a:lnSpc>
                <a:spcPct val="150000"/>
              </a:lnSpc>
              <a:defRPr/>
            </a:pPr>
            <a:r>
              <a:rPr lang="en-US" b="1" dirty="0" smtClean="0">
                <a:solidFill>
                  <a:srgbClr val="7030A0"/>
                </a:solidFill>
              </a:rPr>
              <a:t>Decisions on GSICS data file formats, meta data.</a:t>
            </a:r>
          </a:p>
          <a:p>
            <a:pPr lvl="0">
              <a:lnSpc>
                <a:spcPct val="150000"/>
              </a:lnSpc>
              <a:defRPr/>
            </a:pPr>
            <a:r>
              <a:rPr lang="en-US" b="1" dirty="0" smtClean="0">
                <a:solidFill>
                  <a:srgbClr val="7030A0"/>
                </a:solidFill>
              </a:rPr>
              <a:t> GDWG plays a key role in hosting the GSCICS data on web.</a:t>
            </a:r>
          </a:p>
          <a:p>
            <a:pPr lvl="0">
              <a:lnSpc>
                <a:spcPct val="150000"/>
              </a:lnSpc>
              <a:defRPr/>
            </a:pPr>
            <a:r>
              <a:rPr lang="en-US" b="1" dirty="0" smtClean="0">
                <a:solidFill>
                  <a:srgbClr val="7030A0"/>
                </a:solidFill>
              </a:rPr>
              <a:t>GDWG developed bias monitoring tool.</a:t>
            </a:r>
          </a:p>
          <a:p>
            <a:pPr lvl="0">
              <a:lnSpc>
                <a:spcPct val="150000"/>
              </a:lnSpc>
              <a:defRPr/>
            </a:pPr>
            <a:r>
              <a:rPr lang="en-US" b="1" dirty="0" smtClean="0">
                <a:solidFill>
                  <a:srgbClr val="7030A0"/>
                </a:solidFill>
              </a:rPr>
              <a:t>GDWG also supports  progression of products to and within GPPA.</a:t>
            </a:r>
          </a:p>
          <a:p>
            <a:pPr lvl="0">
              <a:lnSpc>
                <a:spcPct val="150000"/>
              </a:lnSpc>
              <a:defRPr/>
            </a:pPr>
            <a:endParaRPr lang="en-US" b="1" dirty="0" smtClean="0">
              <a:solidFill>
                <a:srgbClr val="7030A0"/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143000" y="228600"/>
            <a:ext cx="2743200" cy="6096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Introduction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3124200"/>
            <a:ext cx="2743200" cy="68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24-28March 2014 GSICS Joint Working Groups Meeting, Darmstadt, Germany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143000" y="228600"/>
            <a:ext cx="2743200" cy="6096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Introduction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700" b="1" dirty="0" smtClean="0">
                <a:solidFill>
                  <a:srgbClr val="7030A0"/>
                </a:solidFill>
              </a:rPr>
              <a:t>To accomplish these goals GDWG needs</a:t>
            </a:r>
          </a:p>
          <a:p>
            <a:pPr marL="1714500" lvl="3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700" b="1" dirty="0" smtClean="0">
                <a:solidFill>
                  <a:srgbClr val="7030A0"/>
                </a:solidFill>
              </a:rPr>
              <a:t>Resources.</a:t>
            </a:r>
          </a:p>
          <a:p>
            <a:pPr marL="1714500" lvl="3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700" b="1" dirty="0" smtClean="0">
                <a:solidFill>
                  <a:srgbClr val="7030A0"/>
                </a:solidFill>
              </a:rPr>
              <a:t>Capacity Building.</a:t>
            </a:r>
            <a:endParaRPr kumimoji="0" lang="en-US" sz="27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676400"/>
            <a:ext cx="8153400" cy="4892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Future Chairing of GDWG.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Maintenance of current GDWG infrastructure.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File naming and DOI number for products.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GDWG status of members.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43000" y="228600"/>
            <a:ext cx="4724400" cy="914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TOPICS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2000" y="1371600"/>
            <a:ext cx="8153400" cy="48926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Taxonomy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7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NetCDF</a:t>
            </a: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file content organization of new products.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700" b="1" dirty="0" smtClean="0">
                <a:solidFill>
                  <a:srgbClr val="7030A0"/>
                </a:solidFill>
              </a:rPr>
              <a:t>CF conventions submission; what this involves, and how GSICS can improve and support this process.</a:t>
            </a:r>
            <a:endParaRPr kumimoji="0" lang="en-US" sz="27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Formats and procedure for storing and exchanging satellite instrument event logs.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Revisit GSICS Product Acceptance.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Big Data an answer to our questions.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43000" y="228600"/>
            <a:ext cx="4724400" cy="914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TOPICS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5-8 March 2012 GSICS Joint Working Groups Meeting, Beijing, China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700" b="1" dirty="0" smtClean="0">
                <a:solidFill>
                  <a:srgbClr val="7030A0"/>
                </a:solidFill>
              </a:rPr>
              <a:t>Archiving of GSICS intermediate data sets and products.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43000" y="228600"/>
            <a:ext cx="2743200" cy="6096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Introduction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solidFill>
                  <a:srgbClr val="7030A0"/>
                </a:solidFill>
              </a:rPr>
              <a:t>Future Chairing of GDWG.</a:t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590800"/>
            <a:ext cx="6705600" cy="330676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00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solidFill>
                  <a:srgbClr val="7030A0"/>
                </a:solidFill>
              </a:rPr>
              <a:t>Maintenance of current GDWG infrastructure.</a:t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246436"/>
          </a:xfrm>
        </p:spPr>
        <p:txBody>
          <a:bodyPr>
            <a:normAutofit/>
          </a:bodyPr>
          <a:lstStyle/>
          <a:p>
            <a:pPr lvl="2"/>
            <a:r>
              <a:rPr lang="en-US" dirty="0" smtClean="0">
                <a:solidFill>
                  <a:srgbClr val="7030A0"/>
                </a:solidFill>
              </a:rPr>
              <a:t>Maintenance of Wiki.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</a:rPr>
              <a:t>Maintenance of GUMS.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</a:rPr>
              <a:t>Maintenance of Product Catalog.</a:t>
            </a:r>
          </a:p>
          <a:p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Plan for 24X7 maintenance.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Help  sought from members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5-8 March 2012 GSICS Joint Working Groups Meeting, Beijing, China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b="1" dirty="0" smtClean="0">
                <a:solidFill>
                  <a:srgbClr val="7030A0"/>
                </a:solidFill>
              </a:rPr>
              <a:t>File naming and DOI number for products.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686800" cy="4525963"/>
          </a:xfrm>
        </p:spPr>
        <p:txBody>
          <a:bodyPr/>
          <a:lstStyle/>
          <a:p>
            <a:r>
              <a:rPr lang="en-US" sz="2800" dirty="0" smtClean="0">
                <a:solidFill>
                  <a:srgbClr val="7030A0"/>
                </a:solidFill>
              </a:rPr>
              <a:t>Requires archival in NCDC.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Conflicts with GSICS file naming conventions.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GSICS File naming conventions</a:t>
            </a:r>
            <a:r>
              <a:rPr lang="en-US" dirty="0" smtClean="0">
                <a:solidFill>
                  <a:srgbClr val="7030A0"/>
                </a:solidFill>
              </a:rPr>
              <a:t>. </a:t>
            </a:r>
          </a:p>
          <a:p>
            <a:r>
              <a:rPr lang="en-US" sz="1200" b="1" dirty="0" smtClean="0">
                <a:solidFill>
                  <a:srgbClr val="7030A0"/>
                </a:solidFill>
              </a:rPr>
              <a:t>W_US-NESDIS-STAR,SATCAL+NRTC+GEOLEOIR,GOES13+Imager-MetopA+IASI_C_KNES_20140214120000_preop_01.nc 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NCDC file naming</a:t>
            </a:r>
          </a:p>
          <a:p>
            <a:pPr>
              <a:buNone/>
            </a:pPr>
            <a:endParaRPr lang="en-US" sz="2800" dirty="0" smtClean="0">
              <a:solidFill>
                <a:srgbClr val="7030A0"/>
              </a:solidFill>
            </a:endParaRPr>
          </a:p>
          <a:p>
            <a:r>
              <a:rPr lang="en-US" sz="1600" b="1" dirty="0" smtClean="0">
                <a:solidFill>
                  <a:srgbClr val="7030A0"/>
                </a:solidFill>
              </a:rPr>
              <a:t>NESDIS-STAR_FCDR_MSU_V01R00_N14_D20061001_S0134_E0256.nc</a:t>
            </a:r>
            <a:endParaRPr lang="en-US" sz="1600" b="1" u="sng" dirty="0">
              <a:solidFill>
                <a:srgbClr val="7030A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1E-BFFC-4362-AA09-A2E7037058D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36014</TotalTime>
  <Words>581</Words>
  <Application>Microsoft Office PowerPoint</Application>
  <PresentationFormat>On-screen Show (4:3)</PresentationFormat>
  <Paragraphs>108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GSICS Data Management Working Group: Break Out Session</vt:lpstr>
      <vt:lpstr>Slide 2</vt:lpstr>
      <vt:lpstr>Slide 3</vt:lpstr>
      <vt:lpstr>Slide 4</vt:lpstr>
      <vt:lpstr>Slide 5</vt:lpstr>
      <vt:lpstr>Slide 6</vt:lpstr>
      <vt:lpstr>Future Chairing of GDWG. </vt:lpstr>
      <vt:lpstr>Maintenance of current GDWG infrastructure. </vt:lpstr>
      <vt:lpstr>File naming and DOI number for products.</vt:lpstr>
      <vt:lpstr>GDWG status of members.</vt:lpstr>
      <vt:lpstr>Slide 11</vt:lpstr>
      <vt:lpstr>Slide 12</vt:lpstr>
      <vt:lpstr>CF conventions submission; what this involves, and how GSICS can improve and support this process</vt:lpstr>
      <vt:lpstr>Slide 14</vt:lpstr>
      <vt:lpstr>Archiving of GSICS intermediate data sets and products. </vt:lpstr>
      <vt:lpstr>New organizing of the products on the THREDDS catalog based on proposed taxonomy </vt:lpstr>
      <vt:lpstr> Revisit GSICS Product Acceptance</vt:lpstr>
      <vt:lpstr>Proposed GPPA</vt:lpstr>
      <vt:lpstr>Slide 19</vt:lpstr>
      <vt:lpstr>Slide 20</vt:lpstr>
    </vt:vector>
  </TitlesOfParts>
  <Company>NOAA / NESDIS / 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Aleksandar Jelenak</dc:creator>
  <cp:lastModifiedBy>mbali</cp:lastModifiedBy>
  <cp:revision>2075</cp:revision>
  <dcterms:created xsi:type="dcterms:W3CDTF">2012-01-15T23:52:16Z</dcterms:created>
  <dcterms:modified xsi:type="dcterms:W3CDTF">2014-04-01T00:29:42Z</dcterms:modified>
</cp:coreProperties>
</file>