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0" r:id="rId2"/>
    <p:sldId id="286" r:id="rId3"/>
    <p:sldId id="288" r:id="rId4"/>
    <p:sldId id="289" r:id="rId5"/>
    <p:sldId id="296" r:id="rId6"/>
    <p:sldId id="290" r:id="rId7"/>
    <p:sldId id="297" r:id="rId8"/>
    <p:sldId id="298" r:id="rId9"/>
    <p:sldId id="29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1" d="100"/>
          <a:sy n="61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07E44E0-C599-4A07-A489-F68D651A580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418B9E0E-ABCF-46EE-BA7A-4176BB02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A0E0DE2-A12E-4324-B1B2-7C8E1B996DA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979B444-3A4B-4DFC-BD82-2599FBB98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9328-DA57-476E-8963-A6A70C0DF9D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94BF451E-BFFC-4362-AA09-A2E7037058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Shiel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pic>
        <p:nvPicPr>
          <p:cNvPr id="8" name="Picture 2" descr="D:\Home\ajelenak\Desktop\GSICS3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-76200"/>
            <a:ext cx="2698229" cy="10972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Manik</a:t>
            </a:r>
            <a:r>
              <a:rPr lang="en-US" dirty="0" smtClean="0"/>
              <a:t> Bali, </a:t>
            </a: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Jelenak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3200400" y="63404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24-28March 2014 GSICS Joint Working Groups Meeting, Darmstadt, Germany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819400"/>
            <a:ext cx="8686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Taxonomy of GSICS products is very important for establishing future data management policies.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362200"/>
            <a:ext cx="4495800" cy="11430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Products to be classified as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505200"/>
            <a:ext cx="3276600" cy="18745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Instrument Class</a:t>
            </a:r>
          </a:p>
          <a:p>
            <a:r>
              <a:rPr lang="en-US" dirty="0" smtClean="0"/>
              <a:t> Algorithm type</a:t>
            </a:r>
          </a:p>
          <a:p>
            <a:r>
              <a:rPr lang="en-US" dirty="0" smtClean="0"/>
              <a:t> Product type.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35680"/>
            <a:ext cx="5029200" cy="29413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GEO-LEO-VIS</a:t>
            </a:r>
          </a:p>
          <a:p>
            <a:r>
              <a:rPr lang="en-US" dirty="0" smtClean="0"/>
              <a:t>GEO-LEO-NIR</a:t>
            </a:r>
          </a:p>
          <a:p>
            <a:r>
              <a:rPr lang="en-US" dirty="0" smtClean="0"/>
              <a:t>GEO-LEO-VISNIR</a:t>
            </a:r>
          </a:p>
          <a:p>
            <a:r>
              <a:rPr lang="en-US" dirty="0" smtClean="0"/>
              <a:t>LEO-LEO-IR</a:t>
            </a:r>
          </a:p>
          <a:p>
            <a:r>
              <a:rPr lang="en-US" dirty="0" smtClean="0"/>
              <a:t>LEO-LEO-VIS</a:t>
            </a:r>
          </a:p>
          <a:p>
            <a:r>
              <a:rPr lang="en-US" dirty="0" smtClean="0"/>
              <a:t>LEO-LEO-UVVIS</a:t>
            </a:r>
          </a:p>
          <a:p>
            <a:r>
              <a:rPr lang="en-US" dirty="0" smtClean="0"/>
              <a:t>LEO-LEO-MW (LEO-LEO Microwave)</a:t>
            </a:r>
          </a:p>
          <a:p>
            <a:r>
              <a:rPr lang="en-US" dirty="0" smtClean="0"/>
              <a:t>GEO-GEO-IR</a:t>
            </a:r>
          </a:p>
          <a:p>
            <a:r>
              <a:rPr lang="en-US" dirty="0" smtClean="0"/>
              <a:t>GEO-GEO-VIS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133600"/>
            <a:ext cx="8229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Instrument class </a:t>
            </a:r>
          </a:p>
          <a:p>
            <a:r>
              <a:rPr lang="en-US" dirty="0" smtClean="0"/>
              <a:t>Represents the types of monitored and reference instruments, and the electromagnetic spectrum range of their observational capabilities. 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600200"/>
            <a:ext cx="152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TAXONOMY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143000"/>
            <a:ext cx="3733800" cy="438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 of activities since the last meetings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8229600" cy="1143000"/>
          </a:xfrm>
        </p:spPr>
        <p:txBody>
          <a:bodyPr/>
          <a:lstStyle/>
          <a:p>
            <a:r>
              <a:rPr lang="en-US" u="sng" dirty="0" smtClean="0"/>
              <a:t>Algorithm Type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514600"/>
            <a:ext cx="82296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SNO (Simultaneous Nadir Overpass)</a:t>
            </a:r>
          </a:p>
          <a:p>
            <a:r>
              <a:rPr lang="en-US" sz="1900" dirty="0"/>
              <a:t>Ray Matching</a:t>
            </a:r>
          </a:p>
          <a:p>
            <a:r>
              <a:rPr lang="en-US" sz="1900" dirty="0"/>
              <a:t>LWC (Liquid Water Cloud)</a:t>
            </a:r>
          </a:p>
          <a:p>
            <a:r>
              <a:rPr lang="en-US" sz="1900" dirty="0"/>
              <a:t>Sun Glint</a:t>
            </a:r>
          </a:p>
          <a:p>
            <a:r>
              <a:rPr lang="en-US" sz="1900" dirty="0"/>
              <a:t>Amazon</a:t>
            </a:r>
          </a:p>
          <a:p>
            <a:r>
              <a:rPr lang="en-US" sz="1900" dirty="0"/>
              <a:t>Dome C</a:t>
            </a:r>
          </a:p>
          <a:p>
            <a:r>
              <a:rPr lang="en-US" sz="1900" i="1" dirty="0"/>
              <a:t>Combined Method</a:t>
            </a:r>
            <a:r>
              <a:rPr lang="en-US" sz="1900" dirty="0"/>
              <a:t> </a:t>
            </a:r>
            <a:endParaRPr lang="en-US" sz="1900" dirty="0" smtClean="0"/>
          </a:p>
          <a:p>
            <a:pPr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(</a:t>
            </a:r>
            <a:r>
              <a:rPr lang="en-US" sz="1900" dirty="0"/>
              <a:t>this is not a method on its own but </a:t>
            </a:r>
            <a:r>
              <a:rPr lang="en-US" sz="1900" dirty="0" smtClean="0"/>
              <a:t>a</a:t>
            </a:r>
          </a:p>
          <a:p>
            <a:pPr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</a:t>
            </a:r>
            <a:r>
              <a:rPr lang="en-US" sz="1900" dirty="0"/>
              <a:t>combination of two or more other </a:t>
            </a:r>
            <a:endParaRPr lang="en-US" sz="1900" dirty="0" smtClean="0"/>
          </a:p>
          <a:p>
            <a:pPr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principle </a:t>
            </a:r>
            <a:r>
              <a:rPr lang="en-US" sz="1900" dirty="0"/>
              <a:t>methods)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4384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NWP-DD </a:t>
            </a:r>
          </a:p>
          <a:p>
            <a:r>
              <a:rPr lang="en-US" dirty="0" smtClean="0"/>
              <a:t>  (Numerical Weather Prediction Double Differencing)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Hyperspectral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Broadband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DCC (Deep Convective Clouds)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Rayleigh Scattering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PICS (Pseudo Invariant Calibration Sites)</a:t>
            </a: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24-28March 2014 GSICS Joint Working Groups Meeting, Darmstadt, Germany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362200"/>
            <a:ext cx="5105400" cy="1143000"/>
          </a:xfrm>
        </p:spPr>
        <p:txBody>
          <a:bodyPr/>
          <a:lstStyle/>
          <a:p>
            <a:r>
              <a:rPr lang="en-US" u="sng" dirty="0" smtClean="0"/>
              <a:t>Product Type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429000"/>
            <a:ext cx="5334000" cy="2255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RAC (Re-analysis Correction)</a:t>
            </a:r>
          </a:p>
          <a:p>
            <a:r>
              <a:rPr lang="en-US" dirty="0" smtClean="0"/>
              <a:t>NRTC (Near Real-Time Correction)</a:t>
            </a:r>
          </a:p>
          <a:p>
            <a:r>
              <a:rPr lang="en-US" dirty="0" smtClean="0"/>
              <a:t>Daily</a:t>
            </a:r>
          </a:p>
          <a:p>
            <a:r>
              <a:rPr lang="en-US" dirty="0" smtClean="0"/>
              <a:t>ARC (Archive Re-Calibration)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GSICS Product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List of all the properties associated with one product : Name</a:t>
            </a:r>
          </a:p>
          <a:p>
            <a:r>
              <a:rPr lang="en-US" dirty="0" smtClean="0"/>
              <a:t>Data producer</a:t>
            </a:r>
          </a:p>
          <a:p>
            <a:r>
              <a:rPr lang="en-US" dirty="0" smtClean="0"/>
              <a:t>Data publisher</a:t>
            </a:r>
          </a:p>
          <a:p>
            <a:r>
              <a:rPr lang="en-US" dirty="0" smtClean="0"/>
              <a:t>Instrument class</a:t>
            </a:r>
          </a:p>
          <a:p>
            <a:r>
              <a:rPr lang="en-US" dirty="0" smtClean="0"/>
              <a:t>Principal methodology</a:t>
            </a:r>
          </a:p>
          <a:p>
            <a:r>
              <a:rPr lang="en-US" dirty="0" smtClean="0"/>
              <a:t>Product type</a:t>
            </a:r>
          </a:p>
          <a:p>
            <a:r>
              <a:rPr lang="en-US" dirty="0" smtClean="0"/>
              <a:t>Monitored instrument</a:t>
            </a:r>
          </a:p>
          <a:p>
            <a:r>
              <a:rPr lang="en-US" dirty="0" smtClean="0"/>
              <a:t>Reference instrument (one or more)</a:t>
            </a:r>
          </a:p>
          <a:p>
            <a:r>
              <a:rPr lang="en-US" dirty="0" smtClean="0"/>
              <a:t>Version number</a:t>
            </a:r>
          </a:p>
          <a:p>
            <a:r>
              <a:rPr lang="en-US" dirty="0" smtClean="0"/>
              <a:t>Data URL</a:t>
            </a:r>
          </a:p>
          <a:p>
            <a:r>
              <a:rPr lang="en-US" dirty="0" smtClean="0"/>
              <a:t>Documentation URL</a:t>
            </a:r>
          </a:p>
          <a:p>
            <a:r>
              <a:rPr lang="en-US" dirty="0" smtClean="0"/>
              <a:t>Metadata URL (optional; one or more)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Name</a:t>
            </a:r>
            <a:r>
              <a:rPr lang="en-US" dirty="0" smtClean="0"/>
              <a:t>: GEOLEOIR</a:t>
            </a:r>
          </a:p>
          <a:p>
            <a:r>
              <a:rPr lang="en-US" i="1" dirty="0" smtClean="0"/>
              <a:t>Data producer</a:t>
            </a:r>
            <a:r>
              <a:rPr lang="en-US" dirty="0" smtClean="0"/>
              <a:t>: NESDIS</a:t>
            </a:r>
          </a:p>
          <a:p>
            <a:r>
              <a:rPr lang="en-US" i="1" dirty="0" smtClean="0"/>
              <a:t>Data publisher</a:t>
            </a:r>
            <a:r>
              <a:rPr lang="en-US" dirty="0" smtClean="0"/>
              <a:t>: NESDIS</a:t>
            </a:r>
          </a:p>
          <a:p>
            <a:r>
              <a:rPr lang="en-US" i="1" dirty="0" smtClean="0"/>
              <a:t>Instrument class</a:t>
            </a:r>
            <a:r>
              <a:rPr lang="en-US" dirty="0" smtClean="0"/>
              <a:t>: GEO-LEO-IR</a:t>
            </a:r>
          </a:p>
          <a:p>
            <a:r>
              <a:rPr lang="en-US" i="1" dirty="0" smtClean="0"/>
              <a:t>Principal methodology</a:t>
            </a:r>
            <a:r>
              <a:rPr lang="en-US" dirty="0" smtClean="0"/>
              <a:t>: Hyper-spectral SNO</a:t>
            </a:r>
          </a:p>
          <a:p>
            <a:r>
              <a:rPr lang="en-US" i="1" dirty="0" smtClean="0"/>
              <a:t>Product type</a:t>
            </a:r>
            <a:r>
              <a:rPr lang="en-US" dirty="0" smtClean="0"/>
              <a:t>: RAC</a:t>
            </a:r>
          </a:p>
          <a:p>
            <a:r>
              <a:rPr lang="en-US" i="1" dirty="0" smtClean="0"/>
              <a:t>Monitored instrument</a:t>
            </a:r>
            <a:r>
              <a:rPr lang="en-US" dirty="0" smtClean="0"/>
              <a:t>: GOES-13 Imager</a:t>
            </a:r>
          </a:p>
          <a:p>
            <a:r>
              <a:rPr lang="en-US" i="1" dirty="0" smtClean="0"/>
              <a:t>Reference instrument</a:t>
            </a:r>
            <a:r>
              <a:rPr lang="en-US" dirty="0" smtClean="0"/>
              <a:t>: </a:t>
            </a:r>
            <a:r>
              <a:rPr lang="en-US" dirty="0" err="1" smtClean="0"/>
              <a:t>Metop</a:t>
            </a:r>
            <a:r>
              <a:rPr lang="en-US" dirty="0" smtClean="0"/>
              <a:t>-A IASI</a:t>
            </a:r>
          </a:p>
          <a:p>
            <a:r>
              <a:rPr lang="en-US" i="1" dirty="0" smtClean="0"/>
              <a:t>Version number</a:t>
            </a:r>
            <a:r>
              <a:rPr lang="en-US" dirty="0" smtClean="0"/>
              <a:t>: 1.0.1</a:t>
            </a:r>
          </a:p>
          <a:p>
            <a:r>
              <a:rPr lang="en-US" i="1" dirty="0" smtClean="0"/>
              <a:t>Data URL</a:t>
            </a:r>
            <a:r>
              <a:rPr lang="en-US" dirty="0" smtClean="0"/>
              <a:t>: (See the product catalog)</a:t>
            </a:r>
          </a:p>
          <a:p>
            <a:r>
              <a:rPr lang="en-US" i="1" dirty="0" smtClean="0"/>
              <a:t>Documentation URL</a:t>
            </a:r>
            <a:r>
              <a:rPr lang="en-US" dirty="0" smtClean="0"/>
              <a:t>: (See the product catalog)</a:t>
            </a:r>
          </a:p>
          <a:p>
            <a:r>
              <a:rPr lang="en-US" i="1" dirty="0" smtClean="0"/>
              <a:t>Metadata URL</a:t>
            </a:r>
            <a:r>
              <a:rPr lang="en-US" dirty="0" smtClean="0"/>
              <a:t>: (Not available)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Organization of the products on the THREDDS catalog based on the proposed product taxonomy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4202668"/>
            <a:ext cx="1143000" cy="369332"/>
          </a:xfrm>
          <a:prstGeom prst="rect">
            <a:avLst/>
          </a:prstGeom>
          <a:solidFill>
            <a:schemeClr val="accent1"/>
          </a:solidFill>
          <a:ln w="349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GEO-LEO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4202668"/>
            <a:ext cx="1143000" cy="369332"/>
          </a:xfrm>
          <a:prstGeom prst="rect">
            <a:avLst/>
          </a:prstGeom>
          <a:solidFill>
            <a:srgbClr val="FFC000"/>
          </a:solidFill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LEO-LEO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4191000"/>
            <a:ext cx="762000" cy="369332"/>
          </a:xfrm>
          <a:prstGeom prst="rect">
            <a:avLst/>
          </a:prstGeom>
          <a:solidFill>
            <a:srgbClr val="FF0000"/>
          </a:solidFill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FCDR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447800" y="4191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1447800" y="48768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4888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876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CD to  GOES-IASI</a:t>
            </a:r>
          </a:p>
          <a:p>
            <a:r>
              <a:rPr lang="en-US" sz="1600" dirty="0" smtClean="0"/>
              <a:t>             MSG-IASI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4876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CD to  AIRS-IASI</a:t>
            </a:r>
          </a:p>
          <a:p>
            <a:r>
              <a:rPr lang="en-US" sz="1600" dirty="0" smtClean="0"/>
              <a:t>             HIRS-AIRS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487680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CD to  MSU-AMSU</a:t>
            </a:r>
          </a:p>
          <a:p>
            <a:r>
              <a:rPr lang="en-US" sz="1600" dirty="0" smtClean="0"/>
              <a:t>             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467600" y="4191000"/>
            <a:ext cx="1143000" cy="369332"/>
          </a:xfrm>
          <a:prstGeom prst="rect">
            <a:avLst/>
          </a:prstGeom>
          <a:solidFill>
            <a:schemeClr val="accent1"/>
          </a:solidFill>
          <a:ln w="349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GEO-GEO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91400" y="4876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CD to …….</a:t>
            </a:r>
          </a:p>
          <a:p>
            <a:r>
              <a:rPr lang="en-US" sz="1600" dirty="0" smtClean="0"/>
              <a:t>             </a:t>
            </a:r>
            <a:endParaRPr lang="en-US" sz="1600" dirty="0"/>
          </a:p>
        </p:txBody>
      </p:sp>
      <p:sp>
        <p:nvSpPr>
          <p:cNvPr id="19" name="Right Arrow 18"/>
          <p:cNvSpPr/>
          <p:nvPr/>
        </p:nvSpPr>
        <p:spPr>
          <a:xfrm>
            <a:off x="1447800" y="5562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556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III Level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5587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CD to  IR</a:t>
            </a:r>
          </a:p>
          <a:p>
            <a:r>
              <a:rPr lang="en-US" sz="1600" dirty="0" smtClean="0"/>
              <a:t>            VIS</a:t>
            </a:r>
            <a:endParaRPr lang="en-US" sz="1600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34323</TotalTime>
  <Words>403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TAXONOMY</vt:lpstr>
      <vt:lpstr>Slide 2</vt:lpstr>
      <vt:lpstr>Products to be classified as</vt:lpstr>
      <vt:lpstr>Slide 4</vt:lpstr>
      <vt:lpstr>Algorithm Type</vt:lpstr>
      <vt:lpstr>Product Type</vt:lpstr>
      <vt:lpstr>GSICS Product Properties</vt:lpstr>
      <vt:lpstr>Example</vt:lpstr>
      <vt:lpstr>Slide 9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Jelenak</dc:creator>
  <cp:lastModifiedBy>mbali</cp:lastModifiedBy>
  <cp:revision>1953</cp:revision>
  <dcterms:created xsi:type="dcterms:W3CDTF">2012-01-15T23:52:16Z</dcterms:created>
  <dcterms:modified xsi:type="dcterms:W3CDTF">2014-04-01T00:32:11Z</dcterms:modified>
</cp:coreProperties>
</file>