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9" r:id="rId4"/>
    <p:sldId id="299" r:id="rId5"/>
    <p:sldId id="279" r:id="rId6"/>
    <p:sldId id="294" r:id="rId7"/>
    <p:sldId id="295" r:id="rId8"/>
    <p:sldId id="298" r:id="rId9"/>
    <p:sldId id="293" r:id="rId10"/>
    <p:sldId id="302" r:id="rId11"/>
    <p:sldId id="300" r:id="rId12"/>
    <p:sldId id="296" r:id="rId13"/>
    <p:sldId id="268" r:id="rId14"/>
    <p:sldId id="274" r:id="rId15"/>
    <p:sldId id="297" r:id="rId16"/>
    <p:sldId id="301" r:id="rId17"/>
    <p:sldId id="270" r:id="rId1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806" autoAdjust="0"/>
  </p:normalViewPr>
  <p:slideViewPr>
    <p:cSldViewPr>
      <p:cViewPr varScale="1">
        <p:scale>
          <a:sx n="82" d="100"/>
          <a:sy n="82" d="100"/>
        </p:scale>
        <p:origin x="-112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5B3EF6-7DD1-C14C-BC1F-9CF5A7EB859F}" type="datetimeFigureOut">
              <a:rPr kumimoji="1" lang="ja-JP" altLang="en-US" smtClean="0"/>
              <a:t>14/03/21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64989-537A-544D-920E-2AE3D3FBCB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85305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6FAD4-0F67-4E92-804E-BAE2EAF9327B}" type="datetimeFigureOut">
              <a:rPr kumimoji="1" lang="ja-JP" altLang="en-US" smtClean="0"/>
              <a:pPr/>
              <a:t>14/03/21</a:t>
            </a:fld>
            <a:endParaRPr kumimoji="1" lang="ja-JP" altLang="en-US" dirty="0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 dirty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C8B7A3-2A8D-4182-A385-075B36027BB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204771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94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944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C8B7A3-2A8D-4182-A385-075B36027BBF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2944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6FD1B-5038-5C45-BAB4-020701ADCD05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41447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A49A8-2A44-434D-8875-015DC1E53383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28463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BFB4F-DF7F-0348-8F17-67B6BAB09FE1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88049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26E49-2ED9-F041-BA04-39DD604CFDBB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19401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59763-5E9B-1A42-8995-FDC13E2CC433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2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C2C6-DDDC-6E42-A83C-0FB7A6001748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60429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5945-E6BA-5E4A-ABF0-A3B58263D669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5069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8EF9A2-359B-8D44-9C03-CFF617601C19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70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16754-256F-DF4D-9C26-0CB59E02157A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1342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1F01-9199-B947-B551-EA84805C0AD3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986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2CD9F-20D6-A448-B0BA-916F7C71F2EB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768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71B2A9-AD69-D84E-B9CC-7D20F75A72AE}" type="datetime1">
              <a:rPr kumimoji="1" lang="ja-JP" altLang="en-US" smtClean="0"/>
              <a:t>14/03/21</a:t>
            </a:fld>
            <a:endParaRPr kumimoji="1"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6AFF5-D5DA-4425-859B-D6756646E101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78477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mscweb.kishou.go.jp/operation/opr_report.htm" TargetMode="External"/><Relationship Id="rId3" Type="http://schemas.openxmlformats.org/officeDocument/2006/relationships/hyperlink" Target="http://mscweb.kishou.go.jp/operation/status/mtsat.ht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70943"/>
            <a:ext cx="7772400" cy="1470025"/>
          </a:xfrm>
        </p:spPr>
        <p:txBody>
          <a:bodyPr>
            <a:normAutofit/>
          </a:bodyPr>
          <a:lstStyle/>
          <a:p>
            <a:r>
              <a:rPr kumimoji="1" lang="en-US" altLang="ja-JP" b="1" dirty="0" smtClean="0"/>
              <a:t>JMA GDWG Report</a:t>
            </a:r>
            <a:endParaRPr kumimoji="1" lang="ja-JP" altLang="en-US" b="1" dirty="0"/>
          </a:p>
        </p:txBody>
      </p:sp>
      <p:sp>
        <p:nvSpPr>
          <p:cNvPr id="8" name="スライド番号プレースホル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41250" y="4509120"/>
            <a:ext cx="800732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3200" dirty="0" smtClean="0"/>
              <a:t>Masaya Takahashi</a:t>
            </a:r>
            <a:endParaRPr lang="en-US" altLang="ja-JP" sz="3200" dirty="0"/>
          </a:p>
          <a:p>
            <a:pPr algn="ctr"/>
            <a:r>
              <a:rPr lang="en-US" altLang="ja-JP" sz="2400" dirty="0" smtClean="0"/>
              <a:t>Meteorological Satellite Center / Japan Meteorological Agency</a:t>
            </a:r>
          </a:p>
          <a:p>
            <a:pPr algn="ctr"/>
            <a:r>
              <a:rPr kumimoji="1" lang="en-US" altLang="ja-JP" sz="2000" dirty="0" smtClean="0">
                <a:solidFill>
                  <a:schemeClr val="bg1">
                    <a:lumMod val="50000"/>
                  </a:schemeClr>
                </a:solidFill>
              </a:rPr>
              <a:t>(visiting scientist at EUMETSAT from Mar. 2014 to Feb. 2015)</a:t>
            </a:r>
            <a:endParaRPr kumimoji="1" lang="ja-JP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B87D6"/>
                </a:solidFill>
              </a:rPr>
              <a:t>Contents</a:t>
            </a:r>
            <a:endParaRPr kumimoji="1" lang="ja-JP" altLang="en-US" b="1" dirty="0">
              <a:solidFill>
                <a:srgbClr val="0B87D6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326778"/>
            <a:ext cx="8280920" cy="471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Progress of the GDWG activities at JMA</a:t>
            </a:r>
            <a:r>
              <a:rPr lang="en-US" altLang="ja-JP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altLang="ja-JP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(incl. responses to the action items)</a:t>
            </a:r>
            <a:endParaRPr lang="en-US" altLang="ja-JP" sz="24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JMA GPRC website updates (incl. future plan</a:t>
            </a: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Satellite event log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Change of the GEO-LEO IR RAC data content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Provision of official SRF data to GRWG VIS/NIR sub-group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Collaboration with </a:t>
            </a: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WIS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Calibration change alerts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Issues to be discussed in the GDWG session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err="1" smtClean="0">
                <a:solidFill>
                  <a:schemeClr val="bg2">
                    <a:lumMod val="50000"/>
                  </a:schemeClr>
                </a:solidFill>
              </a:rPr>
              <a:t>NetCDF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 metadata checker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Function enhancement of the EUMETSAT bias plotting tool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kumimoji="1" lang="en-US" altLang="ja-JP" sz="2400" b="1" dirty="0" smtClean="0">
                <a:solidFill>
                  <a:srgbClr val="7F7F7F"/>
                </a:solidFill>
              </a:rPr>
              <a:t>Summary and </a:t>
            </a:r>
            <a:r>
              <a:rPr lang="en-US" altLang="ja-JP" sz="2400" b="1" dirty="0">
                <a:solidFill>
                  <a:srgbClr val="7F7F7F"/>
                </a:solidFill>
              </a:rPr>
              <a:t>f</a:t>
            </a:r>
            <a:r>
              <a:rPr kumimoji="1" lang="en-US" altLang="ja-JP" sz="2400" b="1" dirty="0" smtClean="0">
                <a:solidFill>
                  <a:srgbClr val="7F7F7F"/>
                </a:solidFill>
              </a:rPr>
              <a:t>uture plans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16220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33762"/>
            <a:ext cx="84969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800" dirty="0" err="1" smtClean="0">
                <a:solidFill>
                  <a:schemeClr val="bg2">
                    <a:lumMod val="50000"/>
                  </a:schemeClr>
                </a:solidFill>
              </a:rPr>
              <a:t>NetCDF</a:t>
            </a: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</a:rPr>
              <a:t> metadata checker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5949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23528" y="2924944"/>
            <a:ext cx="86764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Requirements (private communication from </a:t>
            </a:r>
            <a:r>
              <a:rPr lang="en-US" altLang="ja-JP" dirty="0" err="1" smtClean="0"/>
              <a:t>Aleksandar</a:t>
            </a:r>
            <a:r>
              <a:rPr lang="en-US" altLang="ja-JP" dirty="0" smtClean="0"/>
              <a:t>):</a:t>
            </a:r>
          </a:p>
          <a:p>
            <a:pPr marL="454025" indent="-273050">
              <a:buFont typeface="+mj-lt"/>
              <a:buAutoNum type="arabicParenR"/>
            </a:pPr>
            <a:r>
              <a:rPr lang="en-US" altLang="ja-JP" dirty="0" smtClean="0"/>
              <a:t>The </a:t>
            </a:r>
            <a:r>
              <a:rPr lang="en-US" altLang="ja-JP" dirty="0"/>
              <a:t>tool can only run on a UNIX (Mac OS X, Linux, etc.) computer.</a:t>
            </a:r>
          </a:p>
          <a:p>
            <a:pPr marL="454025" indent="-273050">
              <a:buFont typeface="+mj-lt"/>
              <a:buAutoNum type="arabicParenR"/>
            </a:pPr>
            <a:r>
              <a:rPr lang="en-US" altLang="ja-JP" dirty="0" smtClean="0"/>
              <a:t>Java </a:t>
            </a:r>
            <a:r>
              <a:rPr lang="en-US" altLang="ja-JP" dirty="0"/>
              <a:t>virtual machine version 1.4 or newer.</a:t>
            </a:r>
          </a:p>
          <a:p>
            <a:pPr marL="454025" indent="-273050">
              <a:buFont typeface="+mj-lt"/>
              <a:buAutoNum type="arabicParenR"/>
            </a:pPr>
            <a:r>
              <a:rPr lang="en-US" altLang="ja-JP" dirty="0" smtClean="0"/>
              <a:t>Saxon</a:t>
            </a:r>
            <a:r>
              <a:rPr lang="en-US" altLang="ja-JP" dirty="0"/>
              <a:t>-HE, an open source  XSLT/XQuery processor for Java.</a:t>
            </a:r>
          </a:p>
          <a:p>
            <a:pPr marL="454025" indent="-273050">
              <a:buFont typeface="+mj-lt"/>
              <a:buAutoNum type="arabicParenR"/>
            </a:pPr>
            <a:r>
              <a:rPr lang="en-US" altLang="ja-JP" dirty="0" smtClean="0"/>
              <a:t>Command</a:t>
            </a:r>
            <a:r>
              <a:rPr lang="en-US" altLang="ja-JP" dirty="0"/>
              <a:t>-line </a:t>
            </a:r>
            <a:r>
              <a:rPr lang="en-US" altLang="ja-JP" dirty="0" err="1"/>
              <a:t>utililty</a:t>
            </a:r>
            <a:r>
              <a:rPr lang="en-US" altLang="ja-JP" dirty="0"/>
              <a:t> </a:t>
            </a:r>
            <a:r>
              <a:rPr lang="en-US" altLang="ja-JP" dirty="0" err="1"/>
              <a:t>ncdump</a:t>
            </a:r>
            <a:r>
              <a:rPr lang="en-US" altLang="ja-JP" dirty="0"/>
              <a:t> that comes with the </a:t>
            </a:r>
            <a:r>
              <a:rPr lang="en-US" altLang="ja-JP" dirty="0" err="1"/>
              <a:t>netCDF</a:t>
            </a:r>
            <a:r>
              <a:rPr lang="en-US" altLang="ja-JP" dirty="0"/>
              <a:t> </a:t>
            </a:r>
            <a:r>
              <a:rPr lang="en-US" altLang="ja-JP" dirty="0" smtClean="0"/>
              <a:t>library. The </a:t>
            </a:r>
            <a:r>
              <a:rPr lang="en-US" altLang="ja-JP" dirty="0" err="1"/>
              <a:t>ncdump</a:t>
            </a:r>
            <a:r>
              <a:rPr lang="en-US" altLang="ja-JP" dirty="0"/>
              <a:t> utility must be able to produce XML representation (</a:t>
            </a:r>
            <a:r>
              <a:rPr lang="en-US" altLang="ja-JP" dirty="0" smtClean="0"/>
              <a:t>option -</a:t>
            </a:r>
            <a:r>
              <a:rPr lang="en-US" altLang="ja-JP" dirty="0"/>
              <a:t>x) of a </a:t>
            </a:r>
            <a:r>
              <a:rPr lang="en-US" altLang="ja-JP" dirty="0" err="1"/>
              <a:t>netCDF</a:t>
            </a:r>
            <a:r>
              <a:rPr lang="en-US" altLang="ja-JP" dirty="0"/>
              <a:t> file's content.</a:t>
            </a:r>
            <a:endParaRPr kumimoji="1"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23528" y="5085184"/>
            <a:ext cx="88227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FYI: Other checker available online/offline </a:t>
            </a:r>
            <a:r>
              <a:rPr lang="en-US" altLang="ja-JP" sz="1600" dirty="0" smtClean="0"/>
              <a:t>(</a:t>
            </a:r>
            <a:r>
              <a:rPr lang="en-US" altLang="ja-JP" sz="1600" dirty="0"/>
              <a:t>CF-Convention compliance checker for </a:t>
            </a:r>
            <a:r>
              <a:rPr lang="en-US" altLang="ja-JP" sz="1600" dirty="0" err="1"/>
              <a:t>netCDF</a:t>
            </a:r>
            <a:r>
              <a:rPr lang="en-US" altLang="ja-JP" sz="1600" dirty="0"/>
              <a:t> format </a:t>
            </a:r>
            <a:r>
              <a:rPr lang="en-US" altLang="ja-JP" sz="1600" dirty="0" smtClean="0"/>
              <a:t>)</a:t>
            </a:r>
            <a:endParaRPr lang="en-US" altLang="ja-JP" sz="1600" dirty="0"/>
          </a:p>
          <a:p>
            <a:pPr marL="365125" indent="-277813"/>
            <a:r>
              <a:rPr lang="en-US" altLang="ja-JP" dirty="0" smtClean="0"/>
              <a:t>Online</a:t>
            </a:r>
            <a:r>
              <a:rPr lang="en-US" altLang="ja-JP" dirty="0"/>
              <a:t>: http://cf-pcmdi.llnl.gov/conformance/compliance-</a:t>
            </a:r>
            <a:r>
              <a:rPr lang="en-US" altLang="ja-JP" dirty="0" smtClean="0"/>
              <a:t>checker</a:t>
            </a:r>
          </a:p>
          <a:p>
            <a:pPr marL="365125" indent="-277813"/>
            <a:r>
              <a:rPr lang="en-US" altLang="ja-JP" dirty="0" smtClean="0"/>
              <a:t>Offline (python script): http</a:t>
            </a:r>
            <a:r>
              <a:rPr lang="en-US" altLang="ja-JP" dirty="0"/>
              <a:t>://</a:t>
            </a:r>
            <a:r>
              <a:rPr lang="en-US" altLang="ja-JP" dirty="0" err="1"/>
              <a:t>pypi.python.org</a:t>
            </a:r>
            <a:r>
              <a:rPr lang="en-US" altLang="ja-JP" dirty="0"/>
              <a:t>/</a:t>
            </a:r>
            <a:r>
              <a:rPr lang="en-US" altLang="ja-JP" dirty="0" err="1"/>
              <a:t>pypi</a:t>
            </a:r>
            <a:r>
              <a:rPr lang="en-US" altLang="ja-JP" dirty="0"/>
              <a:t>/</a:t>
            </a:r>
            <a:r>
              <a:rPr lang="en-US" altLang="ja-JP" dirty="0" err="1" smtClean="0"/>
              <a:t>cfchecker</a:t>
            </a:r>
            <a:endParaRPr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51520" y="1052736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Created by </a:t>
            </a:r>
            <a:r>
              <a:rPr lang="en-US" altLang="ja-JP" dirty="0" err="1" smtClean="0"/>
              <a:t>Aleksandar</a:t>
            </a:r>
            <a:r>
              <a:rPr lang="en-US" altLang="ja-JP" dirty="0" smtClean="0"/>
              <a:t>, current user: NOAA and JMA (but now we do not use because…)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412776"/>
            <a:ext cx="5929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chemeClr val="bg2">
                    <a:lumMod val="50000"/>
                  </a:schemeClr>
                </a:solidFill>
              </a:rPr>
              <a:t>Bash script</a:t>
            </a:r>
            <a:r>
              <a:rPr lang="en-US" altLang="ja-JP" dirty="0"/>
              <a:t>: controls the validation</a:t>
            </a:r>
          </a:p>
          <a:p>
            <a:r>
              <a:rPr lang="en-US" altLang="ja-JP" dirty="0" err="1">
                <a:solidFill>
                  <a:srgbClr val="0B87D6"/>
                </a:solidFill>
              </a:rPr>
              <a:t>stylesheet</a:t>
            </a:r>
            <a:r>
              <a:rPr lang="en-US" altLang="ja-JP" dirty="0"/>
              <a:t>: </a:t>
            </a:r>
            <a:r>
              <a:rPr lang="en-US" altLang="ja-JP" u="sng" dirty="0"/>
              <a:t>specifically prepared for each GEO-LEO-IR </a:t>
            </a:r>
            <a:r>
              <a:rPr lang="en-US" altLang="ja-JP" u="sng" dirty="0" err="1"/>
              <a:t>NetCDF</a:t>
            </a:r>
            <a:endParaRPr kumimoji="1" lang="ja-JP" altLang="en-US" u="sng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619672" y="2062589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We changed the global attributes in Jul 2013, so the </a:t>
            </a:r>
            <a:r>
              <a:rPr lang="en-US" altLang="ja-JP" dirty="0" err="1" smtClean="0">
                <a:solidFill>
                  <a:schemeClr val="bg2">
                    <a:lumMod val="50000"/>
                  </a:schemeClr>
                </a:solidFill>
              </a:rPr>
              <a:t>stylesheet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en-US" altLang="ja-JP" dirty="0" err="1" smtClean="0">
                <a:solidFill>
                  <a:schemeClr val="bg2">
                    <a:lumMod val="50000"/>
                  </a:schemeClr>
                </a:solidFill>
              </a:rPr>
              <a:t>Aleksanr</a:t>
            </a:r>
            <a:r>
              <a:rPr lang="en-US" altLang="ja-JP" dirty="0" smtClean="0">
                <a:solidFill>
                  <a:schemeClr val="bg2">
                    <a:lumMod val="50000"/>
                  </a:schemeClr>
                </a:solidFill>
              </a:rPr>
              <a:t> provided us is obsolete. But we don’t know how to maintain it…</a:t>
            </a:r>
            <a:endParaRPr kumimoji="1" lang="ja-JP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778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33762"/>
            <a:ext cx="84969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</a:rPr>
              <a:t>Function enhancement of the bias plotting tool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5576" y="2924944"/>
            <a:ext cx="7416824" cy="3739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p"/>
              <a:tabLst>
                <a:tab pos="179388" algn="l"/>
              </a:tabLst>
            </a:pPr>
            <a:r>
              <a:rPr lang="en-US" altLang="ja-JP" dirty="0" smtClean="0"/>
              <a:t>Do we support new GSICS products such as GEO-LEO VIS (DCC) and MW FCDR if the GRWG require?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p"/>
              <a:tabLst>
                <a:tab pos="179388" algn="l"/>
              </a:tabLst>
            </a:pPr>
            <a:r>
              <a:rPr lang="en-US" altLang="ja-JP" dirty="0" smtClean="0"/>
              <a:t>Can we link the calibration alerts to the plotting tool?</a:t>
            </a:r>
          </a:p>
          <a:p>
            <a:pPr marL="439738" indent="-255588">
              <a:lnSpc>
                <a:spcPct val="120000"/>
              </a:lnSpc>
              <a:buFont typeface="Arial"/>
              <a:buChar char="•"/>
              <a:tabLst>
                <a:tab pos="352425" algn="l"/>
                <a:tab pos="444500" algn="l"/>
              </a:tabLst>
            </a:pPr>
            <a:r>
              <a:rPr lang="en-US" altLang="ja-JP" dirty="0" smtClean="0"/>
              <a:t>E.g., time series of TB biases are visualized when users clicked the hyperlink in the calibration alert email (or RSS feed)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p"/>
              <a:tabLst>
                <a:tab pos="179388" algn="l"/>
              </a:tabLst>
            </a:pPr>
            <a:r>
              <a:rPr lang="en-US" altLang="ja-JP" dirty="0" smtClean="0"/>
              <a:t>As for current supported products (i.e., GEO-LEO IR), NOAA’s products are not to be integrated (reported by </a:t>
            </a:r>
            <a:r>
              <a:rPr lang="en-US" altLang="ja-JP" dirty="0" err="1" smtClean="0"/>
              <a:t>Aleksandar</a:t>
            </a:r>
            <a:r>
              <a:rPr lang="en-US" altLang="ja-JP" dirty="0" smtClean="0"/>
              <a:t> in July 2013 EP meeting).</a:t>
            </a:r>
          </a:p>
          <a:p>
            <a:pPr marL="444500" indent="-260350">
              <a:lnSpc>
                <a:spcPct val="120000"/>
              </a:lnSpc>
              <a:buFont typeface="Arial"/>
              <a:buChar char="•"/>
              <a:tabLst>
                <a:tab pos="179388" algn="l"/>
              </a:tabLst>
            </a:pPr>
            <a:r>
              <a:rPr lang="en-US" altLang="ja-JP" dirty="0" smtClean="0"/>
              <a:t>How’s the progress?</a:t>
            </a:r>
          </a:p>
          <a:p>
            <a:pPr marL="285750" indent="-285750">
              <a:lnSpc>
                <a:spcPct val="120000"/>
              </a:lnSpc>
              <a:buFont typeface="Wingdings" charset="2"/>
              <a:buChar char="p"/>
              <a:tabLst>
                <a:tab pos="179388" algn="l"/>
              </a:tabLst>
            </a:pPr>
            <a:r>
              <a:rPr lang="en-US" altLang="ja-JP" dirty="0" smtClean="0"/>
              <a:t>Will CMA THREDDS server also integrate to them?</a:t>
            </a:r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endParaRPr lang="en-US" altLang="ja-JP" dirty="0" smtClean="0"/>
          </a:p>
          <a:p>
            <a:pPr marL="179388" indent="-179388">
              <a:lnSpc>
                <a:spcPct val="120000"/>
              </a:lnSpc>
              <a:buFont typeface="Arial" pitchFamily="34" charset="0"/>
              <a:buChar char="•"/>
              <a:tabLst>
                <a:tab pos="179388" algn="l"/>
              </a:tabLst>
            </a:pPr>
            <a:endParaRPr kumimoji="1"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600567" y="980728"/>
            <a:ext cx="7499825" cy="161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tabLst>
                <a:tab pos="0" algn="l"/>
              </a:tabLst>
            </a:pPr>
            <a:r>
              <a:rPr kumimoji="1" lang="en-US" altLang="ja-JP" dirty="0" smtClean="0"/>
              <a:t>This tool is very useful and convenient for </a:t>
            </a:r>
            <a:r>
              <a:rPr kumimoji="1" lang="en-US" altLang="ja-JP" dirty="0" smtClean="0">
                <a:solidFill>
                  <a:srgbClr val="FF0000"/>
                </a:solidFill>
              </a:rPr>
              <a:t>both of users and developers</a:t>
            </a:r>
            <a:r>
              <a:rPr kumimoji="1" lang="en-US" altLang="ja-JP" dirty="0" smtClean="0"/>
              <a:t>!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  <a:tabLst>
                <a:tab pos="0" algn="l"/>
              </a:tabLst>
            </a:pPr>
            <a:r>
              <a:rPr lang="en-US" altLang="ja-JP" dirty="0" smtClean="0"/>
              <a:t>For users: monitoring what they want, easy comparison of all satellite’s observation quality</a:t>
            </a:r>
          </a:p>
          <a:p>
            <a:pPr marL="285750" indent="-285750">
              <a:lnSpc>
                <a:spcPct val="110000"/>
              </a:lnSpc>
              <a:buFont typeface="Arial"/>
              <a:buChar char="•"/>
              <a:tabLst>
                <a:tab pos="0" algn="l"/>
              </a:tabLst>
            </a:pPr>
            <a:r>
              <a:rPr kumimoji="1" lang="en-US" altLang="ja-JP" dirty="0" smtClean="0"/>
              <a:t>For developers: reductio</a:t>
            </a:r>
            <a:r>
              <a:rPr lang="en-US" altLang="ja-JP" dirty="0" smtClean="0"/>
              <a:t>n of</a:t>
            </a:r>
            <a:r>
              <a:rPr kumimoji="1" lang="en-US" altLang="ja-JP" dirty="0" smtClean="0"/>
              <a:t> costs creating </a:t>
            </a:r>
            <a:r>
              <a:rPr lang="en-US" altLang="ja-JP" dirty="0" smtClean="0"/>
              <a:t>lots of figures, easy d</a:t>
            </a:r>
            <a:r>
              <a:rPr kumimoji="1" lang="en-US" altLang="ja-JP" dirty="0" smtClean="0"/>
              <a:t>etection of the product anomaly by changing data period, monitored temperature, …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23528" y="594928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0538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467544" y="1124744"/>
            <a:ext cx="8280920" cy="456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All actions of JMA are closed </a:t>
            </a:r>
            <a:r>
              <a:rPr lang="en-US" altLang="ja-JP" sz="1600" dirty="0" smtClean="0">
                <a:solidFill>
                  <a:srgbClr val="0B87D6"/>
                </a:solidFill>
              </a:rPr>
              <a:t>(except for the correction of a link to KMA)</a:t>
            </a:r>
            <a:endParaRPr lang="en-US" altLang="ja-JP" sz="1600" dirty="0">
              <a:solidFill>
                <a:srgbClr val="0B87D6"/>
              </a:solidFill>
            </a:endParaRP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Satellite </a:t>
            </a:r>
            <a:r>
              <a:rPr lang="en-US" altLang="ja-JP" sz="2000" dirty="0"/>
              <a:t>event log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Change of the GEO-LEO IR RAC data content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Provision of official SRF data to GRWG VIS/NIR sub-group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Collaboration with WIS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Calibration change alerts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Work plan in 2014</a:t>
            </a:r>
            <a:endParaRPr lang="en-US" altLang="ja-JP" sz="2000" dirty="0"/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Creation of GEO-LEO VIS (DCC) Correction </a:t>
            </a:r>
            <a:r>
              <a:rPr lang="en-US" altLang="ja-JP" sz="2000" dirty="0" err="1" smtClean="0"/>
              <a:t>NetCDF</a:t>
            </a:r>
            <a:endParaRPr lang="en-US" altLang="ja-JP" sz="2000" dirty="0" smtClean="0"/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Preparation of GEO-LEO IR/VIS Correction for Himawari-8/AHI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Updates of JMA GPRC website 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endParaRPr lang="en-US" altLang="ja-JP" sz="2000" dirty="0"/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395536" y="133762"/>
            <a:ext cx="84969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3200" dirty="0" smtClean="0">
                <a:solidFill>
                  <a:schemeClr val="bg2">
                    <a:lumMod val="50000"/>
                  </a:schemeClr>
                </a:solidFill>
              </a:rPr>
              <a:t>Summary and future plan</a:t>
            </a:r>
            <a:endParaRPr lang="en-US" altLang="ja-JP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35330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14</a:t>
            </a:fld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67544" y="692696"/>
            <a:ext cx="8229600" cy="121014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000" b="1" dirty="0" smtClean="0">
                <a:solidFill>
                  <a:srgbClr val="0B87D6"/>
                </a:solidFill>
              </a:rPr>
              <a:t>Backup Slides</a:t>
            </a:r>
            <a:endParaRPr lang="ja-JP" altLang="en-US" sz="4000" b="1" dirty="0">
              <a:solidFill>
                <a:srgbClr val="0B87D6"/>
              </a:solidFill>
            </a:endParaRPr>
          </a:p>
        </p:txBody>
      </p:sp>
      <p:sp>
        <p:nvSpPr>
          <p:cNvPr id="6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9795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15</a:t>
            </a:fld>
            <a:endParaRPr kumimoji="1" lang="ja-JP" altLang="en-US" dirty="0"/>
          </a:p>
        </p:txBody>
      </p:sp>
      <p:pic>
        <p:nvPicPr>
          <p:cNvPr id="4" name="図 3" descr="alek_present2013ep_biasplo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53" t="24916" r="20016" b="5182"/>
          <a:stretch/>
        </p:blipFill>
        <p:spPr>
          <a:xfrm>
            <a:off x="611560" y="332656"/>
            <a:ext cx="7926979" cy="5930566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33142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16</a:t>
            </a:fld>
            <a:endParaRPr kumimoji="1" lang="ja-JP" altLang="en-US" dirty="0"/>
          </a:p>
        </p:txBody>
      </p:sp>
      <p:pic>
        <p:nvPicPr>
          <p:cNvPr id="4" name="図 3" descr="スクリーンショット 2014-03-21 10.22.2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50" t="23358" r="28730" b="11947"/>
          <a:stretch/>
        </p:blipFill>
        <p:spPr>
          <a:xfrm>
            <a:off x="611560" y="332656"/>
            <a:ext cx="7906580" cy="5976664"/>
          </a:xfrm>
          <a:prstGeom prst="rect">
            <a:avLst/>
          </a:prstGeom>
        </p:spPr>
      </p:pic>
      <p:sp>
        <p:nvSpPr>
          <p:cNvPr id="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98905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07504" y="221776"/>
            <a:ext cx="8928991" cy="758952"/>
          </a:xfrm>
        </p:spPr>
        <p:txBody>
          <a:bodyPr>
            <a:noAutofit/>
          </a:bodyPr>
          <a:lstStyle/>
          <a:p>
            <a:r>
              <a:rPr lang="en-US" altLang="ja-JP" sz="2800" b="1" dirty="0" smtClean="0">
                <a:solidFill>
                  <a:srgbClr val="0B87D6"/>
                </a:solidFill>
              </a:rPr>
              <a:t>NRT (Near Real Time) distribution with GSICS Information</a:t>
            </a:r>
            <a:endParaRPr kumimoji="1" lang="ja-JP" altLang="en-US" sz="2800" b="1" dirty="0">
              <a:solidFill>
                <a:srgbClr val="0B87D6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827585" y="1129855"/>
            <a:ext cx="7920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altLang="ja-JP" dirty="0" smtClean="0"/>
              <a:t>Action EP-12.05: “Each GPRC to consider implementing the near real time</a:t>
            </a:r>
          </a:p>
          <a:p>
            <a:pPr indent="-457200"/>
            <a:r>
              <a:rPr lang="en-US" altLang="ja-JP" dirty="0" smtClean="0"/>
              <a:t>      distribution of both the operational calibration information and the     </a:t>
            </a:r>
          </a:p>
          <a:p>
            <a:pPr indent="-457200"/>
            <a:r>
              <a:rPr lang="en-US" altLang="ja-JP" dirty="0" smtClean="0"/>
              <a:t>      corrected calibration information, as part of the L1 data formats”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71599" y="2177569"/>
            <a:ext cx="6912769" cy="132343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For </a:t>
            </a:r>
            <a:r>
              <a:rPr lang="en-US" altLang="ja-JP" sz="2000" b="1" dirty="0" smtClean="0"/>
              <a:t>MTSAT</a:t>
            </a:r>
            <a:r>
              <a:rPr lang="en-US" altLang="ja-JP" sz="2000" dirty="0" smtClean="0"/>
              <a:t>: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   Difficult</a:t>
            </a:r>
            <a:r>
              <a:rPr lang="en-US" altLang="ja-JP" sz="2000" dirty="0" smtClean="0"/>
              <a:t> to include it due to big impacts on users</a:t>
            </a:r>
          </a:p>
          <a:p>
            <a:r>
              <a:rPr lang="en-US" altLang="ja-JP" sz="2000" dirty="0" smtClean="0"/>
              <a:t>For </a:t>
            </a:r>
            <a:r>
              <a:rPr lang="en-US" altLang="ja-JP" sz="2000" b="1" dirty="0" smtClean="0"/>
              <a:t>Himawari-8/-9</a:t>
            </a:r>
            <a:r>
              <a:rPr lang="en-US" altLang="ja-JP" sz="2000" dirty="0" smtClean="0"/>
              <a:t>:</a:t>
            </a:r>
          </a:p>
          <a:p>
            <a:r>
              <a:rPr lang="en-US" altLang="ja-JP" sz="2000" b="1" dirty="0" smtClean="0">
                <a:solidFill>
                  <a:srgbClr val="0070C0"/>
                </a:solidFill>
              </a:rPr>
              <a:t>   Now under consideration (will be announced in a few month)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1600" y="4577592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Correction coefficients against </a:t>
            </a:r>
            <a:r>
              <a:rPr lang="en-US" altLang="ja-JP" sz="2400" b="1" dirty="0" smtClean="0"/>
              <a:t>one reference sensor</a:t>
            </a:r>
            <a:endParaRPr lang="en-US" altLang="ja-JP" sz="2000" b="1" dirty="0" smtClean="0"/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Window period to be used in a regression</a:t>
            </a:r>
          </a:p>
          <a:p>
            <a:pPr marL="263525" indent="-263525">
              <a:buFont typeface="Wingdings" pitchFamily="2" charset="2"/>
              <a:buChar char="n"/>
            </a:pPr>
            <a:r>
              <a:rPr lang="en-US" altLang="ja-JP" sz="2000" dirty="0" smtClean="0"/>
              <a:t>Ancillary information (text block)</a:t>
            </a:r>
          </a:p>
          <a:p>
            <a:pPr marL="627063" indent="-363538">
              <a:buFont typeface="Wingdings" pitchFamily="2" charset="2"/>
              <a:buChar char="p"/>
            </a:pPr>
            <a:r>
              <a:rPr lang="en-US" altLang="ja-JP" sz="2000" dirty="0" smtClean="0"/>
              <a:t>Calibration method, reference sensor name, …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67544" y="3933056"/>
            <a:ext cx="81369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 smtClean="0"/>
              <a:t>Tentative plan of calibration information included in Himawari-8/-9 NRT data</a:t>
            </a:r>
          </a:p>
          <a:p>
            <a:pPr algn="ctr"/>
            <a:r>
              <a:rPr kumimoji="1" lang="en-US" altLang="ja-JP" dirty="0" smtClean="0"/>
              <a:t>(The i</a:t>
            </a:r>
            <a:r>
              <a:rPr lang="en-US" altLang="ja-JP" dirty="0" smtClean="0"/>
              <a:t>nformation will be valid when GSICS Correction enters Operational-phase)</a:t>
            </a:r>
            <a:endParaRPr kumimoji="1" lang="ja-JP" altLang="en-US" dirty="0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  <p:sp>
        <p:nvSpPr>
          <p:cNvPr id="11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7692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kumimoji="1" lang="en-US" altLang="ja-JP" b="1" dirty="0" smtClean="0">
                <a:solidFill>
                  <a:srgbClr val="0B87D6"/>
                </a:solidFill>
              </a:rPr>
              <a:t>Contents</a:t>
            </a:r>
            <a:endParaRPr kumimoji="1" lang="ja-JP" altLang="en-US" b="1" dirty="0">
              <a:solidFill>
                <a:srgbClr val="0B87D6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2</a:t>
            </a:fld>
            <a:endParaRPr kumimoji="1"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467544" y="1326778"/>
            <a:ext cx="8280920" cy="4715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Progress of the GDWG activities at JMA</a:t>
            </a:r>
            <a:r>
              <a:rPr lang="en-US" altLang="ja-JP" sz="2400" b="1" dirty="0">
                <a:solidFill>
                  <a:srgbClr val="0B87D6"/>
                </a:solidFill>
              </a:rPr>
              <a:t> </a:t>
            </a:r>
            <a:r>
              <a:rPr lang="en-US" altLang="ja-JP" sz="1400" dirty="0" smtClean="0">
                <a:solidFill>
                  <a:srgbClr val="0B87D6"/>
                </a:solidFill>
              </a:rPr>
              <a:t>(incl. responses to the action items)</a:t>
            </a:r>
            <a:endParaRPr lang="en-US" altLang="ja-JP" sz="2400" dirty="0" smtClean="0">
              <a:solidFill>
                <a:srgbClr val="0B87D6"/>
              </a:solidFill>
            </a:endParaRP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JMA GPRC website updates (incl. future plan</a:t>
            </a:r>
            <a:r>
              <a:rPr lang="en-US" altLang="ja-JP" sz="2000" dirty="0" smtClean="0"/>
              <a:t>)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Satellite event log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Change of the GEO-LEO IR RAC data content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Provision of official SRF data to GRWG VIS/NIR sub-group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/>
              <a:t>Collaboration with </a:t>
            </a:r>
            <a:r>
              <a:rPr lang="en-US" altLang="ja-JP" sz="2000" dirty="0" smtClean="0"/>
              <a:t>WIS</a:t>
            </a:r>
          </a:p>
          <a:p>
            <a:pPr marL="801688" lvl="1" indent="-344488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Calibration change alerts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lang="en-US" altLang="ja-JP" sz="2400" b="1" dirty="0" smtClean="0">
                <a:solidFill>
                  <a:srgbClr val="0B87D6"/>
                </a:solidFill>
              </a:rPr>
              <a:t>Issues to be discussed in the GDWG session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err="1" smtClean="0"/>
              <a:t>NetCDF</a:t>
            </a:r>
            <a:r>
              <a:rPr lang="en-US" altLang="ja-JP" sz="2000" dirty="0" smtClean="0"/>
              <a:t> metadata checker</a:t>
            </a:r>
          </a:p>
          <a:p>
            <a:pPr marL="804863" indent="-352425">
              <a:lnSpc>
                <a:spcPct val="130000"/>
              </a:lnSpc>
              <a:buFont typeface="Arial"/>
              <a:buChar char="•"/>
            </a:pPr>
            <a:r>
              <a:rPr lang="en-US" altLang="ja-JP" sz="2000" dirty="0" smtClean="0"/>
              <a:t>Function enhancement of the EUMETSAT bias plotting tool</a:t>
            </a:r>
          </a:p>
          <a:p>
            <a:pPr marL="363538" indent="-363538">
              <a:lnSpc>
                <a:spcPct val="130000"/>
              </a:lnSpc>
              <a:buFont typeface="Wingdings" charset="2"/>
              <a:buChar char="p"/>
            </a:pPr>
            <a:r>
              <a:rPr kumimoji="1" lang="en-US" altLang="ja-JP" sz="2400" b="1" dirty="0" smtClean="0">
                <a:solidFill>
                  <a:srgbClr val="0B87D6"/>
                </a:solidFill>
              </a:rPr>
              <a:t>Summary and </a:t>
            </a:r>
            <a:r>
              <a:rPr lang="en-US" altLang="ja-JP" sz="2400" b="1" dirty="0">
                <a:solidFill>
                  <a:srgbClr val="0B87D6"/>
                </a:solidFill>
              </a:rPr>
              <a:t>f</a:t>
            </a:r>
            <a:r>
              <a:rPr kumimoji="1" lang="en-US" altLang="ja-JP" sz="2400" b="1" dirty="0" smtClean="0">
                <a:solidFill>
                  <a:srgbClr val="0B87D6"/>
                </a:solidFill>
              </a:rPr>
              <a:t>uture plans</a:t>
            </a:r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rgbClr val="0B87D6"/>
                </a:solidFill>
              </a:rPr>
              <a:t>JMA GPRC website updates</a:t>
            </a:r>
            <a:endParaRPr kumimoji="1" lang="ja-JP" altLang="en-US" sz="4000" b="1" dirty="0">
              <a:solidFill>
                <a:srgbClr val="0B87D6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83568" y="1412776"/>
            <a:ext cx="8064896" cy="36724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Corrected a link to CMA GPRC</a:t>
            </a:r>
          </a:p>
          <a:p>
            <a:r>
              <a:rPr lang="en-US" altLang="ja-JP" sz="2400" dirty="0" smtClean="0"/>
              <a:t>A link to KMA GPRC should be corrected</a:t>
            </a:r>
          </a:p>
          <a:p>
            <a:r>
              <a:rPr lang="en-US" altLang="ja-JP" sz="2400" dirty="0" smtClean="0"/>
              <a:t>URI of JMA GPRC will be changed in 2014</a:t>
            </a:r>
          </a:p>
          <a:p>
            <a:pPr marL="539750" indent="-260350">
              <a:buFont typeface="ヒラギノ角ゴ ProN W3"/>
              <a:buChar char="-"/>
            </a:pPr>
            <a:r>
              <a:rPr lang="en-US" altLang="ja-JP" sz="2400" dirty="0" smtClean="0"/>
              <a:t>We will announce</a:t>
            </a:r>
            <a:r>
              <a:rPr lang="en-US" altLang="ja-JP" sz="2400" dirty="0"/>
              <a:t> </a:t>
            </a:r>
            <a:r>
              <a:rPr lang="en-US" altLang="ja-JP" sz="2400" dirty="0" smtClean="0"/>
              <a:t>in the near future</a:t>
            </a:r>
          </a:p>
          <a:p>
            <a:r>
              <a:rPr lang="en-US" altLang="ja-JP" sz="2400" dirty="0" smtClean="0"/>
              <a:t>Operational calibration information about Himawari-8/AHI will be uploaded/updated in spring/summer 2014</a:t>
            </a:r>
          </a:p>
          <a:p>
            <a:r>
              <a:rPr lang="en-US" altLang="ja-JP" sz="2400" dirty="0" smtClean="0"/>
              <a:t>New page describing AHI inter-calibration will be created by the summer 2015</a:t>
            </a:r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195736" y="764704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http://</a:t>
            </a:r>
            <a:r>
              <a:rPr lang="en-US" altLang="ja-JP" dirty="0" err="1"/>
              <a:t>mscweb.kishou.go.jp</a:t>
            </a:r>
            <a:r>
              <a:rPr lang="en-US" altLang="ja-JP" dirty="0"/>
              <a:t>/monitoring/</a:t>
            </a:r>
            <a:r>
              <a:rPr lang="en-US" altLang="ja-JP" dirty="0" err="1"/>
              <a:t>calibration.htm</a:t>
            </a:r>
            <a:endParaRPr lang="ja-JP" alt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ja-JP" sz="3200" dirty="0" smtClean="0">
                <a:solidFill>
                  <a:srgbClr val="0B87D6"/>
                </a:solidFill>
              </a:rPr>
              <a:t>Satellite event log</a:t>
            </a:r>
            <a:endParaRPr kumimoji="1" lang="ja-JP" altLang="en-US" sz="4000" b="1" dirty="0">
              <a:solidFill>
                <a:srgbClr val="0B87D6"/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4</a:t>
            </a:fld>
            <a:endParaRPr kumimoji="1" lang="ja-JP" altLang="en-US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7" name="コンテンツ プレースホルダ 2"/>
          <p:cNvSpPr txBox="1">
            <a:spLocks/>
          </p:cNvSpPr>
          <p:nvPr/>
        </p:nvSpPr>
        <p:spPr>
          <a:xfrm>
            <a:off x="611560" y="1124744"/>
            <a:ext cx="8064896" cy="500141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/>
              <a:t>L</a:t>
            </a:r>
            <a:r>
              <a:rPr lang="en-US" altLang="ja-JP" sz="2400" dirty="0" smtClean="0"/>
              <a:t>ogs opened to the public on the JMA sites </a:t>
            </a:r>
            <a:r>
              <a:rPr lang="en-US" altLang="ja-JP" sz="1800" dirty="0" smtClean="0"/>
              <a:t>(monthly report)</a:t>
            </a:r>
            <a:r>
              <a:rPr lang="en-US" altLang="ja-JP" sz="2400" dirty="0" smtClean="0"/>
              <a:t>:</a:t>
            </a:r>
            <a:br>
              <a:rPr lang="en-US" altLang="ja-JP" sz="2400" dirty="0" smtClean="0"/>
            </a:br>
            <a:r>
              <a:rPr lang="en-US" altLang="ja-JP" sz="2400" dirty="0" smtClean="0">
                <a:solidFill>
                  <a:schemeClr val="bg2">
                    <a:lumMod val="50000"/>
                  </a:schemeClr>
                </a:solidFill>
                <a:hlinkClick r:id="rId2"/>
              </a:rPr>
              <a:t>http://mscweb.kishou.go.jp/operation/opr_report.htm</a:t>
            </a:r>
            <a:endParaRPr lang="en-US" altLang="ja-JP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 lvl="1"/>
            <a:r>
              <a:rPr lang="en-US" altLang="ja-JP" sz="2000" dirty="0" smtClean="0">
                <a:solidFill>
                  <a:srgbClr val="00B050"/>
                </a:solidFill>
              </a:rPr>
              <a:t>Operational status changes such as a backup operation by MTSAT-1R </a:t>
            </a:r>
            <a:r>
              <a:rPr lang="en-US" altLang="ja-JP" sz="2000" dirty="0" smtClean="0">
                <a:solidFill>
                  <a:srgbClr val="00B050"/>
                </a:solidFill>
                <a:hlinkClick r:id="rId3"/>
              </a:rPr>
              <a:t>http://mscweb.kishou.go.jp/operation/status/mtsat.htm</a:t>
            </a:r>
            <a:endParaRPr lang="en-US" altLang="ja-JP" sz="2000" dirty="0" smtClean="0">
              <a:solidFill>
                <a:srgbClr val="00B050"/>
              </a:solidFill>
            </a:endParaRPr>
          </a:p>
          <a:p>
            <a:pPr lvl="1"/>
            <a:r>
              <a:rPr lang="en-US" altLang="ja-JP" sz="2000" dirty="0" smtClean="0">
                <a:solidFill>
                  <a:srgbClr val="00B050"/>
                </a:solidFill>
              </a:rPr>
              <a:t>Maneuvers, orbit elements</a:t>
            </a:r>
          </a:p>
          <a:p>
            <a:pPr lvl="1"/>
            <a:r>
              <a:rPr lang="en-US" altLang="ja-JP" sz="2000" dirty="0" smtClean="0">
                <a:solidFill>
                  <a:srgbClr val="00B050"/>
                </a:solidFill>
              </a:rPr>
              <a:t>Special operation events such as eclipse or solar-interference operation</a:t>
            </a:r>
          </a:p>
          <a:p>
            <a:r>
              <a:rPr lang="en-US" altLang="ja-JP" sz="2400" dirty="0" smtClean="0"/>
              <a:t>Logs closed to the public </a:t>
            </a:r>
            <a:r>
              <a:rPr lang="en-US" altLang="ja-JP" sz="1800" dirty="0" smtClean="0"/>
              <a:t>(in the future, it may be opened…)</a:t>
            </a:r>
          </a:p>
          <a:p>
            <a:pPr lvl="1"/>
            <a:r>
              <a:rPr lang="en-US" altLang="ja-JP" sz="2000" dirty="0" smtClean="0">
                <a:solidFill>
                  <a:srgbClr val="00B050"/>
                </a:solidFill>
              </a:rPr>
              <a:t>Operation mode changes (e.g. Full disk mode or Rapid scan</a:t>
            </a:r>
            <a:r>
              <a:rPr lang="ja-JP" altLang="en-US" sz="2000" dirty="0" smtClean="0">
                <a:solidFill>
                  <a:srgbClr val="00B050"/>
                </a:solidFill>
              </a:rPr>
              <a:t> </a:t>
            </a:r>
            <a:r>
              <a:rPr lang="en-US" altLang="ja-JP" sz="2000" dirty="0" smtClean="0">
                <a:solidFill>
                  <a:srgbClr val="00B050"/>
                </a:solidFill>
              </a:rPr>
              <a:t>mode)</a:t>
            </a:r>
          </a:p>
          <a:p>
            <a:pPr lvl="1"/>
            <a:r>
              <a:rPr lang="en-US" altLang="ja-JP" sz="2000" dirty="0" smtClean="0">
                <a:solidFill>
                  <a:srgbClr val="00B050"/>
                </a:solidFill>
              </a:rPr>
              <a:t>Calibration update Log (e.g. Calibration coefficients)</a:t>
            </a:r>
          </a:p>
          <a:p>
            <a:pPr lvl="1"/>
            <a:r>
              <a:rPr lang="en-US" altLang="ja-JP" sz="2000" dirty="0" smtClean="0">
                <a:solidFill>
                  <a:srgbClr val="00B050"/>
                </a:solidFill>
              </a:rPr>
              <a:t>Sensor quality information (e.g., Decontamination)</a:t>
            </a:r>
          </a:p>
          <a:p>
            <a:pPr lvl="1"/>
            <a:r>
              <a:rPr lang="en-US" altLang="ja-JP" sz="2000" dirty="0" smtClean="0">
                <a:solidFill>
                  <a:srgbClr val="00B050"/>
                </a:solidFill>
              </a:rPr>
              <a:t>Anomalous events (e.g., satellite shutdown, instrument performance)</a:t>
            </a:r>
          </a:p>
          <a:p>
            <a:r>
              <a:rPr lang="en-US" altLang="ja-JP" sz="2400" dirty="0" smtClean="0"/>
              <a:t>Logs before 2000 have been archived, but not digitalized</a:t>
            </a:r>
          </a:p>
          <a:p>
            <a:r>
              <a:rPr lang="en-US" altLang="ja-JP" sz="2400" dirty="0" smtClean="0"/>
              <a:t>Ready for providing information to be hyper-linked from the WMO OSCAR</a:t>
            </a:r>
          </a:p>
        </p:txBody>
      </p:sp>
    </p:spTree>
    <p:extLst>
      <p:ext uri="{BB962C8B-B14F-4D97-AF65-F5344CB8AC3E}">
        <p14:creationId xmlns:p14="http://schemas.microsoft.com/office/powerpoint/2010/main" val="33869249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EumBiasPltTool_cmpMet10Mt2_11um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2812671"/>
            <a:ext cx="8805643" cy="3208617"/>
          </a:xfrm>
          <a:prstGeom prst="rect">
            <a:avLst/>
          </a:prstGeom>
        </p:spPr>
      </p:pic>
      <p:sp>
        <p:nvSpPr>
          <p:cNvPr id="2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19149" y="265212"/>
            <a:ext cx="9144000" cy="5715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en-US" altLang="ja-JP" sz="2600" b="1" dirty="0" smtClean="0">
                <a:solidFill>
                  <a:schemeClr val="bg2">
                    <a:lumMod val="50000"/>
                  </a:schemeClr>
                </a:solidFill>
              </a:rPr>
              <a:t>Change of GEO-LEO IR Correction (</a:t>
            </a:r>
            <a:r>
              <a:rPr lang="en-US" altLang="ja-JP" sz="2600" b="1" dirty="0" err="1" smtClean="0">
                <a:solidFill>
                  <a:schemeClr val="bg2">
                    <a:lumMod val="50000"/>
                  </a:schemeClr>
                </a:solidFill>
              </a:rPr>
              <a:t>NetCDF</a:t>
            </a:r>
            <a:r>
              <a:rPr lang="en-US" altLang="ja-JP" sz="2600" b="1" dirty="0" smtClean="0">
                <a:solidFill>
                  <a:schemeClr val="bg2">
                    <a:lumMod val="50000"/>
                  </a:schemeClr>
                </a:solidFill>
              </a:rPr>
              <a:t>) content</a:t>
            </a:r>
            <a:endParaRPr lang="en-US" altLang="ja-JP" sz="2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980728"/>
            <a:ext cx="8640960" cy="1645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8163" indent="-363538">
              <a:lnSpc>
                <a:spcPct val="110000"/>
              </a:lnSpc>
              <a:buFont typeface="Wingdings" pitchFamily="2" charset="2"/>
              <a:buChar char="p"/>
            </a:pPr>
            <a:r>
              <a:rPr lang="en-US" altLang="ja-JP" sz="2000" dirty="0" smtClean="0"/>
              <a:t>Requirements for the visualization on the bias plotting tool</a:t>
            </a:r>
          </a:p>
          <a:p>
            <a:pPr marL="536575" indent="-179388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>
                <a:solidFill>
                  <a:srgbClr val="FF0000"/>
                </a:solidFill>
              </a:rPr>
              <a:t>RAC </a:t>
            </a:r>
            <a:r>
              <a:rPr lang="en-US" altLang="ja-JP" dirty="0" smtClean="0">
                <a:solidFill>
                  <a:srgbClr val="FF0000"/>
                </a:solidFill>
              </a:rPr>
              <a:t>files </a:t>
            </a:r>
            <a:r>
              <a:rPr lang="en-US" altLang="ja-JP" dirty="0" smtClean="0">
                <a:solidFill>
                  <a:srgbClr val="FF0000"/>
                </a:solidFill>
              </a:rPr>
              <a:t>are only supported </a:t>
            </a:r>
            <a:r>
              <a:rPr lang="en-US" altLang="ja-JP" dirty="0" smtClean="0"/>
              <a:t>(all information should be contained in one file)</a:t>
            </a:r>
          </a:p>
          <a:p>
            <a:pPr marL="536575" indent="-179388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/>
              <a:t>We modified MTSAT-2 vs. AIRS/IASI IR RAC format in July 2013</a:t>
            </a:r>
          </a:p>
          <a:p>
            <a:pPr marL="536575" indent="-179388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smtClean="0"/>
              <a:t>Easy comparison of GSICS Corrections are realized!</a:t>
            </a:r>
          </a:p>
          <a:p>
            <a:pPr marL="536575" indent="-179388">
              <a:lnSpc>
                <a:spcPct val="110000"/>
              </a:lnSpc>
              <a:buFont typeface="Arial" pitchFamily="34" charset="0"/>
              <a:buChar char="•"/>
            </a:pPr>
            <a:r>
              <a:rPr lang="en-US" altLang="ja-JP" dirty="0" err="1" smtClean="0">
                <a:solidFill>
                  <a:srgbClr val="FF0000"/>
                </a:solidFill>
              </a:rPr>
              <a:t>NetCDF</a:t>
            </a:r>
            <a:r>
              <a:rPr lang="en-US" altLang="ja-JP" dirty="0" smtClean="0">
                <a:solidFill>
                  <a:srgbClr val="FF0000"/>
                </a:solidFill>
              </a:rPr>
              <a:t> metadata checker created by </a:t>
            </a:r>
            <a:r>
              <a:rPr lang="en-US" altLang="ja-JP" dirty="0" smtClean="0">
                <a:solidFill>
                  <a:srgbClr val="FF0000"/>
                </a:solidFill>
              </a:rPr>
              <a:t>NOAA was </a:t>
            </a:r>
            <a:r>
              <a:rPr lang="en-US" altLang="ja-JP" dirty="0" smtClean="0">
                <a:solidFill>
                  <a:srgbClr val="FF0000"/>
                </a:solidFill>
              </a:rPr>
              <a:t>so useful for the work!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68172" y="3573016"/>
            <a:ext cx="1880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chemeClr val="bg2">
                    <a:lumMod val="50000"/>
                  </a:schemeClr>
                </a:solidFill>
                <a:latin typeface="+mj-lt"/>
                <a:cs typeface="Times New Roman" pitchFamily="18" charset="0"/>
              </a:rPr>
              <a:t>MTSAT-2 10.8 um</a:t>
            </a:r>
            <a:endParaRPr kumimoji="1" lang="ja-JP" altLang="en-US" b="1" dirty="0">
              <a:solidFill>
                <a:schemeClr val="bg2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148064" y="4725144"/>
            <a:ext cx="224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b="1" dirty="0" smtClean="0">
                <a:solidFill>
                  <a:srgbClr val="FF0000"/>
                </a:solidFill>
              </a:rPr>
              <a:t>Meteosat-10 10.8 um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275856" y="5948732"/>
            <a:ext cx="57967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i="1" dirty="0" smtClean="0"/>
              <a:t>Many thanks </a:t>
            </a:r>
            <a:r>
              <a:rPr lang="en-US" altLang="ja-JP" sz="1600" i="1" dirty="0" smtClean="0"/>
              <a:t>for supports and comments of </a:t>
            </a:r>
            <a:r>
              <a:rPr kumimoji="1" lang="en-US" altLang="ja-JP" sz="1600" i="1" dirty="0" smtClean="0"/>
              <a:t>EUMETSAT and NOAA</a:t>
            </a:r>
            <a:endParaRPr kumimoji="1" lang="ja-JP" altLang="en-US" sz="1600" i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63917" y="2874307"/>
            <a:ext cx="6064799" cy="6267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kumimoji="1" lang="en-US" altLang="ja-JP" dirty="0" smtClean="0"/>
              <a:t>Time series of 11μm </a:t>
            </a:r>
            <a:r>
              <a:rPr lang="en-US" altLang="ja-JP" dirty="0" smtClean="0"/>
              <a:t>channel </a:t>
            </a:r>
            <a:r>
              <a:rPr kumimoji="1" lang="en-US" altLang="ja-JP" dirty="0" smtClean="0"/>
              <a:t>TB difference against </a:t>
            </a:r>
            <a:r>
              <a:rPr kumimoji="1" lang="en-US" altLang="ja-JP" dirty="0" err="1" smtClean="0"/>
              <a:t>Metop</a:t>
            </a:r>
            <a:r>
              <a:rPr kumimoji="1" lang="en-US" altLang="ja-JP" dirty="0" smtClean="0"/>
              <a:t>-A/IASI</a:t>
            </a:r>
          </a:p>
          <a:p>
            <a:pPr algn="r"/>
            <a:r>
              <a:rPr lang="en-US" altLang="ja-JP" dirty="0" smtClean="0"/>
              <a:t> on http</a:t>
            </a:r>
            <a:r>
              <a:rPr lang="en-US" altLang="ja-JP" dirty="0"/>
              <a:t>://</a:t>
            </a:r>
            <a:r>
              <a:rPr lang="en-US" altLang="ja-JP" dirty="0" err="1"/>
              <a:t>vgsics.eumetsat.int</a:t>
            </a:r>
            <a:r>
              <a:rPr lang="en-US" altLang="ja-JP" dirty="0"/>
              <a:t>/plotter</a:t>
            </a:r>
            <a:r>
              <a:rPr lang="en-US" altLang="ja-JP" dirty="0" smtClean="0"/>
              <a:t>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89866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33762"/>
            <a:ext cx="8496944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3200" b="1" dirty="0" smtClean="0">
                <a:solidFill>
                  <a:schemeClr val="bg2">
                    <a:lumMod val="50000"/>
                  </a:schemeClr>
                </a:solidFill>
              </a:rPr>
              <a:t>Collaboration with WIS</a:t>
            </a:r>
          </a:p>
          <a:p>
            <a:pPr>
              <a:lnSpc>
                <a:spcPct val="130000"/>
              </a:lnSpc>
            </a:pP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1. What was discussed in the 2013 annual meeting?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835696" y="5805264"/>
            <a:ext cx="70979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From the </a:t>
            </a:r>
            <a:r>
              <a:rPr lang="en-US" altLang="ja-JP" sz="1400" dirty="0" smtClean="0"/>
              <a:t>final report of GSICS-EP-14:</a:t>
            </a:r>
          </a:p>
          <a:p>
            <a:r>
              <a:rPr lang="en-US" altLang="ja-JP" sz="1400" dirty="0"/>
              <a:t> </a:t>
            </a:r>
            <a:r>
              <a:rPr lang="en-US" altLang="ja-JP" sz="1400" dirty="0" smtClean="0"/>
              <a:t>http</a:t>
            </a:r>
            <a:r>
              <a:rPr lang="en-US" altLang="ja-JP" sz="1400" dirty="0"/>
              <a:t>://</a:t>
            </a:r>
            <a:r>
              <a:rPr lang="en-US" altLang="ja-JP" sz="1400" dirty="0" err="1"/>
              <a:t>www.wmo.int</a:t>
            </a:r>
            <a:r>
              <a:rPr lang="en-US" altLang="ja-JP" sz="1400" dirty="0"/>
              <a:t>/pages/</a:t>
            </a:r>
            <a:r>
              <a:rPr lang="en-US" altLang="ja-JP" sz="1400" dirty="0" err="1"/>
              <a:t>prog</a:t>
            </a:r>
            <a:r>
              <a:rPr lang="en-US" altLang="ja-JP" sz="1400" dirty="0"/>
              <a:t>/sat/documents/GSICS-GRWG-GDWG-2013_Final-Report.pdf </a:t>
            </a:r>
            <a:endParaRPr kumimoji="1" lang="ja-JP" altLang="en-US" sz="1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67544" y="1527169"/>
            <a:ext cx="8352928" cy="427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kern="0" dirty="0" smtClean="0"/>
              <a:t>Cataloging and Discovering GSICS Data </a:t>
            </a:r>
          </a:p>
          <a:p>
            <a:endParaRPr lang="en-US" altLang="ja-JP" kern="0" dirty="0" smtClean="0"/>
          </a:p>
          <a:p>
            <a:r>
              <a:rPr lang="en-US" altLang="ja-JP" kern="0" dirty="0" smtClean="0"/>
              <a:t>First, </a:t>
            </a:r>
            <a:r>
              <a:rPr lang="en-US" altLang="ja-JP" kern="0" dirty="0" smtClean="0">
                <a:solidFill>
                  <a:srgbClr val="FF0000"/>
                </a:solidFill>
              </a:rPr>
              <a:t>make GSICS product catalog discoverable in WIS</a:t>
            </a:r>
            <a:r>
              <a:rPr lang="en-US" altLang="ja-JP" kern="0" dirty="0" smtClean="0"/>
              <a:t>. </a:t>
            </a:r>
          </a:p>
          <a:p>
            <a:r>
              <a:rPr lang="en-US" altLang="ja-JP" kern="0" dirty="0" err="1" smtClean="0"/>
              <a:t>Aleksandar</a:t>
            </a:r>
            <a:r>
              <a:rPr lang="en-US" altLang="ja-JP" kern="0" dirty="0" smtClean="0"/>
              <a:t> </a:t>
            </a:r>
            <a:r>
              <a:rPr lang="en-US" altLang="ja-JP" kern="0" dirty="0" err="1" smtClean="0"/>
              <a:t>Jelenak</a:t>
            </a:r>
            <a:r>
              <a:rPr lang="en-US" altLang="ja-JP" kern="0" dirty="0" smtClean="0"/>
              <a:t> (NOAA) reported on the current status. </a:t>
            </a:r>
            <a:r>
              <a:rPr lang="en-US" altLang="ja-JP" kern="0" dirty="0" smtClean="0">
                <a:solidFill>
                  <a:srgbClr val="FF0000"/>
                </a:solidFill>
              </a:rPr>
              <a:t>There is the GSICS product</a:t>
            </a:r>
          </a:p>
          <a:p>
            <a:r>
              <a:rPr lang="en-US" altLang="ja-JP" kern="0" dirty="0" smtClean="0">
                <a:solidFill>
                  <a:srgbClr val="FF0000"/>
                </a:solidFill>
              </a:rPr>
              <a:t> catalog</a:t>
            </a:r>
            <a:r>
              <a:rPr lang="en-US" altLang="ja-JP" kern="0" dirty="0" smtClean="0"/>
              <a:t> as the central information point about the available GSICS products. It lists a</a:t>
            </a:r>
          </a:p>
          <a:p>
            <a:r>
              <a:rPr lang="en-US" altLang="ja-JP" kern="0" dirty="0" smtClean="0"/>
              <a:t> small set of the most important attributes for each product, such as: algorithm type,</a:t>
            </a:r>
          </a:p>
          <a:p>
            <a:r>
              <a:rPr lang="en-US" altLang="ja-JP" kern="0" dirty="0" smtClean="0"/>
              <a:t> product type, monitored and referenced instrument, data start and end times. </a:t>
            </a:r>
          </a:p>
          <a:p>
            <a:endParaRPr lang="en-US" altLang="ja-JP" kern="0" dirty="0" smtClean="0"/>
          </a:p>
          <a:p>
            <a:r>
              <a:rPr lang="en-US" altLang="ja-JP" kern="0" dirty="0" smtClean="0"/>
              <a:t>Action: JMA to provide information on </a:t>
            </a:r>
            <a:r>
              <a:rPr lang="en-US" altLang="ja-JP" kern="0" dirty="0" smtClean="0">
                <a:solidFill>
                  <a:srgbClr val="FF0000"/>
                </a:solidFill>
              </a:rPr>
              <a:t>what is required to enter metadata on the GSICS</a:t>
            </a:r>
          </a:p>
          <a:p>
            <a:r>
              <a:rPr lang="en-US" altLang="ja-JP" kern="0" dirty="0" smtClean="0">
                <a:solidFill>
                  <a:srgbClr val="FF0000"/>
                </a:solidFill>
              </a:rPr>
              <a:t> product catalog in the WIS Portal GISC Tokyo</a:t>
            </a:r>
            <a:r>
              <a:rPr lang="en-US" altLang="ja-JP" kern="0" dirty="0" smtClean="0"/>
              <a:t>. </a:t>
            </a:r>
          </a:p>
          <a:p>
            <a:endParaRPr lang="en-US" altLang="ja-JP" kern="0" dirty="0" smtClean="0"/>
          </a:p>
          <a:p>
            <a:r>
              <a:rPr lang="en-US" altLang="ja-JP" kern="0" dirty="0" smtClean="0"/>
              <a:t>Task: Produce requirements and implement a tool for scanning GSICS THREDDS</a:t>
            </a:r>
          </a:p>
          <a:p>
            <a:r>
              <a:rPr lang="en-US" altLang="ja-JP" kern="0" dirty="0" smtClean="0"/>
              <a:t> catalogs and build inventory of available data in order to regularly update the</a:t>
            </a:r>
          </a:p>
          <a:p>
            <a:r>
              <a:rPr lang="en-US" altLang="ja-JP" kern="0" dirty="0" smtClean="0"/>
              <a:t> GSICS product catalog. </a:t>
            </a:r>
          </a:p>
          <a:p>
            <a:endParaRPr kumimoji="1" lang="en-US" altLang="ja-JP" kern="0" dirty="0"/>
          </a:p>
        </p:txBody>
      </p:sp>
      <p:sp>
        <p:nvSpPr>
          <p:cNvPr id="9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01278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33762"/>
            <a:ext cx="8496944" cy="11172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3200" b="1" dirty="0" smtClean="0">
                <a:solidFill>
                  <a:schemeClr val="bg2">
                    <a:lumMod val="50000"/>
                  </a:schemeClr>
                </a:solidFill>
              </a:rPr>
              <a:t>Collaboration with WIS</a:t>
            </a:r>
          </a:p>
          <a:p>
            <a:pPr>
              <a:lnSpc>
                <a:spcPct val="130000"/>
              </a:lnSpc>
            </a:pPr>
            <a:r>
              <a:rPr lang="en-US" altLang="ja-JP" sz="2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. What I reported to </a:t>
            </a:r>
            <a:r>
              <a:rPr lang="en-US" altLang="ja-JP" sz="2000" dirty="0" err="1" smtClean="0">
                <a:solidFill>
                  <a:schemeClr val="bg2">
                    <a:lumMod val="50000"/>
                  </a:schemeClr>
                </a:solidFill>
              </a:rPr>
              <a:t>Aleksandar</a:t>
            </a:r>
            <a:r>
              <a:rPr lang="en-US" altLang="ja-JP" sz="2000" dirty="0" smtClean="0">
                <a:solidFill>
                  <a:schemeClr val="bg2">
                    <a:lumMod val="50000"/>
                  </a:schemeClr>
                </a:solidFill>
              </a:rPr>
              <a:t> in May 2013</a:t>
            </a:r>
            <a:endParaRPr lang="en-US" altLang="ja-JP" sz="2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060848"/>
            <a:ext cx="6264696" cy="394842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3275856" y="6001543"/>
            <a:ext cx="54040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 smtClean="0"/>
              <a:t>“About WIS” on GISC Tokyo: http</a:t>
            </a:r>
            <a:r>
              <a:rPr lang="en-US" altLang="ja-JP" sz="1400" dirty="0"/>
              <a:t>://</a:t>
            </a:r>
            <a:r>
              <a:rPr lang="en-US" altLang="ja-JP" sz="1400" dirty="0" err="1"/>
              <a:t>www.wis-jma.go.jp</a:t>
            </a:r>
            <a:r>
              <a:rPr lang="en-US" altLang="ja-JP" sz="1400" dirty="0"/>
              <a:t>/</a:t>
            </a:r>
            <a:r>
              <a:rPr lang="en-US" altLang="ja-JP" sz="1400" dirty="0" err="1"/>
              <a:t>cms</a:t>
            </a:r>
            <a:r>
              <a:rPr lang="en-US" altLang="ja-JP" sz="1400" dirty="0"/>
              <a:t>/about-</a:t>
            </a:r>
            <a:r>
              <a:rPr lang="en-US" altLang="ja-JP" sz="1400" dirty="0" err="1"/>
              <a:t>wis</a:t>
            </a:r>
            <a:r>
              <a:rPr lang="en-US" altLang="ja-JP" sz="1400" dirty="0"/>
              <a:t>/</a:t>
            </a:r>
            <a:endParaRPr kumimoji="1" lang="ja-JP" altLang="en-US" sz="14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63440" y="1268760"/>
            <a:ext cx="76994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i="1" dirty="0" smtClean="0"/>
              <a:t>“It’s not feasible to add the GSICS product catalog (metadata catalog) into WIS”</a:t>
            </a:r>
          </a:p>
          <a:p>
            <a:r>
              <a:rPr lang="en-US" altLang="ja-JP" i="1" dirty="0" smtClean="0"/>
              <a:t>(But we will ask details to our colleagues if needed) </a:t>
            </a:r>
            <a:endParaRPr kumimoji="1" lang="ja-JP" altLang="en-US" i="1" dirty="0"/>
          </a:p>
        </p:txBody>
      </p:sp>
      <p:sp>
        <p:nvSpPr>
          <p:cNvPr id="8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3087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pic>
        <p:nvPicPr>
          <p:cNvPr id="4" name="図 3" descr="スクリーンショット 2014-03-20 13.33.4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22" t="17827" r="14897" b="6623"/>
          <a:stretch/>
        </p:blipFill>
        <p:spPr>
          <a:xfrm>
            <a:off x="179512" y="188640"/>
            <a:ext cx="5477072" cy="410445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5" name="図 4" descr="スクリーンショット 2014-03-20 13.34.0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26066" r="14574"/>
          <a:stretch/>
        </p:blipFill>
        <p:spPr>
          <a:xfrm>
            <a:off x="3419872" y="2148633"/>
            <a:ext cx="5539492" cy="4016671"/>
          </a:xfrm>
          <a:prstGeom prst="rect">
            <a:avLst/>
          </a:prstGeom>
          <a:ln>
            <a:solidFill>
              <a:srgbClr val="7F7F7F"/>
            </a:solidFill>
          </a:ln>
        </p:spPr>
      </p:pic>
      <p:sp>
        <p:nvSpPr>
          <p:cNvPr id="6" name="テキスト ボックス 5"/>
          <p:cNvSpPr txBox="1"/>
          <p:nvPr/>
        </p:nvSpPr>
        <p:spPr>
          <a:xfrm>
            <a:off x="179512" y="5036983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200" dirty="0" smtClean="0"/>
              <a:t>Presentation by Dr. Toyoda (JMA) at the International Workshop “Towards the Successful Implementation of the WMO Information </a:t>
            </a:r>
            <a:r>
              <a:rPr lang="en-US" altLang="ja-JP" sz="1200" dirty="0"/>
              <a:t>System in Asia” (2010) : http://</a:t>
            </a:r>
            <a:r>
              <a:rPr lang="en-US" altLang="ja-JP" sz="1200" dirty="0" err="1"/>
              <a:t>www.wis-jma.go.jp</a:t>
            </a:r>
            <a:r>
              <a:rPr lang="en-US" altLang="ja-JP" sz="1200" dirty="0"/>
              <a:t>/</a:t>
            </a:r>
            <a:r>
              <a:rPr lang="en-US" altLang="ja-JP" sz="1200" dirty="0" err="1"/>
              <a:t>cms</a:t>
            </a:r>
            <a:r>
              <a:rPr lang="en-US" altLang="ja-JP" sz="1200" dirty="0"/>
              <a:t>/help-desk/material/wis-workshop-march-2010/</a:t>
            </a:r>
            <a:endParaRPr kumimoji="1" lang="ja-JP" altLang="en-US" sz="1200" dirty="0"/>
          </a:p>
        </p:txBody>
      </p:sp>
      <p:sp>
        <p:nvSpPr>
          <p:cNvPr id="7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29974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6AFF5-D5DA-4425-859B-D6756646E101}" type="slidenum">
              <a:rPr kumimoji="1" lang="ja-JP" altLang="en-US" smtClean="0"/>
              <a:pPr/>
              <a:t>9</a:t>
            </a:fld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395536" y="133762"/>
            <a:ext cx="849694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ja-JP" sz="2800" dirty="0" smtClean="0">
                <a:solidFill>
                  <a:schemeClr val="bg2">
                    <a:lumMod val="50000"/>
                  </a:schemeClr>
                </a:solidFill>
              </a:rPr>
              <a:t>Calibration change alerts</a:t>
            </a:r>
            <a:endParaRPr lang="en-US" altLang="ja-JP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" name="図 11" descr="StdTbBias_MT2IASI_UnsmoothSlimit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3648" y="3895728"/>
            <a:ext cx="6408712" cy="2431217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1331639" y="3645024"/>
            <a:ext cx="63367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 smtClean="0"/>
              <a:t>Prototype of calibration change alert derived from MTSAT-2 vs. IASI NRTC Correction</a:t>
            </a:r>
            <a:endParaRPr kumimoji="1" lang="ja-JP" altLang="en-US" sz="1400" dirty="0"/>
          </a:p>
        </p:txBody>
      </p:sp>
      <p:sp>
        <p:nvSpPr>
          <p:cNvPr id="15" name="フッター プレースホルダー 1"/>
          <p:cNvSpPr>
            <a:spLocks noGrp="1"/>
          </p:cNvSpPr>
          <p:nvPr>
            <p:ph type="ftr" sz="quarter" idx="11"/>
          </p:nvPr>
        </p:nvSpPr>
        <p:spPr>
          <a:xfrm>
            <a:off x="2339752" y="6329213"/>
            <a:ext cx="4896544" cy="412155"/>
          </a:xfrm>
        </p:spPr>
        <p:txBody>
          <a:bodyPr/>
          <a:lstStyle/>
          <a:p>
            <a:r>
              <a:rPr kumimoji="1" lang="en-US" altLang="ja-JP" dirty="0" smtClean="0"/>
              <a:t>GSICS annual meeting, March 24-28, 2014, Darmstadt, Germany</a:t>
            </a:r>
            <a:endParaRPr kumimoji="1" lang="ja-JP" altLang="en-US" dirty="0"/>
          </a:p>
        </p:txBody>
      </p:sp>
      <p:sp>
        <p:nvSpPr>
          <p:cNvPr id="19" name="テキスト ボックス 18"/>
          <p:cNvSpPr txBox="1"/>
          <p:nvPr/>
        </p:nvSpPr>
        <p:spPr>
          <a:xfrm rot="16200000">
            <a:off x="724660" y="5044092"/>
            <a:ext cx="9764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 smtClean="0"/>
              <a:t>    ΔTB [K]</a:t>
            </a:r>
            <a:endParaRPr kumimoji="1" lang="ja-JP" altLang="en-US" sz="16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1836311" y="5589240"/>
            <a:ext cx="1511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10.8 </a:t>
            </a:r>
            <a:r>
              <a:rPr kumimoji="1" lang="en-US" altLang="ja-JP" sz="2400" dirty="0" smtClean="0"/>
              <a:t>[</a:t>
            </a:r>
            <a:r>
              <a:rPr kumimoji="1" lang="en-US" altLang="ja-JP" sz="2400" dirty="0" err="1" smtClean="0"/>
              <a:t>μm</a:t>
            </a:r>
            <a:r>
              <a:rPr kumimoji="1" lang="en-US" altLang="ja-JP" sz="2400" dirty="0" smtClean="0"/>
              <a:t>]</a:t>
            </a:r>
            <a:endParaRPr kumimoji="1" lang="ja-JP" altLang="en-US" sz="2400" dirty="0"/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755576" y="908720"/>
            <a:ext cx="7344816" cy="248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Wingdings" charset="2"/>
              <a:buChar char="p"/>
              <a:tabLst>
                <a:tab pos="179388" algn="l"/>
              </a:tabLst>
            </a:pPr>
            <a:r>
              <a:rPr lang="en-US" altLang="ja-JP" sz="2000" dirty="0" smtClean="0"/>
              <a:t>Calibration change alert discussed in the June 2013 web meeting</a:t>
            </a:r>
          </a:p>
          <a:p>
            <a:pPr marL="452438" indent="-276225">
              <a:lnSpc>
                <a:spcPct val="120000"/>
              </a:lnSpc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altLang="ja-JP" dirty="0" smtClean="0"/>
              <a:t>We have created prototype image using MTSAT-2 vs. IASI NRTC </a:t>
            </a:r>
            <a:r>
              <a:rPr lang="en-US" altLang="ja-JP" dirty="0" err="1" smtClean="0"/>
              <a:t>netCDF</a:t>
            </a:r>
            <a:r>
              <a:rPr lang="en-US" altLang="ja-JP" dirty="0" smtClean="0"/>
              <a:t> and reported to </a:t>
            </a:r>
            <a:r>
              <a:rPr lang="en-US" altLang="ja-JP" dirty="0" err="1" smtClean="0"/>
              <a:t>gsics-dev</a:t>
            </a:r>
            <a:endParaRPr lang="en-US" altLang="ja-JP" dirty="0"/>
          </a:p>
          <a:p>
            <a:pPr marL="452438" indent="-276225">
              <a:lnSpc>
                <a:spcPct val="120000"/>
              </a:lnSpc>
              <a:buFont typeface="Arial" pitchFamily="34" charset="0"/>
              <a:buChar char="•"/>
              <a:tabLst>
                <a:tab pos="365125" algn="l"/>
              </a:tabLst>
            </a:pPr>
            <a:r>
              <a:rPr lang="en-US" altLang="ja-JP" dirty="0" smtClean="0"/>
              <a:t>We can operationally create/provide such kinds of data/alerts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p"/>
              <a:tabLst>
                <a:tab pos="179388" algn="l"/>
              </a:tabLst>
            </a:pPr>
            <a:r>
              <a:rPr lang="en-US" altLang="ja-JP" sz="2000" dirty="0" smtClean="0"/>
              <a:t>Discussion</a:t>
            </a:r>
          </a:p>
          <a:p>
            <a:pPr marL="452438" indent="-277813">
              <a:lnSpc>
                <a:spcPct val="120000"/>
              </a:lnSpc>
              <a:buFont typeface="Arial" pitchFamily="34" charset="0"/>
              <a:buChar char="•"/>
              <a:tabLst>
                <a:tab pos="452438" algn="l"/>
              </a:tabLst>
            </a:pPr>
            <a:r>
              <a:rPr lang="en-US" altLang="ja-JP" dirty="0" smtClean="0"/>
              <a:t>Who will create figures? Each GPRC? Bias plotting tool? (It’s very useful if email/RSS tools directly linked to the figure)</a:t>
            </a:r>
          </a:p>
        </p:txBody>
      </p:sp>
    </p:spTree>
    <p:extLst>
      <p:ext uri="{BB962C8B-B14F-4D97-AF65-F5344CB8AC3E}">
        <p14:creationId xmlns:p14="http://schemas.microsoft.com/office/powerpoint/2010/main" val="348028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ウェーブ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1517</Words>
  <Application>Microsoft Macintosh PowerPoint</Application>
  <PresentationFormat>画面に合わせる (4:3)</PresentationFormat>
  <Paragraphs>179</Paragraphs>
  <Slides>17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​​テーマ</vt:lpstr>
      <vt:lpstr>JMA GDWG Report</vt:lpstr>
      <vt:lpstr>Contents</vt:lpstr>
      <vt:lpstr>JMA GPRC website updates</vt:lpstr>
      <vt:lpstr>Satellite event log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Contents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NRT (Near Real Time) distribution with GSICS Information</vt:lpstr>
    </vt:vector>
  </TitlesOfParts>
  <Company>JMA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Japan Meteorological Agency</dc:creator>
  <cp:lastModifiedBy>Takahashi Masaya</cp:lastModifiedBy>
  <cp:revision>263</cp:revision>
  <dcterms:created xsi:type="dcterms:W3CDTF">2013-02-24T23:33:48Z</dcterms:created>
  <dcterms:modified xsi:type="dcterms:W3CDTF">2014-03-21T12:34:27Z</dcterms:modified>
</cp:coreProperties>
</file>