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26" r:id="rId3"/>
    <p:sldId id="327" r:id="rId4"/>
    <p:sldId id="333" r:id="rId5"/>
    <p:sldId id="334" r:id="rId6"/>
    <p:sldId id="341" r:id="rId7"/>
    <p:sldId id="337" r:id="rId8"/>
    <p:sldId id="338" r:id="rId9"/>
    <p:sldId id="339" r:id="rId10"/>
    <p:sldId id="335" r:id="rId11"/>
    <p:sldId id="260" r:id="rId12"/>
  </p:sldIdLst>
  <p:sldSz cx="9144000" cy="6858000" type="screen4x3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7C80"/>
    <a:srgbClr val="FF0066"/>
    <a:srgbClr val="FF6600"/>
    <a:srgbClr val="FF8029"/>
    <a:srgbClr val="CCFF99"/>
    <a:srgbClr val="FF9999"/>
    <a:srgbClr val="00CC5C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0" autoAdjust="0"/>
    <p:restoredTop sz="94648" autoAdjust="0"/>
  </p:normalViewPr>
  <p:slideViewPr>
    <p:cSldViewPr>
      <p:cViewPr varScale="1">
        <p:scale>
          <a:sx n="48" d="100"/>
          <a:sy n="48" d="100"/>
        </p:scale>
        <p:origin x="-122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799C964-439D-46B7-80D5-1F258392C009}" type="datetimeFigureOut">
              <a:rPr lang="ko-KR" altLang="en-US"/>
              <a:pPr>
                <a:defRPr/>
              </a:pPr>
              <a:t>2014-03-26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A0842BB-3EDA-4CF3-B437-A4C247F6CC7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1192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470DB68-4911-4EC3-A540-673DD51194DB}" type="datetimeFigureOut">
              <a:rPr lang="ko-KR" altLang="en-US"/>
              <a:pPr>
                <a:defRPr/>
              </a:pPr>
              <a:t>2014-03-26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6610FF6-F160-401D-81DF-55E77A0A40D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71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2970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EC5AD712-1CC9-46AD-B581-620144E55AEF}" type="slidenum">
              <a:rPr lang="ko-KR" altLang="en-US" smtClean="0"/>
              <a:pPr eaLnBrk="1" hangingPunct="1"/>
              <a:t>1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3072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AD96BBCA-CA59-4337-AFFA-9F2E9D7B16E3}" type="slidenum">
              <a:rPr lang="ko-KR" altLang="en-US" smtClean="0"/>
              <a:pPr eaLnBrk="1" hangingPunct="1"/>
              <a:t>2</a:t>
            </a:fld>
            <a:endParaRPr lang="ko-KR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5427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7AF0E98A-1BA5-421B-832B-C989A7F47CF0}" type="slidenum">
              <a:rPr lang="ko-KR" altLang="en-US" smtClean="0"/>
              <a:pPr eaLnBrk="1" hangingPunct="1"/>
              <a:t>11</a:t>
            </a:fld>
            <a:endParaRPr lang="ko-K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J. Woo</a:t>
            </a: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A1ABA-D5CA-4BE4-AA98-474C094DB42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9379538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J. Woo</a:t>
            </a: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E295C-BFBE-4BF2-8784-040399F153E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167757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7400" cy="58213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198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J. Woo</a:t>
            </a: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87546-9AB0-42EB-A6A2-7C9AF4A9933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5787954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142875" y="6357938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J. Woo</a:t>
            </a:r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6DE0CC0-2D02-4FC4-BCBA-5D3ACC84A2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6968194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J. Woo</a:t>
            </a:r>
            <a:endParaRPr lang="en-US" altLang="ko-K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30A6D-D54C-488F-AF4F-592B9B5CAE0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5704060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43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J. Woo</a:t>
            </a:r>
            <a:endParaRPr lang="en-US" altLang="ko-K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63891-277C-471A-BA78-539B70DDD3B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8221530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J. Woo</a:t>
            </a:r>
            <a:endParaRPr lang="en-US" altLang="ko-K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71104-DFC1-40A9-A54D-465CE5F282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2189301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J. Woo</a:t>
            </a:r>
            <a:endParaRPr lang="en-US" altLang="ko-K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F02E8-4FC4-4242-8607-347A5BCF6AA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0491185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J. Woo</a:t>
            </a:r>
            <a:endParaRPr lang="en-US" altLang="ko-K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16D12-202B-43FB-A283-173F32CA9DF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1396015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J. Woo</a:t>
            </a:r>
            <a:endParaRPr lang="en-US" altLang="ko-K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83CA6-C615-43AC-93A2-E5F710F4277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9795942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J. Woo</a:t>
            </a:r>
            <a:endParaRPr lang="en-US" altLang="ko-K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1A139-2F5E-47CF-811A-E97AB3FBA1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8536127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그림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82613" y="188913"/>
            <a:ext cx="800258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A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431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3" y="63579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J. Woo</a:t>
            </a:r>
            <a:endParaRPr lang="en-US" altLang="ko-K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8963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7A2ED1CB-AE29-4EB6-A40C-15C541EA9CB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51" r:id="rId2"/>
    <p:sldLayoutId id="2147484442" r:id="rId3"/>
    <p:sldLayoutId id="2147484443" r:id="rId4"/>
    <p:sldLayoutId id="2147484444" r:id="rId5"/>
    <p:sldLayoutId id="2147484445" r:id="rId6"/>
    <p:sldLayoutId id="2147484446" r:id="rId7"/>
    <p:sldLayoutId id="2147484447" r:id="rId8"/>
    <p:sldLayoutId id="2147484448" r:id="rId9"/>
    <p:sldLayoutId id="2147484449" r:id="rId10"/>
    <p:sldLayoutId id="2147484450" r:id="rId11"/>
  </p:sldLayoutIdLst>
  <p:transition>
    <p:fade/>
  </p:transition>
  <p:hf hdr="0" ft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itchFamily="34" charset="0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itchFamily="34" charset="0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itchFamily="34" charset="0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pitchFamily="34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nmsc.kma.go.kr/html/homepage/en/gsics/gsicsMain.do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1"/>
          <p:cNvGrpSpPr>
            <a:grpSpLocks/>
          </p:cNvGrpSpPr>
          <p:nvPr/>
        </p:nvGrpSpPr>
        <p:grpSpPr bwMode="auto">
          <a:xfrm>
            <a:off x="455613" y="2060848"/>
            <a:ext cx="8270875" cy="1152252"/>
            <a:chOff x="472" y="1056"/>
            <a:chExt cx="4848" cy="1164"/>
          </a:xfrm>
        </p:grpSpPr>
        <p:pic>
          <p:nvPicPr>
            <p:cNvPr id="9223" name="Picture 6" descr="rrect(투명)01-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4" t="7654" r="3622" b="6419"/>
            <a:stretch>
              <a:fillRect/>
            </a:stretch>
          </p:blipFill>
          <p:spPr bwMode="auto">
            <a:xfrm>
              <a:off x="472" y="1056"/>
              <a:ext cx="4848" cy="1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" name="TextBox 11"/>
            <p:cNvSpPr txBox="1">
              <a:spLocks noChangeArrowheads="1"/>
            </p:cNvSpPr>
            <p:nvPr/>
          </p:nvSpPr>
          <p:spPr bwMode="auto">
            <a:xfrm>
              <a:off x="510" y="1346"/>
              <a:ext cx="4769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32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맑은 고딕" pitchFamily="50" charset="-127"/>
                </a:rPr>
                <a:t>KMA GDWG Activity Progress Report</a:t>
              </a:r>
              <a:endParaRPr lang="en-US" altLang="ko-K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맑은 고딕" pitchFamily="50" charset="-127"/>
              </a:endParaRPr>
            </a:p>
          </p:txBody>
        </p:sp>
      </p:grp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161925" y="124103"/>
            <a:ext cx="29851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ko-KR" dirty="0" smtClean="0">
                <a:solidFill>
                  <a:srgbClr val="D7EDE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[GSICS GDWG, 2014.03.26]</a:t>
            </a:r>
            <a:endParaRPr lang="en-US" altLang="ko-KR" dirty="0">
              <a:solidFill>
                <a:srgbClr val="D7EDE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9220" name="Group 13"/>
          <p:cNvGrpSpPr>
            <a:grpSpLocks/>
          </p:cNvGrpSpPr>
          <p:nvPr/>
        </p:nvGrpSpPr>
        <p:grpSpPr bwMode="auto">
          <a:xfrm>
            <a:off x="3347864" y="4843463"/>
            <a:ext cx="5327824" cy="1766887"/>
            <a:chOff x="3034" y="2960"/>
            <a:chExt cx="2477" cy="1113"/>
          </a:xfrm>
        </p:grpSpPr>
        <p:pic>
          <p:nvPicPr>
            <p:cNvPr id="9221" name="Picture 6" descr="rrect(투명)01-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4" y="2960"/>
              <a:ext cx="2477" cy="1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6" name="TextBox 10"/>
            <p:cNvSpPr txBox="1">
              <a:spLocks noChangeArrowheads="1"/>
            </p:cNvSpPr>
            <p:nvPr/>
          </p:nvSpPr>
          <p:spPr bwMode="auto">
            <a:xfrm>
              <a:off x="3034" y="3104"/>
              <a:ext cx="2269" cy="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altLang="ko-KR" sz="2400" b="1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Byung-il</a:t>
              </a:r>
              <a:r>
                <a:rPr lang="en-US" altLang="ko-KR" sz="2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Lee</a:t>
              </a:r>
            </a:p>
            <a:p>
              <a:pPr algn="r">
                <a:defRPr/>
              </a:pPr>
              <a:r>
                <a:rPr lang="en-US" altLang="ko-KR" sz="1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Cre고딕 B"/>
                  <a:cs typeface="Cre고딕 B"/>
                </a:rPr>
                <a:t>bilee01@korea.kr</a:t>
              </a:r>
              <a:endParaRPr lang="en-US" altLang="ko-KR" sz="1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re고딕 B"/>
                <a:cs typeface="Cre고딕 B"/>
              </a:endParaRPr>
            </a:p>
            <a:p>
              <a:pPr algn="r">
                <a:defRPr/>
              </a:pPr>
              <a:r>
                <a:rPr lang="en-US" altLang="ko-KR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Cre고딕 B"/>
                  <a:cs typeface="Cre고딕 B"/>
                </a:rPr>
                <a:t>Satellite Operation Division</a:t>
              </a:r>
            </a:p>
            <a:p>
              <a:pPr algn="r">
                <a:defRPr/>
              </a:pPr>
              <a:r>
                <a:rPr lang="en-US" altLang="ko-KR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ea typeface="Cre고딕 B"/>
                  <a:cs typeface="Cre고딕 B"/>
                </a:rPr>
                <a:t>National Meteorological Satellite Center</a:t>
              </a:r>
              <a:endParaRPr lang="en-US" altLang="ko-K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Cre고딕 B"/>
                <a:cs typeface="Cre고딕 B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616D12-202B-43FB-A283-173F32CA9DFA}" type="slidenum">
              <a:rPr lang="en-US" altLang="ko-KR" sz="1100" smtClean="0"/>
              <a:pPr>
                <a:defRPr/>
              </a:pPr>
              <a:t>10</a:t>
            </a:fld>
            <a:endParaRPr lang="en-US" altLang="ko-KR" sz="110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84225" y="285750"/>
            <a:ext cx="8002588" cy="706438"/>
          </a:xfrm>
          <a:prstGeom prst="rect">
            <a:avLst/>
          </a:prstGeom>
        </p:spPr>
        <p:txBody>
          <a:bodyPr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buFont typeface="맑은 고딕" pitchFamily="50" charset="-127"/>
              <a:buNone/>
              <a:defRPr/>
            </a:pPr>
            <a:r>
              <a:rPr lang="en-US" altLang="ko-K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Plans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919202"/>
            <a:ext cx="70567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Wingdings" pitchFamily="2" charset="2"/>
              <a:buChar char="§"/>
            </a:pP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Add the </a:t>
            </a:r>
            <a:r>
              <a:rPr lang="en-US" altLang="ko-KR" sz="2000" b="1" dirty="0" err="1" smtClean="0">
                <a:latin typeface="Times New Roman" pitchFamily="18" charset="0"/>
                <a:cs typeface="Times New Roman" pitchFamily="18" charset="0"/>
              </a:rPr>
              <a:t>Metop</a:t>
            </a: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-B IASI  </a:t>
            </a:r>
          </a:p>
          <a:p>
            <a:r>
              <a:rPr lang="en-US" altLang="ko-K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  - Inter-calibration with COMS IR</a:t>
            </a:r>
          </a:p>
          <a:p>
            <a:endParaRPr lang="en-US" altLang="ko-K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82563" indent="-182563">
              <a:buFont typeface="Wingdings" pitchFamily="2" charset="2"/>
              <a:buChar char="§"/>
            </a:pPr>
            <a:r>
              <a:rPr lang="en-US" altLang="ko-KR" sz="2000" b="1" dirty="0">
                <a:latin typeface="Times New Roman" pitchFamily="18" charset="0"/>
                <a:cs typeface="Times New Roman" pitchFamily="18" charset="0"/>
              </a:rPr>
              <a:t>Update Website </a:t>
            </a:r>
            <a:endParaRPr lang="en-US" altLang="ko-KR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20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ATBDs, Data download</a:t>
            </a:r>
          </a:p>
          <a:p>
            <a:endParaRPr lang="en-US" altLang="ko-KR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ko-KR" sz="2000" b="1" dirty="0">
              <a:latin typeface="Times New Roman" pitchFamily="18" charset="0"/>
              <a:cs typeface="Times New Roman" pitchFamily="18" charset="0"/>
            </a:endParaRPr>
          </a:p>
          <a:p>
            <a:pPr marL="182563" indent="-182563">
              <a:buFont typeface="Wingdings" pitchFamily="2" charset="2"/>
              <a:buChar char="§"/>
            </a:pP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Data Format and sharing?</a:t>
            </a:r>
          </a:p>
          <a:p>
            <a:r>
              <a:rPr lang="en-US" altLang="ko-KR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  - VIS products : Cloud, Desert, Ocean…  </a:t>
            </a:r>
          </a:p>
          <a:p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   - THREDDS?</a:t>
            </a:r>
            <a:endParaRPr lang="ko-KR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4480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1163" y="0"/>
            <a:ext cx="3652837" cy="6858000"/>
          </a:xfrm>
          <a:noFill/>
        </p:spPr>
      </p:pic>
      <p:pic>
        <p:nvPicPr>
          <p:cNvPr id="27651" name="Picture 10" descr="ques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1" r="4941"/>
          <a:stretch>
            <a:fillRect/>
          </a:stretch>
        </p:blipFill>
        <p:spPr>
          <a:xfrm>
            <a:off x="2871788" y="1268413"/>
            <a:ext cx="2881312" cy="3171825"/>
          </a:xfrm>
          <a:noFill/>
        </p:spPr>
      </p:pic>
      <p:sp>
        <p:nvSpPr>
          <p:cNvPr id="27652" name="슬라이드 번호 개체 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9B0E29BE-D634-4D1F-8082-432F358C81A8}" type="slidenum">
              <a:rPr lang="en-US" altLang="ko-KR" sz="1100" smtClean="0">
                <a:latin typeface="맑은 고딕" pitchFamily="50" charset="-127"/>
                <a:ea typeface="맑은 고딕" pitchFamily="50" charset="-127"/>
              </a:rPr>
              <a:pPr eaLnBrk="1" hangingPunct="1"/>
              <a:t>11</a:t>
            </a:fld>
            <a:endParaRPr lang="en-US" altLang="ko-KR" sz="1100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magaz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7" t="1489" r="7858" b="9851"/>
          <a:stretch>
            <a:fillRect/>
          </a:stretch>
        </p:blipFill>
        <p:spPr bwMode="auto">
          <a:xfrm>
            <a:off x="6286500" y="3786188"/>
            <a:ext cx="2722563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84225" y="285750"/>
            <a:ext cx="8002588" cy="706438"/>
          </a:xfrm>
        </p:spPr>
        <p:txBody>
          <a:bodyPr/>
          <a:lstStyle/>
          <a:p>
            <a:pPr eaLnBrk="1" hangingPunct="1">
              <a:buFont typeface="맑은 고딕" pitchFamily="50" charset="-127"/>
              <a:buNone/>
              <a:defRPr/>
            </a:pPr>
            <a:r>
              <a:rPr lang="en-US" altLang="ko-K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Contents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555750"/>
            <a:ext cx="6643687" cy="437356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en-US" altLang="ko-KR" sz="2800" dirty="0" smtClean="0">
                <a:solidFill>
                  <a:srgbClr val="0082D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KMA GSICS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altLang="ko-KR" sz="2000" dirty="0" smtClean="0">
              <a:solidFill>
                <a:srgbClr val="0082D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altLang="ko-KR" sz="2800" dirty="0" smtClean="0">
                <a:solidFill>
                  <a:srgbClr val="0078C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GSICS Data</a:t>
            </a:r>
            <a:endParaRPr lang="en-US" altLang="ko-KR" sz="2800" dirty="0">
              <a:solidFill>
                <a:srgbClr val="0078C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Font typeface="Arial" pitchFamily="34" charset="0"/>
              <a:buChar char="□"/>
              <a:defRPr/>
            </a:pPr>
            <a:r>
              <a:rPr lang="en-US" altLang="ko-K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File </a:t>
            </a:r>
            <a:r>
              <a:rPr lang="en-US" altLang="ko-K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Name and Format</a:t>
            </a:r>
          </a:p>
          <a:p>
            <a:pPr lvl="1" eaLnBrk="1" hangingPunct="1">
              <a:buFont typeface="Arial" pitchFamily="34" charset="0"/>
              <a:buChar char="□"/>
              <a:defRPr/>
            </a:pPr>
            <a:endParaRPr lang="en-US" altLang="ko-KR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altLang="ko-KR" sz="2800" dirty="0" smtClean="0">
                <a:solidFill>
                  <a:srgbClr val="0082D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Webpage</a:t>
            </a:r>
          </a:p>
          <a:p>
            <a:pPr lvl="1" eaLnBrk="1" hangingPunct="1">
              <a:buFont typeface="Arial" pitchFamily="34" charset="0"/>
              <a:buChar char="□"/>
              <a:defRPr/>
            </a:pPr>
            <a:r>
              <a:rPr lang="en-US" altLang="ko-KR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Introduction for New Website</a:t>
            </a:r>
          </a:p>
          <a:p>
            <a:pPr marL="457200" lvl="1" indent="0" eaLnBrk="1" hangingPunct="1">
              <a:buNone/>
              <a:defRPr/>
            </a:pPr>
            <a:endParaRPr lang="en-US" altLang="ko-KR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altLang="ko-KR" sz="2800" dirty="0" smtClean="0">
                <a:solidFill>
                  <a:srgbClr val="0082D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Plans</a:t>
            </a:r>
            <a:endParaRPr lang="en-US" altLang="ko-KR" sz="2800" dirty="0">
              <a:solidFill>
                <a:srgbClr val="0082D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슬라이드 번호 개체 틀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fld id="{0DF7E39C-0508-46CD-A9CA-E762EB6394E1}" type="slidenum">
              <a:rPr lang="en-US" altLang="ko-KR" sz="1050" smtClean="0">
                <a:latin typeface="맑은 고딕" pitchFamily="50" charset="-127"/>
                <a:ea typeface="맑은 고딕" pitchFamily="50" charset="-127"/>
              </a:rPr>
              <a:pPr eaLnBrk="1" hangingPunct="1"/>
              <a:t>2</a:t>
            </a:fld>
            <a:endParaRPr lang="en-US" altLang="ko-KR" sz="1050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616D12-202B-43FB-A283-173F32CA9DFA}" type="slidenum">
              <a:rPr lang="en-US" altLang="ko-KR" sz="1100" smtClean="0"/>
              <a:pPr>
                <a:defRPr/>
              </a:pPr>
              <a:t>3</a:t>
            </a:fld>
            <a:endParaRPr lang="en-US" altLang="ko-KR" sz="11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84225" y="285750"/>
            <a:ext cx="8002588" cy="706438"/>
          </a:xfrm>
          <a:prstGeom prst="rect">
            <a:avLst/>
          </a:prstGeom>
        </p:spPr>
        <p:txBody>
          <a:bodyPr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buFont typeface="맑은 고딕" pitchFamily="50" charset="-127"/>
              <a:buNone/>
              <a:defRPr/>
            </a:pPr>
            <a:r>
              <a:rPr lang="en-US" altLang="ko-K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KMA GSICS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81344" y="1383328"/>
            <a:ext cx="5716327" cy="2928958"/>
          </a:xfrm>
          <a:prstGeom prst="rect">
            <a:avLst/>
          </a:prstGeom>
          <a:solidFill>
            <a:schemeClr val="accent2">
              <a:lumMod val="20000"/>
              <a:lumOff val="80000"/>
              <a:alpha val="37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2066175" y="5526732"/>
            <a:ext cx="1450741" cy="285752"/>
          </a:xfrm>
          <a:prstGeom prst="roundRect">
            <a:avLst/>
          </a:prstGeom>
          <a:gradFill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 w="12700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blurRad="50800" dist="38100" dir="2700000" sx="98000" sy="98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none" anchor="ctr"/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체" pitchFamily="49" charset="-127"/>
                <a:ea typeface="굴림체" pitchFamily="49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체" pitchFamily="49" charset="-127"/>
                <a:ea typeface="굴림체" pitchFamily="49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체" pitchFamily="49" charset="-127"/>
                <a:ea typeface="굴림체" pitchFamily="49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체" pitchFamily="49" charset="-127"/>
                <a:ea typeface="굴림체" pitchFamily="49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체" pitchFamily="49" charset="-127"/>
                <a:ea typeface="굴림체" pitchFamily="49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체" pitchFamily="49" charset="-127"/>
                <a:ea typeface="굴림체" pitchFamily="49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체" pitchFamily="49" charset="-127"/>
                <a:ea typeface="굴림체" pitchFamily="49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체" pitchFamily="49" charset="-127"/>
                <a:ea typeface="굴림체" pitchFamily="49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체" pitchFamily="49" charset="-127"/>
                <a:ea typeface="굴림체" pitchFamily="49" charset="-127"/>
                <a:cs typeface="+mn-cs"/>
              </a:defRPr>
            </a:lvl9pPr>
          </a:lstStyle>
          <a:p>
            <a:pPr marL="339725" indent="-339725" defTabSz="1042988" eaLnBrk="0" hangingPunct="0">
              <a:lnSpc>
                <a:spcPct val="110000"/>
              </a:lnSpc>
              <a:buClr>
                <a:srgbClr val="3271AA"/>
              </a:buClr>
              <a:buSzPct val="140000"/>
              <a:tabLst>
                <a:tab pos="5648325" algn="l"/>
              </a:tabLst>
              <a:defRPr/>
            </a:pPr>
            <a:r>
              <a:rPr lang="en-US" altLang="ko-KR" sz="1000" b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  <a:sym typeface="Monotype Sorts" pitchFamily="2" charset="2"/>
              </a:rPr>
              <a:t>Internal Data Collection</a:t>
            </a:r>
            <a:endParaRPr lang="en-US" altLang="ko-KR" sz="1000" b="1" dirty="0">
              <a:solidFill>
                <a:srgbClr val="000000">
                  <a:lumMod val="85000"/>
                  <a:lumOff val="15000"/>
                </a:srgbClr>
              </a:solidFill>
              <a:latin typeface="Times New Roman" pitchFamily="18" charset="0"/>
              <a:ea typeface="맑은 고딕" pitchFamily="50" charset="-127"/>
              <a:cs typeface="Times New Roman" pitchFamily="18" charset="0"/>
              <a:sym typeface="Monotype Sorts" pitchFamily="2" charset="2"/>
            </a:endParaRPr>
          </a:p>
        </p:txBody>
      </p:sp>
      <p:sp>
        <p:nvSpPr>
          <p:cNvPr id="7" name="Rectangle 78"/>
          <p:cNvSpPr>
            <a:spLocks noChangeArrowheads="1"/>
          </p:cNvSpPr>
          <p:nvPr/>
        </p:nvSpPr>
        <p:spPr bwMode="auto">
          <a:xfrm>
            <a:off x="4374172" y="6455426"/>
            <a:ext cx="461599" cy="357190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gradFill>
              <a:gsLst>
                <a:gs pos="25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round/>
            <a:headEnd/>
            <a:tailEnd/>
          </a:ln>
          <a:effectLst>
            <a:outerShdw blurRad="50800" dist="38100" dir="16800000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none" lIns="0" tIns="0" rIns="0" b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96888" indent="-39688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95363" indent="-80963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492250" indent="-12065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990725" indent="-161925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defTabSz="1042988" eaLnBrk="0" latinLnBrk="0" hangingPunct="0">
              <a:lnSpc>
                <a:spcPct val="110000"/>
              </a:lnSpc>
              <a:spcBef>
                <a:spcPts val="300"/>
              </a:spcBef>
              <a:buClr>
                <a:srgbClr val="292929"/>
              </a:buClr>
              <a:buSzPct val="100000"/>
              <a:tabLst>
                <a:tab pos="5648325" algn="l"/>
              </a:tabLst>
              <a:defRPr/>
            </a:pPr>
            <a:r>
              <a:rPr kumimoji="0" lang="en-US" altLang="ko-KR" sz="9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  <a:sym typeface="Monotype Sorts"/>
              </a:rPr>
              <a:t>NOAA</a:t>
            </a:r>
            <a:endParaRPr kumimoji="0" lang="ko-KR" altLang="en-US" sz="900" dirty="0">
              <a:solidFill>
                <a:srgbClr val="000000">
                  <a:lumMod val="85000"/>
                  <a:lumOff val="15000"/>
                </a:srgbClr>
              </a:solidFill>
              <a:latin typeface="Times New Roman" pitchFamily="18" charset="0"/>
              <a:ea typeface="맑은 고딕" pitchFamily="50" charset="-127"/>
              <a:cs typeface="Times New Roman" pitchFamily="18" charset="0"/>
              <a:sym typeface="Monotype Sorts"/>
            </a:endParaRPr>
          </a:p>
        </p:txBody>
      </p:sp>
      <p:sp>
        <p:nvSpPr>
          <p:cNvPr id="8" name="Rectangle 78"/>
          <p:cNvSpPr>
            <a:spLocks noChangeArrowheads="1"/>
          </p:cNvSpPr>
          <p:nvPr/>
        </p:nvSpPr>
        <p:spPr bwMode="auto">
          <a:xfrm>
            <a:off x="5107899" y="6446373"/>
            <a:ext cx="461599" cy="357190"/>
          </a:xfrm>
          <a:prstGeom prst="ellipse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gradFill>
              <a:gsLst>
                <a:gs pos="25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round/>
            <a:headEnd/>
            <a:tailEnd/>
          </a:ln>
          <a:effectLst>
            <a:outerShdw blurRad="50800" dist="38100" dir="16800000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  <p:txBody>
          <a:bodyPr wrap="none" lIns="0" tIns="0" rIns="0" bIns="0" anchor="ctr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96888" indent="-39688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95363" indent="-80963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492250" indent="-12065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990725" indent="-161925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 defTabSz="1042988" eaLnBrk="0" latinLnBrk="0" hangingPunct="0">
              <a:lnSpc>
                <a:spcPct val="110000"/>
              </a:lnSpc>
              <a:spcBef>
                <a:spcPts val="300"/>
              </a:spcBef>
              <a:buClr>
                <a:srgbClr val="292929"/>
              </a:buClr>
              <a:buSzPct val="100000"/>
              <a:tabLst>
                <a:tab pos="5648325" algn="l"/>
              </a:tabLst>
              <a:defRPr/>
            </a:pPr>
            <a:r>
              <a:rPr kumimoji="0" lang="en-US" altLang="ko-KR" sz="9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  <a:sym typeface="Monotype Sorts"/>
              </a:rPr>
              <a:t>NASA</a:t>
            </a:r>
            <a:endParaRPr kumimoji="0" lang="ko-KR" altLang="en-US" sz="900" dirty="0">
              <a:solidFill>
                <a:srgbClr val="000000">
                  <a:lumMod val="85000"/>
                  <a:lumOff val="15000"/>
                </a:srgbClr>
              </a:solidFill>
              <a:latin typeface="Times New Roman" pitchFamily="18" charset="0"/>
              <a:ea typeface="맑은 고딕" pitchFamily="50" charset="-127"/>
              <a:cs typeface="Times New Roman" pitchFamily="18" charset="0"/>
              <a:sym typeface="Monotype Sorts"/>
            </a:endParaRP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4242286" y="5526732"/>
            <a:ext cx="1450741" cy="285752"/>
          </a:xfrm>
          <a:prstGeom prst="roundRect">
            <a:avLst/>
          </a:prstGeom>
          <a:gradFill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 w="12700">
            <a:solidFill>
              <a:schemeClr val="bg1">
                <a:lumMod val="75000"/>
              </a:schemeClr>
            </a:solidFill>
            <a:round/>
            <a:headEnd/>
            <a:tailEnd/>
          </a:ln>
          <a:effectLst>
            <a:outerShdw blurRad="50800" dist="38100" dir="2700000" sx="98000" sy="98000" algn="tl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none" anchor="ctr"/>
          <a:lstStyle>
            <a:defPPr>
              <a:defRPr lang="ko-KR"/>
            </a:defPPr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체" pitchFamily="49" charset="-127"/>
                <a:ea typeface="굴림체" pitchFamily="49" charset="-127"/>
                <a:cs typeface="+mn-cs"/>
              </a:defRPr>
            </a:lvl1pPr>
            <a:lvl2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체" pitchFamily="49" charset="-127"/>
                <a:ea typeface="굴림체" pitchFamily="49" charset="-127"/>
                <a:cs typeface="+mn-cs"/>
              </a:defRPr>
            </a:lvl2pPr>
            <a:lvl3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체" pitchFamily="49" charset="-127"/>
                <a:ea typeface="굴림체" pitchFamily="49" charset="-127"/>
                <a:cs typeface="+mn-cs"/>
              </a:defRPr>
            </a:lvl3pPr>
            <a:lvl4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체" pitchFamily="49" charset="-127"/>
                <a:ea typeface="굴림체" pitchFamily="49" charset="-127"/>
                <a:cs typeface="+mn-cs"/>
              </a:defRPr>
            </a:lvl4pPr>
            <a:lvl5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체" pitchFamily="49" charset="-127"/>
                <a:ea typeface="굴림체" pitchFamily="49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체" pitchFamily="49" charset="-127"/>
                <a:ea typeface="굴림체" pitchFamily="49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체" pitchFamily="49" charset="-127"/>
                <a:ea typeface="굴림체" pitchFamily="49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체" pitchFamily="49" charset="-127"/>
                <a:ea typeface="굴림체" pitchFamily="49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체" pitchFamily="49" charset="-127"/>
                <a:ea typeface="굴림체" pitchFamily="49" charset="-127"/>
                <a:cs typeface="+mn-cs"/>
              </a:defRPr>
            </a:lvl9pPr>
          </a:lstStyle>
          <a:p>
            <a:pPr marL="339725" indent="-339725" defTabSz="1042988" eaLnBrk="0" hangingPunct="0">
              <a:lnSpc>
                <a:spcPct val="110000"/>
              </a:lnSpc>
              <a:buClr>
                <a:srgbClr val="3271AA"/>
              </a:buClr>
              <a:buSzPct val="140000"/>
              <a:tabLst>
                <a:tab pos="5648325" algn="l"/>
              </a:tabLst>
              <a:defRPr/>
            </a:pPr>
            <a:r>
              <a:rPr lang="en-US" altLang="ko-KR" sz="1000" b="1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  <a:sym typeface="Monotype Sorts" pitchFamily="2" charset="2"/>
              </a:rPr>
              <a:t>External Data Collection</a:t>
            </a:r>
            <a:endParaRPr lang="en-US" altLang="ko-KR" sz="1000" b="1" dirty="0">
              <a:solidFill>
                <a:srgbClr val="000000">
                  <a:lumMod val="85000"/>
                  <a:lumOff val="15000"/>
                </a:srgbClr>
              </a:solidFill>
              <a:latin typeface="Times New Roman" pitchFamily="18" charset="0"/>
              <a:ea typeface="맑은 고딕" pitchFamily="50" charset="-127"/>
              <a:cs typeface="Times New Roman" pitchFamily="18" charset="0"/>
              <a:sym typeface="Monotype Sorts" pitchFamily="2" charset="2"/>
            </a:endParaRPr>
          </a:p>
        </p:txBody>
      </p:sp>
      <p:cxnSp>
        <p:nvCxnSpPr>
          <p:cNvPr id="10" name="직선 화살표 연결선 9"/>
          <p:cNvCxnSpPr>
            <a:stCxn id="9" idx="2"/>
            <a:endCxn id="7" idx="0"/>
          </p:cNvCxnSpPr>
          <p:nvPr/>
        </p:nvCxnSpPr>
        <p:spPr bwMode="auto">
          <a:xfrm rot="5400000">
            <a:off x="4464843" y="5952614"/>
            <a:ext cx="642942" cy="362685"/>
          </a:xfrm>
          <a:prstGeom prst="straightConnector1">
            <a:avLst/>
          </a:prstGeom>
          <a:solidFill>
            <a:srgbClr val="EFF7FF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직선 화살표 연결선 10"/>
          <p:cNvCxnSpPr>
            <a:stCxn id="9" idx="2"/>
            <a:endCxn id="8" idx="0"/>
          </p:cNvCxnSpPr>
          <p:nvPr/>
        </p:nvCxnSpPr>
        <p:spPr bwMode="auto">
          <a:xfrm rot="16200000" flipH="1">
            <a:off x="4836234" y="5943907"/>
            <a:ext cx="633889" cy="371042"/>
          </a:xfrm>
          <a:prstGeom prst="straightConnector1">
            <a:avLst/>
          </a:prstGeom>
          <a:solidFill>
            <a:srgbClr val="EFF7FF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7776" y="6339710"/>
            <a:ext cx="52753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직선 화살표 연결선 12"/>
          <p:cNvCxnSpPr>
            <a:stCxn id="6" idx="2"/>
            <a:endCxn id="12" idx="0"/>
          </p:cNvCxnSpPr>
          <p:nvPr/>
        </p:nvCxnSpPr>
        <p:spPr bwMode="auto">
          <a:xfrm rot="5400000">
            <a:off x="2527934" y="6076157"/>
            <a:ext cx="527225" cy="1466"/>
          </a:xfrm>
          <a:prstGeom prst="straightConnector1">
            <a:avLst/>
          </a:prstGeom>
          <a:solidFill>
            <a:srgbClr val="EFF7FF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4" name="AutoShape 191"/>
          <p:cNvSpPr>
            <a:spLocks noChangeArrowheads="1"/>
          </p:cNvSpPr>
          <p:nvPr/>
        </p:nvSpPr>
        <p:spPr bwMode="auto">
          <a:xfrm>
            <a:off x="2404245" y="5957205"/>
            <a:ext cx="664615" cy="292100"/>
          </a:xfrm>
          <a:prstGeom prst="roundRect">
            <a:avLst>
              <a:gd name="adj" fmla="val 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lIns="37130" tIns="37130" rIns="37130" bIns="25991" anchor="ctr"/>
          <a:lstStyle/>
          <a:p>
            <a:pPr algn="ctr" defTabSz="942975" fontAlgn="ctr">
              <a:spcBef>
                <a:spcPct val="10000"/>
              </a:spcBef>
              <a:spcAft>
                <a:spcPct val="10000"/>
              </a:spcAft>
            </a:pPr>
            <a:r>
              <a:rPr lang="en-US" altLang="ko-KR" sz="900" b="1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COMS Data</a:t>
            </a:r>
            <a:endParaRPr lang="ko-KR" altLang="en-US" sz="900" b="1" dirty="0"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15" name="AutoShape 191"/>
          <p:cNvSpPr>
            <a:spLocks noChangeArrowheads="1"/>
          </p:cNvSpPr>
          <p:nvPr/>
        </p:nvSpPr>
        <p:spPr bwMode="auto">
          <a:xfrm>
            <a:off x="4637943" y="5957205"/>
            <a:ext cx="664615" cy="292100"/>
          </a:xfrm>
          <a:prstGeom prst="roundRect">
            <a:avLst>
              <a:gd name="adj" fmla="val 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lIns="37130" tIns="37130" rIns="37130" bIns="25991" anchor="ctr"/>
          <a:lstStyle/>
          <a:p>
            <a:pPr algn="ctr" defTabSz="942975" fontAlgn="ctr">
              <a:spcBef>
                <a:spcPct val="10000"/>
              </a:spcBef>
              <a:spcAft>
                <a:spcPct val="10000"/>
              </a:spcAft>
            </a:pPr>
            <a:r>
              <a:rPr lang="en-US" altLang="ko-KR" sz="900" b="1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MODIS, OMI, AIRS, IASI</a:t>
            </a:r>
            <a:endParaRPr lang="ko-KR" altLang="en-US" sz="900" b="1" dirty="0"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</p:txBody>
      </p:sp>
      <p:cxnSp>
        <p:nvCxnSpPr>
          <p:cNvPr id="16" name="직선 연결선 15"/>
          <p:cNvCxnSpPr/>
          <p:nvPr/>
        </p:nvCxnSpPr>
        <p:spPr bwMode="auto">
          <a:xfrm>
            <a:off x="1077033" y="5330524"/>
            <a:ext cx="4813822" cy="1588"/>
          </a:xfrm>
          <a:prstGeom prst="line">
            <a:avLst/>
          </a:prstGeom>
          <a:solidFill>
            <a:srgbClr val="EFF7FF"/>
          </a:solidFill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직선 연결선 16"/>
          <p:cNvCxnSpPr/>
          <p:nvPr/>
        </p:nvCxnSpPr>
        <p:spPr bwMode="auto">
          <a:xfrm>
            <a:off x="1077033" y="4258954"/>
            <a:ext cx="4813822" cy="1588"/>
          </a:xfrm>
          <a:prstGeom prst="line">
            <a:avLst/>
          </a:prstGeom>
          <a:solidFill>
            <a:srgbClr val="EFF7FF"/>
          </a:solidFill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직선 연결선 17"/>
          <p:cNvCxnSpPr/>
          <p:nvPr/>
        </p:nvCxnSpPr>
        <p:spPr bwMode="auto">
          <a:xfrm>
            <a:off x="1077033" y="2865420"/>
            <a:ext cx="4813822" cy="1588"/>
          </a:xfrm>
          <a:prstGeom prst="line">
            <a:avLst/>
          </a:prstGeom>
          <a:solidFill>
            <a:srgbClr val="EFF7FF"/>
          </a:solidFill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타원 18"/>
          <p:cNvSpPr/>
          <p:nvPr/>
        </p:nvSpPr>
        <p:spPr>
          <a:xfrm>
            <a:off x="1683871" y="4561827"/>
            <a:ext cx="909846" cy="41956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339725" indent="-339725" algn="ctr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271AA"/>
              </a:buClr>
              <a:buSzPct val="140000"/>
              <a:tabLst>
                <a:tab pos="5648325" algn="l"/>
              </a:tabLst>
              <a:defRPr/>
            </a:pPr>
            <a:r>
              <a:rPr kumimoji="1" lang="en-US" altLang="ko-KR" sz="10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  <a:sym typeface="Monotype Sorts" pitchFamily="2" charset="2"/>
              </a:rPr>
              <a:t>Cloud</a:t>
            </a:r>
          </a:p>
          <a:p>
            <a:pPr marL="339725" indent="-339725" algn="ctr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271AA"/>
              </a:buClr>
              <a:buSzPct val="140000"/>
              <a:tabLst>
                <a:tab pos="5648325" algn="l"/>
              </a:tabLst>
              <a:defRPr/>
            </a:pPr>
            <a:r>
              <a:rPr kumimoji="1" lang="en-US" altLang="ko-KR" sz="10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  <a:sym typeface="Monotype Sorts" pitchFamily="2" charset="2"/>
              </a:rPr>
              <a:t>VISCC</a:t>
            </a:r>
            <a:endParaRPr kumimoji="1" lang="ko-KR" altLang="en-US" sz="1000" dirty="0" smtClean="0">
              <a:solidFill>
                <a:srgbClr val="000000">
                  <a:lumMod val="85000"/>
                  <a:lumOff val="15000"/>
                </a:srgbClr>
              </a:solidFill>
              <a:latin typeface="Times New Roman" pitchFamily="18" charset="0"/>
              <a:ea typeface="맑은 고딕" pitchFamily="50" charset="-127"/>
              <a:cs typeface="Times New Roman" pitchFamily="18" charset="0"/>
              <a:sym typeface="Monotype Sorts" pitchFamily="2" charset="2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2673013" y="4561827"/>
            <a:ext cx="909846" cy="41956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339725" indent="-339725" algn="ctr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271AA"/>
              </a:buClr>
              <a:buSzPct val="140000"/>
              <a:tabLst>
                <a:tab pos="5648325" algn="l"/>
              </a:tabLst>
              <a:defRPr/>
            </a:pPr>
            <a:r>
              <a:rPr kumimoji="1" lang="en-US" altLang="ko-KR" sz="10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  <a:sym typeface="Monotype Sorts" pitchFamily="2" charset="2"/>
              </a:rPr>
              <a:t>Desert</a:t>
            </a:r>
          </a:p>
          <a:p>
            <a:pPr marL="339725" indent="-339725" algn="ctr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271AA"/>
              </a:buClr>
              <a:buSzPct val="140000"/>
              <a:tabLst>
                <a:tab pos="5648325" algn="l"/>
              </a:tabLst>
              <a:defRPr/>
            </a:pPr>
            <a:r>
              <a:rPr kumimoji="1" lang="en-US" altLang="ko-KR" sz="10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  <a:sym typeface="Monotype Sorts" pitchFamily="2" charset="2"/>
              </a:rPr>
              <a:t>VISCD</a:t>
            </a:r>
            <a:endParaRPr kumimoji="1" lang="ko-KR" altLang="en-US" sz="1000" dirty="0" smtClean="0">
              <a:solidFill>
                <a:srgbClr val="000000">
                  <a:lumMod val="85000"/>
                  <a:lumOff val="15000"/>
                </a:srgbClr>
              </a:solidFill>
              <a:latin typeface="Times New Roman" pitchFamily="18" charset="0"/>
              <a:ea typeface="맑은 고딕" pitchFamily="50" charset="-127"/>
              <a:cs typeface="Times New Roman" pitchFamily="18" charset="0"/>
              <a:sym typeface="Monotype Sorts" pitchFamily="2" charset="2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3662154" y="4561827"/>
            <a:ext cx="909846" cy="41956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339725" indent="-339725" algn="ctr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271AA"/>
              </a:buClr>
              <a:buSzPct val="140000"/>
              <a:tabLst>
                <a:tab pos="5648325" algn="l"/>
              </a:tabLst>
              <a:defRPr/>
            </a:pPr>
            <a:r>
              <a:rPr kumimoji="1" lang="en-US" altLang="ko-KR" sz="10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  <a:sym typeface="Monotype Sorts" pitchFamily="2" charset="2"/>
              </a:rPr>
              <a:t>Ocean</a:t>
            </a:r>
          </a:p>
          <a:p>
            <a:pPr marL="339725" indent="-339725" algn="ctr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271AA"/>
              </a:buClr>
              <a:buSzPct val="140000"/>
              <a:tabLst>
                <a:tab pos="5648325" algn="l"/>
              </a:tabLst>
              <a:defRPr/>
            </a:pPr>
            <a:r>
              <a:rPr kumimoji="1" lang="en-US" altLang="ko-KR" sz="10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  <a:sym typeface="Monotype Sorts" pitchFamily="2" charset="2"/>
              </a:rPr>
              <a:t>VISCO</a:t>
            </a:r>
            <a:endParaRPr kumimoji="1" lang="ko-KR" altLang="en-US" sz="1000" dirty="0" smtClean="0">
              <a:solidFill>
                <a:srgbClr val="000000">
                  <a:lumMod val="85000"/>
                  <a:lumOff val="15000"/>
                </a:srgbClr>
              </a:solidFill>
              <a:latin typeface="Times New Roman" pitchFamily="18" charset="0"/>
              <a:ea typeface="맑은 고딕" pitchFamily="50" charset="-127"/>
              <a:cs typeface="Times New Roman" pitchFamily="18" charset="0"/>
              <a:sym typeface="Monotype Sorts" pitchFamily="2" charset="2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4717239" y="4561827"/>
            <a:ext cx="975788" cy="41956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marL="339725" indent="-339725" algn="ctr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271AA"/>
              </a:buClr>
              <a:buSzPct val="140000"/>
              <a:tabLst>
                <a:tab pos="5648325" algn="l"/>
              </a:tabLst>
              <a:defRPr/>
            </a:pPr>
            <a:r>
              <a:rPr kumimoji="1" lang="en-US" altLang="ko-KR" sz="10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  <a:sym typeface="Monotype Sorts" pitchFamily="2" charset="2"/>
              </a:rPr>
              <a:t>IR</a:t>
            </a:r>
          </a:p>
          <a:p>
            <a:pPr marL="339725" indent="-339725" algn="ctr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271AA"/>
              </a:buClr>
              <a:buSzPct val="140000"/>
              <a:tabLst>
                <a:tab pos="5648325" algn="l"/>
              </a:tabLst>
              <a:defRPr/>
            </a:pPr>
            <a:r>
              <a:rPr kumimoji="1" lang="en-US" altLang="ko-KR" sz="10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  <a:sym typeface="Monotype Sorts" pitchFamily="2" charset="2"/>
              </a:rPr>
              <a:t>AIRS/IASI</a:t>
            </a:r>
            <a:endParaRPr kumimoji="1" lang="ko-KR" altLang="en-US" sz="1000" dirty="0" smtClean="0">
              <a:solidFill>
                <a:srgbClr val="000000">
                  <a:lumMod val="85000"/>
                  <a:lumOff val="15000"/>
                </a:srgbClr>
              </a:solidFill>
              <a:latin typeface="Times New Roman" pitchFamily="18" charset="0"/>
              <a:ea typeface="맑은 고딕" pitchFamily="50" charset="-127"/>
              <a:cs typeface="Times New Roman" pitchFamily="18" charset="0"/>
              <a:sym typeface="Monotype Sorts" pitchFamily="2" charset="2"/>
            </a:endParaRPr>
          </a:p>
        </p:txBody>
      </p:sp>
      <p:sp>
        <p:nvSpPr>
          <p:cNvPr id="23" name="타원 22"/>
          <p:cNvSpPr/>
          <p:nvPr/>
        </p:nvSpPr>
        <p:spPr>
          <a:xfrm>
            <a:off x="3305735" y="3740783"/>
            <a:ext cx="936552" cy="41956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271AA"/>
              </a:buClr>
              <a:buSzPct val="140000"/>
              <a:tabLst>
                <a:tab pos="5648325" algn="l"/>
              </a:tabLst>
              <a:defRPr/>
            </a:pPr>
            <a:r>
              <a:rPr kumimoji="1" lang="en-US" altLang="ko-KR" sz="10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  <a:sym typeface="Monotype Sorts" pitchFamily="2" charset="2"/>
              </a:rPr>
              <a:t>NetCDF</a:t>
            </a:r>
          </a:p>
          <a:p>
            <a:pPr algn="ctr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271AA"/>
              </a:buClr>
              <a:buSzPct val="140000"/>
              <a:tabLst>
                <a:tab pos="5648325" algn="l"/>
              </a:tabLst>
              <a:defRPr/>
            </a:pPr>
            <a:r>
              <a:rPr kumimoji="1" lang="en-US" altLang="ko-KR" sz="10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  <a:sym typeface="Monotype Sorts" pitchFamily="2" charset="2"/>
              </a:rPr>
              <a:t>Module</a:t>
            </a:r>
            <a:endParaRPr kumimoji="1" lang="ko-KR" altLang="en-US" sz="1000" dirty="0" smtClean="0">
              <a:solidFill>
                <a:srgbClr val="000000">
                  <a:lumMod val="85000"/>
                  <a:lumOff val="15000"/>
                </a:srgbClr>
              </a:solidFill>
              <a:latin typeface="Times New Roman" pitchFamily="18" charset="0"/>
              <a:ea typeface="맑은 고딕" pitchFamily="50" charset="-127"/>
              <a:cs typeface="Times New Roman" pitchFamily="18" charset="0"/>
              <a:sym typeface="Monotype Sorts" pitchFamily="2" charset="2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2478545" y="3115947"/>
            <a:ext cx="936552" cy="41956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271AA"/>
              </a:buClr>
              <a:buSzPct val="140000"/>
              <a:tabLst>
                <a:tab pos="5648325" algn="l"/>
              </a:tabLst>
              <a:defRPr/>
            </a:pPr>
            <a:r>
              <a:rPr kumimoji="1" lang="en-US" altLang="ko-KR" sz="10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  <a:sym typeface="Monotype Sorts" pitchFamily="2" charset="2"/>
              </a:rPr>
              <a:t>Statistics</a:t>
            </a:r>
          </a:p>
          <a:p>
            <a:pPr algn="ctr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271AA"/>
              </a:buClr>
              <a:buSzPct val="140000"/>
              <a:tabLst>
                <a:tab pos="5648325" algn="l"/>
              </a:tabLst>
              <a:defRPr/>
            </a:pPr>
            <a:r>
              <a:rPr lang="en-US" altLang="ko-KR" sz="10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  <a:sym typeface="Monotype Sorts" pitchFamily="2" charset="2"/>
              </a:rPr>
              <a:t>Module</a:t>
            </a:r>
            <a:endParaRPr kumimoji="1" lang="ko-KR" altLang="en-US" sz="1000" dirty="0" smtClean="0">
              <a:solidFill>
                <a:srgbClr val="000000">
                  <a:lumMod val="85000"/>
                  <a:lumOff val="15000"/>
                </a:srgbClr>
              </a:solidFill>
              <a:latin typeface="Times New Roman" pitchFamily="18" charset="0"/>
              <a:ea typeface="맑은 고딕" pitchFamily="50" charset="-127"/>
              <a:cs typeface="Times New Roman" pitchFamily="18" charset="0"/>
              <a:sym typeface="Monotype Sorts" pitchFamily="2" charset="2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3912572" y="3115947"/>
            <a:ext cx="936552" cy="41956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 defTabSz="104298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3271AA"/>
              </a:buClr>
              <a:buSzPct val="140000"/>
              <a:tabLst>
                <a:tab pos="5648325" algn="l"/>
              </a:tabLst>
              <a:defRPr/>
            </a:pPr>
            <a:r>
              <a:rPr kumimoji="1" lang="en-US" altLang="ko-KR" sz="10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  <a:sym typeface="Monotype Sorts" pitchFamily="2" charset="2"/>
              </a:rPr>
              <a:t>Image Module</a:t>
            </a:r>
            <a:endParaRPr kumimoji="1" lang="ko-KR" altLang="en-US" sz="1000" dirty="0" smtClean="0">
              <a:solidFill>
                <a:srgbClr val="000000">
                  <a:lumMod val="85000"/>
                  <a:lumOff val="15000"/>
                </a:srgbClr>
              </a:solidFill>
              <a:latin typeface="Times New Roman" pitchFamily="18" charset="0"/>
              <a:ea typeface="맑은 고딕" pitchFamily="50" charset="-127"/>
              <a:cs typeface="Times New Roman" pitchFamily="18" charset="0"/>
              <a:sym typeface="Monotype Sorts" pitchFamily="2" charset="2"/>
            </a:endParaRPr>
          </a:p>
        </p:txBody>
      </p:sp>
      <p:cxnSp>
        <p:nvCxnSpPr>
          <p:cNvPr id="26" name="직선 화살표 연결선 25"/>
          <p:cNvCxnSpPr>
            <a:stCxn id="19" idx="0"/>
            <a:endCxn id="23" idx="4"/>
          </p:cNvCxnSpPr>
          <p:nvPr/>
        </p:nvCxnSpPr>
        <p:spPr bwMode="auto">
          <a:xfrm rot="5400000" flipH="1" flipV="1">
            <a:off x="2755665" y="3543481"/>
            <a:ext cx="401477" cy="1635217"/>
          </a:xfrm>
          <a:prstGeom prst="straightConnector1">
            <a:avLst/>
          </a:prstGeom>
          <a:solidFill>
            <a:srgbClr val="EFF7FF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7" name="직선 화살표 연결선 26"/>
          <p:cNvCxnSpPr>
            <a:stCxn id="20" idx="0"/>
            <a:endCxn id="23" idx="4"/>
          </p:cNvCxnSpPr>
          <p:nvPr/>
        </p:nvCxnSpPr>
        <p:spPr bwMode="auto">
          <a:xfrm rot="5400000" flipH="1" flipV="1">
            <a:off x="3250235" y="4038052"/>
            <a:ext cx="401477" cy="646075"/>
          </a:xfrm>
          <a:prstGeom prst="straightConnector1">
            <a:avLst/>
          </a:prstGeom>
          <a:solidFill>
            <a:srgbClr val="EFF7FF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" name="직선 화살표 연결선 27"/>
          <p:cNvCxnSpPr>
            <a:stCxn id="21" idx="0"/>
            <a:endCxn id="23" idx="4"/>
          </p:cNvCxnSpPr>
          <p:nvPr/>
        </p:nvCxnSpPr>
        <p:spPr bwMode="auto">
          <a:xfrm rot="16200000" flipV="1">
            <a:off x="3744807" y="4189555"/>
            <a:ext cx="401477" cy="343066"/>
          </a:xfrm>
          <a:prstGeom prst="straightConnector1">
            <a:avLst/>
          </a:prstGeom>
          <a:solidFill>
            <a:srgbClr val="EFF7FF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9" name="직선 화살표 연결선 28"/>
          <p:cNvCxnSpPr>
            <a:stCxn id="22" idx="0"/>
            <a:endCxn id="23" idx="4"/>
          </p:cNvCxnSpPr>
          <p:nvPr/>
        </p:nvCxnSpPr>
        <p:spPr bwMode="auto">
          <a:xfrm flipH="1" flipV="1">
            <a:off x="3774011" y="4160350"/>
            <a:ext cx="1431122" cy="401477"/>
          </a:xfrm>
          <a:prstGeom prst="straightConnector1">
            <a:avLst/>
          </a:prstGeom>
          <a:solidFill>
            <a:srgbClr val="EFF7FF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8061" y="3669345"/>
            <a:ext cx="52753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1714" y="3669345"/>
            <a:ext cx="52753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2" name="직선 화살표 연결선 31"/>
          <p:cNvCxnSpPr>
            <a:stCxn id="23" idx="2"/>
          </p:cNvCxnSpPr>
          <p:nvPr/>
        </p:nvCxnSpPr>
        <p:spPr bwMode="auto">
          <a:xfrm rot="10800000">
            <a:off x="2791547" y="3812220"/>
            <a:ext cx="514190" cy="138346"/>
          </a:xfrm>
          <a:prstGeom prst="straightConnector1">
            <a:avLst/>
          </a:prstGeom>
          <a:solidFill>
            <a:srgbClr val="EFF7FF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3" name="직선 화살표 연결선 32"/>
          <p:cNvCxnSpPr>
            <a:stCxn id="30" idx="0"/>
            <a:endCxn id="24" idx="3"/>
          </p:cNvCxnSpPr>
          <p:nvPr/>
        </p:nvCxnSpPr>
        <p:spPr bwMode="auto">
          <a:xfrm rot="5400000" flipH="1" flipV="1">
            <a:off x="2441128" y="3494773"/>
            <a:ext cx="195275" cy="153870"/>
          </a:xfrm>
          <a:prstGeom prst="straightConnector1">
            <a:avLst/>
          </a:prstGeom>
          <a:solidFill>
            <a:srgbClr val="EFF7FF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4" name="직선 화살표 연결선 33"/>
          <p:cNvCxnSpPr>
            <a:stCxn id="24" idx="6"/>
            <a:endCxn id="25" idx="2"/>
          </p:cNvCxnSpPr>
          <p:nvPr/>
        </p:nvCxnSpPr>
        <p:spPr bwMode="auto">
          <a:xfrm>
            <a:off x="3415096" y="3325730"/>
            <a:ext cx="497476" cy="1588"/>
          </a:xfrm>
          <a:prstGeom prst="straightConnector1">
            <a:avLst/>
          </a:prstGeom>
          <a:solidFill>
            <a:srgbClr val="EFF7FF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5" name="Shape 83"/>
          <p:cNvCxnSpPr>
            <a:stCxn id="25" idx="6"/>
            <a:endCxn id="31" idx="0"/>
          </p:cNvCxnSpPr>
          <p:nvPr/>
        </p:nvCxnSpPr>
        <p:spPr bwMode="auto">
          <a:xfrm>
            <a:off x="4849124" y="3325730"/>
            <a:ext cx="316359" cy="343614"/>
          </a:xfrm>
          <a:prstGeom prst="bentConnector2">
            <a:avLst/>
          </a:prstGeom>
          <a:solidFill>
            <a:srgbClr val="EFF7FF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4502" y="5044772"/>
            <a:ext cx="457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97112" y="2454899"/>
            <a:ext cx="747346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8" name="직선 화살표 연결선 37"/>
          <p:cNvCxnSpPr>
            <a:stCxn id="24" idx="0"/>
            <a:endCxn id="37" idx="2"/>
          </p:cNvCxnSpPr>
          <p:nvPr/>
        </p:nvCxnSpPr>
        <p:spPr bwMode="auto">
          <a:xfrm rot="5400000" flipH="1" flipV="1">
            <a:off x="3173542" y="2618704"/>
            <a:ext cx="270523" cy="723965"/>
          </a:xfrm>
          <a:prstGeom prst="straightConnector1">
            <a:avLst/>
          </a:prstGeom>
          <a:solidFill>
            <a:srgbClr val="EFF7FF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5060" y="1654798"/>
            <a:ext cx="1749669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12573" y="1654797"/>
            <a:ext cx="1749669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1" name="Shape 88"/>
          <p:cNvCxnSpPr>
            <a:stCxn id="37" idx="3"/>
            <a:endCxn id="40" idx="2"/>
          </p:cNvCxnSpPr>
          <p:nvPr/>
        </p:nvCxnSpPr>
        <p:spPr bwMode="auto">
          <a:xfrm flipV="1">
            <a:off x="4044458" y="2321547"/>
            <a:ext cx="742950" cy="328614"/>
          </a:xfrm>
          <a:prstGeom prst="bentConnector2">
            <a:avLst/>
          </a:prstGeom>
          <a:solidFill>
            <a:srgbClr val="EFF7FF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2" name="Shape 91"/>
          <p:cNvCxnSpPr>
            <a:stCxn id="37" idx="1"/>
            <a:endCxn id="39" idx="2"/>
          </p:cNvCxnSpPr>
          <p:nvPr/>
        </p:nvCxnSpPr>
        <p:spPr bwMode="auto">
          <a:xfrm rot="10800000">
            <a:off x="2759896" y="2312024"/>
            <a:ext cx="537217" cy="338139"/>
          </a:xfrm>
          <a:prstGeom prst="bentConnector2">
            <a:avLst/>
          </a:prstGeom>
          <a:solidFill>
            <a:srgbClr val="EFF7FF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3" name="모서리가 둥근 직사각형 42"/>
          <p:cNvSpPr/>
          <p:nvPr/>
        </p:nvSpPr>
        <p:spPr>
          <a:xfrm>
            <a:off x="417605" y="3312154"/>
            <a:ext cx="1266265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Data</a:t>
            </a:r>
          </a:p>
          <a:p>
            <a:pPr algn="ctr"/>
            <a:r>
              <a:rPr lang="en-US" altLang="ko-K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Conversion</a:t>
            </a:r>
            <a:endParaRPr lang="ko-KR" alt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AutoShape 191"/>
          <p:cNvSpPr>
            <a:spLocks noChangeArrowheads="1"/>
          </p:cNvSpPr>
          <p:nvPr/>
        </p:nvSpPr>
        <p:spPr bwMode="auto">
          <a:xfrm>
            <a:off x="2499337" y="1340768"/>
            <a:ext cx="2511013" cy="292100"/>
          </a:xfrm>
          <a:prstGeom prst="roundRect">
            <a:avLst>
              <a:gd name="adj" fmla="val 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lIns="37130" tIns="37130" rIns="37130" bIns="25991" anchor="ctr"/>
          <a:lstStyle/>
          <a:p>
            <a:pPr algn="ctr" defTabSz="942975" fontAlgn="ctr">
              <a:spcBef>
                <a:spcPct val="10000"/>
              </a:spcBef>
              <a:spcAft>
                <a:spcPct val="10000"/>
              </a:spcAft>
            </a:pPr>
            <a:r>
              <a:rPr lang="en-US" altLang="ko-KR" sz="1200" b="1" dirty="0" smtClean="0"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NMSC Homepage</a:t>
            </a:r>
            <a:endParaRPr lang="ko-KR" altLang="en-US" sz="1200" b="1" dirty="0"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45" name="모서리가 둥근 직사각형 44"/>
          <p:cNvSpPr/>
          <p:nvPr/>
        </p:nvSpPr>
        <p:spPr>
          <a:xfrm>
            <a:off x="417605" y="4526600"/>
            <a:ext cx="1266265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Data</a:t>
            </a:r>
          </a:p>
          <a:p>
            <a:pPr algn="ctr"/>
            <a:r>
              <a:rPr lang="en-US" altLang="ko-K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Process</a:t>
            </a:r>
            <a:endParaRPr lang="ko-KR" alt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모서리가 둥근 직사각형 45"/>
          <p:cNvSpPr/>
          <p:nvPr/>
        </p:nvSpPr>
        <p:spPr>
          <a:xfrm>
            <a:off x="417605" y="5741046"/>
            <a:ext cx="1266265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Data</a:t>
            </a:r>
          </a:p>
          <a:p>
            <a:pPr algn="ctr"/>
            <a:r>
              <a:rPr lang="en-US" altLang="ko-K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Collection</a:t>
            </a:r>
            <a:endParaRPr lang="ko-KR" alt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모서리가 둥근 직사각형 46"/>
          <p:cNvSpPr/>
          <p:nvPr/>
        </p:nvSpPr>
        <p:spPr>
          <a:xfrm>
            <a:off x="417605" y="1669080"/>
            <a:ext cx="1266265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Data</a:t>
            </a:r>
          </a:p>
          <a:p>
            <a:pPr algn="ctr"/>
            <a:r>
              <a:rPr lang="en-US" altLang="ko-KR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Display</a:t>
            </a:r>
            <a:endParaRPr lang="ko-KR" alt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그룹 10"/>
          <p:cNvGrpSpPr/>
          <p:nvPr/>
        </p:nvGrpSpPr>
        <p:grpSpPr>
          <a:xfrm>
            <a:off x="6053783" y="1616509"/>
            <a:ext cx="3043216" cy="4798080"/>
            <a:chOff x="6454534" y="1978207"/>
            <a:chExt cx="3250634" cy="4331113"/>
          </a:xfrm>
        </p:grpSpPr>
        <p:sp>
          <p:nvSpPr>
            <p:cNvPr id="50" name="모서리가 둥근 직사각형 49"/>
            <p:cNvSpPr/>
            <p:nvPr/>
          </p:nvSpPr>
          <p:spPr bwMode="auto">
            <a:xfrm>
              <a:off x="6454534" y="1978207"/>
              <a:ext cx="3239999" cy="252412"/>
            </a:xfrm>
            <a:prstGeom prst="roundRect">
              <a:avLst>
                <a:gd name="adj" fmla="val 0"/>
              </a:avLst>
            </a:prstGeom>
            <a:solidFill>
              <a:srgbClr val="CFDDED"/>
            </a:solidFill>
            <a:ln w="6350">
              <a:solidFill>
                <a:srgbClr val="85A7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  <a:defRPr/>
              </a:pPr>
              <a:r>
                <a:rPr lang="en-US" altLang="ko-KR" sz="1200" b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Four steps</a:t>
              </a:r>
              <a:endParaRPr lang="ko-KR" altLang="en-US" sz="1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pic>
          <p:nvPicPr>
            <p:cNvPr id="51" name="Picture 2" descr="C:\Users\wslee\Desktop\Untitled-2.png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230"/>
            <a:stretch>
              <a:fillRect/>
            </a:stretch>
          </p:blipFill>
          <p:spPr bwMode="auto">
            <a:xfrm>
              <a:off x="6514473" y="2045082"/>
              <a:ext cx="66677" cy="118662"/>
            </a:xfrm>
            <a:prstGeom prst="rect">
              <a:avLst/>
            </a:prstGeom>
            <a:noFill/>
          </p:spPr>
        </p:pic>
        <p:sp>
          <p:nvSpPr>
            <p:cNvPr id="52" name="TextBox 184"/>
            <p:cNvSpPr txBox="1">
              <a:spLocks noChangeArrowheads="1"/>
            </p:cNvSpPr>
            <p:nvPr/>
          </p:nvSpPr>
          <p:spPr bwMode="auto">
            <a:xfrm>
              <a:off x="6454535" y="2276872"/>
              <a:ext cx="3240360" cy="4032448"/>
            </a:xfrm>
            <a:prstGeom prst="roundRect">
              <a:avLst>
                <a:gd name="adj" fmla="val 0"/>
              </a:avLst>
            </a:prstGeom>
            <a:solidFill>
              <a:srgbClr val="EAEAEA"/>
            </a:solidFill>
            <a:ln w="9525">
              <a:gradFill>
                <a:gsLst>
                  <a:gs pos="22000">
                    <a:schemeClr val="bg1">
                      <a:lumMod val="75000"/>
                    </a:schemeClr>
                  </a:gs>
                  <a:gs pos="77000">
                    <a:schemeClr val="bg1">
                      <a:lumMod val="75000"/>
                      <a:alpha val="0"/>
                    </a:schemeClr>
                  </a:gs>
                </a:gsLst>
                <a:lin ang="5400000" scaled="0"/>
              </a:gradFill>
              <a:prstDash val="sysDot"/>
              <a:miter lim="800000"/>
              <a:headEnd/>
              <a:tailEnd/>
            </a:ln>
          </p:spPr>
          <p:txBody>
            <a:bodyPr lIns="108000" tIns="144000" rIns="36000" bIns="36000"/>
            <a:lstStyle/>
            <a:p>
              <a:pPr marL="0" lvl="1" defTabSz="1042988" eaLnBrk="0" latinLnBrk="0" hangingPunct="0">
                <a:spcBef>
                  <a:spcPts val="600"/>
                </a:spcBef>
                <a:spcAft>
                  <a:spcPts val="600"/>
                </a:spcAft>
                <a:buClr>
                  <a:srgbClr val="000000">
                    <a:lumMod val="85000"/>
                    <a:lumOff val="15000"/>
                  </a:srgbClr>
                </a:buClr>
                <a:buSzPct val="80000"/>
                <a:tabLst>
                  <a:tab pos="5648325" algn="l"/>
                </a:tabLst>
                <a:defRPr/>
              </a:pPr>
              <a:r>
                <a:rPr lang="en-US" altLang="ko-KR" sz="1100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itchFamily="18" charset="0"/>
                  <a:ea typeface="맑은 고딕" pitchFamily="50" charset="-127"/>
                  <a:cs typeface="Times New Roman" pitchFamily="18" charset="0"/>
                  <a:sym typeface="Monotype Sorts" pitchFamily="2" charset="2"/>
                </a:rPr>
                <a:t>1) Data Collection</a:t>
              </a:r>
            </a:p>
            <a:p>
              <a:pPr marL="180975" lvl="2" indent="-90488" defTabSz="1042988" eaLnBrk="0" latinLnBrk="0" hangingPunct="0">
                <a:spcBef>
                  <a:spcPts val="600"/>
                </a:spcBef>
                <a:spcAft>
                  <a:spcPts val="600"/>
                </a:spcAft>
                <a:buClr>
                  <a:srgbClr val="000000">
                    <a:lumMod val="85000"/>
                    <a:lumOff val="15000"/>
                  </a:srgbClr>
                </a:buClr>
                <a:buSzPct val="80000"/>
                <a:buFont typeface="Arial" pitchFamily="34" charset="0"/>
                <a:buChar char="•"/>
                <a:tabLst>
                  <a:tab pos="5648325" algn="l"/>
                </a:tabLst>
                <a:defRPr/>
              </a:pPr>
              <a:r>
                <a:rPr lang="en-US" altLang="ko-KR" sz="1100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itchFamily="18" charset="0"/>
                  <a:ea typeface="맑은 고딕" pitchFamily="50" charset="-127"/>
                  <a:cs typeface="Times New Roman" pitchFamily="18" charset="0"/>
                  <a:sym typeface="Monotype Sorts" pitchFamily="2" charset="2"/>
                </a:rPr>
                <a:t>COMS, IASI, AIRS, MODIS, OMI</a:t>
              </a:r>
            </a:p>
            <a:p>
              <a:pPr marL="88900" lvl="2" indent="-88900" defTabSz="1042988" eaLnBrk="0" latinLnBrk="0" hangingPunct="0">
                <a:spcBef>
                  <a:spcPts val="600"/>
                </a:spcBef>
                <a:spcAft>
                  <a:spcPts val="600"/>
                </a:spcAft>
                <a:buClr>
                  <a:srgbClr val="000000">
                    <a:lumMod val="85000"/>
                    <a:lumOff val="15000"/>
                  </a:srgbClr>
                </a:buClr>
                <a:buSzPct val="80000"/>
                <a:tabLst>
                  <a:tab pos="5648325" algn="l"/>
                </a:tabLst>
                <a:defRPr/>
              </a:pPr>
              <a:r>
                <a:rPr lang="en-US" altLang="ko-KR" sz="1100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itchFamily="18" charset="0"/>
                  <a:ea typeface="맑은 고딕" pitchFamily="50" charset="-127"/>
                  <a:cs typeface="Times New Roman" pitchFamily="18" charset="0"/>
                  <a:sym typeface="Monotype Sorts" pitchFamily="2" charset="2"/>
                </a:rPr>
                <a:t>2) Data Processing</a:t>
              </a:r>
            </a:p>
            <a:p>
              <a:pPr marL="180975" lvl="2" indent="-90488" defTabSz="1042988" eaLnBrk="0" latinLnBrk="0" hangingPunct="0">
                <a:spcBef>
                  <a:spcPts val="600"/>
                </a:spcBef>
                <a:spcAft>
                  <a:spcPts val="600"/>
                </a:spcAft>
                <a:buClr>
                  <a:srgbClr val="000000">
                    <a:lumMod val="85000"/>
                    <a:lumOff val="15000"/>
                  </a:srgbClr>
                </a:buClr>
                <a:buSzPct val="80000"/>
                <a:buFont typeface="Arial" pitchFamily="34" charset="0"/>
                <a:buChar char="•"/>
                <a:tabLst>
                  <a:tab pos="5648325" algn="l"/>
                </a:tabLst>
                <a:defRPr/>
              </a:pPr>
              <a:r>
                <a:rPr lang="en-US" altLang="ko-KR" sz="1100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itchFamily="18" charset="0"/>
                  <a:ea typeface="맑은 고딕" pitchFamily="50" charset="-127"/>
                  <a:cs typeface="Times New Roman" pitchFamily="18" charset="0"/>
                  <a:sym typeface="Monotype Sorts" pitchFamily="2" charset="2"/>
                </a:rPr>
                <a:t> </a:t>
              </a:r>
              <a:r>
                <a:rPr lang="en-US" altLang="ko-KR" sz="11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itchFamily="18" charset="0"/>
                  <a:ea typeface="맑은 고딕" pitchFamily="50" charset="-127"/>
                  <a:cs typeface="Times New Roman" pitchFamily="18" charset="0"/>
                  <a:sym typeface="Monotype Sorts" pitchFamily="2" charset="2"/>
                </a:rPr>
                <a:t>Daily, Monthly Process and </a:t>
              </a:r>
              <a:r>
                <a:rPr lang="en-US" altLang="ko-KR" sz="1100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itchFamily="18" charset="0"/>
                  <a:ea typeface="맑은 고딕" pitchFamily="50" charset="-127"/>
                  <a:cs typeface="Times New Roman" pitchFamily="18" charset="0"/>
                  <a:sym typeface="Monotype Sorts" pitchFamily="2" charset="2"/>
                </a:rPr>
                <a:t>archiving</a:t>
              </a:r>
            </a:p>
            <a:p>
              <a:pPr marL="0" lvl="1" defTabSz="1042988" eaLnBrk="0" latinLnBrk="0" hangingPunct="0">
                <a:spcBef>
                  <a:spcPts val="600"/>
                </a:spcBef>
                <a:spcAft>
                  <a:spcPts val="600"/>
                </a:spcAft>
                <a:buClr>
                  <a:srgbClr val="000000">
                    <a:lumMod val="85000"/>
                    <a:lumOff val="15000"/>
                  </a:srgbClr>
                </a:buClr>
                <a:buSzPct val="80000"/>
                <a:tabLst>
                  <a:tab pos="5648325" algn="l"/>
                </a:tabLst>
                <a:defRPr/>
              </a:pPr>
              <a:r>
                <a:rPr lang="en-US" altLang="ko-KR" sz="1100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itchFamily="18" charset="0"/>
                  <a:ea typeface="맑은 고딕" pitchFamily="50" charset="-127"/>
                  <a:cs typeface="Times New Roman" pitchFamily="18" charset="0"/>
                  <a:sym typeface="Monotype Sorts" pitchFamily="2" charset="2"/>
                </a:rPr>
                <a:t>3) Data Conversion</a:t>
              </a:r>
            </a:p>
            <a:p>
              <a:pPr marL="187325" lvl="1" indent="-90488" defTabSz="1042988" eaLnBrk="0" latinLnBrk="0" hangingPunct="0">
                <a:spcBef>
                  <a:spcPts val="600"/>
                </a:spcBef>
                <a:spcAft>
                  <a:spcPts val="600"/>
                </a:spcAft>
                <a:buClr>
                  <a:srgbClr val="000000">
                    <a:lumMod val="85000"/>
                    <a:lumOff val="15000"/>
                  </a:srgbClr>
                </a:buClr>
                <a:buSzPct val="80000"/>
                <a:buFont typeface="Arial" pitchFamily="34" charset="0"/>
                <a:buChar char="•"/>
                <a:tabLst>
                  <a:tab pos="5648325" algn="l"/>
                </a:tabLst>
                <a:defRPr/>
              </a:pPr>
              <a:r>
                <a:rPr lang="en-US" altLang="ko-KR" sz="1100" dirty="0" err="1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itchFamily="18" charset="0"/>
                  <a:ea typeface="맑은 고딕" pitchFamily="50" charset="-127"/>
                  <a:cs typeface="Times New Roman" pitchFamily="18" charset="0"/>
                  <a:sym typeface="Monotype Sorts" pitchFamily="2" charset="2"/>
                </a:rPr>
                <a:t>NetCDF</a:t>
              </a:r>
              <a:r>
                <a:rPr lang="en-US" altLang="ko-KR" sz="11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itchFamily="18" charset="0"/>
                  <a:ea typeface="맑은 고딕" pitchFamily="50" charset="-127"/>
                  <a:cs typeface="Times New Roman" pitchFamily="18" charset="0"/>
                  <a:sym typeface="Monotype Sorts" pitchFamily="2" charset="2"/>
                </a:rPr>
                <a:t> </a:t>
              </a:r>
              <a:r>
                <a:rPr lang="en-US" altLang="ko-KR" sz="1100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itchFamily="18" charset="0"/>
                  <a:ea typeface="맑은 고딕" pitchFamily="50" charset="-127"/>
                  <a:cs typeface="Times New Roman" pitchFamily="18" charset="0"/>
                  <a:sym typeface="Monotype Sorts" pitchFamily="2" charset="2"/>
                </a:rPr>
                <a:t>format conversion</a:t>
              </a:r>
            </a:p>
            <a:p>
              <a:pPr marL="0" lvl="1" defTabSz="1042988" eaLnBrk="0" latinLnBrk="0" hangingPunct="0">
                <a:spcBef>
                  <a:spcPts val="600"/>
                </a:spcBef>
                <a:spcAft>
                  <a:spcPts val="600"/>
                </a:spcAft>
                <a:buClr>
                  <a:srgbClr val="000000">
                    <a:lumMod val="85000"/>
                    <a:lumOff val="15000"/>
                  </a:srgbClr>
                </a:buClr>
                <a:buSzPct val="80000"/>
                <a:tabLst>
                  <a:tab pos="5648325" algn="l"/>
                </a:tabLst>
                <a:defRPr/>
              </a:pPr>
              <a:r>
                <a:rPr lang="en-US" altLang="ko-KR" sz="1100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itchFamily="18" charset="0"/>
                  <a:ea typeface="맑은 고딕" pitchFamily="50" charset="-127"/>
                  <a:cs typeface="Times New Roman" pitchFamily="18" charset="0"/>
                  <a:sym typeface="Monotype Sorts" pitchFamily="2" charset="2"/>
                </a:rPr>
                <a:t>4) Display</a:t>
              </a:r>
            </a:p>
            <a:p>
              <a:pPr marL="187325" lvl="1" indent="-90488" defTabSz="1042988" eaLnBrk="0" latinLnBrk="0" hangingPunct="0">
                <a:spcBef>
                  <a:spcPts val="600"/>
                </a:spcBef>
                <a:spcAft>
                  <a:spcPts val="600"/>
                </a:spcAft>
                <a:buClr>
                  <a:srgbClr val="000000">
                    <a:lumMod val="85000"/>
                    <a:lumOff val="15000"/>
                  </a:srgbClr>
                </a:buClr>
                <a:buSzPct val="80000"/>
                <a:buFont typeface="Arial" pitchFamily="34" charset="0"/>
                <a:buChar char="•"/>
                <a:tabLst>
                  <a:tab pos="5648325" algn="l"/>
                </a:tabLst>
                <a:defRPr/>
              </a:pPr>
              <a:r>
                <a:rPr lang="en-US" altLang="ko-KR" sz="1100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itchFamily="18" charset="0"/>
                  <a:ea typeface="맑은 고딕" pitchFamily="50" charset="-127"/>
                  <a:cs typeface="Times New Roman" pitchFamily="18" charset="0"/>
                  <a:sym typeface="Monotype Sorts" pitchFamily="2" charset="2"/>
                </a:rPr>
                <a:t>GSICS in NMSC Website</a:t>
              </a:r>
            </a:p>
            <a:p>
              <a:pPr marL="187325" lvl="1" indent="-90488" defTabSz="1042988" eaLnBrk="0" latinLnBrk="0" hangingPunct="0">
                <a:spcBef>
                  <a:spcPts val="600"/>
                </a:spcBef>
                <a:spcAft>
                  <a:spcPts val="600"/>
                </a:spcAft>
                <a:buClr>
                  <a:srgbClr val="000000">
                    <a:lumMod val="85000"/>
                    <a:lumOff val="15000"/>
                  </a:srgbClr>
                </a:buClr>
                <a:buSzPct val="80000"/>
                <a:buFont typeface="Arial" pitchFamily="34" charset="0"/>
                <a:buChar char="•"/>
                <a:tabLst>
                  <a:tab pos="5648325" algn="l"/>
                </a:tabLst>
                <a:defRPr/>
              </a:pPr>
              <a:r>
                <a:rPr lang="en-US" altLang="ko-KR" sz="1100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itchFamily="18" charset="0"/>
                  <a:ea typeface="맑은 고딕" pitchFamily="50" charset="-127"/>
                  <a:cs typeface="Times New Roman" pitchFamily="18" charset="0"/>
                  <a:sym typeface="Monotype Sorts" pitchFamily="2" charset="2"/>
                </a:rPr>
                <a:t>Visible and Infrared</a:t>
              </a:r>
              <a:endParaRPr lang="ko-KR" altLang="en-US" sz="11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3" name="그룹 75"/>
            <p:cNvGrpSpPr>
              <a:grpSpLocks/>
            </p:cNvGrpSpPr>
            <p:nvPr/>
          </p:nvGrpSpPr>
          <p:grpSpPr bwMode="auto">
            <a:xfrm>
              <a:off x="6465168" y="2248291"/>
              <a:ext cx="3240000" cy="28581"/>
              <a:chOff x="954909" y="4980277"/>
              <a:chExt cx="2016475" cy="28584"/>
            </a:xfrm>
          </p:grpSpPr>
          <p:sp>
            <p:nvSpPr>
              <p:cNvPr id="54" name="모서리가 둥근 직사각형 53"/>
              <p:cNvSpPr/>
              <p:nvPr/>
            </p:nvSpPr>
            <p:spPr bwMode="auto">
              <a:xfrm>
                <a:off x="954908" y="4980224"/>
                <a:ext cx="2016475" cy="28578"/>
              </a:xfrm>
              <a:prstGeom prst="roundRect">
                <a:avLst>
                  <a:gd name="adj" fmla="val 0"/>
                </a:avLst>
              </a:prstGeom>
              <a:solidFill>
                <a:srgbClr val="A4BDDC"/>
              </a:soli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marL="101600" indent="-115895" algn="ctr" defTabSz="1092535" eaLnBrk="0" latinLnBrk="0" hangingPunct="0">
                  <a:spcBef>
                    <a:spcPts val="600"/>
                  </a:spcBef>
                  <a:spcAft>
                    <a:spcPts val="600"/>
                  </a:spcAft>
                  <a:buClr>
                    <a:srgbClr val="3271AA"/>
                  </a:buClr>
                  <a:buSzPct val="140000"/>
                  <a:tabLst>
                    <a:tab pos="814888" algn="l"/>
                  </a:tabLst>
                  <a:defRPr/>
                </a:pPr>
                <a:endParaRPr lang="ko-KR" altLang="en-US" sz="1000" b="1" kern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sp>
            <p:nvSpPr>
              <p:cNvPr id="55" name="모서리가 둥근 직사각형 54"/>
              <p:cNvSpPr/>
              <p:nvPr/>
            </p:nvSpPr>
            <p:spPr bwMode="auto">
              <a:xfrm>
                <a:off x="1603061" y="4980224"/>
                <a:ext cx="720170" cy="28578"/>
              </a:xfrm>
              <a:prstGeom prst="roundRect">
                <a:avLst>
                  <a:gd name="adj" fmla="val 0"/>
                </a:avLst>
              </a:prstGeom>
              <a:solidFill>
                <a:srgbClr val="6792C5"/>
              </a:soli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marL="101600" indent="-115895" algn="ctr" defTabSz="1092535" eaLnBrk="0" latinLnBrk="0" hangingPunct="0">
                  <a:spcBef>
                    <a:spcPts val="600"/>
                  </a:spcBef>
                  <a:spcAft>
                    <a:spcPts val="600"/>
                  </a:spcAft>
                  <a:buClr>
                    <a:srgbClr val="3271AA"/>
                  </a:buClr>
                  <a:buSzPct val="140000"/>
                  <a:tabLst>
                    <a:tab pos="814888" algn="l"/>
                  </a:tabLst>
                  <a:defRPr/>
                </a:pPr>
                <a:endParaRPr lang="ko-KR" altLang="en-US" sz="1000" b="1" kern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sp>
        <p:nvSpPr>
          <p:cNvPr id="56" name="TextBox 55"/>
          <p:cNvSpPr txBox="1"/>
          <p:nvPr/>
        </p:nvSpPr>
        <p:spPr>
          <a:xfrm>
            <a:off x="2140235" y="3765800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Times New Roman" pitchFamily="18" charset="0"/>
                <a:cs typeface="Times New Roman" pitchFamily="18" charset="0"/>
              </a:rPr>
              <a:t>Storage</a:t>
            </a:r>
            <a:endParaRPr lang="ko-KR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815579" y="3765800"/>
            <a:ext cx="6559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Times New Roman" pitchFamily="18" charset="0"/>
                <a:cs typeface="Times New Roman" pitchFamily="18" charset="0"/>
              </a:rPr>
              <a:t>Storage</a:t>
            </a:r>
            <a:endParaRPr lang="ko-KR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6767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616D12-202B-43FB-A283-173F32CA9DFA}" type="slidenum">
              <a:rPr lang="en-US" altLang="ko-KR" sz="1100" smtClean="0"/>
              <a:pPr>
                <a:defRPr/>
              </a:pPr>
              <a:t>4</a:t>
            </a:fld>
            <a:endParaRPr lang="en-US" altLang="ko-KR" sz="1100" dirty="0"/>
          </a:p>
        </p:txBody>
      </p:sp>
      <p:sp>
        <p:nvSpPr>
          <p:cNvPr id="3" name="직사각형 2"/>
          <p:cNvSpPr/>
          <p:nvPr/>
        </p:nvSpPr>
        <p:spPr>
          <a:xfrm>
            <a:off x="551128" y="1916832"/>
            <a:ext cx="7909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Wingdings" pitchFamily="2" charset="2"/>
              <a:buChar char="§"/>
            </a:pP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MT1R_20130531_0600_AIRS_060.nc</a:t>
            </a:r>
          </a:p>
          <a:p>
            <a:pPr marL="182563" indent="-182563">
              <a:buFont typeface="Wingdings" pitchFamily="2" charset="2"/>
              <a:buChar char="§"/>
            </a:pP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MT1R_20130531_1100_IASI_1008449763.IASI_xxx_1C_M02_20130531112</a:t>
            </a:r>
          </a:p>
          <a:p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   958Z_20130531113254Z_N_O_20130531125921Z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__20130531130029.nc</a:t>
            </a:r>
            <a:endParaRPr lang="ko-KR" altLang="ko-K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아래쪽 화살표 3"/>
          <p:cNvSpPr/>
          <p:nvPr/>
        </p:nvSpPr>
        <p:spPr>
          <a:xfrm>
            <a:off x="3851920" y="2924944"/>
            <a:ext cx="980124" cy="43204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51128" y="4437112"/>
            <a:ext cx="82777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AIRS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W_KR-KMA-NMSC,SATCAL+NRTC+GEOLEOIR,COMS+MI-  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              Aqua+AIRS_C_RKSL_201305310600.nc</a:t>
            </a:r>
            <a:endParaRPr lang="en-US" altLang="ko-KR" dirty="0">
              <a:latin typeface="Times New Roman" pitchFamily="18" charset="0"/>
              <a:cs typeface="Times New Roman" pitchFamily="18" charset="0"/>
            </a:endParaRPr>
          </a:p>
          <a:p>
            <a:pPr marL="182563" indent="-182563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b="1" dirty="0">
                <a:latin typeface="Times New Roman" pitchFamily="18" charset="0"/>
                <a:cs typeface="Times New Roman" pitchFamily="18" charset="0"/>
              </a:rPr>
              <a:t>IASI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W_KR-KMA-NMSC,SATCAL+NRTC+GEOLEOIR,COMS+MI_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              MetopA+IASI_C_RKSL_201305311100.nc</a:t>
            </a:r>
            <a:endParaRPr lang="en-US" altLang="ko-K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84225" y="285750"/>
            <a:ext cx="8002588" cy="706438"/>
          </a:xfrm>
          <a:prstGeom prst="rect">
            <a:avLst/>
          </a:prstGeom>
        </p:spPr>
        <p:txBody>
          <a:bodyPr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buFont typeface="맑은 고딕" pitchFamily="50" charset="-127"/>
              <a:buNone/>
              <a:defRPr/>
            </a:pPr>
            <a:r>
              <a:rPr lang="en-US" altLang="ko-K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GSICS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1844" y="1545176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Old Filename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703528" y="6372036"/>
            <a:ext cx="8125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From April 1, 2011 to present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614959" y="3429000"/>
            <a:ext cx="3773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New Filename : GSICS standard</a:t>
            </a:r>
            <a:endParaRPr lang="en-US" altLang="ko-KR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44016" y="3879052"/>
            <a:ext cx="8820472" cy="598130"/>
          </a:xfrm>
          <a:prstGeom prst="rect">
            <a:avLst/>
          </a:prstGeom>
          <a:noFill/>
          <a:ln w="50800" cap="sq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pflag_productidentifier_oflag_originator_yyyyMMddhhmmss</a:t>
            </a:r>
            <a:r>
              <a:rPr lang="en-US" altLang="ko-KR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[_</a:t>
            </a:r>
            <a:r>
              <a:rPr lang="en-US" altLang="ko-KR" sz="1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freeformat</a:t>
            </a:r>
            <a:r>
              <a:rPr lang="en-US" altLang="ko-KR" sz="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].type[.compression</a:t>
            </a:r>
            <a:r>
              <a:rPr lang="en-US" altLang="ko-KR" sz="1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endParaRPr lang="ko-KR" altLang="ko-KR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0198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616D12-202B-43FB-A283-173F32CA9DFA}" type="slidenum">
              <a:rPr lang="en-US" altLang="ko-KR" sz="1100" smtClean="0"/>
              <a:pPr>
                <a:defRPr/>
              </a:pPr>
              <a:t>5</a:t>
            </a:fld>
            <a:endParaRPr lang="en-US" altLang="ko-KR" sz="110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84225" y="285750"/>
            <a:ext cx="8002588" cy="706438"/>
          </a:xfrm>
          <a:prstGeom prst="rect">
            <a:avLst/>
          </a:prstGeom>
        </p:spPr>
        <p:txBody>
          <a:bodyPr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buFont typeface="맑은 고딕" pitchFamily="50" charset="-127"/>
              <a:buNone/>
              <a:defRPr/>
            </a:pPr>
            <a:r>
              <a:rPr lang="en-US" altLang="ko-K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GSICS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1844" y="1545176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Colocation data format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9491" y="1921990"/>
            <a:ext cx="6202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ko-KR" dirty="0" smtClean="0">
                <a:latin typeface="Times New Roman" pitchFamily="18" charset="0"/>
                <a:cs typeface="Times New Roman" pitchFamily="18" charset="0"/>
              </a:rPr>
              <a:t> Intermediate : Corrected format using </a:t>
            </a:r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GSICS </a:t>
            </a:r>
            <a:r>
              <a:rPr lang="en-US" altLang="ko-KR" b="1" dirty="0" err="1" smtClean="0">
                <a:latin typeface="Times New Roman" pitchFamily="18" charset="0"/>
                <a:cs typeface="Times New Roman" pitchFamily="18" charset="0"/>
              </a:rPr>
              <a:t>NetCDF</a:t>
            </a:r>
            <a:r>
              <a:rPr lang="en-US" altLang="ko-KR" b="1" dirty="0" smtClean="0">
                <a:latin typeface="Times New Roman" pitchFamily="18" charset="0"/>
                <a:cs typeface="Times New Roman" pitchFamily="18" charset="0"/>
              </a:rPr>
              <a:t> format</a:t>
            </a:r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2291322"/>
            <a:ext cx="6529895" cy="454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246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616D12-202B-43FB-A283-173F32CA9DFA}" type="slidenum">
              <a:rPr lang="en-US" altLang="ko-KR" sz="1100" smtClean="0"/>
              <a:pPr>
                <a:defRPr/>
              </a:pPr>
              <a:t>6</a:t>
            </a:fld>
            <a:endParaRPr lang="en-US" altLang="ko-KR" sz="110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84225" y="285750"/>
            <a:ext cx="8002588" cy="706438"/>
          </a:xfrm>
          <a:prstGeom prst="rect">
            <a:avLst/>
          </a:prstGeom>
        </p:spPr>
        <p:txBody>
          <a:bodyPr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buFont typeface="맑은 고딕" pitchFamily="50" charset="-127"/>
              <a:buNone/>
              <a:defRPr/>
            </a:pPr>
            <a:r>
              <a:rPr lang="en-US" altLang="ko-K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GSICS Data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49945"/>
              </p:ext>
            </p:extLst>
          </p:nvPr>
        </p:nvGraphicFramePr>
        <p:xfrm>
          <a:off x="971600" y="2132856"/>
          <a:ext cx="7429552" cy="457143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41086"/>
                <a:gridCol w="5388466"/>
              </a:tblGrid>
              <a:tr h="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</a:rPr>
                        <a:t>Variables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6983" marR="36983" marT="10225" marB="10225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 smtClean="0">
                          <a:latin typeface="+mn-ea"/>
                          <a:ea typeface="+mn-ea"/>
                        </a:rPr>
                        <a:t>Explain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6983" marR="36983" marT="10225" marB="1022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err="1">
                          <a:latin typeface="+mn-ea"/>
                          <a:ea typeface="+mn-ea"/>
                        </a:rPr>
                        <a:t>wnc</a:t>
                      </a:r>
                      <a:endParaRPr lang="en-US" sz="9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6983" marR="36983" marT="10225" marB="10225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latin typeface="+mn-ea"/>
                          <a:ea typeface="+mn-ea"/>
                        </a:rPr>
                        <a:t>monitored instrument channel central wavenumber</a:t>
                      </a:r>
                      <a:endParaRPr lang="en-US" sz="900" kern="0" spc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6983" marR="36983" marT="10225" marB="1022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latin typeface="+mn-ea"/>
                          <a:ea typeface="+mn-ea"/>
                        </a:rPr>
                        <a:t>beta</a:t>
                      </a:r>
                      <a:endParaRPr lang="en-US" sz="900" kern="0" spc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6983" marR="36983" marT="10225" marB="10225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latin typeface="+mn-ea"/>
                          <a:ea typeface="+mn-ea"/>
                        </a:rPr>
                        <a:t>radiance to brightness temperature conversion coefficients beta</a:t>
                      </a:r>
                      <a:endParaRPr lang="en-US" sz="9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6983" marR="36983" marT="10225" marB="1022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latin typeface="+mn-ea"/>
                          <a:ea typeface="+mn-ea"/>
                        </a:rPr>
                        <a:t>alpha</a:t>
                      </a:r>
                      <a:endParaRPr lang="en-US" sz="900" kern="0" spc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6983" marR="36983" marT="10225" marB="10225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latin typeface="+mn-ea"/>
                          <a:ea typeface="+mn-ea"/>
                        </a:rPr>
                        <a:t>radiance to brightness temperature conversion coefficients alpha</a:t>
                      </a:r>
                      <a:endParaRPr lang="en-US" sz="9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6983" marR="36983" marT="10225" marB="1022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latin typeface="+mn-ea"/>
                          <a:ea typeface="+mn-ea"/>
                        </a:rPr>
                        <a:t>a1</a:t>
                      </a:r>
                      <a:endParaRPr lang="en-US" sz="900" kern="0" spc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6983" marR="36983" marT="10225" marB="10225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latin typeface="+mn-ea"/>
                          <a:ea typeface="+mn-ea"/>
                        </a:rPr>
                        <a:t>radiance to brightness temperature conversion band correction coefficients offset term</a:t>
                      </a:r>
                      <a:endParaRPr lang="en-US" sz="9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6983" marR="36983" marT="10225" marB="1022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latin typeface="+mn-ea"/>
                          <a:ea typeface="+mn-ea"/>
                        </a:rPr>
                        <a:t>a2</a:t>
                      </a:r>
                      <a:endParaRPr lang="en-US" sz="900" kern="0" spc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6983" marR="36983" marT="10225" marB="10225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latin typeface="+mn-ea"/>
                          <a:ea typeface="+mn-ea"/>
                        </a:rPr>
                        <a:t>radiance to brightness temperature conversion band correction coefficients first-order term</a:t>
                      </a:r>
                      <a:endParaRPr lang="en-US" sz="900" kern="0" spc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6983" marR="36983" marT="10225" marB="1022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latin typeface="+mn-ea"/>
                          <a:ea typeface="+mn-ea"/>
                        </a:rPr>
                        <a:t>a3</a:t>
                      </a:r>
                      <a:endParaRPr lang="en-US" sz="900" kern="0" spc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6983" marR="36983" marT="10225" marB="10225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latin typeface="+mn-ea"/>
                          <a:ea typeface="+mn-ea"/>
                        </a:rPr>
                        <a:t>radiance to brightness temperature conversion band correction coefficients second-order term</a:t>
                      </a:r>
                      <a:endParaRPr lang="en-US" sz="900" kern="0" spc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6983" marR="36983" marT="10225" marB="1022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err="1">
                          <a:latin typeface="+mn-ea"/>
                          <a:ea typeface="+mn-ea"/>
                        </a:rPr>
                        <a:t>channel_name</a:t>
                      </a:r>
                      <a:endParaRPr lang="en-US" sz="9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6983" marR="36983" marT="10225" marB="10225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latin typeface="+mn-ea"/>
                          <a:ea typeface="+mn-ea"/>
                        </a:rPr>
                        <a:t>monitored instrument channel identifier</a:t>
                      </a:r>
                      <a:endParaRPr lang="en-US" sz="900" kern="0" spc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6983" marR="36983" marT="10225" marB="1022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latin typeface="+mn-ea"/>
                          <a:ea typeface="+mn-ea"/>
                        </a:rPr>
                        <a:t>entral_wavelength</a:t>
                      </a:r>
                      <a:endParaRPr lang="en-US" sz="900" kern="0" spc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6983" marR="36983" marT="10225" marB="10225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latin typeface="+mn-ea"/>
                          <a:ea typeface="+mn-ea"/>
                        </a:rPr>
                        <a:t>monitored instrument channel central wavelength</a:t>
                      </a:r>
                      <a:endParaRPr lang="en-US" sz="900" kern="0" spc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6983" marR="36983" marT="10225" marB="1022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latin typeface="+mn-ea"/>
                          <a:ea typeface="+mn-ea"/>
                        </a:rPr>
                        <a:t>date</a:t>
                      </a:r>
                      <a:endParaRPr lang="en-US" sz="900" kern="0" spc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6983" marR="36983" marT="10225" marB="10225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latin typeface="+mn-ea"/>
                          <a:ea typeface="+mn-ea"/>
                        </a:rPr>
                        <a:t>optimal date</a:t>
                      </a:r>
                      <a:endParaRPr lang="en-US" sz="900" kern="0" spc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6983" marR="36983" marT="10225" marB="1022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latin typeface="+mn-ea"/>
                          <a:ea typeface="+mn-ea"/>
                        </a:rPr>
                        <a:t>validity_period</a:t>
                      </a:r>
                      <a:endParaRPr lang="en-US" sz="900" kern="0" spc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6983" marR="36983" marT="10225" marB="10225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latin typeface="+mn-ea"/>
                          <a:ea typeface="+mn-ea"/>
                        </a:rPr>
                        <a:t>correction validity period start and end time</a:t>
                      </a:r>
                      <a:endParaRPr lang="en-US" sz="900" kern="0" spc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6983" marR="36983" marT="10225" marB="1022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latin typeface="+mn-ea"/>
                          <a:ea typeface="+mn-ea"/>
                        </a:rPr>
                        <a:t>slope</a:t>
                      </a:r>
                      <a:endParaRPr lang="en-US" sz="900" kern="0" spc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6983" marR="36983" marT="10225" marB="10225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latin typeface="+mn-ea"/>
                          <a:ea typeface="+mn-ea"/>
                        </a:rPr>
                        <a:t>correction formula slope</a:t>
                      </a:r>
                      <a:endParaRPr lang="en-US" sz="9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6983" marR="36983" marT="10225" marB="1022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latin typeface="+mn-ea"/>
                          <a:ea typeface="+mn-ea"/>
                        </a:rPr>
                        <a:t>slope_se</a:t>
                      </a:r>
                      <a:endParaRPr lang="en-US" sz="900" kern="0" spc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6983" marR="36983" marT="10225" marB="10225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latin typeface="+mn-ea"/>
                          <a:ea typeface="+mn-ea"/>
                        </a:rPr>
                        <a:t>standard error of correction formula slope</a:t>
                      </a:r>
                      <a:endParaRPr lang="en-US" sz="900" kern="0" spc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6983" marR="36983" marT="10225" marB="1022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latin typeface="+mn-ea"/>
                          <a:ea typeface="+mn-ea"/>
                        </a:rPr>
                        <a:t>offset</a:t>
                      </a:r>
                      <a:endParaRPr lang="en-US" sz="900" kern="0" spc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6983" marR="36983" marT="10225" marB="10225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latin typeface="+mn-ea"/>
                          <a:ea typeface="+mn-ea"/>
                        </a:rPr>
                        <a:t>correction formula offset</a:t>
                      </a:r>
                      <a:endParaRPr lang="en-US" sz="900" kern="0" spc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6983" marR="36983" marT="10225" marB="1022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latin typeface="+mn-ea"/>
                          <a:ea typeface="+mn-ea"/>
                        </a:rPr>
                        <a:t>offset_se</a:t>
                      </a:r>
                      <a:endParaRPr lang="en-US" sz="900" kern="0" spc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6983" marR="36983" marT="10225" marB="10225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latin typeface="+mn-ea"/>
                          <a:ea typeface="+mn-ea"/>
                        </a:rPr>
                        <a:t>standard error of correction formula offset</a:t>
                      </a:r>
                      <a:endParaRPr lang="en-US" sz="900" kern="0" spc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6983" marR="36983" marT="10225" marB="1022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latin typeface="+mn-ea"/>
                          <a:ea typeface="+mn-ea"/>
                        </a:rPr>
                        <a:t>covariance</a:t>
                      </a:r>
                      <a:endParaRPr lang="en-US" sz="900" kern="0" spc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6983" marR="36983" marT="10225" marB="10225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latin typeface="+mn-ea"/>
                          <a:ea typeface="+mn-ea"/>
                        </a:rPr>
                        <a:t>covariance of correction slope and offset</a:t>
                      </a:r>
                      <a:endParaRPr lang="en-US" sz="900" kern="0" spc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6983" marR="36983" marT="10225" marB="1022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latin typeface="+mn-ea"/>
                          <a:ea typeface="+mn-ea"/>
                        </a:rPr>
                        <a:t>std_scene_tb</a:t>
                      </a:r>
                      <a:endParaRPr lang="en-US" sz="900" kern="0" spc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6983" marR="36983" marT="10225" marB="10225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latin typeface="+mn-ea"/>
                          <a:ea typeface="+mn-ea"/>
                        </a:rPr>
                        <a:t>monitored instrument channel brightness temperature of standard scene</a:t>
                      </a:r>
                      <a:endParaRPr lang="en-US" sz="900" kern="0" spc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6983" marR="36983" marT="10225" marB="1022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latin typeface="+mn-ea"/>
                          <a:ea typeface="+mn-ea"/>
                        </a:rPr>
                        <a:t>std_scene_tb_bias</a:t>
                      </a:r>
                      <a:endParaRPr lang="en-US" sz="900" kern="0" spc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6983" marR="36983" marT="10225" marB="10225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latin typeface="+mn-ea"/>
                          <a:ea typeface="+mn-ea"/>
                        </a:rPr>
                        <a:t>channel standard scene brightness temperature bias</a:t>
                      </a:r>
                      <a:endParaRPr lang="en-US" sz="900" kern="0" spc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6983" marR="36983" marT="10225" marB="1022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latin typeface="+mn-ea"/>
                          <a:ea typeface="+mn-ea"/>
                        </a:rPr>
                        <a:t>std_scene_tb_bias_se</a:t>
                      </a:r>
                      <a:endParaRPr lang="en-US" sz="900" kern="0" spc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6983" marR="36983" marT="10225" marB="10225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latin typeface="+mn-ea"/>
                          <a:ea typeface="+mn-ea"/>
                        </a:rPr>
                        <a:t>std error of channel standard scene brightness temperature bias</a:t>
                      </a:r>
                      <a:endParaRPr lang="en-US" sz="900" kern="0" spc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6983" marR="36983" marT="10225" marB="1022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latin typeface="+mn-ea"/>
                          <a:ea typeface="+mn-ea"/>
                        </a:rPr>
                        <a:t>number_of_collocations</a:t>
                      </a:r>
                      <a:endParaRPr lang="en-US" sz="900" kern="0" spc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6983" marR="36983" marT="10225" marB="10225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latin typeface="+mn-ea"/>
                          <a:ea typeface="+mn-ea"/>
                        </a:rPr>
                        <a:t>collocation number for the regression analysis</a:t>
                      </a:r>
                      <a:endParaRPr lang="en-US" sz="900" kern="0" spc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6983" marR="36983" marT="10225" marB="1022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latin typeface="+mn-ea"/>
                          <a:ea typeface="+mn-ea"/>
                        </a:rPr>
                        <a:t>coll_data_available_flag</a:t>
                      </a:r>
                      <a:endParaRPr lang="en-US" sz="900" kern="0" spc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6983" marR="36983" marT="10225" marB="10225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latin typeface="+mn-ea"/>
                          <a:ea typeface="+mn-ea"/>
                        </a:rPr>
                        <a:t>collocation data daily available flag</a:t>
                      </a:r>
                      <a:endParaRPr lang="en-US" sz="900" kern="0" spc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6983" marR="36983" marT="10225" marB="1022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>
                          <a:latin typeface="+mn-ea"/>
                          <a:ea typeface="+mn-ea"/>
                        </a:rPr>
                        <a:t>hmg_tb_bias</a:t>
                      </a:r>
                      <a:endParaRPr lang="en-US" sz="900" kern="0" spc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6983" marR="36983" marT="10225" marB="10225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latin typeface="+mn-ea"/>
                          <a:ea typeface="+mn-ea"/>
                        </a:rPr>
                        <a:t>mean brightness temperature bias over the homogeneous scenes</a:t>
                      </a:r>
                      <a:endParaRPr lang="en-US" sz="9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6983" marR="36983" marT="10225" marB="10225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 err="1">
                          <a:latin typeface="+mn-ea"/>
                          <a:ea typeface="+mn-ea"/>
                        </a:rPr>
                        <a:t>hmg_tb_bias_se</a:t>
                      </a:r>
                      <a:endParaRPr lang="en-US" sz="9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6983" marR="36983" marT="10225" marB="10225" anchor="ctr"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0" spc="0" dirty="0">
                          <a:latin typeface="+mn-ea"/>
                          <a:ea typeface="+mn-ea"/>
                        </a:rPr>
                        <a:t>std error of average of brightness temperature bias at homogeneous scene</a:t>
                      </a:r>
                      <a:endParaRPr lang="en-US" sz="9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6983" marR="36983" marT="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1844" y="1545176"/>
            <a:ext cx="8208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Product : On going</a:t>
            </a:r>
          </a:p>
        </p:txBody>
      </p:sp>
    </p:spTree>
    <p:extLst>
      <p:ext uri="{BB962C8B-B14F-4D97-AF65-F5344CB8AC3E}">
        <p14:creationId xmlns:p14="http://schemas.microsoft.com/office/powerpoint/2010/main" val="20401488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616D12-202B-43FB-A283-173F32CA9DFA}" type="slidenum">
              <a:rPr lang="en-US" altLang="ko-KR" sz="1100" smtClean="0"/>
              <a:pPr>
                <a:defRPr/>
              </a:pPr>
              <a:t>7</a:t>
            </a:fld>
            <a:endParaRPr lang="en-US" altLang="ko-KR" sz="11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84225" y="285750"/>
            <a:ext cx="8002588" cy="706438"/>
          </a:xfrm>
          <a:prstGeom prst="rect">
            <a:avLst/>
          </a:prstGeom>
        </p:spPr>
        <p:txBody>
          <a:bodyPr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buFont typeface="맑은 고딕" pitchFamily="50" charset="-127"/>
              <a:buNone/>
              <a:defRPr/>
            </a:pPr>
            <a:r>
              <a:rPr lang="en-US" altLang="ko-K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Webpage</a:t>
            </a:r>
          </a:p>
        </p:txBody>
      </p:sp>
      <p:pic>
        <p:nvPicPr>
          <p:cNvPr id="4" name="그림 3" descr="화면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0509" y="2716471"/>
            <a:ext cx="4701542" cy="388088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79512" y="1628800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ko-KR" sz="2000" b="1" dirty="0">
                <a:latin typeface="Times New Roman" pitchFamily="18" charset="0"/>
                <a:cs typeface="Times New Roman" pitchFamily="18" charset="0"/>
              </a:rPr>
              <a:t>KMA GPRC Website</a:t>
            </a:r>
            <a:endParaRPr lang="ko-KR" altLang="ko-KR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altLang="ko-KR" sz="2000" b="1" dirty="0">
                <a:latin typeface="Times New Roman" pitchFamily="18" charset="0"/>
                <a:cs typeface="Times New Roman" pitchFamily="18" charset="0"/>
              </a:rPr>
              <a:t>Action: </a:t>
            </a:r>
            <a:r>
              <a:rPr lang="en-GB" altLang="ko-KR" sz="2000" dirty="0">
                <a:latin typeface="Times New Roman" pitchFamily="18" charset="0"/>
                <a:cs typeface="Times New Roman" pitchFamily="18" charset="0"/>
              </a:rPr>
              <a:t>KMA is encouraged to continue developing their GPRC website and take into account the agreed minimum content requirements </a:t>
            </a:r>
            <a:endParaRPr lang="ko-KR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95536" y="2880246"/>
            <a:ext cx="41764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buFont typeface="Arial" pitchFamily="34" charset="0"/>
              <a:buChar char="•"/>
            </a:pPr>
            <a:r>
              <a:rPr lang="en-GB" altLang="ko-KR" dirty="0" smtClean="0">
                <a:latin typeface="Times New Roman" pitchFamily="18" charset="0"/>
                <a:cs typeface="Times New Roman" pitchFamily="18" charset="0"/>
              </a:rPr>
              <a:t>Correct </a:t>
            </a:r>
            <a:r>
              <a:rPr lang="en-GB" altLang="ko-KR" b="1" dirty="0">
                <a:latin typeface="Times New Roman" pitchFamily="18" charset="0"/>
                <a:cs typeface="Times New Roman" pitchFamily="18" charset="0"/>
              </a:rPr>
              <a:t>GSICS logo linking </a:t>
            </a:r>
            <a:r>
              <a:rPr lang="en-GB" altLang="ko-KR" dirty="0">
                <a:latin typeface="Times New Roman" pitchFamily="18" charset="0"/>
                <a:cs typeface="Times New Roman" pitchFamily="18" charset="0"/>
              </a:rPr>
              <a:t>to the WMO GSICS portal (gsics.wmo.int</a:t>
            </a:r>
            <a:r>
              <a:rPr lang="en-GB" altLang="ko-KR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GB" altLang="ko-KR" dirty="0" smtClean="0">
                <a:latin typeface="Times New Roman" pitchFamily="18" charset="0"/>
                <a:cs typeface="Times New Roman" pitchFamily="18" charset="0"/>
              </a:rPr>
              <a:t>Links </a:t>
            </a:r>
            <a:r>
              <a:rPr lang="en-GB" altLang="ko-KR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GB" altLang="ko-KR" b="1" dirty="0">
                <a:latin typeface="Times New Roman" pitchFamily="18" charset="0"/>
                <a:cs typeface="Times New Roman" pitchFamily="18" charset="0"/>
              </a:rPr>
              <a:t>other GPRC</a:t>
            </a:r>
            <a:r>
              <a:rPr lang="en-GB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ko-KR" dirty="0" smtClean="0">
                <a:latin typeface="Times New Roman" pitchFamily="18" charset="0"/>
                <a:cs typeface="Times New Roman" pitchFamily="18" charset="0"/>
              </a:rPr>
              <a:t>websites 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GB" altLang="ko-K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Pages </a:t>
            </a:r>
            <a:r>
              <a:rPr lang="en-GB" altLang="ko-K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GB" altLang="ko-K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bias monitoring graphs </a:t>
            </a:r>
            <a:r>
              <a:rPr lang="en-GB" altLang="ko-K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 GPRC products (all if </a:t>
            </a:r>
            <a:r>
              <a:rPr lang="en-GB" altLang="ko-K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possible)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GB" altLang="ko-KR" dirty="0" smtClean="0">
                <a:latin typeface="Times New Roman" pitchFamily="18" charset="0"/>
                <a:cs typeface="Times New Roman" pitchFamily="18" charset="0"/>
              </a:rPr>
              <a:t>Links </a:t>
            </a:r>
            <a:r>
              <a:rPr lang="en-GB" altLang="ko-KR" dirty="0">
                <a:latin typeface="Times New Roman" pitchFamily="18" charset="0"/>
                <a:cs typeface="Times New Roman" pitchFamily="18" charset="0"/>
              </a:rPr>
              <a:t>to where the GPRC data can be downloaded (preferably THREDDS data </a:t>
            </a:r>
            <a:r>
              <a:rPr lang="en-GB" altLang="ko-KR" dirty="0" smtClean="0">
                <a:latin typeface="Times New Roman" pitchFamily="18" charset="0"/>
                <a:cs typeface="Times New Roman" pitchFamily="18" charset="0"/>
              </a:rPr>
              <a:t>servers)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GB" altLang="ko-KR" dirty="0" smtClean="0">
                <a:latin typeface="Times New Roman" pitchFamily="18" charset="0"/>
                <a:cs typeface="Times New Roman" pitchFamily="18" charset="0"/>
              </a:rPr>
              <a:t>GPRC </a:t>
            </a:r>
            <a:r>
              <a:rPr lang="en-GB" altLang="ko-KR" dirty="0">
                <a:latin typeface="Times New Roman" pitchFamily="18" charset="0"/>
                <a:cs typeface="Times New Roman" pitchFamily="18" charset="0"/>
              </a:rPr>
              <a:t>website contact </a:t>
            </a:r>
            <a:r>
              <a:rPr lang="en-GB" altLang="ko-KR" dirty="0" smtClean="0">
                <a:latin typeface="Times New Roman" pitchFamily="18" charset="0"/>
                <a:cs typeface="Times New Roman" pitchFamily="18" charset="0"/>
              </a:rPr>
              <a:t>information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GB" altLang="ko-KR" dirty="0" smtClean="0">
                <a:latin typeface="Times New Roman" pitchFamily="18" charset="0"/>
                <a:cs typeface="Times New Roman" pitchFamily="18" charset="0"/>
              </a:rPr>
              <a:t>Links </a:t>
            </a:r>
            <a:r>
              <a:rPr lang="en-GB" altLang="ko-KR" dirty="0">
                <a:latin typeface="Times New Roman" pitchFamily="18" charset="0"/>
                <a:cs typeface="Times New Roman" pitchFamily="18" charset="0"/>
              </a:rPr>
              <a:t>to GPRC official documents (ATBDs, reports, etc</a:t>
            </a:r>
            <a:r>
              <a:rPr lang="en-GB" altLang="ko-KR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GB" altLang="ko-KR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altLang="ko-KR" dirty="0">
                <a:latin typeface="Times New Roman" pitchFamily="18" charset="0"/>
                <a:cs typeface="Times New Roman" pitchFamily="18" charset="0"/>
              </a:rPr>
              <a:t>link to the GSICS product </a:t>
            </a:r>
            <a:r>
              <a:rPr lang="en-GB" altLang="ko-KR" dirty="0" err="1" smtClean="0">
                <a:latin typeface="Times New Roman" pitchFamily="18" charset="0"/>
                <a:cs typeface="Times New Roman" pitchFamily="18" charset="0"/>
              </a:rPr>
              <a:t>catalog</a:t>
            </a:r>
            <a:r>
              <a:rPr lang="en-GB" altLang="ko-K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GB" altLang="ko-KR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altLang="ko-KR" dirty="0">
                <a:latin typeface="Times New Roman" pitchFamily="18" charset="0"/>
                <a:cs typeface="Times New Roman" pitchFamily="18" charset="0"/>
              </a:rPr>
              <a:t>link to the GCC home page.</a:t>
            </a:r>
            <a:endParaRPr lang="ko-KR" altLang="ko-K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5565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616D12-202B-43FB-A283-173F32CA9DFA}" type="slidenum">
              <a:rPr lang="en-US" altLang="ko-KR" sz="1100" smtClean="0"/>
              <a:pPr>
                <a:defRPr/>
              </a:pPr>
              <a:t>8</a:t>
            </a:fld>
            <a:endParaRPr lang="en-US" altLang="ko-KR" sz="1100" dirty="0"/>
          </a:p>
        </p:txBody>
      </p:sp>
      <p:pic>
        <p:nvPicPr>
          <p:cNvPr id="4" name="그림 3" descr="GSICS_sub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87" y="1363257"/>
            <a:ext cx="6748111" cy="5500726"/>
          </a:xfrm>
          <a:prstGeom prst="rect">
            <a:avLst/>
          </a:prstGeom>
        </p:spPr>
      </p:pic>
      <p:grpSp>
        <p:nvGrpSpPr>
          <p:cNvPr id="5" name="그룹 10"/>
          <p:cNvGrpSpPr/>
          <p:nvPr/>
        </p:nvGrpSpPr>
        <p:grpSpPr>
          <a:xfrm>
            <a:off x="6032080" y="980728"/>
            <a:ext cx="3043215" cy="5470184"/>
            <a:chOff x="6454535" y="1978207"/>
            <a:chExt cx="3250633" cy="4331113"/>
          </a:xfrm>
        </p:grpSpPr>
        <p:sp>
          <p:nvSpPr>
            <p:cNvPr id="6" name="모서리가 둥근 직사각형 5"/>
            <p:cNvSpPr/>
            <p:nvPr/>
          </p:nvSpPr>
          <p:spPr bwMode="auto">
            <a:xfrm>
              <a:off x="6454535" y="1978207"/>
              <a:ext cx="3240000" cy="252412"/>
            </a:xfrm>
            <a:prstGeom prst="roundRect">
              <a:avLst>
                <a:gd name="adj" fmla="val 0"/>
              </a:avLst>
            </a:prstGeom>
            <a:solidFill>
              <a:srgbClr val="CFDDED"/>
            </a:solidFill>
            <a:ln w="6350">
              <a:solidFill>
                <a:srgbClr val="85A7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anchor="ctr"/>
            <a:lstStyle/>
            <a:p>
              <a:pPr>
                <a:defRPr/>
              </a:pPr>
              <a:r>
                <a:rPr lang="en-GB" altLang="ko-KR" b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Contents</a:t>
              </a:r>
              <a:endParaRPr lang="ko-KR" altLang="en-US" b="1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pic>
          <p:nvPicPr>
            <p:cNvPr id="7" name="Picture 2" descr="C:\Users\wslee\Desktop\Untitled-2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r="4230"/>
            <a:stretch>
              <a:fillRect/>
            </a:stretch>
          </p:blipFill>
          <p:spPr bwMode="auto">
            <a:xfrm>
              <a:off x="6514473" y="2045082"/>
              <a:ext cx="66677" cy="118662"/>
            </a:xfrm>
            <a:prstGeom prst="rect">
              <a:avLst/>
            </a:prstGeom>
            <a:noFill/>
          </p:spPr>
        </p:pic>
        <p:sp>
          <p:nvSpPr>
            <p:cNvPr id="8" name="TextBox 184"/>
            <p:cNvSpPr txBox="1">
              <a:spLocks noChangeArrowheads="1"/>
            </p:cNvSpPr>
            <p:nvPr/>
          </p:nvSpPr>
          <p:spPr bwMode="auto">
            <a:xfrm>
              <a:off x="6454535" y="2276872"/>
              <a:ext cx="3240360" cy="4032448"/>
            </a:xfrm>
            <a:prstGeom prst="roundRect">
              <a:avLst>
                <a:gd name="adj" fmla="val 0"/>
              </a:avLst>
            </a:prstGeom>
            <a:solidFill>
              <a:srgbClr val="EAEAEA"/>
            </a:solidFill>
            <a:ln w="9525">
              <a:gradFill>
                <a:gsLst>
                  <a:gs pos="22000">
                    <a:schemeClr val="bg1">
                      <a:lumMod val="75000"/>
                    </a:schemeClr>
                  </a:gs>
                  <a:gs pos="77000">
                    <a:schemeClr val="bg1">
                      <a:lumMod val="75000"/>
                      <a:alpha val="0"/>
                    </a:schemeClr>
                  </a:gs>
                </a:gsLst>
                <a:lin ang="5400000" scaled="0"/>
              </a:gradFill>
              <a:prstDash val="sysDot"/>
              <a:miter lim="800000"/>
              <a:headEnd/>
              <a:tailEnd/>
            </a:ln>
          </p:spPr>
          <p:txBody>
            <a:bodyPr lIns="108000" tIns="144000" rIns="36000" bIns="36000"/>
            <a:lstStyle/>
            <a:p>
              <a:pPr marL="182563" indent="-96838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altLang="ko-KR" sz="1200" b="1" dirty="0" smtClean="0">
                  <a:solidFill>
                    <a:srgbClr val="000000"/>
                  </a:solidFill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General Information</a:t>
              </a:r>
            </a:p>
            <a:p>
              <a:pPr marL="182563" indent="-96838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altLang="ko-KR" sz="1200" b="1" dirty="0" smtClean="0">
                  <a:solidFill>
                    <a:srgbClr val="000000"/>
                  </a:solidFill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Infrared    </a:t>
              </a:r>
            </a:p>
            <a:p>
              <a:pPr marL="228600" indent="-228600">
                <a:lnSpc>
                  <a:spcPct val="150000"/>
                </a:lnSpc>
              </a:pPr>
              <a:r>
                <a:rPr lang="en-US" altLang="ko-KR" sz="1200" dirty="0">
                  <a:solidFill>
                    <a:srgbClr val="000000"/>
                  </a:solidFill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 </a:t>
              </a:r>
              <a:r>
                <a:rPr lang="en-US" altLang="ko-KR" sz="1200" dirty="0" smtClean="0">
                  <a:solidFill>
                    <a:srgbClr val="000000"/>
                  </a:solidFill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    - Algorithm</a:t>
              </a:r>
              <a:endParaRPr lang="en-US" altLang="ko-KR" sz="1200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endParaRPr>
            </a:p>
            <a:p>
              <a:pPr marL="228600" indent="-228600">
                <a:lnSpc>
                  <a:spcPct val="150000"/>
                </a:lnSpc>
              </a:pPr>
              <a:r>
                <a:rPr lang="en-US" altLang="ko-KR" sz="1200" dirty="0">
                  <a:solidFill>
                    <a:srgbClr val="000000"/>
                  </a:solidFill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     </a:t>
              </a:r>
              <a:r>
                <a:rPr lang="en-US" altLang="ko-KR" sz="1200" dirty="0" smtClean="0">
                  <a:solidFill>
                    <a:srgbClr val="000000"/>
                  </a:solidFill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- Bias monitoring Time </a:t>
              </a:r>
              <a:r>
                <a:rPr lang="en-US" altLang="ko-KR" sz="1200" dirty="0">
                  <a:solidFill>
                    <a:srgbClr val="000000"/>
                  </a:solidFill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sequence </a:t>
              </a:r>
              <a:r>
                <a:rPr lang="en-US" altLang="ko-KR" sz="1200" dirty="0" smtClean="0">
                  <a:solidFill>
                    <a:srgbClr val="000000"/>
                  </a:solidFill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graph</a:t>
              </a:r>
              <a:endParaRPr lang="en-US" altLang="ko-KR" sz="1200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endParaRPr>
            </a:p>
            <a:p>
              <a:pPr marL="228600" indent="-228600">
                <a:lnSpc>
                  <a:spcPct val="150000"/>
                </a:lnSpc>
              </a:pPr>
              <a:r>
                <a:rPr lang="en-US" altLang="ko-KR" sz="1200" dirty="0">
                  <a:solidFill>
                    <a:srgbClr val="000000"/>
                  </a:solidFill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     </a:t>
              </a:r>
              <a:r>
                <a:rPr lang="en-US" altLang="ko-KR" sz="1200" dirty="0" smtClean="0">
                  <a:solidFill>
                    <a:srgbClr val="000000"/>
                  </a:solidFill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- Scatter plot</a:t>
              </a:r>
            </a:p>
            <a:p>
              <a:pPr marL="228600" indent="-228600">
                <a:lnSpc>
                  <a:spcPct val="150000"/>
                </a:lnSpc>
              </a:pPr>
              <a:r>
                <a:rPr lang="en-US" altLang="ko-KR" sz="1200" dirty="0">
                  <a:solidFill>
                    <a:srgbClr val="000000"/>
                  </a:solidFill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 </a:t>
              </a:r>
              <a:r>
                <a:rPr lang="en-US" altLang="ko-KR" sz="1200" dirty="0" smtClean="0">
                  <a:solidFill>
                    <a:srgbClr val="000000"/>
                  </a:solidFill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    - Download</a:t>
              </a:r>
            </a:p>
            <a:p>
              <a:pPr marL="182563" indent="-96838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altLang="ko-KR" sz="1200" b="1" dirty="0" smtClean="0">
                  <a:solidFill>
                    <a:srgbClr val="000000"/>
                  </a:solidFill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Visible </a:t>
              </a:r>
            </a:p>
            <a:p>
              <a:pPr marL="228600" indent="-228600">
                <a:lnSpc>
                  <a:spcPct val="150000"/>
                </a:lnSpc>
              </a:pPr>
              <a:r>
                <a:rPr lang="en-US" altLang="ko-KR" sz="1200" dirty="0" smtClean="0">
                  <a:solidFill>
                    <a:srgbClr val="000000"/>
                  </a:solidFill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     </a:t>
              </a:r>
              <a:r>
                <a:rPr lang="en-US" altLang="ko-KR" sz="1200" dirty="0">
                  <a:solidFill>
                    <a:srgbClr val="000000"/>
                  </a:solidFill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- Algorithm</a:t>
              </a:r>
            </a:p>
            <a:p>
              <a:pPr marL="228600" indent="-228600">
                <a:lnSpc>
                  <a:spcPct val="150000"/>
                </a:lnSpc>
              </a:pPr>
              <a:r>
                <a:rPr lang="en-US" altLang="ko-KR" sz="1200" dirty="0">
                  <a:solidFill>
                    <a:srgbClr val="000000"/>
                  </a:solidFill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     - </a:t>
              </a:r>
              <a:r>
                <a:rPr lang="en-US" altLang="ko-KR" sz="1200" dirty="0" smtClean="0">
                  <a:solidFill>
                    <a:srgbClr val="000000"/>
                  </a:solidFill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Degradation Time </a:t>
              </a:r>
              <a:r>
                <a:rPr lang="en-US" altLang="ko-KR" sz="1200" dirty="0">
                  <a:solidFill>
                    <a:srgbClr val="000000"/>
                  </a:solidFill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sequence </a:t>
              </a:r>
              <a:r>
                <a:rPr lang="en-US" altLang="ko-KR" sz="1200" dirty="0" smtClean="0">
                  <a:solidFill>
                    <a:srgbClr val="000000"/>
                  </a:solidFill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graph</a:t>
              </a:r>
              <a:endParaRPr lang="en-US" altLang="ko-KR" sz="1200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endParaRPr>
            </a:p>
            <a:p>
              <a:pPr marL="228600" indent="-228600">
                <a:lnSpc>
                  <a:spcPct val="150000"/>
                </a:lnSpc>
              </a:pPr>
              <a:r>
                <a:rPr lang="en-US" altLang="ko-KR" sz="1200" dirty="0">
                  <a:solidFill>
                    <a:srgbClr val="000000"/>
                  </a:solidFill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     - Scatter </a:t>
              </a:r>
              <a:r>
                <a:rPr lang="en-US" altLang="ko-KR" sz="1200" dirty="0" smtClean="0">
                  <a:solidFill>
                    <a:srgbClr val="000000"/>
                  </a:solidFill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plot</a:t>
              </a:r>
            </a:p>
            <a:p>
              <a:pPr marL="182563" indent="-96838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altLang="ko-KR" sz="1200" b="1" dirty="0" smtClean="0">
                  <a:solidFill>
                    <a:srgbClr val="0000FF"/>
                  </a:solidFill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Document</a:t>
              </a:r>
            </a:p>
            <a:p>
              <a:pPr marL="182563" indent="-96838">
                <a:lnSpc>
                  <a:spcPct val="150000"/>
                </a:lnSpc>
                <a:buFont typeface="Arial" pitchFamily="34" charset="0"/>
                <a:buChar char="•"/>
              </a:pPr>
              <a:r>
                <a:rPr lang="en-US" altLang="ko-KR" sz="1200" b="1" dirty="0" smtClean="0">
                  <a:solidFill>
                    <a:srgbClr val="000000"/>
                  </a:solidFill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Other GPRCs Links</a:t>
              </a:r>
            </a:p>
            <a:p>
              <a:pPr>
                <a:lnSpc>
                  <a:spcPct val="150000"/>
                </a:lnSpc>
              </a:pPr>
              <a:endParaRPr lang="en-US" altLang="ko-KR" sz="1100" dirty="0" smtClean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endParaRPr>
            </a:p>
            <a:p>
              <a:pPr defTabSz="1042988" eaLnBrk="0" hangingPunct="0">
                <a:spcAft>
                  <a:spcPts val="600"/>
                </a:spcAft>
                <a:buClr>
                  <a:srgbClr val="000000"/>
                </a:buClr>
                <a:buSzPct val="140000"/>
                <a:tabLst>
                  <a:tab pos="5648325" algn="l"/>
                </a:tabLst>
                <a:defRPr/>
              </a:pPr>
              <a:endParaRPr lang="en-US" altLang="ko-KR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-윤고딕320" pitchFamily="18" charset="-127"/>
                <a:cs typeface="Times New Roman" pitchFamily="18" charset="0"/>
                <a:sym typeface="Monotype Sorts"/>
              </a:endParaRPr>
            </a:p>
          </p:txBody>
        </p:sp>
        <p:grpSp>
          <p:nvGrpSpPr>
            <p:cNvPr id="9" name="그룹 75"/>
            <p:cNvGrpSpPr>
              <a:grpSpLocks/>
            </p:cNvGrpSpPr>
            <p:nvPr/>
          </p:nvGrpSpPr>
          <p:grpSpPr bwMode="auto">
            <a:xfrm>
              <a:off x="6465166" y="2248238"/>
              <a:ext cx="3240000" cy="28575"/>
              <a:chOff x="954908" y="4980224"/>
              <a:chExt cx="2016475" cy="28578"/>
            </a:xfrm>
          </p:grpSpPr>
          <p:sp>
            <p:nvSpPr>
              <p:cNvPr id="10" name="모서리가 둥근 직사각형 9"/>
              <p:cNvSpPr/>
              <p:nvPr/>
            </p:nvSpPr>
            <p:spPr bwMode="auto">
              <a:xfrm>
                <a:off x="954908" y="4980224"/>
                <a:ext cx="2016475" cy="28578"/>
              </a:xfrm>
              <a:prstGeom prst="roundRect">
                <a:avLst>
                  <a:gd name="adj" fmla="val 0"/>
                </a:avLst>
              </a:prstGeom>
              <a:solidFill>
                <a:srgbClr val="A4BDDC"/>
              </a:soli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marL="101600" indent="-115895" algn="ctr" defTabSz="1092535" eaLnBrk="0" latinLnBrk="0" hangingPunct="0">
                  <a:lnSpc>
                    <a:spcPct val="110000"/>
                  </a:lnSpc>
                  <a:buClr>
                    <a:srgbClr val="3271AA"/>
                  </a:buClr>
                  <a:buSzPct val="140000"/>
                  <a:tabLst>
                    <a:tab pos="814888" algn="l"/>
                  </a:tabLst>
                  <a:defRPr/>
                </a:pPr>
                <a:endParaRPr lang="ko-KR" altLang="en-US" sz="1000" b="1" kern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1" name="모서리가 둥근 직사각형 10"/>
              <p:cNvSpPr/>
              <p:nvPr/>
            </p:nvSpPr>
            <p:spPr bwMode="auto">
              <a:xfrm>
                <a:off x="1603061" y="4980224"/>
                <a:ext cx="720170" cy="28578"/>
              </a:xfrm>
              <a:prstGeom prst="roundRect">
                <a:avLst>
                  <a:gd name="adj" fmla="val 0"/>
                </a:avLst>
              </a:prstGeom>
              <a:solidFill>
                <a:srgbClr val="6792C5"/>
              </a:soli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marL="101600" indent="-115895" algn="ctr" defTabSz="1092535" eaLnBrk="0" latinLnBrk="0" hangingPunct="0">
                  <a:lnSpc>
                    <a:spcPct val="110000"/>
                  </a:lnSpc>
                  <a:buClr>
                    <a:srgbClr val="3271AA"/>
                  </a:buClr>
                  <a:buSzPct val="140000"/>
                  <a:tabLst>
                    <a:tab pos="814888" algn="l"/>
                  </a:tabLst>
                  <a:defRPr/>
                </a:pPr>
                <a:endParaRPr lang="ko-KR" altLang="en-US" sz="1000" b="1" kern="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</p:grp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784225" y="285750"/>
            <a:ext cx="8002588" cy="706438"/>
          </a:xfrm>
          <a:prstGeom prst="rect">
            <a:avLst/>
          </a:prstGeom>
        </p:spPr>
        <p:txBody>
          <a:bodyPr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buFont typeface="맑은 고딕" pitchFamily="50" charset="-127"/>
              <a:buNone/>
              <a:defRPr/>
            </a:pPr>
            <a:r>
              <a:rPr lang="en-US" altLang="ko-K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Webpage</a:t>
            </a:r>
          </a:p>
        </p:txBody>
      </p:sp>
    </p:spTree>
    <p:extLst>
      <p:ext uri="{BB962C8B-B14F-4D97-AF65-F5344CB8AC3E}">
        <p14:creationId xmlns:p14="http://schemas.microsoft.com/office/powerpoint/2010/main" val="40605542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616D12-202B-43FB-A283-173F32CA9DFA}" type="slidenum">
              <a:rPr lang="en-US" altLang="ko-KR" sz="1100" smtClean="0"/>
              <a:pPr>
                <a:defRPr/>
              </a:pPr>
              <a:t>9</a:t>
            </a:fld>
            <a:endParaRPr lang="en-US" altLang="ko-KR" sz="11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84225" y="285750"/>
            <a:ext cx="8002588" cy="706438"/>
          </a:xfrm>
          <a:prstGeom prst="rect">
            <a:avLst/>
          </a:prstGeom>
        </p:spPr>
        <p:txBody>
          <a:bodyPr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buFont typeface="맑은 고딕" pitchFamily="50" charset="-127"/>
              <a:buNone/>
              <a:defRPr/>
            </a:pPr>
            <a:r>
              <a:rPr lang="en-US" altLang="ko-K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Webpage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2204864"/>
            <a:ext cx="65004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Introduction for NMSC GSICS Website</a:t>
            </a:r>
          </a:p>
          <a:p>
            <a:endParaRPr lang="en-US" altLang="ko-K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http://nmsc.kma.go.kr/html/homepage/en/gsics/gsicsMain.do</a:t>
            </a:r>
            <a:r>
              <a:rPr lang="en-US" altLang="ko-K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o-KR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4786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Arial"/>
        <a:ea typeface="굴림"/>
        <a:cs typeface=""/>
      </a:majorFont>
      <a:minorFont>
        <a:latin typeface="Arial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13510</TotalTime>
  <Words>556</Words>
  <Application>Microsoft Office PowerPoint</Application>
  <PresentationFormat>화면 슬라이드 쇼(4:3)</PresentationFormat>
  <Paragraphs>173</Paragraphs>
  <Slides>11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기본 디자인</vt:lpstr>
      <vt:lpstr>PowerPoint 프레젠테이션</vt:lpstr>
      <vt:lpstr>Contents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국가기상위성센터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우진</dc:creator>
  <cp:lastModifiedBy>위성운영과</cp:lastModifiedBy>
  <cp:revision>1063</cp:revision>
  <dcterms:created xsi:type="dcterms:W3CDTF">2010-03-17T04:59:00Z</dcterms:created>
  <dcterms:modified xsi:type="dcterms:W3CDTF">2014-03-25T20:11:19Z</dcterms:modified>
</cp:coreProperties>
</file>