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714" r:id="rId2"/>
    <p:sldId id="717" r:id="rId3"/>
    <p:sldId id="718" r:id="rId4"/>
    <p:sldId id="719" r:id="rId5"/>
    <p:sldId id="720" r:id="rId6"/>
    <p:sldId id="678" r:id="rId7"/>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1694" autoAdjust="0"/>
  </p:normalViewPr>
  <p:slideViewPr>
    <p:cSldViewPr snapToGrid="0">
      <p:cViewPr varScale="1">
        <p:scale>
          <a:sx n="105" d="100"/>
          <a:sy n="105" d="100"/>
        </p:scale>
        <p:origin x="-12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01"/>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776663" y="0"/>
            <a:ext cx="2890837"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776663" y="9431338"/>
            <a:ext cx="2890837"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B1DA3BB3-19DC-4589-BB50-8553186054B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776663" y="0"/>
            <a:ext cx="2890837"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8196" name="Rectangle 4"/>
          <p:cNvSpPr>
            <a:spLocks noRot="1" noChangeArrowheads="1" noTextEdit="1"/>
          </p:cNvSpPr>
          <p:nvPr>
            <p:ph type="sldImg" idx="2"/>
          </p:nvPr>
        </p:nvSpPr>
        <p:spPr bwMode="auto">
          <a:xfrm>
            <a:off x="854075" y="746125"/>
            <a:ext cx="4960938"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66750" y="4716463"/>
            <a:ext cx="5335588" cy="44656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776663" y="9431338"/>
            <a:ext cx="2890837"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EAE3B0AC-11A6-4D32-AF0D-2BCF215E2B9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67DEBCA-5341-41D4-B901-BD3EE4607148}" type="slidenum">
              <a:rPr lang="en-US" smtClean="0"/>
              <a:pPr/>
              <a:t>1</a:t>
            </a:fld>
            <a:endParaRPr 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81600D92-9764-4F09-9A63-C19D2E11B182}" type="slidenum">
              <a:rPr lang="en-US" smtClean="0"/>
              <a:pPr/>
              <a:t>2</a:t>
            </a:fld>
            <a:endParaRPr 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F231116C-7ECD-4731-8C25-486AD26B2C8F}" type="slidenum">
              <a:rPr lang="en-US" smtClean="0"/>
              <a:pPr/>
              <a:t>6</a:t>
            </a:fld>
            <a:endParaRPr 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F9F99A56-FDD8-44E9-A644-1B3965E547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8C339E3E-D264-46F2-BCE1-396084B413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3C908A-AF8B-4C73-8413-C3D0AB0F38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6C08CF4-2852-4B99-8009-F46B5727DB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4058407-CCEA-4644-80C4-AA79B1077D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CB2CD0B1-6129-46E5-BBF7-87A90B8BCE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AF663A9F-0E66-4DF7-A41E-09C535A634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98013C29-36D3-4D8F-BC2F-1F34E6C33D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0025FF6-978C-4A79-BD8D-B0420228D5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E266DAA-F31C-4134-8478-0FC8945D21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6E1C88E-3D74-4EFA-9C12-EB76A111ED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DAA362EA-8E79-4614-905E-3DF577E3DA32}"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410200" cy="244475"/>
          </a:xfrm>
          <a:prstGeom prst="rect">
            <a:avLst/>
          </a:prstGeom>
          <a:noFill/>
          <a:ln w="9525">
            <a:noFill/>
            <a:miter lim="800000"/>
            <a:headEnd/>
            <a:tailEnd/>
          </a:ln>
          <a:effectLst/>
        </p:spPr>
        <p:txBody>
          <a:bodyPr/>
          <a:lstStyle/>
          <a:p>
            <a:pPr>
              <a:defRPr/>
            </a:pPr>
            <a:r>
              <a:rPr lang="it-IT" sz="1000" b="1" dirty="0"/>
              <a:t>2014 GSICS Joint Meeting</a:t>
            </a:r>
            <a:r>
              <a:rPr lang="en-US" sz="1000" b="1" dirty="0"/>
              <a:t>, </a:t>
            </a:r>
            <a:r>
              <a:rPr lang="en-GB" sz="1000" b="1" dirty="0"/>
              <a:t>EUMETSAT</a:t>
            </a:r>
            <a:r>
              <a:rPr lang="en-US" sz="1000" b="1" dirty="0"/>
              <a:t>, 24-28 March 2014</a:t>
            </a:r>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12" descr="H:\DESKTOP\GSICS_logo_OPE.jpg"/>
          <p:cNvPicPr>
            <a:picLocks noChangeAspect="1" noChangeArrowheads="1"/>
          </p:cNvPicPr>
          <p:nvPr userDrawn="1"/>
        </p:nvPicPr>
        <p:blipFill>
          <a:blip r:embed="rId14" cstate="print"/>
          <a:srcRect/>
          <a:stretch>
            <a:fillRect/>
          </a:stretch>
        </p:blipFill>
        <p:spPr bwMode="auto">
          <a:xfrm>
            <a:off x="214313" y="395288"/>
            <a:ext cx="2147887" cy="6778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sics.wmo.i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gsics.eumetsat.int/" TargetMode="External"/><Relationship Id="rId5" Type="http://schemas.openxmlformats.org/officeDocument/2006/relationships/hyperlink" Target="http://www.star.nesdis.noaa.gov/smcd/GCC/ProductCatalog.php" TargetMode="External"/><Relationship Id="rId4" Type="http://schemas.openxmlformats.org/officeDocument/2006/relationships/hyperlink" Target="http://www.star.nesdis.noaa.gov/smcd/GCC/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BC42873A-6172-404E-9B51-C88502CB1EC4}" type="slidenum">
              <a:rPr lang="en-US" smtClean="0"/>
              <a:pPr/>
              <a:t>1</a:t>
            </a:fld>
            <a:endParaRPr lang="en-US" smtClean="0"/>
          </a:p>
        </p:txBody>
      </p:sp>
      <p:sp>
        <p:nvSpPr>
          <p:cNvPr id="2051" name="Rectangle 2"/>
          <p:cNvSpPr>
            <a:spLocks noGrp="1" noChangeArrowheads="1"/>
          </p:cNvSpPr>
          <p:nvPr>
            <p:ph type="ctrTitle"/>
          </p:nvPr>
        </p:nvSpPr>
        <p:spPr bwMode="auto">
          <a:xfrm>
            <a:off x="668338" y="1727200"/>
            <a:ext cx="7772400" cy="137001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rgbClr val="0000FF"/>
                </a:solidFill>
              </a:rPr>
              <a:t>CF Conventions Support</a:t>
            </a:r>
            <a:endParaRPr lang="en-US" sz="3200" smtClean="0">
              <a:solidFill>
                <a:srgbClr val="00B050"/>
              </a:solidFill>
            </a:endParaRPr>
          </a:p>
        </p:txBody>
      </p:sp>
      <p:sp>
        <p:nvSpPr>
          <p:cNvPr id="2052" name="Rectangle 3"/>
          <p:cNvSpPr>
            <a:spLocks noGrp="1" noChangeArrowheads="1"/>
          </p:cNvSpPr>
          <p:nvPr>
            <p:ph type="subTitle" idx="1"/>
          </p:nvPr>
        </p:nvSpPr>
        <p:spPr>
          <a:xfrm>
            <a:off x="914400" y="2914650"/>
            <a:ext cx="7315200" cy="2876550"/>
          </a:xfrm>
        </p:spPr>
        <p:txBody>
          <a:bodyPr/>
          <a:lstStyle/>
          <a:p>
            <a:pPr eaLnBrk="1" hangingPunct="1">
              <a:lnSpc>
                <a:spcPct val="80000"/>
              </a:lnSpc>
              <a:spcBef>
                <a:spcPct val="100000"/>
              </a:spcBef>
              <a:spcAft>
                <a:spcPct val="100000"/>
              </a:spcAft>
            </a:pPr>
            <a:endParaRPr lang="en-US" sz="2800" b="1" smtClean="0">
              <a:solidFill>
                <a:schemeClr val="accent2"/>
              </a:solidFill>
              <a:latin typeface="Times New Roman" pitchFamily="18" charset="0"/>
            </a:endParaRPr>
          </a:p>
          <a:p>
            <a:pPr eaLnBrk="1" hangingPunct="1">
              <a:lnSpc>
                <a:spcPct val="80000"/>
              </a:lnSpc>
            </a:pPr>
            <a:r>
              <a:rPr lang="en-US" altLang="zh-CN" sz="2000" b="1" smtClean="0">
                <a:latin typeface="Times New Roman" pitchFamily="18" charset="0"/>
                <a:ea typeface="宋体" pitchFamily="2" charset="-122"/>
              </a:rPr>
              <a:t>Peter Miu (EUMETSAT)</a:t>
            </a:r>
          </a:p>
          <a:p>
            <a:pPr eaLnBrk="1" hangingPunct="1">
              <a:lnSpc>
                <a:spcPct val="80000"/>
              </a:lnSpc>
            </a:pPr>
            <a:endParaRPr lang="en-US" altLang="zh-CN" sz="2000" smtClean="0">
              <a:latin typeface="Times New Roman" pitchFamily="18" charset="0"/>
              <a:ea typeface="宋体" pitchFamily="2" charset="-122"/>
            </a:endParaRPr>
          </a:p>
          <a:p>
            <a:pPr eaLnBrk="1" hangingPunct="1">
              <a:lnSpc>
                <a:spcPct val="80000"/>
              </a:lnSpc>
            </a:pPr>
            <a:r>
              <a:rPr lang="en-US" altLang="zh-CN" sz="2000" b="1" smtClean="0">
                <a:latin typeface="Times New Roman" pitchFamily="18" charset="0"/>
                <a:ea typeface="宋体" pitchFamily="2" charset="-122"/>
              </a:rPr>
              <a:t>CMA, CNES, EUMETSAT, ISRO, IMD, JMA, KMA, NASA, NIST, NOAA, </a:t>
            </a:r>
            <a:r>
              <a:rPr lang="en-GB" altLang="zh-CN" sz="2000" b="1" smtClean="0">
                <a:latin typeface="Times New Roman" pitchFamily="18" charset="0"/>
                <a:ea typeface="宋体" pitchFamily="2" charset="-122"/>
              </a:rPr>
              <a:t>ROSHYDROMET, USGS, </a:t>
            </a:r>
            <a:r>
              <a:rPr lang="en-US" altLang="zh-CN" sz="2000" b="1" smtClean="0">
                <a:latin typeface="Times New Roman" pitchFamily="18" charset="0"/>
                <a:ea typeface="宋体" pitchFamily="2" charset="-122"/>
              </a:rPr>
              <a:t>WMO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decel="50000" fill="hold">
                                          <p:stCondLst>
                                            <p:cond delay="0"/>
                                          </p:stCondLst>
                                        </p:cTn>
                                        <p:tgtEl>
                                          <p:spTgt spid="205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1"/>
                                        </p:tgtEl>
                                        <p:attrNameLst>
                                          <p:attrName>ppt_w</p:attrName>
                                        </p:attrNameLst>
                                      </p:cBhvr>
                                      <p:tavLst>
                                        <p:tav tm="0">
                                          <p:val>
                                            <p:strVal val="#ppt_w*.05"/>
                                          </p:val>
                                        </p:tav>
                                        <p:tav tm="100000">
                                          <p:val>
                                            <p:strVal val="#ppt_w"/>
                                          </p:val>
                                        </p:tav>
                                      </p:tavLst>
                                    </p:anim>
                                    <p:anim calcmode="lin" valueType="num">
                                      <p:cBhvr>
                                        <p:cTn id="10" dur="1000" fill="hold"/>
                                        <p:tgtEl>
                                          <p:spTgt spid="205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1"/>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2052">
                                            <p:txEl>
                                              <p:pRg st="1" end="1"/>
                                            </p:txEl>
                                          </p:spTgt>
                                        </p:tgtEl>
                                        <p:attrNameLst>
                                          <p:attrName>style.visibility</p:attrName>
                                        </p:attrNameLst>
                                      </p:cBhvr>
                                      <p:to>
                                        <p:strVal val="visible"/>
                                      </p:to>
                                    </p:set>
                                    <p:anim calcmode="lin" valueType="num">
                                      <p:cBhvr>
                                        <p:cTn id="17" dur="500" decel="50000" fill="hold">
                                          <p:stCondLst>
                                            <p:cond delay="0"/>
                                          </p:stCondLst>
                                        </p:cTn>
                                        <p:tgtEl>
                                          <p:spTgt spid="2052">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52">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52">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2052">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52">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52">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52">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52">
                                            <p:txEl>
                                              <p:pRg st="1" end="1"/>
                                            </p:txEl>
                                          </p:spTgt>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2052">
                                            <p:txEl>
                                              <p:pRg st="3" end="3"/>
                                            </p:txEl>
                                          </p:spTgt>
                                        </p:tgtEl>
                                        <p:attrNameLst>
                                          <p:attrName>style.visibility</p:attrName>
                                        </p:attrNameLst>
                                      </p:cBhvr>
                                      <p:to>
                                        <p:strVal val="visible"/>
                                      </p:to>
                                    </p:set>
                                    <p:anim calcmode="lin" valueType="num">
                                      <p:cBhvr>
                                        <p:cTn id="27" dur="500" decel="50000" fill="hold">
                                          <p:stCondLst>
                                            <p:cond delay="0"/>
                                          </p:stCondLst>
                                        </p:cTn>
                                        <p:tgtEl>
                                          <p:spTgt spid="2052">
                                            <p:txEl>
                                              <p:pRg st="3" end="3"/>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052">
                                            <p:txEl>
                                              <p:pRg st="3" end="3"/>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052">
                                            <p:txEl>
                                              <p:pRg st="3" end="3"/>
                                            </p:txEl>
                                          </p:spTgt>
                                        </p:tgtEl>
                                        <p:attrNameLst>
                                          <p:attrName>ppt_w</p:attrName>
                                        </p:attrNameLst>
                                      </p:cBhvr>
                                      <p:tavLst>
                                        <p:tav tm="0">
                                          <p:val>
                                            <p:strVal val="#ppt_w*.05"/>
                                          </p:val>
                                        </p:tav>
                                        <p:tav tm="100000">
                                          <p:val>
                                            <p:strVal val="#ppt_w"/>
                                          </p:val>
                                        </p:tav>
                                      </p:tavLst>
                                    </p:anim>
                                    <p:anim calcmode="lin" valueType="num">
                                      <p:cBhvr>
                                        <p:cTn id="30" dur="1000" fill="hold"/>
                                        <p:tgtEl>
                                          <p:spTgt spid="2052">
                                            <p:txEl>
                                              <p:pRg st="3" end="3"/>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052">
                                            <p:txEl>
                                              <p:pRg st="3" end="3"/>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052">
                                            <p:txEl>
                                              <p:pRg st="3" end="3"/>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052">
                                            <p:txEl>
                                              <p:pRg st="3" end="3"/>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0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P spid="20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7D1A0E5A-38AA-4F4E-95E5-99803004B4B7}" type="slidenum">
              <a:rPr lang="en-US" smtClean="0"/>
              <a:pPr/>
              <a:t>2</a:t>
            </a:fld>
            <a:endParaRPr lang="en-US" smtClean="0"/>
          </a:p>
        </p:txBody>
      </p:sp>
      <p:sp>
        <p:nvSpPr>
          <p:cNvPr id="3075" name="Rectangle 2"/>
          <p:cNvSpPr>
            <a:spLocks noGrp="1" noChangeArrowheads="1"/>
          </p:cNvSpPr>
          <p:nvPr>
            <p:ph type="title"/>
          </p:nvPr>
        </p:nvSpPr>
        <p:spPr bwMode="auto">
          <a:xfrm>
            <a:off x="2411413" y="512763"/>
            <a:ext cx="6629400" cy="573087"/>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GB" sz="2800" smtClean="0">
                <a:solidFill>
                  <a:schemeClr val="tx1"/>
                </a:solidFill>
              </a:rPr>
              <a:t>What are we talking about there??</a:t>
            </a:r>
            <a:endParaRPr lang="en-US" sz="2800" smtClean="0">
              <a:solidFill>
                <a:schemeClr val="tx1"/>
              </a:solidFill>
            </a:endParaRPr>
          </a:p>
        </p:txBody>
      </p:sp>
      <p:sp>
        <p:nvSpPr>
          <p:cNvPr id="12292" name="Rectangle 6"/>
          <p:cNvSpPr>
            <a:spLocks noGrp="1" noChangeArrowheads="1"/>
          </p:cNvSpPr>
          <p:nvPr>
            <p:ph type="body" idx="1"/>
          </p:nvPr>
        </p:nvSpPr>
        <p:spPr>
          <a:xfrm>
            <a:off x="163513" y="1319213"/>
            <a:ext cx="8828087" cy="5024437"/>
          </a:xfrm>
        </p:spPr>
        <p:txBody>
          <a:bodyPr/>
          <a:lstStyle/>
          <a:p>
            <a:pPr marL="268288" indent="-268288" eaLnBrk="1" hangingPunct="1">
              <a:lnSpc>
                <a:spcPct val="80000"/>
              </a:lnSpc>
              <a:defRPr/>
            </a:pPr>
            <a:r>
              <a:rPr lang="en-GB" sz="2000" dirty="0" smtClean="0"/>
              <a:t>Climate and Forecast (CF) conventions are designed to </a:t>
            </a:r>
            <a:r>
              <a:rPr lang="en-IE" sz="2000" dirty="0" smtClean="0"/>
              <a:t>promote the processing and sharing of files created with the </a:t>
            </a:r>
            <a:r>
              <a:rPr lang="en-IE" sz="2000" dirty="0" err="1" smtClean="0"/>
              <a:t>netCDF</a:t>
            </a:r>
            <a:r>
              <a:rPr lang="en-IE" sz="2000" dirty="0" smtClean="0"/>
              <a:t> API.</a:t>
            </a:r>
          </a:p>
          <a:p>
            <a:pPr marL="268288" indent="-268288" eaLnBrk="1" hangingPunct="1">
              <a:lnSpc>
                <a:spcPct val="80000"/>
              </a:lnSpc>
              <a:defRPr/>
            </a:pPr>
            <a:endParaRPr lang="en-IE" sz="2000" dirty="0" smtClean="0"/>
          </a:p>
          <a:p>
            <a:pPr marL="268288" indent="-268288" eaLnBrk="1" hangingPunct="1">
              <a:lnSpc>
                <a:spcPct val="80000"/>
              </a:lnSpc>
              <a:defRPr/>
            </a:pPr>
            <a:r>
              <a:rPr lang="en-IE" sz="2000" dirty="0" smtClean="0"/>
              <a:t>Currently all data sets used for GSICS purposes are in the </a:t>
            </a:r>
            <a:r>
              <a:rPr lang="en-IE" sz="2000" dirty="0" err="1" smtClean="0"/>
              <a:t>netCDF</a:t>
            </a:r>
            <a:r>
              <a:rPr lang="en-IE" sz="2000" dirty="0" smtClean="0"/>
              <a:t> format.</a:t>
            </a:r>
          </a:p>
          <a:p>
            <a:pPr marL="268288" indent="-268288" eaLnBrk="1" hangingPunct="1">
              <a:lnSpc>
                <a:spcPct val="80000"/>
              </a:lnSpc>
              <a:defRPr/>
            </a:pPr>
            <a:endParaRPr lang="en-IE" sz="2000" dirty="0" smtClean="0"/>
          </a:p>
          <a:p>
            <a:pPr marL="268288" indent="-268288" eaLnBrk="1" hangingPunct="1">
              <a:lnSpc>
                <a:spcPct val="80000"/>
              </a:lnSpc>
              <a:defRPr/>
            </a:pPr>
            <a:r>
              <a:rPr lang="en-IE" sz="2000" dirty="0" smtClean="0"/>
              <a:t>The conventions define metadata that provide a definitive description of what the data in each variable represents, and the spatial and temporal properties of the data. This enables users of data from different sources to decide which quantities are comparable, and facilitates building applications with powerful extraction, </a:t>
            </a:r>
            <a:r>
              <a:rPr lang="en-IE" sz="2000" dirty="0" err="1" smtClean="0"/>
              <a:t>regridding</a:t>
            </a:r>
            <a:r>
              <a:rPr lang="en-IE" sz="2000" dirty="0" smtClean="0"/>
              <a:t>, and display capabilities.</a:t>
            </a:r>
          </a:p>
          <a:p>
            <a:pPr marL="268288" indent="-268288" eaLnBrk="1" hangingPunct="1">
              <a:lnSpc>
                <a:spcPct val="80000"/>
              </a:lnSpc>
              <a:defRPr/>
            </a:pPr>
            <a:endParaRPr lang="en-IE" sz="2000" dirty="0" smtClean="0"/>
          </a:p>
          <a:p>
            <a:pPr marL="268288" indent="-268288" eaLnBrk="1" hangingPunct="1">
              <a:lnSpc>
                <a:spcPct val="80000"/>
              </a:lnSpc>
              <a:defRPr/>
            </a:pPr>
            <a:r>
              <a:rPr lang="en-IE" sz="2000" dirty="0" smtClean="0"/>
              <a:t>In other words, predefined metadata is use to identify variables in data improve both manual and automated use of the data.</a:t>
            </a:r>
          </a:p>
          <a:p>
            <a:pPr marL="268288" indent="-268288" eaLnBrk="1" hangingPunct="1">
              <a:lnSpc>
                <a:spcPct val="80000"/>
              </a:lnSpc>
              <a:defRPr/>
            </a:pPr>
            <a:endParaRPr lang="en-IE" sz="2000" dirty="0" smtClean="0"/>
          </a:p>
          <a:p>
            <a:pPr marL="268288" indent="-268288" eaLnBrk="1" hangingPunct="1">
              <a:lnSpc>
                <a:spcPct val="80000"/>
              </a:lnSpc>
              <a:defRPr/>
            </a:pPr>
            <a:r>
              <a:rPr lang="en-IE" sz="2000" dirty="0" smtClean="0"/>
              <a:t>For GSICS, the predefined metadata in question are know as standard name and unit.  This metadata is used to clearly identify variables to users and automated processes; for example visualisation tools.    </a:t>
            </a:r>
          </a:p>
          <a:p>
            <a:pPr marL="1588" indent="-1588" eaLnBrk="1" hangingPunct="1">
              <a:lnSpc>
                <a:spcPct val="80000"/>
              </a:lnSpc>
              <a:buFont typeface="Wingdings" pitchFamily="2" charset="2"/>
              <a:buNone/>
              <a:defRPr/>
            </a:pPr>
            <a:endParaRPr lang="en-IE" sz="2000" dirty="0" smtClean="0"/>
          </a:p>
          <a:p>
            <a:pPr marL="1588" indent="-1588" eaLnBrk="1" hangingPunct="1">
              <a:lnSpc>
                <a:spcPct val="80000"/>
              </a:lnSpc>
              <a:buFont typeface="Wingdings" pitchFamily="2" charset="2"/>
              <a:buNone/>
              <a:defRPr/>
            </a:pPr>
            <a:endParaRPr lang="en-IE" sz="2000" dirty="0" smtClean="0"/>
          </a:p>
          <a:p>
            <a:pPr marL="1588" indent="-1588" eaLnBrk="1" hangingPunct="1">
              <a:lnSpc>
                <a:spcPct val="80000"/>
              </a:lnSpc>
              <a:buFont typeface="Wingdings" pitchFamily="2" charset="2"/>
              <a:buNone/>
              <a:defRPr/>
            </a:pPr>
            <a:endParaRPr lang="en-GB" sz="2000" dirty="0" smtClean="0"/>
          </a:p>
          <a:p>
            <a:pPr eaLnBrk="1" hangingPunct="1">
              <a:lnSpc>
                <a:spcPct val="80000"/>
              </a:lnSpc>
              <a:buFont typeface="Wingdings" pitchFamily="2" charset="2"/>
              <a:buNone/>
              <a:defRPr/>
            </a:pPr>
            <a:endParaRPr lang="en-GB" sz="2000" b="1" dirty="0" smtClean="0"/>
          </a:p>
          <a:p>
            <a:pPr eaLnBrk="1" hangingPunct="1">
              <a:lnSpc>
                <a:spcPct val="80000"/>
              </a:lnSpc>
              <a:buFont typeface="Wingdings" pitchFamily="2" charset="2"/>
              <a:buNone/>
              <a:defRPr/>
            </a:pPr>
            <a:endParaRPr lang="en-GB" sz="1800" dirty="0" smtClean="0"/>
          </a:p>
          <a:p>
            <a:pPr eaLnBrk="1" hangingPunct="1">
              <a:lnSpc>
                <a:spcPct val="80000"/>
              </a:lnSpc>
              <a:defRPr/>
            </a:pPr>
            <a:endParaRPr lang="en-GB" sz="1800" dirty="0" smtClean="0"/>
          </a:p>
          <a:p>
            <a:pPr eaLnBrk="1" hangingPunct="1">
              <a:lnSpc>
                <a:spcPct val="80000"/>
              </a:lnSpc>
              <a:defRPr/>
            </a:pPr>
            <a:endParaRPr lang="en-GB" sz="1800" dirty="0" smtClean="0"/>
          </a:p>
          <a:p>
            <a:pPr eaLnBrk="1" hangingPunct="1">
              <a:lnSpc>
                <a:spcPct val="80000"/>
              </a:lnSpc>
              <a:defRPr/>
            </a:pPr>
            <a:endParaRPr lang="en-GB" sz="1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p:cTn id="7" dur="500" fill="hold"/>
                                        <p:tgtEl>
                                          <p:spTgt spid="1229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229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229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229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229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2292">
                                            <p:txEl>
                                              <p:pRg st="2" end="2"/>
                                            </p:txEl>
                                          </p:spTgt>
                                        </p:tgtEl>
                                        <p:attrNameLst>
                                          <p:attrName>style.visibility</p:attrName>
                                        </p:attrNameLst>
                                      </p:cBhvr>
                                      <p:to>
                                        <p:strVal val="visible"/>
                                      </p:to>
                                    </p:set>
                                    <p:anim calcmode="lin" valueType="num">
                                      <p:cBhvr>
                                        <p:cTn id="16" dur="500" fill="hold"/>
                                        <p:tgtEl>
                                          <p:spTgt spid="12292">
                                            <p:txEl>
                                              <p:pRg st="2" end="2"/>
                                            </p:txEl>
                                          </p:spTgt>
                                        </p:tgtEl>
                                        <p:attrNameLst>
                                          <p:attrName>ppt_w</p:attrName>
                                        </p:attrNameLst>
                                      </p:cBhvr>
                                      <p:tavLst>
                                        <p:tav tm="0">
                                          <p:val>
                                            <p:strVal val="#ppt_w*0.05"/>
                                          </p:val>
                                        </p:tav>
                                        <p:tav tm="100000">
                                          <p:val>
                                            <p:strVal val="#ppt_w"/>
                                          </p:val>
                                        </p:tav>
                                      </p:tavLst>
                                    </p:anim>
                                    <p:anim calcmode="lin" valueType="num">
                                      <p:cBhvr>
                                        <p:cTn id="17" dur="500" fill="hold"/>
                                        <p:tgtEl>
                                          <p:spTgt spid="12292">
                                            <p:txEl>
                                              <p:pRg st="2" end="2"/>
                                            </p:txEl>
                                          </p:spTgt>
                                        </p:tgtEl>
                                        <p:attrNameLst>
                                          <p:attrName>ppt_h</p:attrName>
                                        </p:attrNameLst>
                                      </p:cBhvr>
                                      <p:tavLst>
                                        <p:tav tm="0">
                                          <p:val>
                                            <p:strVal val="#ppt_h"/>
                                          </p:val>
                                        </p:tav>
                                        <p:tav tm="100000">
                                          <p:val>
                                            <p:strVal val="#ppt_h"/>
                                          </p:val>
                                        </p:tav>
                                      </p:tavLst>
                                    </p:anim>
                                    <p:anim calcmode="lin" valueType="num">
                                      <p:cBhvr>
                                        <p:cTn id="18" dur="500" fill="hold"/>
                                        <p:tgtEl>
                                          <p:spTgt spid="12292">
                                            <p:txEl>
                                              <p:pRg st="2" end="2"/>
                                            </p:txEl>
                                          </p:spTgt>
                                        </p:tgtEl>
                                        <p:attrNameLst>
                                          <p:attrName>ppt_x</p:attrName>
                                        </p:attrNameLst>
                                      </p:cBhvr>
                                      <p:tavLst>
                                        <p:tav tm="0">
                                          <p:val>
                                            <p:strVal val="#ppt_x-.2"/>
                                          </p:val>
                                        </p:tav>
                                        <p:tav tm="100000">
                                          <p:val>
                                            <p:strVal val="#ppt_x"/>
                                          </p:val>
                                        </p:tav>
                                      </p:tavLst>
                                    </p:anim>
                                    <p:anim calcmode="lin" valueType="num">
                                      <p:cBhvr>
                                        <p:cTn id="19" dur="500" fill="hold"/>
                                        <p:tgtEl>
                                          <p:spTgt spid="12292">
                                            <p:txEl>
                                              <p:pRg st="2" end="2"/>
                                            </p:txEl>
                                          </p:spTgt>
                                        </p:tgtEl>
                                        <p:attrNameLst>
                                          <p:attrName>ppt_y</p:attrName>
                                        </p:attrNameLst>
                                      </p:cBhvr>
                                      <p:tavLst>
                                        <p:tav tm="0">
                                          <p:val>
                                            <p:strVal val="#ppt_y"/>
                                          </p:val>
                                        </p:tav>
                                        <p:tav tm="100000">
                                          <p:val>
                                            <p:strVal val="#ppt_y"/>
                                          </p:val>
                                        </p:tav>
                                      </p:tavLst>
                                    </p:anim>
                                    <p:animEffect transition="in" filter="fade">
                                      <p:cBhvr>
                                        <p:cTn id="20" dur="500"/>
                                        <p:tgtEl>
                                          <p:spTgt spid="1229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2292">
                                            <p:txEl>
                                              <p:pRg st="4" end="4"/>
                                            </p:txEl>
                                          </p:spTgt>
                                        </p:tgtEl>
                                        <p:attrNameLst>
                                          <p:attrName>style.visibility</p:attrName>
                                        </p:attrNameLst>
                                      </p:cBhvr>
                                      <p:to>
                                        <p:strVal val="visible"/>
                                      </p:to>
                                    </p:set>
                                    <p:anim calcmode="lin" valueType="num">
                                      <p:cBhvr>
                                        <p:cTn id="25" dur="500" fill="hold"/>
                                        <p:tgtEl>
                                          <p:spTgt spid="12292">
                                            <p:txEl>
                                              <p:pRg st="4" end="4"/>
                                            </p:txEl>
                                          </p:spTgt>
                                        </p:tgtEl>
                                        <p:attrNameLst>
                                          <p:attrName>ppt_w</p:attrName>
                                        </p:attrNameLst>
                                      </p:cBhvr>
                                      <p:tavLst>
                                        <p:tav tm="0">
                                          <p:val>
                                            <p:strVal val="#ppt_w*0.05"/>
                                          </p:val>
                                        </p:tav>
                                        <p:tav tm="100000">
                                          <p:val>
                                            <p:strVal val="#ppt_w"/>
                                          </p:val>
                                        </p:tav>
                                      </p:tavLst>
                                    </p:anim>
                                    <p:anim calcmode="lin" valueType="num">
                                      <p:cBhvr>
                                        <p:cTn id="26" dur="500" fill="hold"/>
                                        <p:tgtEl>
                                          <p:spTgt spid="12292">
                                            <p:txEl>
                                              <p:pRg st="4" end="4"/>
                                            </p:txEl>
                                          </p:spTgt>
                                        </p:tgtEl>
                                        <p:attrNameLst>
                                          <p:attrName>ppt_h</p:attrName>
                                        </p:attrNameLst>
                                      </p:cBhvr>
                                      <p:tavLst>
                                        <p:tav tm="0">
                                          <p:val>
                                            <p:strVal val="#ppt_h"/>
                                          </p:val>
                                        </p:tav>
                                        <p:tav tm="100000">
                                          <p:val>
                                            <p:strVal val="#ppt_h"/>
                                          </p:val>
                                        </p:tav>
                                      </p:tavLst>
                                    </p:anim>
                                    <p:anim calcmode="lin" valueType="num">
                                      <p:cBhvr>
                                        <p:cTn id="27" dur="500" fill="hold"/>
                                        <p:tgtEl>
                                          <p:spTgt spid="12292">
                                            <p:txEl>
                                              <p:pRg st="4" end="4"/>
                                            </p:txEl>
                                          </p:spTgt>
                                        </p:tgtEl>
                                        <p:attrNameLst>
                                          <p:attrName>ppt_x</p:attrName>
                                        </p:attrNameLst>
                                      </p:cBhvr>
                                      <p:tavLst>
                                        <p:tav tm="0">
                                          <p:val>
                                            <p:strVal val="#ppt_x-.2"/>
                                          </p:val>
                                        </p:tav>
                                        <p:tav tm="100000">
                                          <p:val>
                                            <p:strVal val="#ppt_x"/>
                                          </p:val>
                                        </p:tav>
                                      </p:tavLst>
                                    </p:anim>
                                    <p:anim calcmode="lin" valueType="num">
                                      <p:cBhvr>
                                        <p:cTn id="28" dur="500" fill="hold"/>
                                        <p:tgtEl>
                                          <p:spTgt spid="12292">
                                            <p:txEl>
                                              <p:pRg st="4" end="4"/>
                                            </p:txEl>
                                          </p:spTgt>
                                        </p:tgtEl>
                                        <p:attrNameLst>
                                          <p:attrName>ppt_y</p:attrName>
                                        </p:attrNameLst>
                                      </p:cBhvr>
                                      <p:tavLst>
                                        <p:tav tm="0">
                                          <p:val>
                                            <p:strVal val="#ppt_y"/>
                                          </p:val>
                                        </p:tav>
                                        <p:tav tm="100000">
                                          <p:val>
                                            <p:strVal val="#ppt_y"/>
                                          </p:val>
                                        </p:tav>
                                      </p:tavLst>
                                    </p:anim>
                                    <p:animEffect transition="in" filter="fade">
                                      <p:cBhvr>
                                        <p:cTn id="29" dur="500"/>
                                        <p:tgtEl>
                                          <p:spTgt spid="1229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12292">
                                            <p:txEl>
                                              <p:pRg st="6" end="6"/>
                                            </p:txEl>
                                          </p:spTgt>
                                        </p:tgtEl>
                                        <p:attrNameLst>
                                          <p:attrName>style.visibility</p:attrName>
                                        </p:attrNameLst>
                                      </p:cBhvr>
                                      <p:to>
                                        <p:strVal val="visible"/>
                                      </p:to>
                                    </p:set>
                                    <p:anim calcmode="lin" valueType="num">
                                      <p:cBhvr>
                                        <p:cTn id="34" dur="500" fill="hold"/>
                                        <p:tgtEl>
                                          <p:spTgt spid="12292">
                                            <p:txEl>
                                              <p:pRg st="6" end="6"/>
                                            </p:txEl>
                                          </p:spTgt>
                                        </p:tgtEl>
                                        <p:attrNameLst>
                                          <p:attrName>ppt_w</p:attrName>
                                        </p:attrNameLst>
                                      </p:cBhvr>
                                      <p:tavLst>
                                        <p:tav tm="0">
                                          <p:val>
                                            <p:strVal val="#ppt_w*0.05"/>
                                          </p:val>
                                        </p:tav>
                                        <p:tav tm="100000">
                                          <p:val>
                                            <p:strVal val="#ppt_w"/>
                                          </p:val>
                                        </p:tav>
                                      </p:tavLst>
                                    </p:anim>
                                    <p:anim calcmode="lin" valueType="num">
                                      <p:cBhvr>
                                        <p:cTn id="35" dur="500" fill="hold"/>
                                        <p:tgtEl>
                                          <p:spTgt spid="12292">
                                            <p:txEl>
                                              <p:pRg st="6" end="6"/>
                                            </p:txEl>
                                          </p:spTgt>
                                        </p:tgtEl>
                                        <p:attrNameLst>
                                          <p:attrName>ppt_h</p:attrName>
                                        </p:attrNameLst>
                                      </p:cBhvr>
                                      <p:tavLst>
                                        <p:tav tm="0">
                                          <p:val>
                                            <p:strVal val="#ppt_h"/>
                                          </p:val>
                                        </p:tav>
                                        <p:tav tm="100000">
                                          <p:val>
                                            <p:strVal val="#ppt_h"/>
                                          </p:val>
                                        </p:tav>
                                      </p:tavLst>
                                    </p:anim>
                                    <p:anim calcmode="lin" valueType="num">
                                      <p:cBhvr>
                                        <p:cTn id="36" dur="500" fill="hold"/>
                                        <p:tgtEl>
                                          <p:spTgt spid="12292">
                                            <p:txEl>
                                              <p:pRg st="6" end="6"/>
                                            </p:txEl>
                                          </p:spTgt>
                                        </p:tgtEl>
                                        <p:attrNameLst>
                                          <p:attrName>ppt_x</p:attrName>
                                        </p:attrNameLst>
                                      </p:cBhvr>
                                      <p:tavLst>
                                        <p:tav tm="0">
                                          <p:val>
                                            <p:strVal val="#ppt_x-.2"/>
                                          </p:val>
                                        </p:tav>
                                        <p:tav tm="100000">
                                          <p:val>
                                            <p:strVal val="#ppt_x"/>
                                          </p:val>
                                        </p:tav>
                                      </p:tavLst>
                                    </p:anim>
                                    <p:anim calcmode="lin" valueType="num">
                                      <p:cBhvr>
                                        <p:cTn id="37" dur="500" fill="hold"/>
                                        <p:tgtEl>
                                          <p:spTgt spid="12292">
                                            <p:txEl>
                                              <p:pRg st="6" end="6"/>
                                            </p:txEl>
                                          </p:spTgt>
                                        </p:tgtEl>
                                        <p:attrNameLst>
                                          <p:attrName>ppt_y</p:attrName>
                                        </p:attrNameLst>
                                      </p:cBhvr>
                                      <p:tavLst>
                                        <p:tav tm="0">
                                          <p:val>
                                            <p:strVal val="#ppt_y"/>
                                          </p:val>
                                        </p:tav>
                                        <p:tav tm="100000">
                                          <p:val>
                                            <p:strVal val="#ppt_y"/>
                                          </p:val>
                                        </p:tav>
                                      </p:tavLst>
                                    </p:anim>
                                    <p:animEffect transition="in" filter="fade">
                                      <p:cBhvr>
                                        <p:cTn id="38" dur="500"/>
                                        <p:tgtEl>
                                          <p:spTgt spid="12292">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12292">
                                            <p:txEl>
                                              <p:pRg st="8" end="8"/>
                                            </p:txEl>
                                          </p:spTgt>
                                        </p:tgtEl>
                                        <p:attrNameLst>
                                          <p:attrName>style.visibility</p:attrName>
                                        </p:attrNameLst>
                                      </p:cBhvr>
                                      <p:to>
                                        <p:strVal val="visible"/>
                                      </p:to>
                                    </p:set>
                                    <p:anim calcmode="lin" valueType="num">
                                      <p:cBhvr>
                                        <p:cTn id="43" dur="500" fill="hold"/>
                                        <p:tgtEl>
                                          <p:spTgt spid="12292">
                                            <p:txEl>
                                              <p:pRg st="8" end="8"/>
                                            </p:txEl>
                                          </p:spTgt>
                                        </p:tgtEl>
                                        <p:attrNameLst>
                                          <p:attrName>ppt_w</p:attrName>
                                        </p:attrNameLst>
                                      </p:cBhvr>
                                      <p:tavLst>
                                        <p:tav tm="0">
                                          <p:val>
                                            <p:strVal val="#ppt_w*0.05"/>
                                          </p:val>
                                        </p:tav>
                                        <p:tav tm="100000">
                                          <p:val>
                                            <p:strVal val="#ppt_w"/>
                                          </p:val>
                                        </p:tav>
                                      </p:tavLst>
                                    </p:anim>
                                    <p:anim calcmode="lin" valueType="num">
                                      <p:cBhvr>
                                        <p:cTn id="44" dur="500" fill="hold"/>
                                        <p:tgtEl>
                                          <p:spTgt spid="12292">
                                            <p:txEl>
                                              <p:pRg st="8" end="8"/>
                                            </p:txEl>
                                          </p:spTgt>
                                        </p:tgtEl>
                                        <p:attrNameLst>
                                          <p:attrName>ppt_h</p:attrName>
                                        </p:attrNameLst>
                                      </p:cBhvr>
                                      <p:tavLst>
                                        <p:tav tm="0">
                                          <p:val>
                                            <p:strVal val="#ppt_h"/>
                                          </p:val>
                                        </p:tav>
                                        <p:tav tm="100000">
                                          <p:val>
                                            <p:strVal val="#ppt_h"/>
                                          </p:val>
                                        </p:tav>
                                      </p:tavLst>
                                    </p:anim>
                                    <p:anim calcmode="lin" valueType="num">
                                      <p:cBhvr>
                                        <p:cTn id="45" dur="500" fill="hold"/>
                                        <p:tgtEl>
                                          <p:spTgt spid="12292">
                                            <p:txEl>
                                              <p:pRg st="8" end="8"/>
                                            </p:txEl>
                                          </p:spTgt>
                                        </p:tgtEl>
                                        <p:attrNameLst>
                                          <p:attrName>ppt_x</p:attrName>
                                        </p:attrNameLst>
                                      </p:cBhvr>
                                      <p:tavLst>
                                        <p:tav tm="0">
                                          <p:val>
                                            <p:strVal val="#ppt_x-.2"/>
                                          </p:val>
                                        </p:tav>
                                        <p:tav tm="100000">
                                          <p:val>
                                            <p:strVal val="#ppt_x"/>
                                          </p:val>
                                        </p:tav>
                                      </p:tavLst>
                                    </p:anim>
                                    <p:anim calcmode="lin" valueType="num">
                                      <p:cBhvr>
                                        <p:cTn id="46" dur="500" fill="hold"/>
                                        <p:tgtEl>
                                          <p:spTgt spid="12292">
                                            <p:txEl>
                                              <p:pRg st="8" end="8"/>
                                            </p:txEl>
                                          </p:spTgt>
                                        </p:tgtEl>
                                        <p:attrNameLst>
                                          <p:attrName>ppt_y</p:attrName>
                                        </p:attrNameLst>
                                      </p:cBhvr>
                                      <p:tavLst>
                                        <p:tav tm="0">
                                          <p:val>
                                            <p:strVal val="#ppt_y"/>
                                          </p:val>
                                        </p:tav>
                                        <p:tav tm="100000">
                                          <p:val>
                                            <p:strVal val="#ppt_y"/>
                                          </p:val>
                                        </p:tav>
                                      </p:tavLst>
                                    </p:anim>
                                    <p:animEffect transition="in" filter="fade">
                                      <p:cBhvr>
                                        <p:cTn id="47" dur="500"/>
                                        <p:tgtEl>
                                          <p:spTgt spid="1229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2428875" y="420688"/>
            <a:ext cx="6257925" cy="700087"/>
          </a:xfrm>
          <a:noFill/>
          <a:ln>
            <a:miter lim="800000"/>
            <a:headEnd/>
            <a:tailEnd/>
          </a:ln>
        </p:spPr>
        <p:txBody>
          <a:bodyPr vert="horz" wrap="square" lIns="91440" tIns="45720" rIns="91440" bIns="45720" numCol="1" anchor="t" anchorCtr="0" compatLnSpc="1">
            <a:prstTxWarp prst="textNoShape">
              <a:avLst/>
            </a:prstTxWarp>
          </a:bodyPr>
          <a:lstStyle/>
          <a:p>
            <a:pPr algn="l"/>
            <a:r>
              <a:rPr lang="en-GB" sz="3600" smtClean="0"/>
              <a:t>What has been done so far?</a:t>
            </a:r>
          </a:p>
        </p:txBody>
      </p:sp>
      <p:sp>
        <p:nvSpPr>
          <p:cNvPr id="3" name="Content Placeholder 2"/>
          <p:cNvSpPr>
            <a:spLocks noGrp="1"/>
          </p:cNvSpPr>
          <p:nvPr>
            <p:ph idx="1"/>
          </p:nvPr>
        </p:nvSpPr>
        <p:spPr>
          <a:xfrm>
            <a:off x="457200" y="1209675"/>
            <a:ext cx="8229600" cy="4916488"/>
          </a:xfrm>
        </p:spPr>
        <p:txBody>
          <a:bodyPr/>
          <a:lstStyle/>
          <a:p>
            <a:r>
              <a:rPr lang="en-GB" smtClean="0"/>
              <a:t>NOAA has submitted several CF conventions and it has taken around 1 year to be accepted.</a:t>
            </a:r>
          </a:p>
          <a:p>
            <a:endParaRPr lang="en-GB" smtClean="0"/>
          </a:p>
          <a:p>
            <a:r>
              <a:rPr lang="en-GB" smtClean="0"/>
              <a:t>EUMETSAT has submitted several CF conventions and it has been 1 year with no result due to queries from mailing lists and a lack of resources to following up discussions.</a:t>
            </a:r>
          </a:p>
        </p:txBody>
      </p:sp>
      <p:sp>
        <p:nvSpPr>
          <p:cNvPr id="4100" name="Slide Number Placeholder 3"/>
          <p:cNvSpPr>
            <a:spLocks noGrp="1"/>
          </p:cNvSpPr>
          <p:nvPr>
            <p:ph type="sldNum" sz="quarter" idx="10"/>
          </p:nvPr>
        </p:nvSpPr>
        <p:spPr>
          <a:noFill/>
        </p:spPr>
        <p:txBody>
          <a:bodyPr/>
          <a:lstStyle/>
          <a:p>
            <a:fld id="{C1943C19-112A-4C1B-A1B4-32EFC005363A}" type="slidenum">
              <a:rPr lang="en-US" smtClean="0"/>
              <a:pPr/>
              <a:t>3</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2428875" y="420688"/>
            <a:ext cx="6257925" cy="700087"/>
          </a:xfrm>
          <a:noFill/>
          <a:ln>
            <a:miter lim="800000"/>
            <a:headEnd/>
            <a:tailEnd/>
          </a:ln>
        </p:spPr>
        <p:txBody>
          <a:bodyPr vert="horz" wrap="square" lIns="91440" tIns="45720" rIns="91440" bIns="45720" numCol="1" anchor="t" anchorCtr="0" compatLnSpc="1">
            <a:prstTxWarp prst="textNoShape">
              <a:avLst/>
            </a:prstTxWarp>
          </a:bodyPr>
          <a:lstStyle/>
          <a:p>
            <a:pPr algn="l"/>
            <a:r>
              <a:rPr lang="en-GB" sz="3600" smtClean="0"/>
              <a:t>So what can we do?</a:t>
            </a:r>
          </a:p>
        </p:txBody>
      </p:sp>
      <p:sp>
        <p:nvSpPr>
          <p:cNvPr id="3" name="Content Placeholder 2"/>
          <p:cNvSpPr>
            <a:spLocks noGrp="1"/>
          </p:cNvSpPr>
          <p:nvPr>
            <p:ph idx="1"/>
          </p:nvPr>
        </p:nvSpPr>
        <p:spPr>
          <a:xfrm>
            <a:off x="457200" y="1149350"/>
            <a:ext cx="8229600" cy="4976813"/>
          </a:xfrm>
        </p:spPr>
        <p:txBody>
          <a:bodyPr/>
          <a:lstStyle/>
          <a:p>
            <a:r>
              <a:rPr lang="en-GB" sz="2400" smtClean="0"/>
              <a:t>GSICS international status can be exploited to “fast track” CF convention metadata updates.</a:t>
            </a:r>
          </a:p>
          <a:p>
            <a:endParaRPr lang="en-GB" sz="2400" smtClean="0"/>
          </a:p>
          <a:p>
            <a:r>
              <a:rPr lang="en-GB" sz="2400" smtClean="0"/>
              <a:t>GDWG Members be involved in the preparation of these updates and support CF mailing list queries.</a:t>
            </a:r>
          </a:p>
          <a:p>
            <a:endParaRPr lang="en-GB" sz="2400" smtClean="0"/>
          </a:p>
          <a:p>
            <a:r>
              <a:rPr lang="en-GB" sz="2400" smtClean="0"/>
              <a:t>Support is also needed to chase the CF governance committee up on submissions.</a:t>
            </a:r>
          </a:p>
          <a:p>
            <a:endParaRPr lang="en-GB" sz="2400" smtClean="0"/>
          </a:p>
          <a:p>
            <a:r>
              <a:rPr lang="en-GB" sz="2400" smtClean="0"/>
              <a:t>A GDWG member can also check if they can be nominated to be a member of the CF governance committee.</a:t>
            </a:r>
          </a:p>
        </p:txBody>
      </p:sp>
      <p:sp>
        <p:nvSpPr>
          <p:cNvPr id="5124" name="Slide Number Placeholder 3"/>
          <p:cNvSpPr>
            <a:spLocks noGrp="1"/>
          </p:cNvSpPr>
          <p:nvPr>
            <p:ph type="sldNum" sz="quarter" idx="10"/>
          </p:nvPr>
        </p:nvSpPr>
        <p:spPr>
          <a:noFill/>
        </p:spPr>
        <p:txBody>
          <a:bodyPr/>
          <a:lstStyle/>
          <a:p>
            <a:fld id="{0273A67F-5DF0-40EA-982B-BEE79E8C48BF}" type="slidenum">
              <a:rPr lang="en-US" smtClean="0"/>
              <a:pPr/>
              <a:t>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2416175" y="401638"/>
            <a:ext cx="6270625" cy="765175"/>
          </a:xfrm>
          <a:noFill/>
          <a:ln>
            <a:miter lim="800000"/>
            <a:headEnd/>
            <a:tailEnd/>
          </a:ln>
        </p:spPr>
        <p:txBody>
          <a:bodyPr vert="horz" wrap="square" lIns="91440" tIns="45720" rIns="91440" bIns="45720" numCol="1" anchor="t" anchorCtr="0" compatLnSpc="1">
            <a:prstTxWarp prst="textNoShape">
              <a:avLst/>
            </a:prstTxWarp>
          </a:bodyPr>
          <a:lstStyle/>
          <a:p>
            <a:pPr algn="l"/>
            <a:r>
              <a:rPr lang="en-GB" sz="2800" smtClean="0"/>
              <a:t>Lets Continue to </a:t>
            </a:r>
            <a:r>
              <a:rPr lang="en-GB" sz="2800" b="1" smtClean="0">
                <a:solidFill>
                  <a:srgbClr val="FF0000"/>
                </a:solidFill>
              </a:rPr>
              <a:t>Achieve Results</a:t>
            </a:r>
            <a:r>
              <a:rPr lang="en-GB" sz="2800" smtClean="0"/>
              <a:t> !</a:t>
            </a:r>
            <a:r>
              <a:rPr lang="en-GB" sz="3200" smtClean="0"/>
              <a:t> </a:t>
            </a:r>
          </a:p>
        </p:txBody>
      </p:sp>
      <p:sp>
        <p:nvSpPr>
          <p:cNvPr id="3" name="Content Placeholder 2"/>
          <p:cNvSpPr>
            <a:spLocks noGrp="1"/>
          </p:cNvSpPr>
          <p:nvPr>
            <p:ph idx="1"/>
          </p:nvPr>
        </p:nvSpPr>
        <p:spPr>
          <a:xfrm>
            <a:off x="457200" y="1128713"/>
            <a:ext cx="8229600" cy="5159375"/>
          </a:xfrm>
        </p:spPr>
        <p:txBody>
          <a:bodyPr/>
          <a:lstStyle/>
          <a:p>
            <a:r>
              <a:rPr lang="en-GB" sz="2400" smtClean="0"/>
              <a:t>GSICS achievements have been through </a:t>
            </a:r>
            <a:r>
              <a:rPr lang="en-GB" sz="2400" smtClean="0">
                <a:solidFill>
                  <a:srgbClr val="FF0000"/>
                </a:solidFill>
              </a:rPr>
              <a:t>International Partners</a:t>
            </a:r>
            <a:r>
              <a:rPr lang="en-GB" sz="2400" smtClean="0"/>
              <a:t> working together.</a:t>
            </a:r>
          </a:p>
          <a:p>
            <a:pPr>
              <a:buFont typeface="Wingdings" pitchFamily="2" charset="2"/>
              <a:buNone/>
            </a:pPr>
            <a:endParaRPr lang="en-GB" sz="1000" smtClean="0"/>
          </a:p>
          <a:p>
            <a:r>
              <a:rPr lang="en-GB" sz="2400" smtClean="0"/>
              <a:t>We need to continue this through a </a:t>
            </a:r>
            <a:r>
              <a:rPr lang="en-GB" sz="2400" smtClean="0">
                <a:solidFill>
                  <a:srgbClr val="FF0000"/>
                </a:solidFill>
              </a:rPr>
              <a:t>sense of urgency to commit</a:t>
            </a:r>
            <a:r>
              <a:rPr lang="en-GB" sz="2400" smtClean="0"/>
              <a:t> to </a:t>
            </a:r>
            <a:r>
              <a:rPr lang="en-GB" sz="2400" b="1" u="sng" smtClean="0">
                <a:solidFill>
                  <a:srgbClr val="FF0000"/>
                </a:solidFill>
              </a:rPr>
              <a:t>common agreed goals</a:t>
            </a:r>
            <a:r>
              <a:rPr lang="en-GB" sz="2400" smtClean="0"/>
              <a:t>.</a:t>
            </a:r>
          </a:p>
          <a:p>
            <a:endParaRPr lang="en-GB" sz="1000" smtClean="0"/>
          </a:p>
          <a:p>
            <a:r>
              <a:rPr lang="en-GB" sz="2400" smtClean="0">
                <a:solidFill>
                  <a:srgbClr val="FF0000"/>
                </a:solidFill>
              </a:rPr>
              <a:t>Taking a lead to develop </a:t>
            </a:r>
            <a:r>
              <a:rPr lang="en-GB" sz="2400" smtClean="0"/>
              <a:t>a common agreed goal does not mean </a:t>
            </a:r>
            <a:r>
              <a:rPr lang="en-GB" sz="2400" smtClean="0">
                <a:solidFill>
                  <a:srgbClr val="FF0000"/>
                </a:solidFill>
              </a:rPr>
              <a:t>you are totally responsible for work</a:t>
            </a:r>
            <a:r>
              <a:rPr lang="en-GB" sz="2400" smtClean="0"/>
              <a:t>.  </a:t>
            </a:r>
          </a:p>
          <a:p>
            <a:endParaRPr lang="en-GB" sz="1000" smtClean="0"/>
          </a:p>
          <a:p>
            <a:r>
              <a:rPr lang="en-GB" sz="2400" smtClean="0">
                <a:solidFill>
                  <a:srgbClr val="FF0000"/>
                </a:solidFill>
              </a:rPr>
              <a:t>Seeking support is expected </a:t>
            </a:r>
            <a:r>
              <a:rPr lang="en-GB" sz="2400" smtClean="0"/>
              <a:t>through the </a:t>
            </a:r>
            <a:r>
              <a:rPr lang="en-GB" sz="2400" smtClean="0">
                <a:solidFill>
                  <a:srgbClr val="FF0000"/>
                </a:solidFill>
              </a:rPr>
              <a:t>gsics-dev googlegroups mailing list </a:t>
            </a:r>
            <a:r>
              <a:rPr lang="en-GB" sz="2400" smtClean="0"/>
              <a:t>or </a:t>
            </a:r>
            <a:r>
              <a:rPr lang="en-GB" sz="2400" smtClean="0">
                <a:solidFill>
                  <a:srgbClr val="FF0000"/>
                </a:solidFill>
              </a:rPr>
              <a:t>a dedicated WebEx teleconference</a:t>
            </a:r>
            <a:r>
              <a:rPr lang="en-GB" sz="2400" smtClean="0"/>
              <a:t>.</a:t>
            </a:r>
          </a:p>
          <a:p>
            <a:endParaRPr lang="en-GB" sz="1000" smtClean="0"/>
          </a:p>
          <a:p>
            <a:r>
              <a:rPr lang="en-GB" sz="2400" smtClean="0"/>
              <a:t>Just to re-literate </a:t>
            </a:r>
            <a:r>
              <a:rPr lang="en-GB" sz="2400" b="1" u="sng" smtClean="0">
                <a:solidFill>
                  <a:srgbClr val="FF0000"/>
                </a:solidFill>
              </a:rPr>
              <a:t>GSICS achievements </a:t>
            </a:r>
            <a:r>
              <a:rPr lang="en-GB" sz="2400" smtClean="0"/>
              <a:t>are a </a:t>
            </a:r>
            <a:r>
              <a:rPr lang="en-GB" sz="2400" b="1" u="sng" smtClean="0">
                <a:solidFill>
                  <a:srgbClr val="FF0000"/>
                </a:solidFill>
              </a:rPr>
              <a:t>Result of International Partners working together</a:t>
            </a:r>
            <a:r>
              <a:rPr lang="en-GB" sz="2400" smtClean="0"/>
              <a:t>!</a:t>
            </a:r>
          </a:p>
        </p:txBody>
      </p:sp>
      <p:sp>
        <p:nvSpPr>
          <p:cNvPr id="6148" name="Slide Number Placeholder 3"/>
          <p:cNvSpPr>
            <a:spLocks noGrp="1"/>
          </p:cNvSpPr>
          <p:nvPr>
            <p:ph type="sldNum" sz="quarter" idx="10"/>
          </p:nvPr>
        </p:nvSpPr>
        <p:spPr>
          <a:noFill/>
        </p:spPr>
        <p:txBody>
          <a:bodyPr/>
          <a:lstStyle/>
          <a:p>
            <a:fld id="{FA05F854-61E7-4DC5-9F9F-4E6B88EFF129}" type="slidenum">
              <a:rPr lang="en-US" smtClean="0"/>
              <a:pPr/>
              <a:t>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heckerboard(across)">
                                      <p:cBhvr>
                                        <p:cTn id="16" dur="500"/>
                                        <p:tgtEl>
                                          <p:spTgt spid="3">
                                            <p:txEl>
                                              <p:pRg st="6" end="6"/>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checkerboard(across)">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F7FBC70C-006A-40A3-8E09-28293E2213A3}" type="slidenum">
              <a:rPr lang="en-US" smtClean="0"/>
              <a:pPr/>
              <a:t>6</a:t>
            </a:fld>
            <a:endParaRPr lang="en-US" smtClean="0"/>
          </a:p>
        </p:txBody>
      </p:sp>
      <p:sp>
        <p:nvSpPr>
          <p:cNvPr id="7171" name="Rectangle 2"/>
          <p:cNvSpPr>
            <a:spLocks noGrp="1" noChangeArrowheads="1"/>
          </p:cNvSpPr>
          <p:nvPr>
            <p:ph type="title"/>
          </p:nvPr>
        </p:nvSpPr>
        <p:spPr bwMode="auto">
          <a:xfrm>
            <a:off x="2058988" y="504825"/>
            <a:ext cx="6956425"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smtClean="0">
                <a:solidFill>
                  <a:srgbClr val="FF3300"/>
                </a:solidFill>
              </a:rPr>
              <a:t>End of Presentation: Thank you for your attention</a:t>
            </a:r>
          </a:p>
        </p:txBody>
      </p:sp>
      <p:sp>
        <p:nvSpPr>
          <p:cNvPr id="12292" name="Rectangle 6"/>
          <p:cNvSpPr>
            <a:spLocks noGrp="1" noChangeArrowheads="1"/>
          </p:cNvSpPr>
          <p:nvPr>
            <p:ph type="body" idx="1"/>
          </p:nvPr>
        </p:nvSpPr>
        <p:spPr>
          <a:xfrm>
            <a:off x="457200" y="1350963"/>
            <a:ext cx="8229600" cy="4775200"/>
          </a:xfrm>
        </p:spPr>
        <p:txBody>
          <a:bodyPr/>
          <a:lstStyle/>
          <a:p>
            <a:pPr algn="ctr" eaLnBrk="1" hangingPunct="1">
              <a:buFont typeface="Wingdings" pitchFamily="2" charset="2"/>
              <a:buNone/>
            </a:pPr>
            <a:r>
              <a:rPr lang="en-GB" sz="2400" b="1" smtClean="0">
                <a:solidFill>
                  <a:schemeClr val="accent2"/>
                </a:solidFill>
              </a:rPr>
              <a:t>WMO GSICS Portal </a:t>
            </a:r>
          </a:p>
          <a:p>
            <a:pPr algn="ctr" eaLnBrk="1" hangingPunct="1">
              <a:buFont typeface="Wingdings" pitchFamily="2" charset="2"/>
              <a:buNone/>
            </a:pPr>
            <a:r>
              <a:rPr lang="en-GB" sz="2400" b="1" smtClean="0">
                <a:solidFill>
                  <a:schemeClr val="accent2"/>
                </a:solidFill>
                <a:hlinkClick r:id="rId3"/>
              </a:rPr>
              <a:t>http://gsics.wmo.int</a:t>
            </a:r>
            <a:endParaRPr lang="en-GB" sz="2400" b="1" smtClean="0">
              <a:solidFill>
                <a:schemeClr val="accent2"/>
              </a:solidFill>
            </a:endParaRPr>
          </a:p>
          <a:p>
            <a:pPr algn="ctr" eaLnBrk="1" hangingPunct="1">
              <a:buFont typeface="Wingdings" pitchFamily="2" charset="2"/>
              <a:buNone/>
            </a:pPr>
            <a:endParaRPr lang="en-GB" sz="2400" b="1" smtClean="0">
              <a:solidFill>
                <a:schemeClr val="accent2"/>
              </a:solidFill>
            </a:endParaRPr>
          </a:p>
          <a:p>
            <a:pPr algn="ctr" eaLnBrk="1" hangingPunct="1">
              <a:buFont typeface="Wingdings" pitchFamily="2" charset="2"/>
              <a:buNone/>
            </a:pPr>
            <a:r>
              <a:rPr lang="en-GB" sz="2400" b="1" smtClean="0">
                <a:solidFill>
                  <a:schemeClr val="accent2"/>
                </a:solidFill>
              </a:rPr>
              <a:t>GSICS Coordination Centre </a:t>
            </a:r>
            <a:r>
              <a:rPr lang="en-GB" sz="2000" b="1" smtClean="0">
                <a:solidFill>
                  <a:schemeClr val="accent2"/>
                </a:solidFill>
              </a:rPr>
              <a:t>- </a:t>
            </a:r>
            <a:r>
              <a:rPr lang="en-GB" sz="2000" b="1" smtClean="0">
                <a:solidFill>
                  <a:schemeClr val="accent2"/>
                </a:solidFill>
                <a:hlinkClick r:id="rId4"/>
              </a:rPr>
              <a:t>http://www.star.nesdis.noaa.gov/smcd/GCC/index.php</a:t>
            </a:r>
            <a:endParaRPr lang="en-GB" sz="2000" b="1" smtClean="0">
              <a:solidFill>
                <a:schemeClr val="accent2"/>
              </a:solidFill>
            </a:endParaRPr>
          </a:p>
          <a:p>
            <a:pPr algn="ctr" eaLnBrk="1" hangingPunct="1">
              <a:buFont typeface="Wingdings" pitchFamily="2" charset="2"/>
              <a:buNone/>
            </a:pPr>
            <a:endParaRPr lang="en-GB" sz="2400" b="1" smtClean="0">
              <a:solidFill>
                <a:schemeClr val="accent2"/>
              </a:solidFill>
            </a:endParaRPr>
          </a:p>
          <a:p>
            <a:pPr algn="ctr" eaLnBrk="1" hangingPunct="1">
              <a:buFont typeface="Wingdings" pitchFamily="2" charset="2"/>
              <a:buNone/>
            </a:pPr>
            <a:r>
              <a:rPr lang="en-GB" sz="2400" b="1" smtClean="0">
                <a:solidFill>
                  <a:schemeClr val="accent2"/>
                </a:solidFill>
              </a:rPr>
              <a:t>GSICS Product Catalog - </a:t>
            </a:r>
            <a:r>
              <a:rPr lang="en-GB" sz="1800" b="1" smtClean="0">
                <a:solidFill>
                  <a:schemeClr val="accent2"/>
                </a:solidFill>
                <a:hlinkClick r:id="rId5"/>
              </a:rPr>
              <a:t>http://www.star.nesdis.noaa.gov/smcd/GCC/ProductCatalog.php</a:t>
            </a:r>
            <a:endParaRPr lang="en-GB" sz="1800" b="1" smtClean="0">
              <a:solidFill>
                <a:schemeClr val="accent2"/>
              </a:solidFill>
            </a:endParaRPr>
          </a:p>
          <a:p>
            <a:pPr algn="ctr" eaLnBrk="1" hangingPunct="1">
              <a:buFont typeface="Wingdings" pitchFamily="2" charset="2"/>
              <a:buNone/>
            </a:pPr>
            <a:endParaRPr lang="en-GB" sz="2400" b="1" smtClean="0">
              <a:solidFill>
                <a:schemeClr val="accent2"/>
              </a:solidFill>
              <a:hlinkClick r:id="rId6"/>
            </a:endParaRPr>
          </a:p>
          <a:p>
            <a:pPr algn="ctr" eaLnBrk="1" hangingPunct="1">
              <a:buFont typeface="Wingdings" pitchFamily="2" charset="2"/>
              <a:buNone/>
            </a:pPr>
            <a:r>
              <a:rPr lang="en-GB" sz="2400" b="1" smtClean="0">
                <a:solidFill>
                  <a:schemeClr val="accent2"/>
                </a:solidFill>
              </a:rPr>
              <a:t>EUMETSAT’s Data and Management Server</a:t>
            </a:r>
            <a:endParaRPr lang="en-GB" sz="2400" b="1" smtClean="0">
              <a:solidFill>
                <a:schemeClr val="accent2"/>
              </a:solidFill>
              <a:hlinkClick r:id="rId6"/>
            </a:endParaRPr>
          </a:p>
          <a:p>
            <a:pPr algn="ctr" eaLnBrk="1" hangingPunct="1">
              <a:buFont typeface="Wingdings" pitchFamily="2" charset="2"/>
              <a:buNone/>
            </a:pPr>
            <a:r>
              <a:rPr lang="en-GB" sz="2400" b="1" smtClean="0">
                <a:solidFill>
                  <a:schemeClr val="accent2"/>
                </a:solidFill>
                <a:hlinkClick r:id="rId6"/>
              </a:rPr>
              <a:t>http://gsics.eumetsat.int</a:t>
            </a:r>
            <a:endParaRPr lang="en-GB" sz="2400" b="1" smtClean="0">
              <a:solidFill>
                <a:schemeClr val="accent2"/>
              </a:solidFill>
            </a:endParaRPr>
          </a:p>
          <a:p>
            <a:pPr algn="ctr" eaLnBrk="1" hangingPunct="1">
              <a:buFont typeface="Wingdings" pitchFamily="2" charset="2"/>
              <a:buNone/>
            </a:pPr>
            <a:endParaRPr lang="en-GB" sz="2400" b="1" smtClean="0">
              <a:solidFill>
                <a:schemeClr val="accent2"/>
              </a:solidFill>
            </a:endParaRPr>
          </a:p>
          <a:p>
            <a:pPr algn="ctr" eaLnBrk="1" hangingPunct="1">
              <a:buFont typeface="Wingdings" pitchFamily="2" charset="2"/>
              <a:buNone/>
            </a:pPr>
            <a:endParaRPr lang="en-GB" sz="5400" b="1"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fade">
                                      <p:cBhvr>
                                        <p:cTn id="12" dur="1000"/>
                                        <p:tgtEl>
                                          <p:spTgt spid="12292">
                                            <p:txEl>
                                              <p:pRg st="1" end="1"/>
                                            </p:txEl>
                                          </p:spTgt>
                                        </p:tgtEl>
                                      </p:cBhvr>
                                    </p:animEffect>
                                    <p:anim calcmode="lin" valueType="num">
                                      <p:cBhvr>
                                        <p:cTn id="13" dur="10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292">
                                            <p:txEl>
                                              <p:pRg st="3" end="3"/>
                                            </p:txEl>
                                          </p:spTgt>
                                        </p:tgtEl>
                                        <p:attrNameLst>
                                          <p:attrName>style.visibility</p:attrName>
                                        </p:attrNameLst>
                                      </p:cBhvr>
                                      <p:to>
                                        <p:strVal val="visible"/>
                                      </p:to>
                                    </p:set>
                                    <p:animEffect transition="in" filter="fade">
                                      <p:cBhvr>
                                        <p:cTn id="17" dur="1000"/>
                                        <p:tgtEl>
                                          <p:spTgt spid="12292">
                                            <p:txEl>
                                              <p:pRg st="3" end="3"/>
                                            </p:txEl>
                                          </p:spTgt>
                                        </p:tgtEl>
                                      </p:cBhvr>
                                    </p:animEffect>
                                    <p:anim calcmode="lin" valueType="num">
                                      <p:cBhvr>
                                        <p:cTn id="18" dur="10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292">
                                            <p:txEl>
                                              <p:pRg st="3" end="3"/>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2292">
                                            <p:txEl>
                                              <p:pRg st="5" end="5"/>
                                            </p:txEl>
                                          </p:spTgt>
                                        </p:tgtEl>
                                        <p:attrNameLst>
                                          <p:attrName>style.visibility</p:attrName>
                                        </p:attrNameLst>
                                      </p:cBhvr>
                                      <p:to>
                                        <p:strVal val="visible"/>
                                      </p:to>
                                    </p:set>
                                    <p:animEffect transition="in" filter="fade">
                                      <p:cBhvr>
                                        <p:cTn id="22" dur="1000"/>
                                        <p:tgtEl>
                                          <p:spTgt spid="12292">
                                            <p:txEl>
                                              <p:pRg st="5" end="5"/>
                                            </p:txEl>
                                          </p:spTgt>
                                        </p:tgtEl>
                                      </p:cBhvr>
                                    </p:animEffect>
                                    <p:anim calcmode="lin" valueType="num">
                                      <p:cBhvr>
                                        <p:cTn id="23" dur="10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12292">
                                            <p:txEl>
                                              <p:pRg st="5" end="5"/>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2292">
                                            <p:txEl>
                                              <p:pRg st="7" end="7"/>
                                            </p:txEl>
                                          </p:spTgt>
                                        </p:tgtEl>
                                        <p:attrNameLst>
                                          <p:attrName>style.visibility</p:attrName>
                                        </p:attrNameLst>
                                      </p:cBhvr>
                                      <p:to>
                                        <p:strVal val="visible"/>
                                      </p:to>
                                    </p:set>
                                    <p:animEffect transition="in" filter="fade">
                                      <p:cBhvr>
                                        <p:cTn id="27" dur="1000"/>
                                        <p:tgtEl>
                                          <p:spTgt spid="12292">
                                            <p:txEl>
                                              <p:pRg st="7" end="7"/>
                                            </p:txEl>
                                          </p:spTgt>
                                        </p:tgtEl>
                                      </p:cBhvr>
                                    </p:animEffect>
                                    <p:anim calcmode="lin" valueType="num">
                                      <p:cBhvr>
                                        <p:cTn id="28" dur="10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12292">
                                            <p:txEl>
                                              <p:pRg st="7" end="7"/>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2292">
                                            <p:txEl>
                                              <p:pRg st="8" end="8"/>
                                            </p:txEl>
                                          </p:spTgt>
                                        </p:tgtEl>
                                        <p:attrNameLst>
                                          <p:attrName>style.visibility</p:attrName>
                                        </p:attrNameLst>
                                      </p:cBhvr>
                                      <p:to>
                                        <p:strVal val="visible"/>
                                      </p:to>
                                    </p:set>
                                    <p:animEffect transition="in" filter="fade">
                                      <p:cBhvr>
                                        <p:cTn id="32" dur="1000"/>
                                        <p:tgtEl>
                                          <p:spTgt spid="12292">
                                            <p:txEl>
                                              <p:pRg st="8" end="8"/>
                                            </p:txEl>
                                          </p:spTgt>
                                        </p:tgtEl>
                                      </p:cBhvr>
                                    </p:animEffect>
                                    <p:anim calcmode="lin" valueType="num">
                                      <p:cBhvr>
                                        <p:cTn id="33" dur="10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1229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30700</TotalTime>
  <Words>449</Words>
  <Application>Microsoft Office PowerPoint</Application>
  <PresentationFormat>On-screen Show (4:3)</PresentationFormat>
  <Paragraphs>62</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Wingdings</vt:lpstr>
      <vt:lpstr>Times New Roman</vt:lpstr>
      <vt:lpstr>宋体</vt:lpstr>
      <vt:lpstr>Default Design</vt:lpstr>
      <vt:lpstr>CF Conventions Support</vt:lpstr>
      <vt:lpstr>What are we talking about there??</vt:lpstr>
      <vt:lpstr>What has been done so far?</vt:lpstr>
      <vt:lpstr>So what can we do?</vt:lpstr>
      <vt:lpstr>Lets Continue to Achieve Results ! </vt:lpstr>
      <vt:lpstr>End of Presentation: Thank you for your attention</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Peter Miu</cp:lastModifiedBy>
  <cp:revision>818</cp:revision>
  <dcterms:created xsi:type="dcterms:W3CDTF">2004-06-10T15:46:18Z</dcterms:created>
  <dcterms:modified xsi:type="dcterms:W3CDTF">2014-03-21T12:02:26Z</dcterms:modified>
</cp:coreProperties>
</file>