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3"/>
  </p:notesMasterIdLst>
  <p:handoutMasterIdLst>
    <p:handoutMasterId r:id="rId14"/>
  </p:handoutMasterIdLst>
  <p:sldIdLst>
    <p:sldId id="256" r:id="rId2"/>
    <p:sldId id="353" r:id="rId3"/>
    <p:sldId id="354" r:id="rId4"/>
    <p:sldId id="355" r:id="rId5"/>
    <p:sldId id="356" r:id="rId6"/>
    <p:sldId id="363" r:id="rId7"/>
    <p:sldId id="364" r:id="rId8"/>
    <p:sldId id="365" r:id="rId9"/>
    <p:sldId id="366" r:id="rId10"/>
    <p:sldId id="362" r:id="rId11"/>
    <p:sldId id="368" r:id="rId12"/>
  </p:sldIdLst>
  <p:sldSz cx="9906000" cy="6858000" type="A4"/>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A2DADE"/>
    <a:srgbClr val="3333FF"/>
    <a:srgbClr val="4E0B55"/>
    <a:srgbClr val="EE2D24"/>
    <a:srgbClr val="C7A775"/>
    <a:srgbClr val="00B5EF"/>
    <a:srgbClr val="CDE3A0"/>
    <a:srgbClr val="EFC8D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3" autoAdjust="0"/>
    <p:restoredTop sz="88511" autoAdjust="0"/>
  </p:normalViewPr>
  <p:slideViewPr>
    <p:cSldViewPr snapToGrid="0">
      <p:cViewPr>
        <p:scale>
          <a:sx n="80" d="100"/>
          <a:sy n="80" d="100"/>
        </p:scale>
        <p:origin x="-768" y="72"/>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298BE994-7E1D-4B74-A0AB-6447C27BAAA1}" type="datetime4">
              <a:rPr lang="en-GB"/>
              <a:pPr>
                <a:defRPr/>
              </a:pPr>
              <a:t>28 March 2014</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F3074629-B39C-44A2-9073-D9DE82F21509}"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728A4BDC-EC44-46D1-993C-E507C117F681}" type="datetime4">
              <a:rPr lang="en-GB"/>
              <a:pPr>
                <a:defRPr/>
              </a:pPr>
              <a:t>28 March 2014</a:t>
            </a:fld>
            <a:endParaRPr lang="de-DE"/>
          </a:p>
        </p:txBody>
      </p:sp>
      <p:sp>
        <p:nvSpPr>
          <p:cNvPr id="38916" name="Rectangle 4"/>
          <p:cNvSpPr>
            <a:spLocks noGrp="1" noRot="1" noChangeAspect="1" noChangeArrowheads="1" noTextEdit="1"/>
          </p:cNvSpPr>
          <p:nvPr>
            <p:ph type="sldImg" idx="2"/>
          </p:nvPr>
        </p:nvSpPr>
        <p:spPr bwMode="auto">
          <a:xfrm>
            <a:off x="646113" y="742950"/>
            <a:ext cx="537686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9DEBF27B-5CB3-489D-AFAE-7A2AA412659D}"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AF38CB1-C8FF-4E5E-A4BD-5CC7FB3C6B20}" type="slidenum">
              <a:rPr lang="de-DE" smtClean="0"/>
              <a:pPr/>
              <a:t>1</a:t>
            </a:fld>
            <a:endParaRPr lang="de-D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de-DE" smtClean="0"/>
          </a:p>
        </p:txBody>
      </p:sp>
      <p:sp>
        <p:nvSpPr>
          <p:cNvPr id="39941" name="Date Placeholder 4"/>
          <p:cNvSpPr>
            <a:spLocks noGrp="1"/>
          </p:cNvSpPr>
          <p:nvPr>
            <p:ph type="dt" sz="quarter" idx="1"/>
          </p:nvPr>
        </p:nvSpPr>
        <p:spPr>
          <a:noFill/>
        </p:spPr>
        <p:txBody>
          <a:bodyPr/>
          <a:lstStyle/>
          <a:p>
            <a:fld id="{7E9396F8-A9FE-4918-B2E2-A2304C457091}" type="datetime4">
              <a:rPr lang="en-GB" smtClean="0"/>
              <a:pPr/>
              <a:t>28 March 2014</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2571750" y="185738"/>
            <a:ext cx="4762500" cy="1933575"/>
          </a:xfrm>
          <a:prstGeom prst="rect">
            <a:avLst/>
          </a:prstGeom>
          <a:noFill/>
          <a:ln w="9525">
            <a:noFill/>
            <a:miter lim="800000"/>
            <a:headEnd/>
            <a:tailEnd/>
          </a:ln>
        </p:spPr>
      </p:pic>
      <p:sp>
        <p:nvSpPr>
          <p:cNvPr id="2" name="Title 1"/>
          <p:cNvSpPr>
            <a:spLocks noGrp="1"/>
          </p:cNvSpPr>
          <p:nvPr>
            <p:ph type="ctrTitle"/>
          </p:nvPr>
        </p:nvSpPr>
        <p:spPr>
          <a:xfrm>
            <a:off x="742950" y="2130432"/>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5438" y="128588"/>
            <a:ext cx="8986837" cy="10906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20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92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20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92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63" y="109061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63" y="109061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63" y="109061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 name="TextBox 17"/>
          <p:cNvSpPr txBox="1"/>
          <p:nvPr userDrawn="1"/>
        </p:nvSpPr>
        <p:spPr>
          <a:xfrm>
            <a:off x="0" y="6488113"/>
            <a:ext cx="6272213" cy="369887"/>
          </a:xfrm>
          <a:prstGeom prst="rect">
            <a:avLst/>
          </a:prstGeom>
          <a:noFill/>
        </p:spPr>
        <p:txBody>
          <a:bodyPr>
            <a:spAutoFit/>
          </a:bodyPr>
          <a:lstStyle/>
          <a:p>
            <a:pPr>
              <a:defRPr/>
            </a:pPr>
            <a:fld id="{85C8A98A-0D5C-476A-ACDA-54820DD7185A}" type="datetime4">
              <a:rPr lang="en-GB">
                <a:solidFill>
                  <a:schemeClr val="tx1"/>
                </a:solidFill>
              </a:rPr>
              <a:pPr>
                <a:defRPr/>
              </a:pPr>
              <a:t>28 March 2014</a:t>
            </a:fld>
            <a:endParaRPr lang="en-GB" dirty="0">
              <a:solidFill>
                <a:schemeClr val="tx1"/>
              </a:solidFill>
            </a:endParaRPr>
          </a:p>
          <a:p>
            <a:pPr>
              <a:defRPr/>
            </a:pPr>
            <a:r>
              <a:rPr lang="en-GB" dirty="0">
                <a:solidFill>
                  <a:schemeClr val="tx1"/>
                </a:solidFill>
              </a:rPr>
              <a:t>Slide: </a:t>
            </a:r>
            <a:fld id="{CA31D592-4D83-4517-9884-F2C159147DA8}" type="slidenum">
              <a:rPr lang="en-GB">
                <a:solidFill>
                  <a:schemeClr val="tx1"/>
                </a:solidFill>
              </a:rPr>
              <a:pPr>
                <a:defRPr/>
              </a:pPr>
              <a:t>‹#›</a:t>
            </a:fld>
            <a:endParaRPr lang="en-GB" dirty="0">
              <a:solidFill>
                <a:schemeClr val="tx1"/>
              </a:solidFill>
            </a:endParaRPr>
          </a:p>
        </p:txBody>
      </p:sp>
      <p:sp>
        <p:nvSpPr>
          <p:cNvPr id="19" name="Line 8"/>
          <p:cNvSpPr>
            <a:spLocks noChangeShapeType="1"/>
          </p:cNvSpPr>
          <p:nvPr userDrawn="1"/>
        </p:nvSpPr>
        <p:spPr bwMode="auto">
          <a:xfrm>
            <a:off x="571500" y="1206500"/>
            <a:ext cx="8839200"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1030" name="Picture 8" descr="H:\MY DOCUMENTS\GSICS\logo\GSICS180px.png"/>
          <p:cNvPicPr>
            <a:picLocks noChangeAspect="1" noChangeArrowheads="1"/>
          </p:cNvPicPr>
          <p:nvPr userDrawn="1"/>
        </p:nvPicPr>
        <p:blipFill>
          <a:blip r:embed="rId14" cstate="print"/>
          <a:srcRect/>
          <a:stretch>
            <a:fillRect/>
          </a:stretch>
        </p:blipFill>
        <p:spPr bwMode="auto">
          <a:xfrm>
            <a:off x="8191500" y="6162675"/>
            <a:ext cx="17145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32" r:id="rId1"/>
    <p:sldLayoutId id="2147484533" r:id="rId2"/>
    <p:sldLayoutId id="2147484524" r:id="rId3"/>
    <p:sldLayoutId id="2147484525" r:id="rId4"/>
    <p:sldLayoutId id="2147484526" r:id="rId5"/>
    <p:sldLayoutId id="2147484534" r:id="rId6"/>
    <p:sldLayoutId id="2147484535" r:id="rId7"/>
    <p:sldLayoutId id="2147484527" r:id="rId8"/>
    <p:sldLayoutId id="2147484528" r:id="rId9"/>
    <p:sldLayoutId id="2147484529" r:id="rId10"/>
    <p:sldLayoutId id="2147484530" r:id="rId11"/>
    <p:sldLayoutId id="2147484531"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733425" y="2225675"/>
            <a:ext cx="8420100" cy="2892425"/>
          </a:xfrm>
        </p:spPr>
        <p:txBody>
          <a:bodyPr/>
          <a:lstStyle/>
          <a:p>
            <a:r>
              <a:rPr lang="en-IE" sz="4000" dirty="0" smtClean="0"/>
              <a:t>GRWG Summary</a:t>
            </a:r>
            <a:br>
              <a:rPr lang="en-IE" sz="4000" dirty="0" smtClean="0"/>
            </a:br>
            <a:r>
              <a:rPr lang="en-IE" sz="4000" dirty="0" smtClean="0"/>
              <a:t>Decisions, Actions, Recommendations</a:t>
            </a:r>
            <a:endParaRPr lang="en-GB" sz="4000" b="1" dirty="0" smtClean="0"/>
          </a:p>
        </p:txBody>
      </p:sp>
      <p:sp>
        <p:nvSpPr>
          <p:cNvPr id="7172" name="Rectangle 4"/>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
        <p:nvSpPr>
          <p:cNvPr id="7173" name="Rectangle 5"/>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IR Products</a:t>
            </a:r>
            <a:endParaRPr lang="en-GB" dirty="0"/>
          </a:p>
        </p:txBody>
      </p:sp>
      <p:sp>
        <p:nvSpPr>
          <p:cNvPr id="3" name="Content Placeholder 2"/>
          <p:cNvSpPr>
            <a:spLocks noGrp="1"/>
          </p:cNvSpPr>
          <p:nvPr>
            <p:ph idx="1"/>
          </p:nvPr>
        </p:nvSpPr>
        <p:spPr/>
        <p:txBody>
          <a:bodyPr/>
          <a:lstStyle/>
          <a:p>
            <a:r>
              <a:rPr lang="en-IE" b="1" dirty="0" smtClean="0"/>
              <a:t>Action: </a:t>
            </a:r>
            <a:r>
              <a:rPr lang="en-IE" dirty="0" smtClean="0"/>
              <a:t>Manik to investigate a </a:t>
            </a:r>
            <a:r>
              <a:rPr lang="en-IE" dirty="0" err="1" smtClean="0"/>
              <a:t>variational</a:t>
            </a:r>
            <a:r>
              <a:rPr lang="en-IE" dirty="0" smtClean="0"/>
              <a:t> approach to the SRF retrieval problem and report example application to a non-window channel, including uncertainties, at the next annual GRWG meeting.</a:t>
            </a:r>
          </a:p>
          <a:p>
            <a:r>
              <a:rPr lang="en-IE" b="1" dirty="0" smtClean="0"/>
              <a:t>Action</a:t>
            </a:r>
            <a:r>
              <a:rPr lang="en-IE" dirty="0" smtClean="0"/>
              <a:t>: CNES and EUMETSAT to investigate differences in their IASI-A, -B and </a:t>
            </a:r>
            <a:r>
              <a:rPr lang="en-IE" dirty="0" err="1" smtClean="0"/>
              <a:t>CrIS</a:t>
            </a:r>
            <a:r>
              <a:rPr lang="en-IE" dirty="0" smtClean="0"/>
              <a:t> comparison methods and results, and report these by the next annual GRWG meeting.</a:t>
            </a:r>
          </a:p>
          <a:p>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LEO-LEO IR Products</a:t>
            </a:r>
            <a:endParaRPr lang="en-GB" dirty="0"/>
          </a:p>
        </p:txBody>
      </p:sp>
      <p:sp>
        <p:nvSpPr>
          <p:cNvPr id="3" name="Content Placeholder 2"/>
          <p:cNvSpPr>
            <a:spLocks noGrp="1"/>
          </p:cNvSpPr>
          <p:nvPr>
            <p:ph idx="1"/>
          </p:nvPr>
        </p:nvSpPr>
        <p:spPr/>
        <p:txBody>
          <a:bodyPr/>
          <a:lstStyle/>
          <a:p>
            <a:r>
              <a:rPr lang="en-IE" b="1" dirty="0" smtClean="0"/>
              <a:t>Action: </a:t>
            </a:r>
            <a:r>
              <a:rPr lang="en-IE" dirty="0" err="1" smtClean="0"/>
              <a:t>Xingming</a:t>
            </a:r>
            <a:r>
              <a:rPr lang="en-IE" dirty="0" smtClean="0"/>
              <a:t> Liang to report the requirement from GSICS to support MICROS.</a:t>
            </a:r>
          </a:p>
          <a:p>
            <a:r>
              <a:rPr lang="en-IE" b="1" dirty="0" smtClean="0"/>
              <a:t>Action: </a:t>
            </a:r>
            <a:r>
              <a:rPr lang="en-IE" dirty="0" smtClean="0"/>
              <a:t>GRWG Chair to investigate the possibility to form the synthetic data working group.</a:t>
            </a:r>
          </a:p>
          <a:p>
            <a:r>
              <a:rPr lang="en-IE" b="1" dirty="0" smtClean="0"/>
              <a:t>Action: </a:t>
            </a:r>
            <a:r>
              <a:rPr lang="en-IE" dirty="0" smtClean="0"/>
              <a:t>CMA to provide ATBD for FY-3C IR product</a:t>
            </a:r>
          </a:p>
          <a:p>
            <a:r>
              <a:rPr lang="en-IE" b="1" dirty="0" smtClean="0"/>
              <a:t>Action: </a:t>
            </a:r>
            <a:r>
              <a:rPr lang="en-IE" dirty="0" smtClean="0"/>
              <a:t>EUMETSAT to report the AVHRR-IASI inter-calibration work in next meeting</a:t>
            </a:r>
          </a:p>
          <a:p>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Mini Conference</a:t>
            </a:r>
          </a:p>
        </p:txBody>
      </p:sp>
      <p:sp>
        <p:nvSpPr>
          <p:cNvPr id="5" name="Content Placeholder 4"/>
          <p:cNvSpPr>
            <a:spLocks noGrp="1"/>
          </p:cNvSpPr>
          <p:nvPr>
            <p:ph idx="1"/>
          </p:nvPr>
        </p:nvSpPr>
        <p:spPr/>
        <p:txBody>
          <a:bodyPr/>
          <a:lstStyle/>
          <a:p>
            <a:r>
              <a:rPr lang="en-GB" dirty="0" smtClean="0"/>
              <a:t>Several presentations on FCDRs</a:t>
            </a:r>
          </a:p>
          <a:p>
            <a:pPr lvl="1"/>
            <a:r>
              <a:rPr lang="en-GB" dirty="0" smtClean="0"/>
              <a:t>GSICS support –by providing methods or products</a:t>
            </a:r>
          </a:p>
          <a:p>
            <a:pPr lvl="1"/>
            <a:r>
              <a:rPr lang="en-GB" dirty="0" smtClean="0"/>
              <a:t>Definition of (Pseudo) Common Reference Channels</a:t>
            </a:r>
          </a:p>
          <a:p>
            <a:endParaRPr lang="en-GB" dirty="0" smtClean="0"/>
          </a:p>
          <a:p>
            <a:r>
              <a:rPr lang="en-GB" dirty="0" smtClean="0"/>
              <a:t>Presentations from Ruediger – and latter Na </a:t>
            </a:r>
            <a:br>
              <a:rPr lang="en-GB" dirty="0" smtClean="0"/>
            </a:br>
            <a:r>
              <a:rPr lang="en-GB" dirty="0" smtClean="0"/>
              <a:t>showed the use of GOME2 as </a:t>
            </a:r>
            <a:r>
              <a:rPr lang="en-GB" dirty="0" err="1" smtClean="0"/>
              <a:t>hyperspectral</a:t>
            </a:r>
            <a:r>
              <a:rPr lang="en-GB" dirty="0" smtClean="0"/>
              <a:t> reference for visible channels is now mature</a:t>
            </a:r>
          </a:p>
          <a:p>
            <a:pPr lvl="1"/>
            <a:r>
              <a:rPr lang="en-GB" dirty="0" smtClean="0"/>
              <a:t>How to follow up? In VIS/NIR or UVSG?</a:t>
            </a:r>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 Conference Recommendations</a:t>
            </a:r>
            <a:endParaRPr lang="en-GB" dirty="0"/>
          </a:p>
        </p:txBody>
      </p:sp>
      <p:sp>
        <p:nvSpPr>
          <p:cNvPr id="3" name="Content Placeholder 2"/>
          <p:cNvSpPr>
            <a:spLocks noGrp="1"/>
          </p:cNvSpPr>
          <p:nvPr>
            <p:ph idx="1"/>
          </p:nvPr>
        </p:nvSpPr>
        <p:spPr/>
        <p:txBody>
          <a:bodyPr/>
          <a:lstStyle/>
          <a:p>
            <a:r>
              <a:rPr lang="en-IE" b="1" dirty="0" smtClean="0"/>
              <a:t>Recommendation: </a:t>
            </a:r>
            <a:r>
              <a:rPr lang="en-IE" dirty="0" err="1" smtClean="0"/>
              <a:t>Ewa</a:t>
            </a:r>
            <a:r>
              <a:rPr lang="en-IE" dirty="0" smtClean="0"/>
              <a:t> </a:t>
            </a:r>
            <a:r>
              <a:rPr lang="en-IE" dirty="0" err="1" smtClean="0"/>
              <a:t>Kwiatkowska</a:t>
            </a:r>
            <a:r>
              <a:rPr lang="en-IE" dirty="0" smtClean="0"/>
              <a:t> agreed to formulate suggested wording for recommendation from GRWG to the Ocean Colour Community to provide a full uncertainty analysis (including correction of atmospheric contribution by RTM) for GRWG members to review.</a:t>
            </a:r>
          </a:p>
          <a:p>
            <a:r>
              <a:rPr lang="en-IE" b="1" dirty="0" smtClean="0"/>
              <a:t>Recommendation</a:t>
            </a:r>
            <a:r>
              <a:rPr lang="en-IE" dirty="0" smtClean="0"/>
              <a:t>: CMA to follow-up bilaterally with NPL to discuss how to pursue potential implementation of a TRUTHS-like instrument on a Chinese satellite.</a:t>
            </a:r>
          </a:p>
          <a:p>
            <a:r>
              <a:rPr lang="en-IE" dirty="0" smtClean="0"/>
              <a:t/>
            </a:r>
            <a:br>
              <a:rPr lang="en-IE" dirty="0" smtClean="0"/>
            </a:br>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 Conference Actions</a:t>
            </a:r>
            <a:endParaRPr lang="en-GB" dirty="0"/>
          </a:p>
        </p:txBody>
      </p:sp>
      <p:sp>
        <p:nvSpPr>
          <p:cNvPr id="3" name="Content Placeholder 2"/>
          <p:cNvSpPr>
            <a:spLocks noGrp="1"/>
          </p:cNvSpPr>
          <p:nvPr>
            <p:ph idx="1"/>
          </p:nvPr>
        </p:nvSpPr>
        <p:spPr/>
        <p:txBody>
          <a:bodyPr/>
          <a:lstStyle/>
          <a:p>
            <a:r>
              <a:rPr lang="en-IE" b="1" dirty="0" smtClean="0"/>
              <a:t>Action: </a:t>
            </a:r>
            <a:r>
              <a:rPr lang="en-IE" dirty="0" smtClean="0"/>
              <a:t>Bruce to investigate availability of lunar observation data from CLARREO demonstrator test flight and share these </a:t>
            </a:r>
            <a:r>
              <a:rPr lang="en-IE" dirty="0" err="1" smtClean="0"/>
              <a:t>wtih</a:t>
            </a:r>
            <a:r>
              <a:rPr lang="en-IE" dirty="0" smtClean="0"/>
              <a:t> CNES and USGS and notify CNES of future balloon flights so Pleiades observations can be synchronised.</a:t>
            </a:r>
          </a:p>
          <a:p>
            <a:r>
              <a:rPr lang="en-IE" b="1" dirty="0" smtClean="0"/>
              <a:t>Action</a:t>
            </a:r>
            <a:r>
              <a:rPr lang="en-IE" dirty="0" smtClean="0"/>
              <a:t>: Nigel Fox to follow-up invitation for IVOS and WGCV contributors to submit articles to the GSICS Quarterly newsletter.</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GPRC Reports</a:t>
            </a:r>
            <a:endParaRPr lang="en-GB" dirty="0"/>
          </a:p>
        </p:txBody>
      </p:sp>
      <p:sp>
        <p:nvSpPr>
          <p:cNvPr id="3" name="Content Placeholder 2"/>
          <p:cNvSpPr>
            <a:spLocks noGrp="1"/>
          </p:cNvSpPr>
          <p:nvPr>
            <p:ph idx="1"/>
          </p:nvPr>
        </p:nvSpPr>
        <p:spPr/>
        <p:txBody>
          <a:bodyPr/>
          <a:lstStyle/>
          <a:p>
            <a:r>
              <a:rPr lang="en-IE" b="1" dirty="0" smtClean="0"/>
              <a:t>Action:</a:t>
            </a:r>
            <a:r>
              <a:rPr lang="en-IE" dirty="0" smtClean="0"/>
              <a:t> GDWG to investigate how many people really use GSICS products. </a:t>
            </a:r>
          </a:p>
          <a:p>
            <a:r>
              <a:rPr lang="en-IE" dirty="0" smtClean="0"/>
              <a:t>CMA are planning to start generating GSICS Corrections for FY2-D,-E &amp; -F and will report at the next meeting.</a:t>
            </a:r>
          </a:p>
          <a:p>
            <a:r>
              <a:rPr lang="en-IE" dirty="0" smtClean="0"/>
              <a:t>ISRO plans to have their monitoring results available on their website in about 3-month time and will distribute an announcement to the GSICS Developers’ mailing list.</a:t>
            </a:r>
          </a:p>
          <a:p>
            <a:r>
              <a:rPr lang="en-IE" dirty="0" smtClean="0"/>
              <a:t/>
            </a:r>
            <a:br>
              <a:rPr lang="en-IE" dirty="0" smtClean="0"/>
            </a:br>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GEO-LEO IR</a:t>
            </a:r>
            <a:endParaRPr lang="en-GB" dirty="0"/>
          </a:p>
        </p:txBody>
      </p:sp>
      <p:sp>
        <p:nvSpPr>
          <p:cNvPr id="3" name="Content Placeholder 2"/>
          <p:cNvSpPr>
            <a:spLocks noGrp="1"/>
          </p:cNvSpPr>
          <p:nvPr>
            <p:ph idx="1"/>
          </p:nvPr>
        </p:nvSpPr>
        <p:spPr/>
        <p:txBody>
          <a:bodyPr/>
          <a:lstStyle/>
          <a:p>
            <a:r>
              <a:rPr lang="en-IE" b="1" dirty="0" smtClean="0"/>
              <a:t>Decision: </a:t>
            </a:r>
            <a:r>
              <a:rPr lang="en-IE" dirty="0" smtClean="0"/>
              <a:t>The diurnal calibration variation should be provided in GEO-LEO IR products before promotion to operational status.</a:t>
            </a:r>
          </a:p>
          <a:p>
            <a:r>
              <a:rPr lang="en-IE" b="1" dirty="0" smtClean="0"/>
              <a:t>Recommendation </a:t>
            </a:r>
            <a:r>
              <a:rPr lang="en-IE" dirty="0" smtClean="0"/>
              <a:t>from Tim: using the analysis done by </a:t>
            </a:r>
            <a:r>
              <a:rPr lang="en-IE" dirty="0" err="1" smtClean="0"/>
              <a:t>Fangfang</a:t>
            </a:r>
            <a:r>
              <a:rPr lang="en-IE" dirty="0" smtClean="0"/>
              <a:t>, quantify the diurnal variations on a monthly basis.</a:t>
            </a:r>
          </a:p>
          <a:p>
            <a:r>
              <a:rPr lang="en-IE" b="1" dirty="0" smtClean="0"/>
              <a:t>Action</a:t>
            </a:r>
            <a:r>
              <a:rPr lang="en-IE" dirty="0" smtClean="0"/>
              <a:t>: </a:t>
            </a:r>
            <a:r>
              <a:rPr lang="en-IE" dirty="0" err="1" smtClean="0"/>
              <a:t>Fangfang</a:t>
            </a:r>
            <a:r>
              <a:rPr lang="en-IE" dirty="0" smtClean="0"/>
              <a:t> to propose what the variables should be in the </a:t>
            </a:r>
            <a:r>
              <a:rPr lang="en-IE" dirty="0" err="1" smtClean="0"/>
              <a:t>NetCDF</a:t>
            </a:r>
            <a:r>
              <a:rPr lang="en-IE" dirty="0" smtClean="0"/>
              <a:t> file to provide information on the calibration diurnal variation, and report to GRWG.</a:t>
            </a:r>
            <a:br>
              <a:rPr lang="en-IE" dirty="0" smtClean="0"/>
            </a:b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GEO-LEO IR</a:t>
            </a:r>
            <a:endParaRPr lang="en-GB" dirty="0"/>
          </a:p>
        </p:txBody>
      </p:sp>
      <p:sp>
        <p:nvSpPr>
          <p:cNvPr id="3" name="Content Placeholder 2"/>
          <p:cNvSpPr>
            <a:spLocks noGrp="1"/>
          </p:cNvSpPr>
          <p:nvPr>
            <p:ph idx="1"/>
          </p:nvPr>
        </p:nvSpPr>
        <p:spPr/>
        <p:txBody>
          <a:bodyPr/>
          <a:lstStyle/>
          <a:p>
            <a:r>
              <a:rPr lang="en-IE" b="1" dirty="0" smtClean="0"/>
              <a:t>Action</a:t>
            </a:r>
            <a:r>
              <a:rPr lang="en-IE" dirty="0" smtClean="0"/>
              <a:t>: CMA and JMA to present their analysis on GEO-GEO IR products at the next meeting.</a:t>
            </a:r>
          </a:p>
          <a:p>
            <a:r>
              <a:rPr lang="en-IE" b="1" dirty="0" smtClean="0"/>
              <a:t>Action</a:t>
            </a:r>
            <a:r>
              <a:rPr lang="en-IE" dirty="0" smtClean="0"/>
              <a:t>: CMA invited to present plans for developing inter-calibration products for GEO </a:t>
            </a:r>
            <a:r>
              <a:rPr lang="en-IE" dirty="0" err="1" smtClean="0"/>
              <a:t>hyperspectral</a:t>
            </a:r>
            <a:r>
              <a:rPr lang="en-IE" dirty="0" smtClean="0"/>
              <a:t> IR sounder</a:t>
            </a:r>
          </a:p>
          <a:p>
            <a:r>
              <a:rPr lang="en-IE" b="1" dirty="0" smtClean="0"/>
              <a:t>Action</a:t>
            </a:r>
            <a:r>
              <a:rPr lang="en-IE" dirty="0" smtClean="0"/>
              <a:t>: EUMETSAT to provide support to CMA on navigation of the MSG satellites.</a:t>
            </a:r>
          </a:p>
          <a:p>
            <a:r>
              <a:rPr lang="en-IE" b="1" dirty="0" smtClean="0"/>
              <a:t>Action: </a:t>
            </a:r>
            <a:r>
              <a:rPr lang="en-IE" dirty="0" smtClean="0"/>
              <a:t>Tim to send GDWG &amp; CNES example GSICS Corrections with embedded delta corrections for further analysis.</a:t>
            </a:r>
          </a:p>
          <a:p>
            <a:r>
              <a:rPr lang="en-IE" dirty="0" smtClean="0"/>
              <a:t/>
            </a:r>
            <a:br>
              <a:rPr lang="en-IE" dirty="0" smtClean="0"/>
            </a:br>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GEO-LEO IR</a:t>
            </a:r>
            <a:endParaRPr lang="en-GB" dirty="0"/>
          </a:p>
        </p:txBody>
      </p:sp>
      <p:sp>
        <p:nvSpPr>
          <p:cNvPr id="3" name="Content Placeholder 2"/>
          <p:cNvSpPr>
            <a:spLocks noGrp="1"/>
          </p:cNvSpPr>
          <p:nvPr>
            <p:ph idx="1"/>
          </p:nvPr>
        </p:nvSpPr>
        <p:spPr/>
        <p:txBody>
          <a:bodyPr/>
          <a:lstStyle/>
          <a:p>
            <a:r>
              <a:rPr lang="en-IE" b="1" dirty="0" smtClean="0"/>
              <a:t>Action</a:t>
            </a:r>
            <a:r>
              <a:rPr lang="en-IE" dirty="0" smtClean="0"/>
              <a:t>: GCC need to identify a user for advice on preferred format for delta correction.</a:t>
            </a:r>
          </a:p>
          <a:p>
            <a:r>
              <a:rPr lang="en-IE" b="1" dirty="0" smtClean="0"/>
              <a:t>Action: </a:t>
            </a:r>
            <a:r>
              <a:rPr lang="en-IE" dirty="0" smtClean="0"/>
              <a:t>EUMETSAT to implement the delta corrections in GSICS products using </a:t>
            </a:r>
            <a:r>
              <a:rPr lang="en-IE" dirty="0" err="1" smtClean="0"/>
              <a:t>MetOp</a:t>
            </a:r>
            <a:r>
              <a:rPr lang="en-IE" dirty="0" smtClean="0"/>
              <a:t>-B/IASI</a:t>
            </a:r>
          </a:p>
          <a:p>
            <a:r>
              <a:rPr lang="en-IE" b="1" dirty="0" smtClean="0"/>
              <a:t>Recommendation</a:t>
            </a:r>
            <a:r>
              <a:rPr lang="en-IE" dirty="0" smtClean="0"/>
              <a:t>: JMA to investigate the possibility of correcting Aqua/AIRS to IASI-A (delta correction). </a:t>
            </a:r>
          </a:p>
          <a:p>
            <a:r>
              <a:rPr lang="en-IE" dirty="0" smtClean="0"/>
              <a:t/>
            </a:r>
            <a:br>
              <a:rPr lang="en-IE" dirty="0" smtClean="0"/>
            </a:b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GEO-LEO IR</a:t>
            </a:r>
            <a:endParaRPr lang="en-GB" dirty="0"/>
          </a:p>
        </p:txBody>
      </p:sp>
      <p:sp>
        <p:nvSpPr>
          <p:cNvPr id="3" name="Content Placeholder 2"/>
          <p:cNvSpPr>
            <a:spLocks noGrp="1"/>
          </p:cNvSpPr>
          <p:nvPr>
            <p:ph idx="1"/>
          </p:nvPr>
        </p:nvSpPr>
        <p:spPr/>
        <p:txBody>
          <a:bodyPr/>
          <a:lstStyle/>
          <a:p>
            <a:r>
              <a:rPr lang="en-IE" sz="2800" dirty="0" smtClean="0"/>
              <a:t>GEO-LEO IR should start moving operational this year!</a:t>
            </a:r>
          </a:p>
          <a:p>
            <a:r>
              <a:rPr lang="en-IE" sz="2800" b="1" dirty="0" smtClean="0"/>
              <a:t>Decision: </a:t>
            </a:r>
            <a:r>
              <a:rPr lang="en-IE" sz="2800" dirty="0" smtClean="0"/>
              <a:t>One aspect of the GPPA review process was clarified: in case of equivalent products for instruments of the same series, the product generator should still complete the GPPA form. The GCC should pass this to reviewers, highlighting any differences from previous implementations. Reviewers could give their consent for more than one product at once unless a specific review is required. In the case no response is received before the specified deadline, promotion can continue.</a:t>
            </a:r>
          </a:p>
          <a:p>
            <a:r>
              <a:rPr lang="en-IE" sz="2800" dirty="0" smtClean="0"/>
              <a:t/>
            </a:r>
            <a:br>
              <a:rPr lang="en-IE" sz="2800" dirty="0" smtClean="0"/>
            </a:b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654</Words>
  <Application>Microsoft Office PowerPoint</Application>
  <PresentationFormat>A4 Paper (210x297 mm)</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GRWG Summary Decisions, Actions, Recommendations</vt:lpstr>
      <vt:lpstr>Mini Conference</vt:lpstr>
      <vt:lpstr>Mini Conference Recommendations</vt:lpstr>
      <vt:lpstr>Mini Conference Actions</vt:lpstr>
      <vt:lpstr>GPRC Reports</vt:lpstr>
      <vt:lpstr>GEO-LEO IR</vt:lpstr>
      <vt:lpstr>GEO-LEO IR</vt:lpstr>
      <vt:lpstr>GEO-LEO IR</vt:lpstr>
      <vt:lpstr>GEO-LEO IR</vt:lpstr>
      <vt:lpstr>Other IR Products</vt:lpstr>
      <vt:lpstr>LEO-LEO IR Products</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HewisonT</cp:lastModifiedBy>
  <cp:revision>1049</cp:revision>
  <cp:lastPrinted>2006-03-06T14:11:17Z</cp:lastPrinted>
  <dcterms:created xsi:type="dcterms:W3CDTF">1997-07-23T08:21:02Z</dcterms:created>
  <dcterms:modified xsi:type="dcterms:W3CDTF">2014-03-28T08:39:37Z</dcterms:modified>
</cp:coreProperties>
</file>