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6" r:id="rId2"/>
    <p:sldId id="257" r:id="rId3"/>
    <p:sldId id="340" r:id="rId4"/>
    <p:sldId id="282" r:id="rId5"/>
    <p:sldId id="341" r:id="rId6"/>
    <p:sldId id="342" r:id="rId7"/>
    <p:sldId id="343" r:id="rId8"/>
    <p:sldId id="346" r:id="rId9"/>
    <p:sldId id="347" r:id="rId10"/>
    <p:sldId id="356" r:id="rId11"/>
    <p:sldId id="355" r:id="rId12"/>
    <p:sldId id="348" r:id="rId13"/>
    <p:sldId id="349" r:id="rId14"/>
    <p:sldId id="350" r:id="rId15"/>
    <p:sldId id="351" r:id="rId16"/>
    <p:sldId id="352" r:id="rId17"/>
    <p:sldId id="357" r:id="rId18"/>
    <p:sldId id="353" r:id="rId19"/>
    <p:sldId id="354" r:id="rId20"/>
    <p:sldId id="358" r:id="rId21"/>
    <p:sldId id="314" r:id="rId22"/>
    <p:sldId id="325" r:id="rId23"/>
    <p:sldId id="337" r:id="rId24"/>
    <p:sldId id="338" r:id="rId25"/>
    <p:sldId id="309" r:id="rId26"/>
    <p:sldId id="310" r:id="rId27"/>
    <p:sldId id="303" r:id="rId28"/>
    <p:sldId id="339" r:id="rId29"/>
    <p:sldId id="304" r:id="rId30"/>
    <p:sldId id="305"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CC00CC"/>
    <a:srgbClr val="FF33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4" autoAdjust="0"/>
    <p:restoredTop sz="94660"/>
  </p:normalViewPr>
  <p:slideViewPr>
    <p:cSldViewPr>
      <p:cViewPr>
        <p:scale>
          <a:sx n="75" d="100"/>
          <a:sy n="75" d="100"/>
        </p:scale>
        <p:origin x="-22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6" tIns="46588" rIns="93176" bIns="46588" rtlCol="0"/>
          <a:lstStyle>
            <a:lvl1pPr algn="r">
              <a:defRPr sz="1200"/>
            </a:lvl1pPr>
          </a:lstStyle>
          <a:p>
            <a:fld id="{007E44E0-C599-4A07-A489-F68D651A5802}" type="datetimeFigureOut">
              <a:rPr lang="en-US" smtClean="0"/>
              <a:pPr/>
              <a:t>3/31/2014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6" tIns="46588" rIns="93176" bIns="46588" rtlCol="0" anchor="b"/>
          <a:lstStyle>
            <a:lvl1pPr algn="r">
              <a:defRPr sz="1200"/>
            </a:lvl1pPr>
          </a:lstStyle>
          <a:p>
            <a:fld id="{418B9E0E-ABCF-46EE-BA7A-4176BB027CBC}" type="slidenum">
              <a:rPr lang="en-US" smtClean="0"/>
              <a:pPr/>
              <a:t>‹#›</a:t>
            </a:fld>
            <a:endParaRPr lang="en-US"/>
          </a:p>
        </p:txBody>
      </p:sp>
    </p:spTree>
    <p:extLst>
      <p:ext uri="{BB962C8B-B14F-4D97-AF65-F5344CB8AC3E}">
        <p14:creationId xmlns:p14="http://schemas.microsoft.com/office/powerpoint/2010/main" xmlns="" val="54285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6" tIns="46588" rIns="93176" bIns="46588" rtlCol="0"/>
          <a:lstStyle>
            <a:lvl1pPr algn="r">
              <a:defRPr sz="1200"/>
            </a:lvl1pPr>
          </a:lstStyle>
          <a:p>
            <a:fld id="{0A0E0DE2-A12E-4324-B1B2-7C8E1B996DA2}" type="datetimeFigureOut">
              <a:rPr lang="en-US" smtClean="0"/>
              <a:pPr/>
              <a:t>3/31/2014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6" tIns="46588" rIns="93176" bIns="46588" rtlCol="0" anchor="b"/>
          <a:lstStyle>
            <a:lvl1pPr algn="r">
              <a:defRPr sz="1200"/>
            </a:lvl1pPr>
          </a:lstStyle>
          <a:p>
            <a:fld id="{C979B444-3A4B-4DFC-BD82-2599FBB985AB}" type="slidenum">
              <a:rPr lang="en-US" smtClean="0"/>
              <a:pPr/>
              <a:t>‹#›</a:t>
            </a:fld>
            <a:endParaRPr lang="en-US"/>
          </a:p>
        </p:txBody>
      </p:sp>
    </p:spTree>
    <p:extLst>
      <p:ext uri="{BB962C8B-B14F-4D97-AF65-F5344CB8AC3E}">
        <p14:creationId xmlns:p14="http://schemas.microsoft.com/office/powerpoint/2010/main" xmlns="" val="3528285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2012-01-19</a:t>
            </a:r>
            <a:endParaRPr lang="en-US" dirty="0"/>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dirty="0"/>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2012-01-19</a:t>
            </a:r>
            <a:endParaRPr lang="en-US"/>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2012-01-19</a:t>
            </a:r>
            <a:endParaRPr lang="en-US"/>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2012-01-19</a:t>
            </a:r>
            <a:endParaRPr lang="en-US"/>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2012-01-19</a:t>
            </a:r>
            <a:endParaRPr lang="en-US"/>
          </a:p>
        </p:txBody>
      </p:sp>
      <p:sp>
        <p:nvSpPr>
          <p:cNvPr id="5" name="Footer Placeholder 4"/>
          <p:cNvSpPr>
            <a:spLocks noGrp="1"/>
          </p:cNvSpPr>
          <p:nvPr>
            <p:ph type="ftr" sz="quarter" idx="11"/>
          </p:nvPr>
        </p:nvSpPr>
        <p:spPr/>
        <p:txBody>
          <a:bodyPr/>
          <a:lstStyle/>
          <a:p>
            <a:r>
              <a:rPr lang="en-US" smtClean="0"/>
              <a:t>5-8 March 2012 GSICS Joint Working Groups Meeting, Beijing, China</a:t>
            </a:r>
            <a:endParaRPr lang="en-US"/>
          </a:p>
        </p:txBody>
      </p:sp>
      <p:sp>
        <p:nvSpPr>
          <p:cNvPr id="6" name="Slide Number Placeholder 5"/>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2012-01-19</a:t>
            </a:r>
            <a:endParaRPr lang="en-US"/>
          </a:p>
        </p:txBody>
      </p:sp>
      <p:sp>
        <p:nvSpPr>
          <p:cNvPr id="6" name="Footer Placeholder 5"/>
          <p:cNvSpPr>
            <a:spLocks noGrp="1"/>
          </p:cNvSpPr>
          <p:nvPr>
            <p:ph type="ftr" sz="quarter" idx="11"/>
          </p:nvPr>
        </p:nvSpPr>
        <p:spPr/>
        <p:txBody>
          <a:bodyPr/>
          <a:lstStyle/>
          <a:p>
            <a:r>
              <a:rPr lang="en-US" smtClean="0"/>
              <a:t>5-8 March 2012 GSICS Joint Working Groups Meeting, Beijing, China</a:t>
            </a:r>
            <a:endParaRPr lang="en-US"/>
          </a:p>
        </p:txBody>
      </p:sp>
      <p:sp>
        <p:nvSpPr>
          <p:cNvPr id="7" name="Slide Number Placeholder 6"/>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2012-01-19</a:t>
            </a:r>
            <a:endParaRPr lang="en-US"/>
          </a:p>
        </p:txBody>
      </p:sp>
      <p:sp>
        <p:nvSpPr>
          <p:cNvPr id="8" name="Footer Placeholder 7"/>
          <p:cNvSpPr>
            <a:spLocks noGrp="1"/>
          </p:cNvSpPr>
          <p:nvPr>
            <p:ph type="ftr" sz="quarter" idx="11"/>
          </p:nvPr>
        </p:nvSpPr>
        <p:spPr/>
        <p:txBody>
          <a:bodyPr/>
          <a:lstStyle/>
          <a:p>
            <a:r>
              <a:rPr lang="en-US" smtClean="0"/>
              <a:t>5-8 March 2012 GSICS Joint Working Groups Meeting, Beijing, China</a:t>
            </a:r>
            <a:endParaRPr lang="en-US"/>
          </a:p>
        </p:txBody>
      </p:sp>
      <p:sp>
        <p:nvSpPr>
          <p:cNvPr id="9" name="Slide Number Placeholder 8"/>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2012-01-19</a:t>
            </a:r>
            <a:endParaRPr lang="en-US"/>
          </a:p>
        </p:txBody>
      </p:sp>
      <p:sp>
        <p:nvSpPr>
          <p:cNvPr id="4" name="Footer Placeholder 3"/>
          <p:cNvSpPr>
            <a:spLocks noGrp="1"/>
          </p:cNvSpPr>
          <p:nvPr>
            <p:ph type="ftr" sz="quarter" idx="11"/>
          </p:nvPr>
        </p:nvSpPr>
        <p:spPr/>
        <p:txBody>
          <a:bodyPr/>
          <a:lstStyle/>
          <a:p>
            <a:r>
              <a:rPr lang="en-US" smtClean="0"/>
              <a:t>5-8 March 2012 GSICS Joint Working Groups Meeting, Beijing, China</a:t>
            </a:r>
            <a:endParaRPr lang="en-US"/>
          </a:p>
        </p:txBody>
      </p:sp>
      <p:sp>
        <p:nvSpPr>
          <p:cNvPr id="5" name="Slide Number Placeholder 4"/>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2012-01-19</a:t>
            </a:r>
            <a:endParaRPr lang="en-US"/>
          </a:p>
        </p:txBody>
      </p:sp>
      <p:sp>
        <p:nvSpPr>
          <p:cNvPr id="3" name="Footer Placeholder 2"/>
          <p:cNvSpPr>
            <a:spLocks noGrp="1"/>
          </p:cNvSpPr>
          <p:nvPr>
            <p:ph type="ftr" sz="quarter" idx="11"/>
          </p:nvPr>
        </p:nvSpPr>
        <p:spPr/>
        <p:txBody>
          <a:bodyPr/>
          <a:lstStyle/>
          <a:p>
            <a:r>
              <a:rPr lang="en-US" smtClean="0"/>
              <a:t>5-8 March 2012 GSICS Joint Working Groups Meeting, Beijing, China</a:t>
            </a:r>
            <a:endParaRPr lang="en-US"/>
          </a:p>
        </p:txBody>
      </p:sp>
      <p:sp>
        <p:nvSpPr>
          <p:cNvPr id="4" name="Slide Number Placeholder 3"/>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2012-01-19</a:t>
            </a:r>
            <a:endParaRPr lang="en-US"/>
          </a:p>
        </p:txBody>
      </p:sp>
      <p:sp>
        <p:nvSpPr>
          <p:cNvPr id="6" name="Footer Placeholder 5"/>
          <p:cNvSpPr>
            <a:spLocks noGrp="1"/>
          </p:cNvSpPr>
          <p:nvPr>
            <p:ph type="ftr" sz="quarter" idx="11"/>
          </p:nvPr>
        </p:nvSpPr>
        <p:spPr/>
        <p:txBody>
          <a:bodyPr/>
          <a:lstStyle/>
          <a:p>
            <a:r>
              <a:rPr lang="en-US" smtClean="0"/>
              <a:t>5-8 March 2012 GSICS Joint Working Groups Meeting, Beijing, China</a:t>
            </a:r>
            <a:endParaRPr lang="en-US"/>
          </a:p>
        </p:txBody>
      </p:sp>
      <p:sp>
        <p:nvSpPr>
          <p:cNvPr id="7" name="Slide Number Placeholder 6"/>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2012-01-19</a:t>
            </a:r>
            <a:endParaRPr lang="en-US"/>
          </a:p>
        </p:txBody>
      </p:sp>
      <p:sp>
        <p:nvSpPr>
          <p:cNvPr id="6" name="Footer Placeholder 5"/>
          <p:cNvSpPr>
            <a:spLocks noGrp="1"/>
          </p:cNvSpPr>
          <p:nvPr>
            <p:ph type="ftr" sz="quarter" idx="11"/>
          </p:nvPr>
        </p:nvSpPr>
        <p:spPr/>
        <p:txBody>
          <a:bodyPr/>
          <a:lstStyle/>
          <a:p>
            <a:r>
              <a:rPr lang="en-US" smtClean="0"/>
              <a:t>5-8 March 2012 GSICS Joint Working Groups Meeting, Beijing, China</a:t>
            </a:r>
            <a:endParaRPr lang="en-US"/>
          </a:p>
        </p:txBody>
      </p:sp>
      <p:sp>
        <p:nvSpPr>
          <p:cNvPr id="7" name="Slide Number Placeholder 6"/>
          <p:cNvSpPr>
            <a:spLocks noGrp="1"/>
          </p:cNvSpPr>
          <p:nvPr>
            <p:ph type="sldNum" sz="quarter" idx="12"/>
          </p:nvPr>
        </p:nvSpPr>
        <p:spPr/>
        <p:txBody>
          <a:bodyPr/>
          <a:lstStyle/>
          <a:p>
            <a:fld id="{94BF451E-BFFC-4362-AA09-A2E7037058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79328-DA57-476E-8963-A6A70C0DF9D2}" type="datetimeFigureOut">
              <a:rPr lang="en-US" smtClean="0"/>
              <a:pPr/>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5-8 March 2012 GSICS Joint Working Groups Meeting, Beijing, China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Slide </a:t>
            </a:r>
            <a:fld id="{94BF451E-BFFC-4362-AA09-A2E7037058D1}" type="slidenum">
              <a:rPr lang="en-US" smtClean="0"/>
              <a:pPr/>
              <a:t>‹#›</a:t>
            </a:fld>
            <a:endParaRPr lang="en-US" dirty="0"/>
          </a:p>
        </p:txBody>
      </p:sp>
      <p:pic>
        <p:nvPicPr>
          <p:cNvPr id="7" name="Picture 6" descr="STARShield.png"/>
          <p:cNvPicPr>
            <a:picLocks noChangeAspect="1"/>
          </p:cNvPicPr>
          <p:nvPr userDrawn="1"/>
        </p:nvPicPr>
        <p:blipFill>
          <a:blip r:embed="rId13" cstate="print"/>
          <a:stretch>
            <a:fillRect/>
          </a:stretch>
        </p:blipFill>
        <p:spPr>
          <a:xfrm>
            <a:off x="0" y="0"/>
            <a:ext cx="1097280" cy="1097280"/>
          </a:xfrm>
          <a:prstGeom prst="rect">
            <a:avLst/>
          </a:prstGeom>
        </p:spPr>
      </p:pic>
      <p:pic>
        <p:nvPicPr>
          <p:cNvPr id="8" name="Picture 2" descr="D:\Home\ajelenak\Desktop\GSICS300px.png"/>
          <p:cNvPicPr>
            <a:picLocks noChangeAspect="1" noChangeArrowheads="1"/>
          </p:cNvPicPr>
          <p:nvPr userDrawn="1"/>
        </p:nvPicPr>
        <p:blipFill>
          <a:blip r:embed="rId14" cstate="print"/>
          <a:srcRect/>
          <a:stretch>
            <a:fillRect/>
          </a:stretch>
        </p:blipFill>
        <p:spPr bwMode="auto">
          <a:xfrm>
            <a:off x="6477000" y="-76200"/>
            <a:ext cx="2698229" cy="1097280"/>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924800" cy="1447800"/>
          </a:xfrm>
        </p:spPr>
        <p:style>
          <a:lnRef idx="0">
            <a:schemeClr val="accent3"/>
          </a:lnRef>
          <a:fillRef idx="3">
            <a:schemeClr val="accent3"/>
          </a:fillRef>
          <a:effectRef idx="3">
            <a:schemeClr val="accent3"/>
          </a:effectRef>
          <a:fontRef idx="minor">
            <a:schemeClr val="lt1"/>
          </a:fontRef>
        </p:style>
        <p:txBody>
          <a:bodyPr>
            <a:normAutofit fontScale="90000"/>
          </a:bodyPr>
          <a:lstStyle/>
          <a:p>
            <a:pPr>
              <a:lnSpc>
                <a:spcPct val="150000"/>
              </a:lnSpc>
            </a:pPr>
            <a:r>
              <a:rPr lang="en-US" sz="3600" b="1" dirty="0" smtClean="0">
                <a:solidFill>
                  <a:schemeClr val="tx1"/>
                </a:solidFill>
                <a:latin typeface="Times New Roman" panose="02020603050405020304" pitchFamily="18" charset="0"/>
                <a:cs typeface="Times New Roman" panose="02020603050405020304" pitchFamily="18" charset="0"/>
              </a:rPr>
              <a:t>GSICS Data Management Working Group</a:t>
            </a:r>
            <a:r>
              <a:rPr lang="en-US" b="1" dirty="0" smtClean="0">
                <a:solidFill>
                  <a:schemeClr val="tx1"/>
                </a:solidFill>
                <a:latin typeface="Times New Roman" panose="02020603050405020304" pitchFamily="18" charset="0"/>
                <a:cs typeface="Times New Roman" panose="02020603050405020304" pitchFamily="18" charset="0"/>
              </a:rPr>
              <a:t/>
            </a:r>
            <a:br>
              <a:rPr lang="en-US" b="1" dirty="0" smtClean="0">
                <a:solidFill>
                  <a:schemeClr val="tx1"/>
                </a:solidFill>
                <a:latin typeface="Times New Roman" panose="02020603050405020304" pitchFamily="18" charset="0"/>
                <a:cs typeface="Times New Roman" panose="02020603050405020304" pitchFamily="18" charset="0"/>
              </a:rPr>
            </a:br>
            <a:r>
              <a:rPr lang="en-US" sz="3600" b="1" dirty="0" smtClean="0">
                <a:solidFill>
                  <a:schemeClr val="tx1"/>
                </a:solidFill>
                <a:latin typeface="Times New Roman" panose="02020603050405020304" pitchFamily="18" charset="0"/>
                <a:cs typeface="Times New Roman" panose="02020603050405020304" pitchFamily="18" charset="0"/>
              </a:rPr>
              <a:t>Summary and Action Items</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0" y="5105400"/>
            <a:ext cx="9144000" cy="1752600"/>
          </a:xfrm>
          <a:prstGeom prst="rect">
            <a:avLst/>
          </a:prstGeom>
        </p:spPr>
        <p:txBody>
          <a:bodyPr vert="horz" lIns="91440" tIns="45720" rIns="91440" bIns="45720" rtlCol="0">
            <a:normAutofit fontScale="25000" lnSpcReduction="20000"/>
          </a:bodyPr>
          <a:lstStyle/>
          <a:p>
            <a:pPr marL="0" marR="0" lvl="0" indent="0" algn="r" defTabSz="914400" rtl="0" eaLnBrk="1" fontAlgn="auto" latinLnBrk="0" hangingPunct="1">
              <a:lnSpc>
                <a:spcPct val="170000"/>
              </a:lnSpc>
              <a:spcBef>
                <a:spcPct val="20000"/>
              </a:spcBef>
              <a:spcAft>
                <a:spcPts val="0"/>
              </a:spcAft>
              <a:buClrTx/>
              <a:buSzTx/>
              <a:buFont typeface="Arial" pitchFamily="34" charset="0"/>
              <a:buNone/>
              <a:tabLst/>
              <a:defRPr/>
            </a:pPr>
            <a:r>
              <a:rPr kumimoji="0" lang="en-US" sz="9600" b="1" i="1" u="none" strike="noStrike" kern="1200" cap="none" spc="0" normalizeH="0" baseline="0" noProof="0" dirty="0" err="1" smtClean="0">
                <a:ln>
                  <a:noFill/>
                </a:ln>
                <a:solidFill>
                  <a:srgbClr val="C00000"/>
                </a:solidFill>
                <a:effectLst/>
                <a:uLnTx/>
                <a:uFillTx/>
                <a:latin typeface="+mn-lt"/>
                <a:ea typeface="+mn-ea"/>
                <a:cs typeface="+mn-cs"/>
              </a:rPr>
              <a:t>Manik</a:t>
            </a:r>
            <a:r>
              <a:rPr kumimoji="0" lang="en-US" sz="9600" b="1" i="1" u="none" strike="noStrike" kern="1200" cap="none" spc="0" normalizeH="0" baseline="0" noProof="0" dirty="0" smtClean="0">
                <a:ln>
                  <a:noFill/>
                </a:ln>
                <a:solidFill>
                  <a:srgbClr val="C00000"/>
                </a:solidFill>
                <a:effectLst/>
                <a:uLnTx/>
                <a:uFillTx/>
                <a:latin typeface="+mn-lt"/>
                <a:ea typeface="+mn-ea"/>
                <a:cs typeface="+mn-cs"/>
              </a:rPr>
              <a:t> Bali(Chair), </a:t>
            </a:r>
            <a:r>
              <a:rPr kumimoji="0" lang="en-US" sz="9600" b="1" i="1" u="none" strike="noStrike" kern="1200" cap="none" spc="0" normalizeH="0" baseline="0" noProof="0" dirty="0" err="1" smtClean="0">
                <a:ln>
                  <a:noFill/>
                </a:ln>
                <a:solidFill>
                  <a:srgbClr val="C00000"/>
                </a:solidFill>
                <a:effectLst/>
                <a:uLnTx/>
                <a:uFillTx/>
                <a:latin typeface="+mn-lt"/>
                <a:ea typeface="+mn-ea"/>
                <a:cs typeface="+mn-cs"/>
              </a:rPr>
              <a:t>Aleksandar</a:t>
            </a:r>
            <a:r>
              <a:rPr kumimoji="0" lang="en-US" sz="9600" b="1" i="1" u="none" strike="noStrike" kern="1200" cap="none" spc="0" normalizeH="0" baseline="0" noProof="0" dirty="0" smtClean="0">
                <a:ln>
                  <a:noFill/>
                </a:ln>
                <a:solidFill>
                  <a:srgbClr val="C00000"/>
                </a:solidFill>
                <a:effectLst/>
                <a:uLnTx/>
                <a:uFillTx/>
                <a:latin typeface="+mn-lt"/>
                <a:ea typeface="+mn-ea"/>
                <a:cs typeface="+mn-cs"/>
              </a:rPr>
              <a:t> </a:t>
            </a:r>
            <a:r>
              <a:rPr kumimoji="0" lang="en-US" sz="9600" b="1" i="1" u="none" strike="noStrike" kern="1200" cap="none" spc="0" normalizeH="0" baseline="0" noProof="0" dirty="0" err="1" smtClean="0">
                <a:ln>
                  <a:noFill/>
                </a:ln>
                <a:solidFill>
                  <a:srgbClr val="C00000"/>
                </a:solidFill>
                <a:effectLst/>
                <a:uLnTx/>
                <a:uFillTx/>
                <a:latin typeface="+mn-lt"/>
                <a:ea typeface="+mn-ea"/>
                <a:cs typeface="+mn-cs"/>
              </a:rPr>
              <a:t>Jelenak</a:t>
            </a:r>
            <a:r>
              <a:rPr kumimoji="0" lang="en-US" sz="9600" b="1" i="1" u="none" strike="noStrike" kern="1200" cap="none" spc="0" normalizeH="0" baseline="0" noProof="0" dirty="0" smtClean="0">
                <a:ln>
                  <a:noFill/>
                </a:ln>
                <a:solidFill>
                  <a:srgbClr val="C00000"/>
                </a:solidFill>
                <a:effectLst/>
                <a:uLnTx/>
                <a:uFillTx/>
                <a:latin typeface="+mn-lt"/>
                <a:ea typeface="+mn-ea"/>
                <a:cs typeface="+mn-cs"/>
              </a:rPr>
              <a:t>,</a:t>
            </a:r>
          </a:p>
          <a:p>
            <a:pPr marL="0" marR="0" lvl="0" indent="0" algn="r" defTabSz="914400" rtl="0" eaLnBrk="1" fontAlgn="auto" latinLnBrk="0" hangingPunct="1">
              <a:lnSpc>
                <a:spcPct val="170000"/>
              </a:lnSpc>
              <a:spcBef>
                <a:spcPct val="20000"/>
              </a:spcBef>
              <a:spcAft>
                <a:spcPts val="0"/>
              </a:spcAft>
              <a:buClrTx/>
              <a:buSzTx/>
              <a:buFont typeface="Arial" pitchFamily="34" charset="0"/>
              <a:buNone/>
              <a:tabLst/>
              <a:defRPr/>
            </a:pPr>
            <a:r>
              <a:rPr kumimoji="0" lang="en-US" sz="9600" b="1" i="1" u="none" strike="noStrike" kern="1200" cap="none" spc="0" normalizeH="0" baseline="0" noProof="0" dirty="0" smtClean="0">
                <a:ln>
                  <a:noFill/>
                </a:ln>
                <a:solidFill>
                  <a:srgbClr val="C00000"/>
                </a:solidFill>
                <a:effectLst/>
                <a:uLnTx/>
                <a:uFillTx/>
                <a:latin typeface="+mn-lt"/>
                <a:ea typeface="+mn-ea"/>
                <a:cs typeface="+mn-cs"/>
              </a:rPr>
              <a:t> Rob </a:t>
            </a:r>
            <a:r>
              <a:rPr kumimoji="0" lang="en-US" sz="9600" b="1" i="1" u="none" strike="noStrike" kern="1200" cap="none" spc="0" normalizeH="0" baseline="0" noProof="0" dirty="0" err="1" smtClean="0">
                <a:ln>
                  <a:noFill/>
                </a:ln>
                <a:solidFill>
                  <a:srgbClr val="C00000"/>
                </a:solidFill>
                <a:effectLst/>
                <a:uLnTx/>
                <a:uFillTx/>
                <a:latin typeface="+mn-lt"/>
                <a:ea typeface="+mn-ea"/>
                <a:cs typeface="+mn-cs"/>
              </a:rPr>
              <a:t>Robelling</a:t>
            </a:r>
            <a:r>
              <a:rPr kumimoji="0" lang="en-US" sz="9600" b="1" i="1" u="none" strike="noStrike" kern="1200" cap="none" spc="0" normalizeH="0" baseline="0" noProof="0" dirty="0" smtClean="0">
                <a:ln>
                  <a:noFill/>
                </a:ln>
                <a:solidFill>
                  <a:srgbClr val="C00000"/>
                </a:solidFill>
                <a:effectLst/>
                <a:uLnTx/>
                <a:uFillTx/>
                <a:latin typeface="+mn-lt"/>
                <a:ea typeface="+mn-ea"/>
                <a:cs typeface="+mn-cs"/>
              </a:rPr>
              <a:t>, Peter </a:t>
            </a:r>
            <a:r>
              <a:rPr kumimoji="0" lang="en-US" sz="9600" b="1" i="1" u="none" strike="noStrike" kern="1200" cap="none" spc="0" normalizeH="0" baseline="0" noProof="0" dirty="0" err="1" smtClean="0">
                <a:ln>
                  <a:noFill/>
                </a:ln>
                <a:solidFill>
                  <a:srgbClr val="C00000"/>
                </a:solidFill>
                <a:effectLst/>
                <a:uLnTx/>
                <a:uFillTx/>
                <a:latin typeface="+mn-lt"/>
                <a:ea typeface="+mn-ea"/>
                <a:cs typeface="+mn-cs"/>
              </a:rPr>
              <a:t>Miu</a:t>
            </a:r>
            <a:r>
              <a:rPr kumimoji="0" lang="en-US" sz="9600" b="1" i="1" u="none" strike="noStrike" kern="1200" cap="none" spc="0" normalizeH="0" baseline="0" noProof="0" dirty="0" smtClean="0">
                <a:ln>
                  <a:noFill/>
                </a:ln>
                <a:solidFill>
                  <a:srgbClr val="C00000"/>
                </a:solidFill>
                <a:effectLst/>
                <a:uLnTx/>
                <a:uFillTx/>
                <a:latin typeface="+mn-lt"/>
                <a:ea typeface="+mn-ea"/>
                <a:cs typeface="+mn-cs"/>
              </a:rPr>
              <a:t>,  Masaya Takahashi, </a:t>
            </a:r>
            <a:r>
              <a:rPr kumimoji="0" lang="en-US" sz="9600" b="1" i="1" u="none" strike="noStrike" kern="1200" cap="none" spc="0" normalizeH="0" baseline="0" noProof="0" dirty="0" err="1" smtClean="0">
                <a:ln>
                  <a:noFill/>
                </a:ln>
                <a:solidFill>
                  <a:srgbClr val="C00000"/>
                </a:solidFill>
                <a:effectLst/>
                <a:uLnTx/>
                <a:uFillTx/>
                <a:latin typeface="+mn-lt"/>
                <a:ea typeface="+mn-ea"/>
                <a:cs typeface="+mn-cs"/>
              </a:rPr>
              <a:t>Byung</a:t>
            </a:r>
            <a:r>
              <a:rPr kumimoji="0" lang="en-US" sz="9600" b="1" i="1" u="none" strike="noStrike" kern="1200" cap="none" spc="0" normalizeH="0" baseline="0" noProof="0" dirty="0" smtClean="0">
                <a:ln>
                  <a:noFill/>
                </a:ln>
                <a:solidFill>
                  <a:srgbClr val="C00000"/>
                </a:solidFill>
                <a:effectLst/>
                <a:uLnTx/>
                <a:uFillTx/>
                <a:latin typeface="+mn-lt"/>
                <a:ea typeface="+mn-ea"/>
                <a:cs typeface="+mn-cs"/>
              </a:rPr>
              <a:t>-II </a:t>
            </a:r>
          </a:p>
          <a:p>
            <a:pPr marL="0" marR="0" lvl="0" indent="0" algn="r" defTabSz="914400" rtl="0" eaLnBrk="1" fontAlgn="auto" latinLnBrk="0" hangingPunct="1">
              <a:lnSpc>
                <a:spcPct val="170000"/>
              </a:lnSpc>
              <a:spcBef>
                <a:spcPct val="20000"/>
              </a:spcBef>
              <a:spcAft>
                <a:spcPts val="0"/>
              </a:spcAft>
              <a:buClrTx/>
              <a:buSzTx/>
              <a:buFont typeface="Arial" pitchFamily="34" charset="0"/>
              <a:buNone/>
              <a:tabLst/>
              <a:defRPr/>
            </a:pPr>
            <a:r>
              <a:rPr kumimoji="0" lang="en-US" sz="6400" b="1" i="0" u="none" strike="noStrike" kern="1200" cap="none" spc="0" normalizeH="0" baseline="0" noProof="0" dirty="0" smtClean="0">
                <a:ln>
                  <a:noFill/>
                </a:ln>
                <a:solidFill>
                  <a:srgbClr val="002060"/>
                </a:solidFill>
                <a:effectLst/>
                <a:uLnTx/>
                <a:uFillTx/>
                <a:latin typeface="+mn-lt"/>
                <a:ea typeface="+mn-ea"/>
                <a:cs typeface="+mn-cs"/>
              </a:rPr>
              <a:t>NOAA Satellite and Information Service</a:t>
            </a:r>
          </a:p>
        </p:txBody>
      </p:sp>
      <p:sp>
        <p:nvSpPr>
          <p:cNvPr id="6" name="Footer Placeholder 5"/>
          <p:cNvSpPr>
            <a:spLocks noGrp="1"/>
          </p:cNvSpPr>
          <p:nvPr>
            <p:ph type="ftr" sz="quarter" idx="11"/>
          </p:nvPr>
        </p:nvSpPr>
        <p:spPr>
          <a:xfrm>
            <a:off x="2743200" y="6356350"/>
            <a:ext cx="2895600" cy="365125"/>
          </a:xfrm>
        </p:spPr>
        <p:txBody>
          <a:bodyPr/>
          <a:lstStyle/>
          <a:p>
            <a:r>
              <a:rPr lang="en-US" dirty="0" smtClean="0"/>
              <a:t>24-28March 2014 GSICS Joint Working Groups Meeting, Darmstadt, Germany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Action:</a:t>
            </a:r>
            <a:r>
              <a:rPr lang="en-US" dirty="0" smtClean="0"/>
              <a:t> GSICS products catalogue should be added to the WMO OSCAR database.  GCC shall coordinate this activity with the WMO. </a:t>
            </a:r>
            <a:br>
              <a:rPr lang="en-US" dirty="0" smtClean="0"/>
            </a:br>
            <a:r>
              <a:rPr lang="en-US" b="1" dirty="0" smtClean="0"/>
              <a:t>Action:</a:t>
            </a:r>
            <a:r>
              <a:rPr lang="en-US" dirty="0" smtClean="0"/>
              <a:t> GSICS products catalogue should be added to the WMO OSCAR database.  GCC shall coordinate this activity with the WMO.</a:t>
            </a:r>
          </a:p>
          <a:p>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10</a:t>
            </a:fld>
            <a:endParaRPr lang="en-US"/>
          </a:p>
        </p:txBody>
      </p:sp>
      <p:sp>
        <p:nvSpPr>
          <p:cNvPr id="6"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7030A0"/>
                </a:solidFill>
                <a:effectLst/>
                <a:uLnTx/>
                <a:uFillTx/>
                <a:latin typeface="+mj-lt"/>
                <a:ea typeface="+mj-ea"/>
                <a:cs typeface="+mj-cs"/>
              </a:rPr>
              <a:t>JMA</a:t>
            </a:r>
            <a:endParaRPr kumimoji="0" lang="en-US" sz="4400" b="1" i="0" u="none" strike="noStrike" kern="1200" cap="none" spc="0" normalizeH="0" baseline="0" noProof="0" dirty="0">
              <a:ln>
                <a:noFill/>
              </a:ln>
              <a:solidFill>
                <a:srgbClr val="7030A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100" dirty="0" err="1" smtClean="0"/>
              <a:t>NetCDF</a:t>
            </a:r>
            <a:r>
              <a:rPr lang="en-US" sz="3100" dirty="0" smtClean="0"/>
              <a:t> metadata checker needs to be updated to support current and future products. The group needs to decide how to maintain this tool as it is not part of the GCC (see later action).</a:t>
            </a:r>
          </a:p>
          <a:p>
            <a:r>
              <a:rPr lang="en-US" sz="3100" dirty="0" smtClean="0"/>
              <a:t/>
            </a:r>
            <a:br>
              <a:rPr lang="en-US" sz="3100" dirty="0" smtClean="0"/>
            </a:br>
            <a:r>
              <a:rPr lang="en-US" sz="3100" dirty="0" smtClean="0"/>
              <a:t>JMA is requesting updates to the bias plotting tool to support new products (see below).</a:t>
            </a:r>
          </a:p>
          <a:p>
            <a:r>
              <a:rPr lang="en-US" sz="3100" dirty="0" smtClean="0"/>
              <a:t/>
            </a:r>
            <a:br>
              <a:rPr lang="en-US" sz="3100" dirty="0" smtClean="0"/>
            </a:br>
            <a:r>
              <a:rPr lang="en-US" sz="3100" b="1" dirty="0" smtClean="0"/>
              <a:t>Action:</a:t>
            </a:r>
            <a:r>
              <a:rPr lang="en-US" sz="3100" dirty="0" smtClean="0"/>
              <a:t> Several GPRCs plan to create GEO-LEO-VIS and GEO-LEO-IR NRTC products. This means updates are needed to the product plotting tool to support these products, and a clarification is needed from the GSICS EP on the amount of time the GPRCs tasked with this activity can work on this task.</a:t>
            </a:r>
          </a:p>
          <a:p>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11</a:t>
            </a:fld>
            <a:endParaRPr lang="en-US"/>
          </a:p>
        </p:txBody>
      </p:sp>
      <p:sp>
        <p:nvSpPr>
          <p:cNvPr id="6"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7030A0"/>
                </a:solidFill>
                <a:effectLst/>
                <a:uLnTx/>
                <a:uFillTx/>
                <a:latin typeface="+mj-lt"/>
                <a:ea typeface="+mj-ea"/>
                <a:cs typeface="+mj-cs"/>
              </a:rPr>
              <a:t>JMA</a:t>
            </a:r>
            <a:endParaRPr kumimoji="0" lang="en-US" sz="4400" b="1" i="0" u="none" strike="noStrike" kern="1200" cap="none" spc="0" normalizeH="0" baseline="0" noProof="0" dirty="0">
              <a:ln>
                <a:noFill/>
              </a:ln>
              <a:solidFill>
                <a:srgbClr val="7030A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KMA</a:t>
            </a:r>
            <a:endParaRPr lang="en-US" b="1" dirty="0">
              <a:solidFill>
                <a:srgbClr val="7030A0"/>
              </a:solidFill>
            </a:endParaRPr>
          </a:p>
        </p:txBody>
      </p:sp>
      <p:sp>
        <p:nvSpPr>
          <p:cNvPr id="3" name="Content Placeholder 2"/>
          <p:cNvSpPr>
            <a:spLocks noGrp="1"/>
          </p:cNvSpPr>
          <p:nvPr>
            <p:ph idx="1"/>
          </p:nvPr>
        </p:nvSpPr>
        <p:spPr>
          <a:xfrm>
            <a:off x="457200" y="1447800"/>
            <a:ext cx="8229600" cy="5257800"/>
          </a:xfrm>
        </p:spPr>
        <p:txBody>
          <a:bodyPr>
            <a:noAutofit/>
          </a:bodyPr>
          <a:lstStyle/>
          <a:p>
            <a:r>
              <a:rPr lang="en-US" sz="2400" dirty="0" smtClean="0"/>
              <a:t>Show GEO-LEO-IR product information, KMA is following the agreed standard in developing this product.  KMA will work with JMA on the data names and formats.</a:t>
            </a:r>
          </a:p>
          <a:p>
            <a:r>
              <a:rPr lang="en-US" sz="2400" dirty="0" smtClean="0"/>
              <a:t/>
            </a:r>
            <a:br>
              <a:rPr lang="en-US" sz="2400" dirty="0" smtClean="0"/>
            </a:br>
            <a:r>
              <a:rPr lang="en-US" sz="2400" dirty="0" smtClean="0"/>
              <a:t>There are many KMA website updates to provide information GSICS and their products. They have also developed a bias monitoring web page.</a:t>
            </a:r>
          </a:p>
          <a:p>
            <a:r>
              <a:rPr lang="en-US" sz="2400" dirty="0" smtClean="0"/>
              <a:t/>
            </a:r>
            <a:br>
              <a:rPr lang="en-US" sz="2400" dirty="0" smtClean="0"/>
            </a:br>
            <a:r>
              <a:rPr lang="en-US" sz="2400" dirty="0" smtClean="0"/>
              <a:t>KMA with the help of JMA are encourage to upload their products to one of the GSICS collaboration servers.</a:t>
            </a:r>
          </a:p>
          <a:p>
            <a:r>
              <a:rPr lang="en-US" sz="2400" dirty="0" smtClean="0"/>
              <a:t/>
            </a:r>
            <a:br>
              <a:rPr lang="en-US" sz="2400" dirty="0" smtClean="0"/>
            </a:br>
            <a:r>
              <a:rPr lang="en-US" sz="2400" b="1" dirty="0" smtClean="0"/>
              <a:t>Action</a:t>
            </a:r>
            <a:r>
              <a:rPr lang="en-US" sz="2400" dirty="0" smtClean="0"/>
              <a:t>: KMA, GEO-LEO-IR data and products are to be provided into the GCC for inclusion into the product catalogue.  </a:t>
            </a:r>
          </a:p>
          <a:p>
            <a:r>
              <a:rPr lang="en-US" sz="2400" dirty="0" smtClean="0"/>
              <a:t/>
            </a:r>
            <a:br>
              <a:rPr lang="en-US" sz="2400" dirty="0" smtClean="0"/>
            </a:br>
            <a:r>
              <a:rPr lang="en-US" sz="2400" b="1" dirty="0" smtClean="0"/>
              <a:t>Action </a:t>
            </a:r>
            <a:r>
              <a:rPr lang="en-US" sz="2400" dirty="0" smtClean="0"/>
              <a:t>: KMA, until the CMA collaboration server is available, products should be sent to the EUMETSAT GSICS Data and Products server. </a:t>
            </a:r>
          </a:p>
        </p:txBody>
      </p:sp>
      <p:sp>
        <p:nvSpPr>
          <p:cNvPr id="5" name="Slide Number Placeholder 4"/>
          <p:cNvSpPr>
            <a:spLocks noGrp="1"/>
          </p:cNvSpPr>
          <p:nvPr>
            <p:ph type="sldNum" sz="quarter" idx="12"/>
          </p:nvPr>
        </p:nvSpPr>
        <p:spPr/>
        <p:txBody>
          <a:bodyPr/>
          <a:lstStyle/>
          <a:p>
            <a:fld id="{94BF451E-BFFC-4362-AA09-A2E7037058D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600" b="1" dirty="0" smtClean="0"/>
              <a:t>Recommendation</a:t>
            </a:r>
            <a:r>
              <a:rPr lang="en-US" sz="2600" dirty="0" smtClean="0"/>
              <a:t>: When a dedicated Calibration Change Alert is needed, NOAA shall coordinate a </a:t>
            </a:r>
            <a:r>
              <a:rPr lang="en-US" sz="2600" dirty="0" err="1" smtClean="0"/>
              <a:t>webex</a:t>
            </a:r>
            <a:r>
              <a:rPr lang="en-US" sz="2600" dirty="0" smtClean="0"/>
              <a:t> meeting to demonstrate how ICVS can be used for the implementation of such a system.</a:t>
            </a:r>
          </a:p>
          <a:p>
            <a:r>
              <a:rPr lang="en-US" sz="2600" dirty="0" smtClean="0"/>
              <a:t/>
            </a:r>
            <a:br>
              <a:rPr lang="en-US" sz="2600" dirty="0" smtClean="0"/>
            </a:br>
            <a:r>
              <a:rPr lang="en-US" sz="2600" b="1" dirty="0" smtClean="0"/>
              <a:t>Recommendation</a:t>
            </a:r>
            <a:r>
              <a:rPr lang="en-US" sz="2600" dirty="0" smtClean="0"/>
              <a:t>: Alternatively, EUMETSAT can investigate the use of the bias plotting tool to generate calibration alerts through the analysis of the GSICS products.</a:t>
            </a:r>
          </a:p>
          <a:p>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13</a:t>
            </a:fld>
            <a:endParaRPr lang="en-US"/>
          </a:p>
        </p:txBody>
      </p:sp>
      <p:sp>
        <p:nvSpPr>
          <p:cNvPr id="6" name="Title 1"/>
          <p:cNvSpPr>
            <a:spLocks noGrp="1"/>
          </p:cNvSpPr>
          <p:nvPr>
            <p:ph type="title"/>
          </p:nvPr>
        </p:nvSpPr>
        <p:spPr>
          <a:xfrm>
            <a:off x="457200" y="533400"/>
            <a:ext cx="8229600" cy="1143000"/>
          </a:xfrm>
        </p:spPr>
        <p:txBody>
          <a:bodyPr/>
          <a:lstStyle/>
          <a:p>
            <a:r>
              <a:rPr lang="en-US" b="1" dirty="0" smtClean="0">
                <a:solidFill>
                  <a:srgbClr val="7030A0"/>
                </a:solidFill>
              </a:rPr>
              <a:t>KMA</a:t>
            </a:r>
            <a:endParaRPr lang="en-US" b="1"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Big Data</a:t>
            </a:r>
            <a:endParaRPr lang="en-US" b="1"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r>
              <a:rPr lang="en-US" sz="3100" dirty="0" err="1" smtClean="0"/>
              <a:t>Lauri</a:t>
            </a:r>
            <a:r>
              <a:rPr lang="en-US" sz="3100" dirty="0" smtClean="0"/>
              <a:t> </a:t>
            </a:r>
            <a:r>
              <a:rPr lang="en-US" sz="3100" dirty="0" err="1" smtClean="0"/>
              <a:t>Rokke</a:t>
            </a:r>
            <a:r>
              <a:rPr lang="en-US" sz="3100" dirty="0" smtClean="0"/>
              <a:t> presented a simple and understandable overview of what Big Data is and how it is used.</a:t>
            </a:r>
          </a:p>
          <a:p>
            <a:r>
              <a:rPr lang="en-US" sz="3100" dirty="0" smtClean="0"/>
              <a:t>This technology is of interest although some time is needed to identify where this technology can be used for in GSICS. </a:t>
            </a:r>
          </a:p>
          <a:p>
            <a:r>
              <a:rPr lang="en-US" sz="3100" dirty="0" smtClean="0"/>
              <a:t>Tentative ideas discussed by the group are in the area of generating co-location intermediate files and generating calibration alert from plotting tool for GSICS product as these become larger.</a:t>
            </a:r>
          </a:p>
          <a:p>
            <a:r>
              <a:rPr lang="en-US" sz="3100" b="1" dirty="0" smtClean="0"/>
              <a:t>Recommendation</a:t>
            </a:r>
            <a:r>
              <a:rPr lang="en-US" sz="3100" dirty="0" smtClean="0"/>
              <a:t>: The GDWG members are strongly encouraged to work with their GRWG to explore how Big Data technology can be applied to GSICS activities, and discussed them in a future </a:t>
            </a:r>
            <a:r>
              <a:rPr lang="en-US" sz="3100" dirty="0" err="1" smtClean="0"/>
              <a:t>webex</a:t>
            </a:r>
            <a:r>
              <a:rPr lang="en-US" sz="3100" dirty="0" smtClean="0"/>
              <a:t> meeting</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Archiving</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Peter </a:t>
            </a:r>
            <a:r>
              <a:rPr lang="en-US" dirty="0" err="1" smtClean="0"/>
              <a:t>Miu</a:t>
            </a:r>
            <a:r>
              <a:rPr lang="en-US" dirty="0" smtClean="0"/>
              <a:t> presented a process to archive products.</a:t>
            </a:r>
          </a:p>
          <a:p>
            <a:r>
              <a:rPr lang="en-US" b="1" dirty="0" smtClean="0"/>
              <a:t>Action</a:t>
            </a:r>
            <a:r>
              <a:rPr lang="en-US" dirty="0" smtClean="0"/>
              <a:t>: EUMETSAT shall provide a method to </a:t>
            </a:r>
            <a:r>
              <a:rPr lang="en-US" dirty="0" err="1" smtClean="0"/>
              <a:t>formalise</a:t>
            </a:r>
            <a:r>
              <a:rPr lang="en-US" dirty="0" smtClean="0"/>
              <a:t> this process in an automated way (if possible)</a:t>
            </a:r>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763000" cy="1143000"/>
          </a:xfrm>
        </p:spPr>
        <p:txBody>
          <a:bodyPr>
            <a:normAutofit fontScale="90000"/>
          </a:bodyPr>
          <a:lstStyle/>
          <a:p>
            <a:r>
              <a:rPr lang="en-US" b="1" dirty="0" smtClean="0">
                <a:solidFill>
                  <a:srgbClr val="7030A0"/>
                </a:solidFill>
              </a:rPr>
              <a:t>Requirements for Instrument Event Logs</a:t>
            </a:r>
            <a:endParaRPr lang="en-US" b="1"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r>
              <a:rPr lang="en-US" sz="3400" dirty="0" smtClean="0"/>
              <a:t>Rob Roebling initiated a discussion on event logs.</a:t>
            </a:r>
          </a:p>
          <a:p>
            <a:r>
              <a:rPr lang="en-US" sz="3400" b="1" dirty="0" smtClean="0"/>
              <a:t>Action</a:t>
            </a:r>
            <a:r>
              <a:rPr lang="en-US" sz="3400" dirty="0" smtClean="0"/>
              <a:t>: All GPRC are requested to check if they have instrument event logs that can be access via the Internet.  If they are available then please send links to the WMO for inclusion into the OSCAR database.</a:t>
            </a:r>
          </a:p>
          <a:p>
            <a:r>
              <a:rPr lang="en-US" sz="3400" b="1" dirty="0" smtClean="0"/>
              <a:t>Action</a:t>
            </a:r>
            <a:r>
              <a:rPr lang="en-US" sz="3400" dirty="0" smtClean="0"/>
              <a:t>: WMO to include these links to the OSCAR website.</a:t>
            </a:r>
          </a:p>
          <a:p>
            <a:r>
              <a:rPr lang="en-US" sz="3400" b="1" dirty="0" smtClean="0"/>
              <a:t>Recommendation</a:t>
            </a:r>
            <a:r>
              <a:rPr lang="en-US" sz="3400" dirty="0" smtClean="0"/>
              <a:t>: GPRC should assess if history events can be made available and report this in the next GSICS joint meeting.</a:t>
            </a:r>
            <a:br>
              <a:rPr lang="en-US" sz="3400" dirty="0" smtClean="0"/>
            </a:br>
            <a:endParaRPr lang="en-US" sz="3400" dirty="0" smtClean="0"/>
          </a:p>
          <a:p>
            <a:r>
              <a:rPr lang="en-US" sz="3400" dirty="0" smtClean="0"/>
              <a:t>The group then discussed the attributes of events.</a:t>
            </a:r>
          </a:p>
        </p:txBody>
      </p:sp>
      <p:sp>
        <p:nvSpPr>
          <p:cNvPr id="5" name="Slide Number Placeholder 4"/>
          <p:cNvSpPr>
            <a:spLocks noGrp="1"/>
          </p:cNvSpPr>
          <p:nvPr>
            <p:ph type="sldNum" sz="quarter" idx="12"/>
          </p:nvPr>
        </p:nvSpPr>
        <p:spPr/>
        <p:txBody>
          <a:bodyPr/>
          <a:lstStyle/>
          <a:p>
            <a:fld id="{94BF451E-BFFC-4362-AA09-A2E7037058D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b="1" dirty="0" smtClean="0"/>
              <a:t>Action</a:t>
            </a:r>
            <a:r>
              <a:rPr lang="en-US" sz="2800" dirty="0" smtClean="0"/>
              <a:t>: Rob to coordinate the development on an event schema and present this for discussion, and if needed, in a future </a:t>
            </a:r>
            <a:r>
              <a:rPr lang="en-US" sz="2800" dirty="0" err="1" smtClean="0"/>
              <a:t>webex</a:t>
            </a:r>
            <a:r>
              <a:rPr lang="en-US" sz="2800" dirty="0" smtClean="0"/>
              <a:t> meeting for </a:t>
            </a:r>
            <a:r>
              <a:rPr lang="en-US" sz="2800" dirty="0" err="1" smtClean="0"/>
              <a:t>finalisation</a:t>
            </a:r>
            <a:r>
              <a:rPr lang="en-US" sz="2800" dirty="0" smtClean="0"/>
              <a:t>.</a:t>
            </a:r>
          </a:p>
          <a:p>
            <a:r>
              <a:rPr lang="en-US" sz="2800" dirty="0" smtClean="0"/>
              <a:t/>
            </a:r>
            <a:br>
              <a:rPr lang="en-US" sz="2800" dirty="0" smtClean="0"/>
            </a:br>
            <a:r>
              <a:rPr lang="en-US" sz="2800" b="1" dirty="0" smtClean="0"/>
              <a:t>Action</a:t>
            </a:r>
            <a:r>
              <a:rPr lang="en-US" sz="2800" dirty="0" smtClean="0"/>
              <a:t>: Each GPRC shall assess the event schema on their events in order to validate it, and report this to the GDWG.</a:t>
            </a:r>
          </a:p>
          <a:p>
            <a:r>
              <a:rPr lang="en-US" sz="2800" dirty="0" smtClean="0"/>
              <a:t/>
            </a:r>
            <a:br>
              <a:rPr lang="en-US" sz="2800" dirty="0" smtClean="0"/>
            </a:br>
            <a:r>
              <a:rPr lang="en-US" sz="2800" dirty="0" smtClean="0"/>
              <a:t>IMD indicated that it is possible for them to a generic event log database. Some work is needed first in defining requirements (ATBD) and provide a technical design of such a system. </a:t>
            </a:r>
          </a:p>
          <a:p>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17</a:t>
            </a:fld>
            <a:endParaRPr lang="en-US"/>
          </a:p>
        </p:txBody>
      </p:sp>
      <p:sp>
        <p:nvSpPr>
          <p:cNvPr id="6" name="Title 1"/>
          <p:cNvSpPr>
            <a:spLocks noGrp="1"/>
          </p:cNvSpPr>
          <p:nvPr>
            <p:ph type="title"/>
          </p:nvPr>
        </p:nvSpPr>
        <p:spPr>
          <a:xfrm>
            <a:off x="0" y="762000"/>
            <a:ext cx="8763000" cy="1143000"/>
          </a:xfrm>
        </p:spPr>
        <p:txBody>
          <a:bodyPr>
            <a:normAutofit fontScale="90000"/>
          </a:bodyPr>
          <a:lstStyle/>
          <a:p>
            <a:r>
              <a:rPr lang="en-US" b="1" dirty="0" smtClean="0">
                <a:solidFill>
                  <a:srgbClr val="7030A0"/>
                </a:solidFill>
              </a:rPr>
              <a:t>Requirements for Instrument Event Logs</a:t>
            </a:r>
            <a:endParaRPr lang="en-US" b="1"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en-US" b="1" dirty="0" smtClean="0">
                <a:solidFill>
                  <a:srgbClr val="7030A0"/>
                </a:solidFill>
              </a:rPr>
              <a:t>Preparation for 2014 Users' Workshop</a:t>
            </a:r>
            <a:r>
              <a:rPr lang="en-US" dirty="0" smtClean="0"/>
              <a:t/>
            </a:r>
            <a:br>
              <a:rPr lang="en-US" dirty="0" smtClean="0"/>
            </a:br>
            <a:endParaRPr lang="en-US" dirty="0"/>
          </a:p>
        </p:txBody>
      </p:sp>
      <p:sp>
        <p:nvSpPr>
          <p:cNvPr id="3" name="Content Placeholder 2"/>
          <p:cNvSpPr>
            <a:spLocks noGrp="1"/>
          </p:cNvSpPr>
          <p:nvPr>
            <p:ph idx="1"/>
          </p:nvPr>
        </p:nvSpPr>
        <p:spPr>
          <a:xfrm>
            <a:off x="381000" y="2057400"/>
            <a:ext cx="8229600" cy="4525963"/>
          </a:xfrm>
        </p:spPr>
        <p:txBody>
          <a:bodyPr>
            <a:normAutofit/>
          </a:bodyPr>
          <a:lstStyle/>
          <a:p>
            <a:pPr fontAlgn="t">
              <a:buNone/>
            </a:pPr>
            <a:endParaRPr lang="en-US" dirty="0" smtClean="0"/>
          </a:p>
          <a:p>
            <a:pPr fontAlgn="t">
              <a:buNone/>
            </a:pPr>
            <a:r>
              <a:rPr lang="en-US" b="1" dirty="0" smtClean="0"/>
              <a:t>Action</a:t>
            </a:r>
            <a:r>
              <a:rPr lang="en-US" dirty="0" smtClean="0"/>
              <a:t>: GCC will discuss with GPRCs to prepare for the GSICS user conference 2014 to promote the GSICS products.</a:t>
            </a:r>
            <a:br>
              <a:rPr lang="en-US" dirty="0" smtClean="0"/>
            </a:br>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b="1" u="sng" dirty="0" smtClean="0">
                <a:solidFill>
                  <a:srgbClr val="7030A0"/>
                </a:solidFill>
              </a:rPr>
              <a:t>Road Map for 2014.</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686800" cy="4525963"/>
          </a:xfrm>
        </p:spPr>
        <p:txBody>
          <a:bodyPr>
            <a:normAutofit lnSpcReduction="10000"/>
          </a:bodyPr>
          <a:lstStyle/>
          <a:p>
            <a:pPr fontAlgn="base"/>
            <a:r>
              <a:rPr lang="en-US" sz="2600" dirty="0" smtClean="0"/>
              <a:t>Collaboration server shall start to </a:t>
            </a:r>
            <a:r>
              <a:rPr lang="en-US" sz="2600" dirty="0" err="1" smtClean="0"/>
              <a:t>synchronise</a:t>
            </a:r>
            <a:r>
              <a:rPr lang="en-US" sz="2600" dirty="0" smtClean="0"/>
              <a:t> their GSICS products with each other.</a:t>
            </a:r>
          </a:p>
          <a:p>
            <a:pPr fontAlgn="base"/>
            <a:r>
              <a:rPr lang="en-US" sz="2600" dirty="0" smtClean="0"/>
              <a:t>Satellite Instrument Event Logging specification, design and implementation.</a:t>
            </a:r>
          </a:p>
          <a:p>
            <a:pPr fontAlgn="base"/>
            <a:r>
              <a:rPr lang="en-US" sz="2600" dirty="0" smtClean="0"/>
              <a:t>Process for archiving GSICS products.</a:t>
            </a:r>
          </a:p>
          <a:p>
            <a:pPr fontAlgn="base"/>
            <a:r>
              <a:rPr lang="en-US" sz="2600" dirty="0" smtClean="0"/>
              <a:t>Implementing new capabilities in the GSICS product plotting tool.</a:t>
            </a:r>
          </a:p>
          <a:p>
            <a:pPr fontAlgn="base"/>
            <a:r>
              <a:rPr lang="en-US" sz="2600" dirty="0" smtClean="0"/>
              <a:t>GSICS document management plan definition and associated document templates.</a:t>
            </a:r>
          </a:p>
          <a:p>
            <a:pPr fontAlgn="base"/>
            <a:r>
              <a:rPr lang="en-US" sz="2600" dirty="0" smtClean="0"/>
              <a:t>Using Big Data in GSICS activities</a:t>
            </a:r>
            <a:r>
              <a:rPr lang="en-US" dirty="0" smtClean="0"/>
              <a:t>.</a:t>
            </a:r>
          </a:p>
          <a:p>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428873"/>
            <a:ext cx="2286000" cy="808038"/>
          </a:xfrm>
        </p:spPr>
        <p:style>
          <a:lnRef idx="0">
            <a:schemeClr val="accent3"/>
          </a:lnRef>
          <a:fillRef idx="3">
            <a:schemeClr val="accent3"/>
          </a:fillRef>
          <a:effectRef idx="3">
            <a:schemeClr val="accent3"/>
          </a:effectRef>
          <a:fontRef idx="minor">
            <a:schemeClr val="lt1"/>
          </a:fontRef>
        </p:style>
        <p:txBody>
          <a:bodyPr>
            <a:normAutofit/>
          </a:bodyPr>
          <a:lstStyle/>
          <a:p>
            <a:r>
              <a:rPr lang="en-US" sz="3200" dirty="0" smtClean="0"/>
              <a:t>Outline</a:t>
            </a:r>
            <a:endParaRPr lang="en-US" sz="3200" dirty="0"/>
          </a:p>
        </p:txBody>
      </p:sp>
      <p:sp>
        <p:nvSpPr>
          <p:cNvPr id="3" name="Content Placeholder 2"/>
          <p:cNvSpPr>
            <a:spLocks noGrp="1"/>
          </p:cNvSpPr>
          <p:nvPr>
            <p:ph idx="1"/>
          </p:nvPr>
        </p:nvSpPr>
        <p:spPr>
          <a:xfrm>
            <a:off x="990600" y="1601118"/>
            <a:ext cx="7924800" cy="4756150"/>
          </a:xfrm>
        </p:spPr>
        <p:txBody>
          <a:bodyPr>
            <a:normAutofit fontScale="40000" lnSpcReduction="20000"/>
          </a:bodyPr>
          <a:lstStyle/>
          <a:p>
            <a:pPr>
              <a:lnSpc>
                <a:spcPct val="170000"/>
              </a:lnSpc>
            </a:pPr>
            <a:r>
              <a:rPr lang="en-US" sz="5600" b="1" dirty="0" smtClean="0">
                <a:latin typeface="Arial" panose="020B0604020202020204" pitchFamily="34" charset="0"/>
                <a:cs typeface="Arial" panose="020B0604020202020204" pitchFamily="34" charset="0"/>
              </a:rPr>
              <a:t>Introduction</a:t>
            </a: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Summary</a:t>
            </a: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Walkthrough</a:t>
            </a:r>
          </a:p>
          <a:p>
            <a:pPr lvl="4">
              <a:lnSpc>
                <a:spcPct val="170000"/>
              </a:lnSpc>
            </a:pPr>
            <a:r>
              <a:rPr lang="en-US" sz="5200" b="1" dirty="0" smtClean="0">
                <a:solidFill>
                  <a:srgbClr val="7030A0"/>
                </a:solidFill>
                <a:latin typeface="Arial" panose="020B0604020202020204" pitchFamily="34" charset="0"/>
                <a:cs typeface="Arial" panose="020B0604020202020204" pitchFamily="34" charset="0"/>
              </a:rPr>
              <a:t>Key Discussions</a:t>
            </a:r>
          </a:p>
          <a:p>
            <a:pPr lvl="4">
              <a:lnSpc>
                <a:spcPct val="170000"/>
              </a:lnSpc>
              <a:buNone/>
            </a:pPr>
            <a:r>
              <a:rPr lang="en-US" sz="5200" b="1" dirty="0" smtClean="0">
                <a:solidFill>
                  <a:srgbClr val="7030A0"/>
                </a:solidFill>
                <a:latin typeface="Arial" panose="020B0604020202020204" pitchFamily="34" charset="0"/>
                <a:cs typeface="Arial" panose="020B0604020202020204" pitchFamily="34" charset="0"/>
              </a:rPr>
              <a:t>      Archive, </a:t>
            </a:r>
            <a:r>
              <a:rPr lang="en-US" sz="5200" b="1" dirty="0" err="1" smtClean="0">
                <a:solidFill>
                  <a:srgbClr val="7030A0"/>
                </a:solidFill>
                <a:latin typeface="Arial" panose="020B0604020202020204" pitchFamily="34" charset="0"/>
                <a:cs typeface="Arial" panose="020B0604020202020204" pitchFamily="34" charset="0"/>
              </a:rPr>
              <a:t>Eventlog</a:t>
            </a:r>
            <a:r>
              <a:rPr lang="en-US" sz="5200" b="1" dirty="0" smtClean="0">
                <a:solidFill>
                  <a:srgbClr val="7030A0"/>
                </a:solidFill>
                <a:latin typeface="Arial" panose="020B0604020202020204" pitchFamily="34" charset="0"/>
                <a:cs typeface="Arial" panose="020B0604020202020204" pitchFamily="34" charset="0"/>
              </a:rPr>
              <a:t>, </a:t>
            </a:r>
            <a:r>
              <a:rPr lang="en-US" sz="5200" b="1" dirty="0" err="1" smtClean="0">
                <a:solidFill>
                  <a:srgbClr val="7030A0"/>
                </a:solidFill>
                <a:latin typeface="Arial" panose="020B0604020202020204" pitchFamily="34" charset="0"/>
                <a:cs typeface="Arial" panose="020B0604020202020204" pitchFamily="34" charset="0"/>
              </a:rPr>
              <a:t>doi</a:t>
            </a:r>
            <a:endParaRPr lang="en-US" sz="5200" b="1" dirty="0" smtClean="0">
              <a:solidFill>
                <a:srgbClr val="7030A0"/>
              </a:solidFill>
              <a:latin typeface="Arial" panose="020B0604020202020204" pitchFamily="34" charset="0"/>
              <a:cs typeface="Arial" panose="020B0604020202020204" pitchFamily="34" charset="0"/>
            </a:endParaRPr>
          </a:p>
          <a:p>
            <a:pPr lvl="2">
              <a:lnSpc>
                <a:spcPct val="170000"/>
              </a:lnSpc>
            </a:pPr>
            <a:r>
              <a:rPr lang="en-US" sz="5600" b="1" dirty="0" smtClean="0">
                <a:solidFill>
                  <a:srgbClr val="7030A0"/>
                </a:solidFill>
                <a:latin typeface="Arial" panose="020B0604020202020204" pitchFamily="34" charset="0"/>
                <a:cs typeface="Arial" panose="020B0604020202020204" pitchFamily="34" charset="0"/>
              </a:rPr>
              <a:t> Recommendations &amp;  Action Items</a:t>
            </a:r>
          </a:p>
          <a:p>
            <a:pPr>
              <a:lnSpc>
                <a:spcPct val="170000"/>
              </a:lnSpc>
            </a:pPr>
            <a:r>
              <a:rPr lang="en-US" sz="5600" b="1" dirty="0" smtClean="0">
                <a:latin typeface="Arial" panose="020B0604020202020204" pitchFamily="34" charset="0"/>
                <a:cs typeface="Arial" panose="020B0604020202020204" pitchFamily="34" charset="0"/>
              </a:rPr>
              <a:t>Road Map.</a:t>
            </a:r>
          </a:p>
          <a:p>
            <a:pPr>
              <a:lnSpc>
                <a:spcPct val="170000"/>
              </a:lnSpc>
            </a:pPr>
            <a:endParaRPr lang="en-US" sz="8000" b="1" dirty="0" smtClean="0">
              <a:solidFill>
                <a:srgbClr val="7030A0"/>
              </a:solidFill>
            </a:endParaRPr>
          </a:p>
          <a:p>
            <a:endParaRPr lang="en-US" dirty="0" smtClean="0">
              <a:solidFill>
                <a:srgbClr val="7030A0"/>
              </a:solidFill>
            </a:endParaRPr>
          </a:p>
        </p:txBody>
      </p:sp>
      <p:sp>
        <p:nvSpPr>
          <p:cNvPr id="6" name="Footer Placeholder 5"/>
          <p:cNvSpPr>
            <a:spLocks noGrp="1"/>
          </p:cNvSpPr>
          <p:nvPr>
            <p:ph type="ftr" sz="quarter" idx="11"/>
          </p:nvPr>
        </p:nvSpPr>
        <p:spPr/>
        <p:txBody>
          <a:bodyPr/>
          <a:lstStyle/>
          <a:p>
            <a:r>
              <a:rPr lang="en-US" dirty="0" smtClean="0"/>
              <a:t>24-28March 2014 GSICS Joint Working Groups Meeting, Darmstadt, Germany</a:t>
            </a:r>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905000"/>
            <a:ext cx="6629400" cy="3154363"/>
          </a:xfrm>
        </p:spPr>
        <p:txBody>
          <a:bodyPr>
            <a:normAutofit/>
          </a:bodyPr>
          <a:lstStyle/>
          <a:p>
            <a:pPr lvl="6">
              <a:buNone/>
            </a:pPr>
            <a:endParaRPr lang="en-US" dirty="0" smtClean="0"/>
          </a:p>
          <a:p>
            <a:pPr lvl="6">
              <a:buNone/>
            </a:pPr>
            <a:r>
              <a:rPr lang="en-US" sz="6600" dirty="0" err="1" smtClean="0">
                <a:solidFill>
                  <a:srgbClr val="7030A0"/>
                </a:solidFill>
              </a:rPr>
              <a:t>Thankyou</a:t>
            </a:r>
            <a:endParaRPr lang="en-US" sz="6600"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3976" y="3276600"/>
            <a:ext cx="7848600" cy="3740151"/>
          </a:xfrm>
        </p:spPr>
        <p:txBody>
          <a:bodyPr>
            <a:normAutofit/>
          </a:bodyPr>
          <a:lstStyle/>
          <a:p>
            <a:pPr>
              <a:lnSpc>
                <a:spcPct val="150000"/>
              </a:lnSpc>
            </a:pPr>
            <a:r>
              <a:rPr lang="en-US" sz="1600" b="1" dirty="0" smtClean="0">
                <a:solidFill>
                  <a:srgbClr val="7030A0"/>
                </a:solidFill>
              </a:rPr>
              <a:t>Initiated process to get DOI number for all  GSICS products</a:t>
            </a:r>
          </a:p>
          <a:p>
            <a:pPr>
              <a:lnSpc>
                <a:spcPct val="150000"/>
              </a:lnSpc>
              <a:buNone/>
            </a:pPr>
            <a:r>
              <a:rPr lang="en-US" sz="1400" b="1" dirty="0" smtClean="0">
                <a:solidFill>
                  <a:srgbClr val="FF0000"/>
                </a:solidFill>
              </a:rPr>
              <a:t>Phil Jones (NCDC)</a:t>
            </a:r>
            <a:endParaRPr lang="en-US" sz="1400" dirty="0">
              <a:solidFill>
                <a:srgbClr val="FF0000"/>
              </a:solidFill>
            </a:endParaRPr>
          </a:p>
          <a:p>
            <a:pPr marL="0" indent="0">
              <a:lnSpc>
                <a:spcPct val="150000"/>
              </a:lnSpc>
              <a:buNone/>
            </a:pPr>
            <a:r>
              <a:rPr lang="en-US" sz="1200" dirty="0" smtClean="0">
                <a:solidFill>
                  <a:srgbClr val="FF0000"/>
                </a:solidFill>
              </a:rPr>
              <a:t>      </a:t>
            </a:r>
            <a:r>
              <a:rPr lang="en-US" sz="1200" dirty="0" smtClean="0">
                <a:solidFill>
                  <a:srgbClr val="CC00CC"/>
                </a:solidFill>
              </a:rPr>
              <a:t>“</a:t>
            </a:r>
            <a:r>
              <a:rPr lang="en-US" sz="1200" b="1" dirty="0" smtClean="0">
                <a:solidFill>
                  <a:srgbClr val="CC00CC"/>
                </a:solidFill>
              </a:rPr>
              <a:t>The two MW FCDRs meet all of our criteria, so I just need to revise the landing page content and register the datasets. I  will share the landing pages with you and the PI for a review once ready. I think once these are ready it will give you a good idea on how the DOI works for NOAA.</a:t>
            </a:r>
            <a:endParaRPr lang="en-US" sz="1200" dirty="0">
              <a:solidFill>
                <a:srgbClr val="CC00CC"/>
              </a:solidFill>
            </a:endParaRPr>
          </a:p>
          <a:p>
            <a:pPr>
              <a:lnSpc>
                <a:spcPct val="150000"/>
              </a:lnSpc>
            </a:pPr>
            <a:r>
              <a:rPr lang="en-US" sz="1600" b="1" dirty="0" smtClean="0">
                <a:solidFill>
                  <a:srgbClr val="7030A0"/>
                </a:solidFill>
              </a:rPr>
              <a:t>Other GSICS products need review.(clarity on  archival &amp;  status )</a:t>
            </a:r>
          </a:p>
          <a:p>
            <a:pPr>
              <a:lnSpc>
                <a:spcPct val="150000"/>
              </a:lnSpc>
            </a:pPr>
            <a:r>
              <a:rPr lang="en-US" sz="1600" b="1" dirty="0" smtClean="0">
                <a:solidFill>
                  <a:srgbClr val="7030A0"/>
                </a:solidFill>
              </a:rPr>
              <a:t>New website for GDWG ( content requested from members).</a:t>
            </a:r>
          </a:p>
          <a:p>
            <a:pPr>
              <a:lnSpc>
                <a:spcPct val="150000"/>
              </a:lnSpc>
            </a:pPr>
            <a:r>
              <a:rPr lang="en-US" sz="1600" b="1" dirty="0" smtClean="0">
                <a:solidFill>
                  <a:srgbClr val="7030A0"/>
                </a:solidFill>
              </a:rPr>
              <a:t>New GPPA ( proposed by Peter </a:t>
            </a:r>
            <a:r>
              <a:rPr lang="en-US" sz="1600" b="1" dirty="0" err="1" smtClean="0">
                <a:solidFill>
                  <a:srgbClr val="7030A0"/>
                </a:solidFill>
              </a:rPr>
              <a:t>Miu</a:t>
            </a:r>
            <a:r>
              <a:rPr lang="en-US" sz="1600" b="1" dirty="0" smtClean="0">
                <a:solidFill>
                  <a:srgbClr val="7030A0"/>
                </a:solidFill>
              </a:rPr>
              <a:t>).</a:t>
            </a:r>
            <a:endParaRPr lang="en-US" sz="1600" b="1"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21</a:t>
            </a:fld>
            <a:endParaRPr lang="en-US"/>
          </a:p>
        </p:txBody>
      </p:sp>
      <p:sp>
        <p:nvSpPr>
          <p:cNvPr id="7" name="Footer Placeholder 5"/>
          <p:cNvSpPr txBox="1">
            <a:spLocks/>
          </p:cNvSpPr>
          <p:nvPr/>
        </p:nvSpPr>
        <p:spPr>
          <a:xfrm>
            <a:off x="3200400" y="6340475"/>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24-28March 2014 GSICS Joint Working Groups Meeting, Darmstadt, Germany</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Title 1"/>
          <p:cNvSpPr txBox="1">
            <a:spLocks/>
          </p:cNvSpPr>
          <p:nvPr/>
        </p:nvSpPr>
        <p:spPr>
          <a:xfrm>
            <a:off x="1195330" y="1234497"/>
            <a:ext cx="6400800" cy="6858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タイトル 1"/>
          <p:cNvSpPr>
            <a:spLocks noGrp="1"/>
          </p:cNvSpPr>
          <p:nvPr>
            <p:ph type="title"/>
          </p:nvPr>
        </p:nvSpPr>
        <p:spPr>
          <a:xfrm>
            <a:off x="2971800" y="2434839"/>
            <a:ext cx="2105140" cy="498477"/>
          </a:xfrm>
        </p:spPr>
        <p:style>
          <a:lnRef idx="0">
            <a:schemeClr val="accent2"/>
          </a:lnRef>
          <a:fillRef idx="3">
            <a:schemeClr val="accent2"/>
          </a:fillRef>
          <a:effectRef idx="3">
            <a:schemeClr val="accent2"/>
          </a:effectRef>
          <a:fontRef idx="minor">
            <a:schemeClr val="lt1"/>
          </a:fontRef>
        </p:style>
        <p:txBody>
          <a:bodyPr>
            <a:normAutofit/>
          </a:bodyPr>
          <a:lstStyle/>
          <a:p>
            <a:pPr algn="l"/>
            <a:r>
              <a:rPr kumimoji="1" lang="en-US" altLang="ja-JP" sz="1600" b="1" dirty="0" smtClean="0">
                <a:solidFill>
                  <a:schemeClr val="bg1"/>
                </a:solidFill>
              </a:rPr>
              <a:t>NOAA GDWG progress</a:t>
            </a:r>
            <a:endParaRPr kumimoji="1" lang="ja-JP" altLang="en-US" sz="1600"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6057" y="1779814"/>
            <a:ext cx="2286000" cy="609600"/>
          </a:xfrm>
        </p:spPr>
        <p:style>
          <a:lnRef idx="0">
            <a:schemeClr val="accent2"/>
          </a:lnRef>
          <a:fillRef idx="3">
            <a:schemeClr val="accent2"/>
          </a:fillRef>
          <a:effectRef idx="3">
            <a:schemeClr val="accent2"/>
          </a:effectRef>
          <a:fontRef idx="minor">
            <a:schemeClr val="lt1"/>
          </a:fontRef>
        </p:style>
        <p:txBody>
          <a:bodyPr>
            <a:normAutofit/>
          </a:bodyPr>
          <a:lstStyle/>
          <a:p>
            <a:r>
              <a:rPr kumimoji="1" lang="en-US" altLang="ja-JP" sz="1600" b="1" dirty="0" smtClean="0">
                <a:solidFill>
                  <a:schemeClr val="bg1"/>
                </a:solidFill>
              </a:rPr>
              <a:t>JMA GDWG progress</a:t>
            </a:r>
            <a:endParaRPr kumimoji="1" lang="ja-JP" altLang="en-US" sz="1600" b="1" dirty="0">
              <a:solidFill>
                <a:schemeClr val="bg1"/>
              </a:solidFill>
            </a:endParaRPr>
          </a:p>
        </p:txBody>
      </p:sp>
      <p:sp>
        <p:nvSpPr>
          <p:cNvPr id="6" name="スライド番号プレースホルダ 5"/>
          <p:cNvSpPr>
            <a:spLocks noGrp="1"/>
          </p:cNvSpPr>
          <p:nvPr>
            <p:ph type="sldNum" sz="quarter" idx="12"/>
          </p:nvPr>
        </p:nvSpPr>
        <p:spPr/>
        <p:txBody>
          <a:bodyPr/>
          <a:lstStyle/>
          <a:p>
            <a:fld id="{B566AFF5-D5DA-4425-859B-D6756646E101}" type="slidenum">
              <a:rPr kumimoji="1" lang="ja-JP" altLang="en-US" smtClean="0"/>
              <a:pPr/>
              <a:t>22</a:t>
            </a:fld>
            <a:endParaRPr kumimoji="1" lang="ja-JP" altLang="en-US" dirty="0"/>
          </a:p>
        </p:txBody>
      </p:sp>
      <p:sp>
        <p:nvSpPr>
          <p:cNvPr id="3" name="テキスト ボックス 2"/>
          <p:cNvSpPr txBox="1"/>
          <p:nvPr/>
        </p:nvSpPr>
        <p:spPr>
          <a:xfrm>
            <a:off x="596044" y="2354844"/>
            <a:ext cx="7951912" cy="4204356"/>
          </a:xfrm>
          <a:prstGeom prst="rect">
            <a:avLst/>
          </a:prstGeom>
          <a:noFill/>
        </p:spPr>
        <p:txBody>
          <a:bodyPr wrap="square" rtlCol="0">
            <a:spAutoFit/>
          </a:bodyPr>
          <a:lstStyle/>
          <a:p>
            <a:pPr marL="342900" lvl="1" indent="-342900" algn="just">
              <a:lnSpc>
                <a:spcPct val="150000"/>
              </a:lnSpc>
              <a:buFont typeface="Arial" pitchFamily="34" charset="0"/>
              <a:buChar char="•"/>
            </a:pPr>
            <a:r>
              <a:rPr lang="en-US" altLang="ja-JP" b="1" dirty="0" smtClean="0">
                <a:solidFill>
                  <a:srgbClr val="7030A0"/>
                </a:solidFill>
              </a:rPr>
              <a:t>Satellite event log</a:t>
            </a:r>
          </a:p>
          <a:p>
            <a:pPr marL="342900" lvl="1" indent="-342900" algn="just">
              <a:lnSpc>
                <a:spcPct val="150000"/>
              </a:lnSpc>
              <a:buFont typeface="Arial" pitchFamily="34" charset="0"/>
              <a:buChar char="•"/>
            </a:pPr>
            <a:r>
              <a:rPr lang="en-US" altLang="ja-JP" b="1" dirty="0" smtClean="0">
                <a:solidFill>
                  <a:srgbClr val="7030A0"/>
                </a:solidFill>
              </a:rPr>
              <a:t>Provided the information on the JMA website in </a:t>
            </a:r>
            <a:r>
              <a:rPr lang="en-US" altLang="ja-JP" b="1" u="sng" dirty="0" smtClean="0">
                <a:solidFill>
                  <a:srgbClr val="7030A0"/>
                </a:solidFill>
              </a:rPr>
              <a:t>Mar/June 2013</a:t>
            </a:r>
          </a:p>
          <a:p>
            <a:pPr marL="342900" lvl="1" indent="-342900" algn="just">
              <a:lnSpc>
                <a:spcPct val="150000"/>
              </a:lnSpc>
              <a:buFont typeface="Arial" pitchFamily="34" charset="0"/>
              <a:buChar char="•"/>
            </a:pPr>
            <a:r>
              <a:rPr lang="en-US" altLang="ja-JP" b="1" dirty="0" smtClean="0">
                <a:solidFill>
                  <a:srgbClr val="7030A0"/>
                </a:solidFill>
              </a:rPr>
              <a:t>Change of the GEO-LEO IR RAC </a:t>
            </a:r>
            <a:r>
              <a:rPr lang="en-US" altLang="ja-JP" b="1" dirty="0" err="1" smtClean="0">
                <a:solidFill>
                  <a:srgbClr val="7030A0"/>
                </a:solidFill>
              </a:rPr>
              <a:t>NetCDF</a:t>
            </a:r>
            <a:r>
              <a:rPr lang="en-US" altLang="ja-JP" b="1" dirty="0" smtClean="0">
                <a:solidFill>
                  <a:srgbClr val="7030A0"/>
                </a:solidFill>
              </a:rPr>
              <a:t> contents</a:t>
            </a:r>
          </a:p>
          <a:p>
            <a:pPr marL="342900" lvl="1" indent="-342900" algn="just">
              <a:lnSpc>
                <a:spcPct val="150000"/>
              </a:lnSpc>
              <a:buFont typeface="Arial" pitchFamily="34" charset="0"/>
              <a:buChar char="•"/>
            </a:pPr>
            <a:r>
              <a:rPr lang="en-US" altLang="ja-JP" b="1" dirty="0" smtClean="0">
                <a:solidFill>
                  <a:srgbClr val="7030A0"/>
                </a:solidFill>
              </a:rPr>
              <a:t>Met the requirements of EUMETSAT bias plotting tool in </a:t>
            </a:r>
            <a:r>
              <a:rPr lang="en-US" altLang="ja-JP" b="1" u="sng" dirty="0" smtClean="0">
                <a:solidFill>
                  <a:srgbClr val="7030A0"/>
                </a:solidFill>
              </a:rPr>
              <a:t>July 2013</a:t>
            </a:r>
          </a:p>
          <a:p>
            <a:pPr marL="342900" lvl="1" indent="-342900" algn="just">
              <a:lnSpc>
                <a:spcPct val="150000"/>
              </a:lnSpc>
              <a:buFont typeface="Arial" pitchFamily="34" charset="0"/>
              <a:buChar char="•"/>
            </a:pPr>
            <a:r>
              <a:rPr lang="en-US" altLang="ja-JP" b="1" dirty="0" smtClean="0">
                <a:solidFill>
                  <a:srgbClr val="7030A0"/>
                </a:solidFill>
              </a:rPr>
              <a:t>Provision of official SRF data to GRWG VIS/NIR sub-group</a:t>
            </a:r>
          </a:p>
          <a:p>
            <a:pPr marL="342900" lvl="1" indent="-342900" algn="just">
              <a:lnSpc>
                <a:spcPct val="150000"/>
              </a:lnSpc>
              <a:buFont typeface="Arial" pitchFamily="34" charset="0"/>
              <a:buChar char="•"/>
            </a:pPr>
            <a:r>
              <a:rPr lang="en-US" altLang="ja-JP" b="1" dirty="0" smtClean="0">
                <a:solidFill>
                  <a:srgbClr val="7030A0"/>
                </a:solidFill>
              </a:rPr>
              <a:t>Provided data to GDWG in </a:t>
            </a:r>
            <a:r>
              <a:rPr lang="en-US" altLang="ja-JP" b="1" u="sng" dirty="0" smtClean="0">
                <a:solidFill>
                  <a:srgbClr val="7030A0"/>
                </a:solidFill>
              </a:rPr>
              <a:t>Apr 2013</a:t>
            </a:r>
          </a:p>
          <a:p>
            <a:pPr marL="342900" lvl="1" indent="-342900" algn="just">
              <a:lnSpc>
                <a:spcPct val="150000"/>
              </a:lnSpc>
              <a:buFont typeface="Arial" pitchFamily="34" charset="0"/>
              <a:buChar char="•"/>
            </a:pPr>
            <a:r>
              <a:rPr lang="en-US" altLang="ja-JP" b="1" dirty="0">
                <a:solidFill>
                  <a:srgbClr val="7030A0"/>
                </a:solidFill>
              </a:rPr>
              <a:t>Collaboration with </a:t>
            </a:r>
            <a:r>
              <a:rPr lang="en-US" altLang="ja-JP" b="1" dirty="0" smtClean="0">
                <a:solidFill>
                  <a:srgbClr val="7030A0"/>
                </a:solidFill>
              </a:rPr>
              <a:t>WIS</a:t>
            </a:r>
          </a:p>
          <a:p>
            <a:pPr marL="342900" lvl="1" indent="-342900" algn="just">
              <a:lnSpc>
                <a:spcPct val="150000"/>
              </a:lnSpc>
              <a:buFont typeface="Arial" pitchFamily="34" charset="0"/>
              <a:buChar char="•"/>
            </a:pPr>
            <a:r>
              <a:rPr lang="en-US" altLang="ja-JP" b="1" dirty="0" smtClean="0">
                <a:solidFill>
                  <a:srgbClr val="7030A0"/>
                </a:solidFill>
              </a:rPr>
              <a:t>Reported feasibility to the GDWG chair in </a:t>
            </a:r>
            <a:r>
              <a:rPr lang="en-US" altLang="ja-JP" b="1" u="sng" dirty="0" smtClean="0">
                <a:solidFill>
                  <a:srgbClr val="7030A0"/>
                </a:solidFill>
              </a:rPr>
              <a:t>May 2013</a:t>
            </a:r>
          </a:p>
          <a:p>
            <a:pPr marL="342900" lvl="1" indent="-342900" algn="just">
              <a:lnSpc>
                <a:spcPct val="150000"/>
              </a:lnSpc>
              <a:buFont typeface="Arial" pitchFamily="34" charset="0"/>
              <a:buChar char="•"/>
            </a:pPr>
            <a:r>
              <a:rPr lang="en-US" altLang="ja-JP" b="1" dirty="0" smtClean="0">
                <a:solidFill>
                  <a:srgbClr val="7030A0"/>
                </a:solidFill>
              </a:rPr>
              <a:t>Calibration change alerts</a:t>
            </a:r>
          </a:p>
          <a:p>
            <a:pPr marL="342900" lvl="1" indent="-342900" algn="just">
              <a:lnSpc>
                <a:spcPct val="150000"/>
              </a:lnSpc>
              <a:buFont typeface="Arial" pitchFamily="34" charset="0"/>
              <a:buChar char="•"/>
            </a:pPr>
            <a:r>
              <a:rPr lang="en-US" altLang="ja-JP" b="1" dirty="0" smtClean="0">
                <a:solidFill>
                  <a:srgbClr val="7030A0"/>
                </a:solidFill>
              </a:rPr>
              <a:t>Reported feasibility to </a:t>
            </a:r>
            <a:r>
              <a:rPr lang="en-US" altLang="ja-JP" b="1" dirty="0" err="1" smtClean="0">
                <a:solidFill>
                  <a:srgbClr val="7030A0"/>
                </a:solidFill>
              </a:rPr>
              <a:t>gsics-dev</a:t>
            </a:r>
            <a:r>
              <a:rPr lang="en-US" altLang="ja-JP" b="1" dirty="0" smtClean="0">
                <a:solidFill>
                  <a:srgbClr val="7030A0"/>
                </a:solidFill>
              </a:rPr>
              <a:t> in </a:t>
            </a:r>
            <a:r>
              <a:rPr lang="en-US" altLang="ja-JP" b="1" u="sng" dirty="0" smtClean="0">
                <a:solidFill>
                  <a:srgbClr val="7030A0"/>
                </a:solidFill>
              </a:rPr>
              <a:t>June 2013</a:t>
            </a:r>
          </a:p>
        </p:txBody>
      </p:sp>
      <p:sp>
        <p:nvSpPr>
          <p:cNvPr id="8" name="Title 1"/>
          <p:cNvSpPr txBox="1">
            <a:spLocks/>
          </p:cNvSpPr>
          <p:nvPr/>
        </p:nvSpPr>
        <p:spPr>
          <a:xfrm>
            <a:off x="990600" y="990600"/>
            <a:ext cx="6553200" cy="62965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Footer Placeholder 5"/>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24-28March 2014 GSICS Joint Working Groups Meeting, Darmstadt, Germany</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xmlns="" val="2164589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BF451E-BFFC-4362-AA09-A2E7037058D1}" type="slidenum">
              <a:rPr lang="en-US" smtClean="0"/>
              <a:pPr/>
              <a:t>23</a:t>
            </a:fld>
            <a:endParaRPr lang="en-US"/>
          </a:p>
        </p:txBody>
      </p:sp>
      <p:sp>
        <p:nvSpPr>
          <p:cNvPr id="6" name="テキスト ボックス 2"/>
          <p:cNvSpPr txBox="1"/>
          <p:nvPr/>
        </p:nvSpPr>
        <p:spPr>
          <a:xfrm>
            <a:off x="1112704" y="3025093"/>
            <a:ext cx="5968470" cy="1754326"/>
          </a:xfrm>
          <a:prstGeom prst="rect">
            <a:avLst/>
          </a:prstGeom>
          <a:noFill/>
        </p:spPr>
        <p:txBody>
          <a:bodyPr wrap="square" rtlCol="0">
            <a:spAutoFit/>
          </a:bodyPr>
          <a:lstStyle/>
          <a:p>
            <a:pPr marL="342900" lvl="1" indent="-342900" algn="just">
              <a:lnSpc>
                <a:spcPct val="150000"/>
              </a:lnSpc>
              <a:buFont typeface="Arial" pitchFamily="34" charset="0"/>
              <a:buChar char="•"/>
            </a:pPr>
            <a:r>
              <a:rPr lang="en-US" altLang="ja-JP" b="1" dirty="0" smtClean="0">
                <a:solidFill>
                  <a:srgbClr val="7030A0"/>
                </a:solidFill>
              </a:rPr>
              <a:t>Improvements in Event logging data model.</a:t>
            </a:r>
          </a:p>
          <a:p>
            <a:pPr marL="342900" lvl="1" indent="-342900" algn="just">
              <a:lnSpc>
                <a:spcPct val="150000"/>
              </a:lnSpc>
              <a:buFont typeface="Arial" pitchFamily="34" charset="0"/>
              <a:buChar char="•"/>
            </a:pPr>
            <a:r>
              <a:rPr lang="en-US" altLang="ja-JP" b="1" dirty="0" smtClean="0">
                <a:solidFill>
                  <a:srgbClr val="7030A0"/>
                </a:solidFill>
              </a:rPr>
              <a:t>Proposed New GPPA. </a:t>
            </a:r>
            <a:endParaRPr lang="en-US" altLang="ja-JP" b="1" u="sng" dirty="0" smtClean="0">
              <a:solidFill>
                <a:srgbClr val="7030A0"/>
              </a:solidFill>
            </a:endParaRPr>
          </a:p>
          <a:p>
            <a:pPr marL="342900" lvl="1" indent="-342900" algn="just">
              <a:lnSpc>
                <a:spcPct val="150000"/>
              </a:lnSpc>
              <a:buFont typeface="Arial" pitchFamily="34" charset="0"/>
              <a:buChar char="•"/>
            </a:pPr>
            <a:r>
              <a:rPr lang="en-US" altLang="ja-JP" b="1" dirty="0" smtClean="0">
                <a:solidFill>
                  <a:srgbClr val="7030A0"/>
                </a:solidFill>
              </a:rPr>
              <a:t>Support to all GDWG activities.</a:t>
            </a:r>
            <a:endParaRPr lang="en-US" altLang="ja-JP" b="1" u="sng" dirty="0" smtClean="0">
              <a:solidFill>
                <a:srgbClr val="7030A0"/>
              </a:solidFill>
            </a:endParaRPr>
          </a:p>
          <a:p>
            <a:pPr marL="342900" lvl="1" indent="-342900" algn="just">
              <a:lnSpc>
                <a:spcPct val="150000"/>
              </a:lnSpc>
              <a:buFont typeface="Arial" pitchFamily="34" charset="0"/>
              <a:buChar char="•"/>
            </a:pPr>
            <a:r>
              <a:rPr lang="en-US" altLang="ja-JP" b="1" dirty="0" smtClean="0">
                <a:solidFill>
                  <a:srgbClr val="7030A0"/>
                </a:solidFill>
              </a:rPr>
              <a:t>Visualization tool.</a:t>
            </a:r>
          </a:p>
        </p:txBody>
      </p:sp>
      <p:sp>
        <p:nvSpPr>
          <p:cNvPr id="7" name="タイトル 1"/>
          <p:cNvSpPr>
            <a:spLocks noGrp="1"/>
          </p:cNvSpPr>
          <p:nvPr>
            <p:ph type="title"/>
          </p:nvPr>
        </p:nvSpPr>
        <p:spPr>
          <a:xfrm>
            <a:off x="3097576" y="2209800"/>
            <a:ext cx="2540306" cy="462375"/>
          </a:xfrm>
        </p:spPr>
        <p:style>
          <a:lnRef idx="0">
            <a:schemeClr val="accent2"/>
          </a:lnRef>
          <a:fillRef idx="3">
            <a:schemeClr val="accent2"/>
          </a:fillRef>
          <a:effectRef idx="3">
            <a:schemeClr val="accent2"/>
          </a:effectRef>
          <a:fontRef idx="minor">
            <a:schemeClr val="lt1"/>
          </a:fontRef>
        </p:style>
        <p:txBody>
          <a:bodyPr>
            <a:normAutofit/>
          </a:bodyPr>
          <a:lstStyle/>
          <a:p>
            <a:pPr algn="l"/>
            <a:r>
              <a:rPr kumimoji="1" lang="en-US" altLang="ja-JP" sz="1600" b="1" dirty="0" smtClean="0">
                <a:solidFill>
                  <a:schemeClr val="bg1"/>
                </a:solidFill>
              </a:rPr>
              <a:t>EUMETSAT GDWG progress</a:t>
            </a:r>
            <a:endParaRPr kumimoji="1" lang="ja-JP" altLang="en-US" sz="1600" b="1" dirty="0">
              <a:solidFill>
                <a:schemeClr val="bg1"/>
              </a:solidFill>
            </a:endParaRPr>
          </a:p>
        </p:txBody>
      </p:sp>
      <p:sp>
        <p:nvSpPr>
          <p:cNvPr id="8" name="Title 1"/>
          <p:cNvSpPr txBox="1">
            <a:spLocks/>
          </p:cNvSpPr>
          <p:nvPr/>
        </p:nvSpPr>
        <p:spPr>
          <a:xfrm>
            <a:off x="1143000" y="1142955"/>
            <a:ext cx="6248400" cy="60964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Review of activities since the last meeting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09800"/>
            <a:ext cx="6553200" cy="1752600"/>
          </a:xfrm>
          <a:solidFill>
            <a:schemeClr val="accent3">
              <a:lumMod val="50000"/>
            </a:schemeClr>
          </a:solidFill>
          <a:scene3d>
            <a:camera prst="orthographicFront">
              <a:rot lat="0" lon="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a:normAutofit/>
          </a:bodyPr>
          <a:lstStyle/>
          <a:p>
            <a:r>
              <a:rPr lang="en-US" sz="3200" dirty="0" smtClean="0"/>
              <a:t>FROM RESEARCH TO PRODUCTION</a:t>
            </a:r>
            <a:br>
              <a:rPr lang="en-US" sz="3200" dirty="0" smtClean="0"/>
            </a:br>
            <a:r>
              <a:rPr lang="en-US" sz="3200" dirty="0" smtClean="0"/>
              <a:t>BASIC PATHWAYS/TOOLS </a:t>
            </a:r>
            <a:br>
              <a:rPr lang="en-US" sz="3200" dirty="0" smtClean="0"/>
            </a:br>
            <a:r>
              <a:rPr lang="en-US" sz="3200" dirty="0" smtClean="0"/>
              <a:t>HAVE BEEN MET</a:t>
            </a:r>
            <a:endParaRPr lang="en-US" sz="3200" dirty="0"/>
          </a:p>
        </p:txBody>
      </p:sp>
      <p:sp>
        <p:nvSpPr>
          <p:cNvPr id="4" name="Slide Number Placeholder 3"/>
          <p:cNvSpPr>
            <a:spLocks noGrp="1"/>
          </p:cNvSpPr>
          <p:nvPr>
            <p:ph type="sldNum" sz="quarter" idx="12"/>
          </p:nvPr>
        </p:nvSpPr>
        <p:spPr/>
        <p:txBody>
          <a:bodyPr/>
          <a:lstStyle/>
          <a:p>
            <a:fld id="{94BF451E-BFFC-4362-AA09-A2E7037058D1}" type="slidenum">
              <a:rPr lang="en-US" smtClean="0"/>
              <a:pPr/>
              <a:t>24</a:t>
            </a:fld>
            <a:endParaRPr lang="en-US"/>
          </a:p>
        </p:txBody>
      </p:sp>
      <p:sp>
        <p:nvSpPr>
          <p:cNvPr id="5" name="Footer Placeholder 5"/>
          <p:cNvSpPr txBox="1">
            <a:spLocks/>
          </p:cNvSpPr>
          <p:nvPr/>
        </p:nvSpPr>
        <p:spPr>
          <a:xfrm>
            <a:off x="3200400" y="6356349"/>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24-28March 2014 GSICS Joint Working Groups Meeting, Darmstadt, Germany</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BF451E-BFFC-4362-AA09-A2E7037058D1}" type="slidenum">
              <a:rPr lang="en-US" smtClean="0"/>
              <a:pPr/>
              <a:t>25</a:t>
            </a:fld>
            <a:endParaRPr lang="en-US" dirty="0"/>
          </a:p>
        </p:txBody>
      </p:sp>
      <p:sp>
        <p:nvSpPr>
          <p:cNvPr id="6" name="Content Placeholder 2"/>
          <p:cNvSpPr txBox="1">
            <a:spLocks/>
          </p:cNvSpPr>
          <p:nvPr/>
        </p:nvSpPr>
        <p:spPr>
          <a:xfrm>
            <a:off x="914400" y="2133600"/>
            <a:ext cx="6477000" cy="41148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1900" b="1" i="0" u="none" strike="noStrike" kern="1200" cap="none" spc="0" normalizeH="0" baseline="0" noProof="0" dirty="0" smtClean="0">
                <a:ln>
                  <a:noFill/>
                </a:ln>
                <a:solidFill>
                  <a:srgbClr val="7030A0"/>
                </a:solidFill>
                <a:effectLst/>
                <a:uLnTx/>
                <a:uFillTx/>
              </a:rPr>
              <a:t>Future needs.</a:t>
            </a:r>
          </a:p>
          <a:p>
            <a:pPr marL="800100" lvl="1" indent="-342900">
              <a:lnSpc>
                <a:spcPct val="150000"/>
              </a:lnSpc>
              <a:spcBef>
                <a:spcPct val="20000"/>
              </a:spcBef>
              <a:buFont typeface="Arial" pitchFamily="34" charset="0"/>
              <a:buChar char="•"/>
            </a:pPr>
            <a:r>
              <a:rPr lang="en-US" sz="1900" b="1" noProof="0" dirty="0" smtClean="0">
                <a:solidFill>
                  <a:srgbClr val="7030A0"/>
                </a:solidFill>
              </a:rPr>
              <a:t>Maintenance of current services</a:t>
            </a:r>
          </a:p>
          <a:p>
            <a:pPr marL="1257300" lvl="2" indent="-342900">
              <a:lnSpc>
                <a:spcPct val="150000"/>
              </a:lnSpc>
              <a:spcBef>
                <a:spcPct val="20000"/>
              </a:spcBef>
              <a:buFont typeface="Arial" pitchFamily="34" charset="0"/>
              <a:buChar char="•"/>
            </a:pPr>
            <a:r>
              <a:rPr lang="en-US" sz="1900" b="1" dirty="0" smtClean="0">
                <a:solidFill>
                  <a:srgbClr val="FF0066"/>
                </a:solidFill>
              </a:rPr>
              <a:t>THREDDS Server</a:t>
            </a:r>
          </a:p>
          <a:p>
            <a:pPr marL="1257300" lvl="2" indent="-342900">
              <a:lnSpc>
                <a:spcPct val="150000"/>
              </a:lnSpc>
              <a:spcBef>
                <a:spcPct val="20000"/>
              </a:spcBef>
              <a:buFont typeface="Arial" pitchFamily="34" charset="0"/>
              <a:buChar char="•"/>
            </a:pPr>
            <a:r>
              <a:rPr lang="en-US" sz="1900" b="1" noProof="0" dirty="0" smtClean="0">
                <a:solidFill>
                  <a:srgbClr val="FF0066"/>
                </a:solidFill>
              </a:rPr>
              <a:t>Product Catalog</a:t>
            </a:r>
          </a:p>
          <a:p>
            <a:pPr marL="1257300" lvl="2" indent="-342900">
              <a:lnSpc>
                <a:spcPct val="150000"/>
              </a:lnSpc>
              <a:spcBef>
                <a:spcPct val="20000"/>
              </a:spcBef>
              <a:buFont typeface="Arial" pitchFamily="34" charset="0"/>
              <a:buChar char="•"/>
            </a:pPr>
            <a:r>
              <a:rPr lang="en-US" sz="1900" b="1" noProof="0" dirty="0" smtClean="0">
                <a:solidFill>
                  <a:srgbClr val="FF0066"/>
                </a:solidFill>
              </a:rPr>
              <a:t>Wiki Page/ Web Page</a:t>
            </a:r>
          </a:p>
          <a:p>
            <a:pPr marL="1257300" lvl="2" indent="-342900">
              <a:lnSpc>
                <a:spcPct val="150000"/>
              </a:lnSpc>
              <a:spcBef>
                <a:spcPct val="20000"/>
              </a:spcBef>
              <a:buFont typeface="Arial" pitchFamily="34" charset="0"/>
              <a:buChar char="•"/>
            </a:pPr>
            <a:r>
              <a:rPr lang="en-US" sz="1900" b="1" dirty="0" smtClean="0">
                <a:solidFill>
                  <a:srgbClr val="FF0066"/>
                </a:solidFill>
              </a:rPr>
              <a:t>GPPA Support/Event Logging/Meta Data</a:t>
            </a:r>
            <a:endParaRPr lang="en-US" sz="1900" b="1" noProof="0" dirty="0" smtClean="0">
              <a:solidFill>
                <a:srgbClr val="FF0066"/>
              </a:solidFill>
            </a:endParaRPr>
          </a:p>
          <a:p>
            <a:pPr marL="800100" lvl="1" indent="-342900">
              <a:lnSpc>
                <a:spcPct val="150000"/>
              </a:lnSpc>
              <a:spcBef>
                <a:spcPct val="20000"/>
              </a:spcBef>
              <a:buFont typeface="Arial" pitchFamily="34" charset="0"/>
              <a:buChar char="•"/>
            </a:pPr>
            <a:r>
              <a:rPr lang="en-US" sz="1900" b="1" noProof="0" dirty="0" smtClean="0">
                <a:solidFill>
                  <a:srgbClr val="7030A0"/>
                </a:solidFill>
              </a:rPr>
              <a:t>Capacity Building.</a:t>
            </a:r>
          </a:p>
          <a:p>
            <a:pPr marL="800100" lvl="1" indent="-342900">
              <a:lnSpc>
                <a:spcPct val="150000"/>
              </a:lnSpc>
              <a:spcBef>
                <a:spcPct val="20000"/>
              </a:spcBef>
              <a:buFont typeface="Arial" pitchFamily="34" charset="0"/>
              <a:buChar char="•"/>
            </a:pPr>
            <a:r>
              <a:rPr lang="en-US" sz="1900" b="1" dirty="0" smtClean="0">
                <a:solidFill>
                  <a:srgbClr val="7030A0"/>
                </a:solidFill>
              </a:rPr>
              <a:t>Event Log Analysis.</a:t>
            </a:r>
          </a:p>
          <a:p>
            <a:pPr marL="800100" lvl="1" indent="-342900">
              <a:lnSpc>
                <a:spcPct val="150000"/>
              </a:lnSpc>
              <a:spcBef>
                <a:spcPct val="20000"/>
              </a:spcBef>
              <a:buFont typeface="Arial" pitchFamily="34" charset="0"/>
              <a:buChar char="•"/>
            </a:pPr>
            <a:r>
              <a:rPr lang="en-US" sz="1900" b="1" dirty="0" smtClean="0">
                <a:solidFill>
                  <a:srgbClr val="7030A0"/>
                </a:solidFill>
              </a:rPr>
              <a:t>Centralized Bias monitoring system.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p>
        </p:txBody>
      </p:sp>
      <p:sp>
        <p:nvSpPr>
          <p:cNvPr id="9" name="Title 1"/>
          <p:cNvSpPr txBox="1">
            <a:spLocks/>
          </p:cNvSpPr>
          <p:nvPr/>
        </p:nvSpPr>
        <p:spPr>
          <a:xfrm>
            <a:off x="2019300" y="998538"/>
            <a:ext cx="4495800" cy="762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Where Do We Go From  Here</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1" name="Footer Placeholder 5"/>
          <p:cNvSpPr txBox="1">
            <a:spLocks/>
          </p:cNvSpPr>
          <p:nvPr/>
        </p:nvSpPr>
        <p:spPr>
          <a:xfrm>
            <a:off x="3276600" y="65087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24-28March 2014 GSICS Joint Working Groups Meeting, Darmstadt, Germany</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BF451E-BFFC-4362-AA09-A2E7037058D1}" type="slidenum">
              <a:rPr lang="en-US" smtClean="0"/>
              <a:pPr/>
              <a:t>26</a:t>
            </a:fld>
            <a:endParaRPr lang="en-US"/>
          </a:p>
        </p:txBody>
      </p:sp>
      <p:sp>
        <p:nvSpPr>
          <p:cNvPr id="6" name="Rectangle 5"/>
          <p:cNvSpPr/>
          <p:nvPr/>
        </p:nvSpPr>
        <p:spPr>
          <a:xfrm>
            <a:off x="533400" y="2209800"/>
            <a:ext cx="5715000" cy="2123658"/>
          </a:xfrm>
          <a:prstGeom prst="rect">
            <a:avLst/>
          </a:prstGeom>
        </p:spPr>
        <p:txBody>
          <a:bodyPr wrap="square">
            <a:spAutoFit/>
          </a:bodyPr>
          <a:lstStyle/>
          <a:p>
            <a:pPr marL="800100" lvl="1" indent="-342900">
              <a:lnSpc>
                <a:spcPct val="150000"/>
              </a:lnSpc>
              <a:spcBef>
                <a:spcPct val="20000"/>
              </a:spcBef>
              <a:buFont typeface="Arial" pitchFamily="34" charset="0"/>
              <a:buChar char="•"/>
            </a:pPr>
            <a:r>
              <a:rPr lang="en-US" sz="2000" b="1" dirty="0" smtClean="0">
                <a:solidFill>
                  <a:srgbClr val="7030A0"/>
                </a:solidFill>
              </a:rPr>
              <a:t>More subgroups -&gt;  More Data releases.</a:t>
            </a:r>
          </a:p>
          <a:p>
            <a:pPr marL="800100" lvl="1" indent="-342900">
              <a:lnSpc>
                <a:spcPct val="150000"/>
              </a:lnSpc>
              <a:spcBef>
                <a:spcPct val="20000"/>
              </a:spcBef>
              <a:buFont typeface="Arial" pitchFamily="34" charset="0"/>
              <a:buChar char="•"/>
            </a:pPr>
            <a:r>
              <a:rPr lang="en-US" sz="2000" b="1" dirty="0" smtClean="0">
                <a:solidFill>
                  <a:srgbClr val="7030A0"/>
                </a:solidFill>
              </a:rPr>
              <a:t>Scalable data processing system</a:t>
            </a:r>
          </a:p>
          <a:p>
            <a:pPr marL="800100" lvl="1" indent="-342900">
              <a:lnSpc>
                <a:spcPct val="150000"/>
              </a:lnSpc>
              <a:spcBef>
                <a:spcPct val="20000"/>
              </a:spcBef>
              <a:buFont typeface="Arial" pitchFamily="34" charset="0"/>
              <a:buChar char="•"/>
            </a:pPr>
            <a:r>
              <a:rPr lang="en-US" sz="2000" b="1" dirty="0" smtClean="0">
                <a:solidFill>
                  <a:srgbClr val="7030A0"/>
                </a:solidFill>
              </a:rPr>
              <a:t>High speed connectivity</a:t>
            </a:r>
          </a:p>
          <a:p>
            <a:pPr marL="800100" lvl="1" indent="-342900">
              <a:lnSpc>
                <a:spcPct val="150000"/>
              </a:lnSpc>
              <a:spcBef>
                <a:spcPct val="20000"/>
              </a:spcBef>
              <a:buFont typeface="Arial" pitchFamily="34" charset="0"/>
              <a:buChar char="•"/>
            </a:pPr>
            <a:r>
              <a:rPr lang="en-US" sz="2000" b="1" dirty="0" smtClean="0">
                <a:solidFill>
                  <a:srgbClr val="7030A0"/>
                </a:solidFill>
              </a:rPr>
              <a:t>Easy Visualization</a:t>
            </a:r>
          </a:p>
        </p:txBody>
      </p:sp>
      <p:sp>
        <p:nvSpPr>
          <p:cNvPr id="8"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11" name="Title 1"/>
          <p:cNvSpPr txBox="1">
            <a:spLocks/>
          </p:cNvSpPr>
          <p:nvPr/>
        </p:nvSpPr>
        <p:spPr>
          <a:xfrm>
            <a:off x="2019300" y="998538"/>
            <a:ext cx="4495800" cy="762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Where Do We Go From  Here</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6057900" cy="2971800"/>
          </a:xfrm>
        </p:spPr>
        <p:txBody>
          <a:bodyPr>
            <a:normAutofit/>
          </a:bodyPr>
          <a:lstStyle/>
          <a:p>
            <a:pPr>
              <a:lnSpc>
                <a:spcPct val="150000"/>
              </a:lnSpc>
            </a:pPr>
            <a:r>
              <a:rPr lang="en-US" sz="1800" b="1" dirty="0" smtClean="0">
                <a:solidFill>
                  <a:srgbClr val="7030A0"/>
                </a:solidFill>
              </a:rPr>
              <a:t>Perform analytics when instruments are compared with stable references</a:t>
            </a:r>
          </a:p>
          <a:p>
            <a:pPr lvl="2">
              <a:lnSpc>
                <a:spcPct val="150000"/>
              </a:lnSpc>
            </a:pPr>
            <a:r>
              <a:rPr lang="en-US" sz="1800" b="1" dirty="0" smtClean="0">
                <a:solidFill>
                  <a:srgbClr val="FF0066"/>
                </a:solidFill>
              </a:rPr>
              <a:t>Detect instrument degradation trends</a:t>
            </a:r>
          </a:p>
          <a:p>
            <a:pPr lvl="2">
              <a:lnSpc>
                <a:spcPct val="150000"/>
              </a:lnSpc>
            </a:pPr>
            <a:r>
              <a:rPr lang="en-US" sz="1800" b="1" dirty="0" smtClean="0">
                <a:solidFill>
                  <a:srgbClr val="FF0066"/>
                </a:solidFill>
              </a:rPr>
              <a:t>Detect impacts of diurnal/seasonal instrument temp variations.</a:t>
            </a:r>
          </a:p>
          <a:p>
            <a:pPr>
              <a:lnSpc>
                <a:spcPct val="150000"/>
              </a:lnSpc>
            </a:pPr>
            <a:r>
              <a:rPr lang="en-US" sz="1800" b="1" dirty="0" smtClean="0">
                <a:solidFill>
                  <a:srgbClr val="7030A0"/>
                </a:solidFill>
              </a:rPr>
              <a:t>Correlate measurements with event logs.</a:t>
            </a:r>
            <a:endParaRPr lang="en-US" sz="1800" b="1"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27</a:t>
            </a:fld>
            <a:endParaRPr lang="en-US"/>
          </a:p>
        </p:txBody>
      </p:sp>
      <p:sp>
        <p:nvSpPr>
          <p:cNvPr id="9"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8" name="Title 1"/>
          <p:cNvSpPr txBox="1">
            <a:spLocks/>
          </p:cNvSpPr>
          <p:nvPr/>
        </p:nvSpPr>
        <p:spPr>
          <a:xfrm>
            <a:off x="2019300" y="998538"/>
            <a:ext cx="4495800" cy="762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Where Do We Go From  Here</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3675"/>
            <a:ext cx="8153400" cy="4892675"/>
          </a:xfrm>
        </p:spPr>
        <p:txBody>
          <a:bodyPr>
            <a:normAutofit lnSpcReduction="10000"/>
          </a:bodyPr>
          <a:lstStyle/>
          <a:p>
            <a:pPr>
              <a:lnSpc>
                <a:spcPct val="150000"/>
              </a:lnSpc>
            </a:pPr>
            <a:r>
              <a:rPr lang="en-US" sz="1800" b="1" dirty="0" smtClean="0">
                <a:solidFill>
                  <a:srgbClr val="7030A0"/>
                </a:solidFill>
              </a:rPr>
              <a:t>Maintenance of current GDWG infrastructure.</a:t>
            </a:r>
          </a:p>
          <a:p>
            <a:pPr>
              <a:lnSpc>
                <a:spcPct val="150000"/>
              </a:lnSpc>
            </a:pPr>
            <a:r>
              <a:rPr lang="en-US" sz="1800" b="1" dirty="0" smtClean="0">
                <a:solidFill>
                  <a:srgbClr val="7030A0"/>
                </a:solidFill>
              </a:rPr>
              <a:t>File naming and DOI number for products.</a:t>
            </a:r>
          </a:p>
          <a:p>
            <a:pPr>
              <a:lnSpc>
                <a:spcPct val="150000"/>
              </a:lnSpc>
            </a:pPr>
            <a:r>
              <a:rPr lang="en-US" sz="1800" b="1" dirty="0" smtClean="0">
                <a:solidFill>
                  <a:srgbClr val="7030A0"/>
                </a:solidFill>
              </a:rPr>
              <a:t>GDWG status of members.</a:t>
            </a:r>
          </a:p>
          <a:p>
            <a:pPr>
              <a:lnSpc>
                <a:spcPct val="150000"/>
              </a:lnSpc>
            </a:pPr>
            <a:r>
              <a:rPr lang="en-US" sz="1800" b="1" dirty="0" smtClean="0">
                <a:solidFill>
                  <a:srgbClr val="7030A0"/>
                </a:solidFill>
              </a:rPr>
              <a:t>Adoption of the proposed product taxonomy</a:t>
            </a:r>
          </a:p>
          <a:p>
            <a:pPr>
              <a:lnSpc>
                <a:spcPct val="150000"/>
              </a:lnSpc>
            </a:pPr>
            <a:r>
              <a:rPr lang="en-US" sz="1800" b="1" dirty="0" smtClean="0">
                <a:solidFill>
                  <a:srgbClr val="7030A0"/>
                </a:solidFill>
              </a:rPr>
              <a:t>New organizing of the products on the THREDDS catalog based on proposed taxonomy</a:t>
            </a:r>
          </a:p>
          <a:p>
            <a:pPr>
              <a:lnSpc>
                <a:spcPct val="150000"/>
              </a:lnSpc>
            </a:pPr>
            <a:r>
              <a:rPr lang="en-US" sz="1800" b="1" dirty="0" smtClean="0">
                <a:solidFill>
                  <a:srgbClr val="7030A0"/>
                </a:solidFill>
              </a:rPr>
              <a:t>NetCDF file content organization of new products</a:t>
            </a:r>
          </a:p>
          <a:p>
            <a:pPr>
              <a:lnSpc>
                <a:spcPct val="150000"/>
              </a:lnSpc>
            </a:pPr>
            <a:r>
              <a:rPr lang="en-US" sz="1800" b="1" dirty="0" smtClean="0">
                <a:solidFill>
                  <a:srgbClr val="7030A0"/>
                </a:solidFill>
              </a:rPr>
              <a:t>Formats and procedure for storing and exchanging satellite instrument event logs.</a:t>
            </a:r>
          </a:p>
          <a:p>
            <a:pPr>
              <a:lnSpc>
                <a:spcPct val="150000"/>
              </a:lnSpc>
            </a:pPr>
            <a:r>
              <a:rPr lang="en-US" sz="1800" b="1" dirty="0" smtClean="0">
                <a:solidFill>
                  <a:srgbClr val="7030A0"/>
                </a:solidFill>
              </a:rPr>
              <a:t>Revisit GSICS Product Acceptance.</a:t>
            </a:r>
          </a:p>
          <a:p>
            <a:pPr>
              <a:lnSpc>
                <a:spcPct val="150000"/>
              </a:lnSpc>
            </a:pPr>
            <a:r>
              <a:rPr lang="en-US" sz="1800" b="1" dirty="0" smtClean="0">
                <a:solidFill>
                  <a:srgbClr val="7030A0"/>
                </a:solidFill>
              </a:rPr>
              <a:t>Is Big Data an answer to our questions.</a:t>
            </a:r>
          </a:p>
          <a:p>
            <a:pPr>
              <a:lnSpc>
                <a:spcPct val="150000"/>
              </a:lnSpc>
              <a:buNone/>
            </a:pPr>
            <a:endParaRPr lang="en-US" sz="1800" b="1" dirty="0" smtClean="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28</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7" name="Title 1"/>
          <p:cNvSpPr txBox="1">
            <a:spLocks/>
          </p:cNvSpPr>
          <p:nvPr/>
        </p:nvSpPr>
        <p:spPr>
          <a:xfrm>
            <a:off x="1828800" y="755650"/>
            <a:ext cx="4876800" cy="6858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lt1"/>
                </a:solidFill>
                <a:effectLst/>
                <a:uLnTx/>
                <a:uFillTx/>
                <a:latin typeface="+mn-lt"/>
                <a:ea typeface="+mn-ea"/>
                <a:cs typeface="+mn-cs"/>
              </a:rPr>
              <a:t>Breakout Session Highlights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7848600" cy="1676400"/>
          </a:xfrm>
        </p:spPr>
        <p:txBody>
          <a:bodyPr>
            <a:normAutofit/>
          </a:bodyPr>
          <a:lstStyle/>
          <a:p>
            <a:pPr>
              <a:lnSpc>
                <a:spcPct val="150000"/>
              </a:lnSpc>
            </a:pPr>
            <a:r>
              <a:rPr lang="en-US" sz="1800" b="1" dirty="0" smtClean="0">
                <a:solidFill>
                  <a:srgbClr val="7030A0"/>
                </a:solidFill>
              </a:rPr>
              <a:t>Archiving of GSICS intermediate data sets and products.</a:t>
            </a:r>
          </a:p>
          <a:p>
            <a:pPr>
              <a:lnSpc>
                <a:spcPct val="150000"/>
              </a:lnSpc>
            </a:pPr>
            <a:r>
              <a:rPr lang="en-US" sz="1800" b="1" dirty="0" smtClean="0">
                <a:solidFill>
                  <a:srgbClr val="7030A0"/>
                </a:solidFill>
              </a:rPr>
              <a:t>CF conventions submission; what this involves, and how GSICS can improve and support this process.</a:t>
            </a:r>
            <a:endParaRPr lang="en-US" sz="1800" b="1"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29</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7" name="Title 1"/>
          <p:cNvSpPr txBox="1">
            <a:spLocks/>
          </p:cNvSpPr>
          <p:nvPr/>
        </p:nvSpPr>
        <p:spPr>
          <a:xfrm>
            <a:off x="1905000" y="882650"/>
            <a:ext cx="4876800" cy="8382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lt1"/>
                </a:solidFill>
                <a:effectLst/>
                <a:uLnTx/>
                <a:uFillTx/>
                <a:latin typeface="+mn-lt"/>
                <a:ea typeface="+mn-ea"/>
                <a:cs typeface="+mn-cs"/>
              </a:rPr>
              <a:t>Breakout Session Highlights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Summary</a:t>
            </a:r>
            <a:endParaRPr lang="en-US" b="1" dirty="0">
              <a:solidFill>
                <a:srgbClr val="7030A0"/>
              </a:solidFill>
            </a:endParaRPr>
          </a:p>
        </p:txBody>
      </p:sp>
      <p:sp>
        <p:nvSpPr>
          <p:cNvPr id="3" name="Content Placeholder 2"/>
          <p:cNvSpPr>
            <a:spLocks noGrp="1"/>
          </p:cNvSpPr>
          <p:nvPr>
            <p:ph idx="1"/>
          </p:nvPr>
        </p:nvSpPr>
        <p:spPr>
          <a:xfrm>
            <a:off x="457200" y="1371600"/>
            <a:ext cx="8229600" cy="4525963"/>
          </a:xfrm>
        </p:spPr>
        <p:txBody>
          <a:bodyPr>
            <a:normAutofit fontScale="92500"/>
          </a:bodyPr>
          <a:lstStyle/>
          <a:p>
            <a:pPr>
              <a:buNone/>
            </a:pPr>
            <a:endParaRPr lang="en-US" dirty="0" smtClean="0"/>
          </a:p>
          <a:p>
            <a:r>
              <a:rPr lang="en-US" sz="2600" dirty="0" smtClean="0"/>
              <a:t>GDWG members from NOAA, EUMETSAT, CMA, KMA, JMA presented the status of their part of GDWG.</a:t>
            </a:r>
          </a:p>
          <a:p>
            <a:r>
              <a:rPr lang="en-US" sz="2600" dirty="0" smtClean="0"/>
              <a:t>GDWG fulfilled it’s mandate of </a:t>
            </a:r>
            <a:r>
              <a:rPr lang="en-US" sz="2600" b="1" dirty="0" smtClean="0">
                <a:solidFill>
                  <a:srgbClr val="002060"/>
                </a:solidFill>
              </a:rPr>
              <a:t>planning and implementation of data management activities</a:t>
            </a:r>
            <a:r>
              <a:rPr lang="en-US" sz="2600" dirty="0" smtClean="0"/>
              <a:t> </a:t>
            </a:r>
          </a:p>
          <a:p>
            <a:pPr lvl="2"/>
            <a:r>
              <a:rPr lang="en-US" sz="2600" dirty="0" smtClean="0"/>
              <a:t>Event Logs , Planned Taxonomy, CF conventions, SRF’s,.</a:t>
            </a:r>
          </a:p>
          <a:p>
            <a:pPr lvl="2"/>
            <a:r>
              <a:rPr lang="en-US" sz="2600" dirty="0" smtClean="0"/>
              <a:t>Built new websites for bias monitoring  and maintained, Wiki, Dev Server, </a:t>
            </a:r>
            <a:r>
              <a:rPr lang="en-US" sz="2600" dirty="0" err="1" smtClean="0"/>
              <a:t>Thredds</a:t>
            </a:r>
            <a:r>
              <a:rPr lang="en-US" sz="2600" dirty="0" smtClean="0"/>
              <a:t> server, Messaging service.</a:t>
            </a:r>
          </a:p>
          <a:p>
            <a:pPr lvl="2"/>
            <a:r>
              <a:rPr lang="en-US" sz="2600" dirty="0" smtClean="0"/>
              <a:t>New Data ( SRF’s).</a:t>
            </a:r>
          </a:p>
          <a:p>
            <a:pPr lvl="2"/>
            <a:r>
              <a:rPr lang="en-US" sz="2600" dirty="0" smtClean="0"/>
              <a:t>Progress of Products in GPPA.</a:t>
            </a:r>
          </a:p>
          <a:p>
            <a:pPr>
              <a:buNone/>
            </a:pPr>
            <a:endParaRPr lang="en-US" dirty="0" smtClean="0"/>
          </a:p>
          <a:p>
            <a:endParaRPr lang="en-US" dirty="0" smtClean="0"/>
          </a:p>
        </p:txBody>
      </p:sp>
      <p:sp>
        <p:nvSpPr>
          <p:cNvPr id="5" name="Slide Number Placeholder 4"/>
          <p:cNvSpPr>
            <a:spLocks noGrp="1"/>
          </p:cNvSpPr>
          <p:nvPr>
            <p:ph type="sldNum" sz="quarter" idx="12"/>
          </p:nvPr>
        </p:nvSpPr>
        <p:spPr/>
        <p:txBody>
          <a:bodyPr/>
          <a:lstStyle/>
          <a:p>
            <a:fld id="{94BF451E-BFFC-4362-AA09-A2E7037058D1}"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2895600"/>
            <a:ext cx="2286000" cy="685800"/>
          </a:xfrm>
        </p:spPr>
        <p:style>
          <a:lnRef idx="1">
            <a:schemeClr val="accent3"/>
          </a:lnRef>
          <a:fillRef idx="2">
            <a:schemeClr val="accent3"/>
          </a:fillRef>
          <a:effectRef idx="1">
            <a:schemeClr val="accent3"/>
          </a:effectRef>
          <a:fontRef idx="minor">
            <a:schemeClr val="dk1"/>
          </a:fontRef>
        </p:style>
        <p:txBody>
          <a:bodyPr/>
          <a:lstStyle/>
          <a:p>
            <a:pPr>
              <a:buNone/>
            </a:pPr>
            <a:r>
              <a:rPr lang="en-US" b="1" dirty="0" smtClean="0"/>
              <a:t>THANK YOU</a:t>
            </a:r>
            <a:endParaRPr lang="en-US" b="1"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30</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19400"/>
            <a:ext cx="8229600" cy="3352800"/>
          </a:xfrm>
        </p:spPr>
        <p:txBody>
          <a:bodyPr>
            <a:normAutofit/>
          </a:bodyPr>
          <a:lstStyle/>
          <a:p>
            <a:pPr algn="just">
              <a:lnSpc>
                <a:spcPct val="150000"/>
              </a:lnSpc>
            </a:pPr>
            <a:r>
              <a:rPr lang="en-US" sz="1800" b="1" dirty="0" smtClean="0">
                <a:solidFill>
                  <a:srgbClr val="7030A0"/>
                </a:solidFill>
              </a:rPr>
              <a:t>26 action items from the last Joint Meeting</a:t>
            </a:r>
          </a:p>
          <a:p>
            <a:pPr algn="just">
              <a:lnSpc>
                <a:spcPct val="150000"/>
              </a:lnSpc>
            </a:pPr>
            <a:r>
              <a:rPr lang="en-US" sz="1800" b="1" dirty="0" smtClean="0">
                <a:solidFill>
                  <a:srgbClr val="7030A0"/>
                </a:solidFill>
              </a:rPr>
              <a:t>24 completed</a:t>
            </a:r>
          </a:p>
          <a:p>
            <a:pPr algn="just">
              <a:lnSpc>
                <a:spcPct val="150000"/>
              </a:lnSpc>
            </a:pPr>
            <a:r>
              <a:rPr lang="en-US" sz="1800" b="1" dirty="0" smtClean="0">
                <a:solidFill>
                  <a:srgbClr val="7030A0"/>
                </a:solidFill>
              </a:rPr>
              <a:t>2  overdue ( relate to update of website)</a:t>
            </a:r>
          </a:p>
          <a:p>
            <a:pPr algn="just">
              <a:lnSpc>
                <a:spcPct val="150000"/>
              </a:lnSpc>
            </a:pPr>
            <a:r>
              <a:rPr lang="en-US" sz="1800" b="1" dirty="0" smtClean="0">
                <a:solidFill>
                  <a:srgbClr val="7030A0"/>
                </a:solidFill>
              </a:rPr>
              <a:t>Status of Action items with why they have been closed has been updated on the wiki.</a:t>
            </a:r>
            <a:endParaRPr lang="en-US" sz="1800" b="1" dirty="0">
              <a:solidFill>
                <a:srgbClr val="7030A0"/>
              </a:solidFill>
            </a:endParaRPr>
          </a:p>
        </p:txBody>
      </p:sp>
      <p:sp>
        <p:nvSpPr>
          <p:cNvPr id="5" name="Slide Number Placeholder 4"/>
          <p:cNvSpPr>
            <a:spLocks noGrp="1"/>
          </p:cNvSpPr>
          <p:nvPr>
            <p:ph type="sldNum" sz="quarter" idx="12"/>
          </p:nvPr>
        </p:nvSpPr>
        <p:spPr/>
        <p:txBody>
          <a:bodyPr/>
          <a:lstStyle/>
          <a:p>
            <a:fld id="{94BF451E-BFFC-4362-AA09-A2E7037058D1}" type="slidenum">
              <a:rPr lang="en-US" smtClean="0"/>
              <a:pPr/>
              <a:t>4</a:t>
            </a:fld>
            <a:endParaRPr lang="en-US"/>
          </a:p>
        </p:txBody>
      </p:sp>
      <p:sp>
        <p:nvSpPr>
          <p:cNvPr id="6" name="Footer Placeholder 5"/>
          <p:cNvSpPr>
            <a:spLocks noGrp="1"/>
          </p:cNvSpPr>
          <p:nvPr>
            <p:ph type="ftr" sz="quarter" idx="11"/>
          </p:nvPr>
        </p:nvSpPr>
        <p:spPr>
          <a:xfrm>
            <a:off x="3124200" y="6356350"/>
            <a:ext cx="2895600" cy="365125"/>
          </a:xfrm>
        </p:spPr>
        <p:txBody>
          <a:bodyPr/>
          <a:lstStyle/>
          <a:p>
            <a:r>
              <a:rPr lang="en-US" dirty="0" smtClean="0"/>
              <a:t>24-28March 2014 GSICS Joint Working Groups Meeting, Darmstadt, Germany</a:t>
            </a:r>
            <a:endParaRPr lang="en-US" dirty="0"/>
          </a:p>
        </p:txBody>
      </p:sp>
      <p:sp>
        <p:nvSpPr>
          <p:cNvPr id="7" name="Title 1"/>
          <p:cNvSpPr txBox="1">
            <a:spLocks/>
          </p:cNvSpPr>
          <p:nvPr/>
        </p:nvSpPr>
        <p:spPr>
          <a:xfrm>
            <a:off x="1143000" y="1047750"/>
            <a:ext cx="6248400" cy="65722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spcBef>
                <a:spcPct val="0"/>
              </a:spcBef>
              <a:defRPr/>
            </a:pPr>
            <a:r>
              <a:rPr lang="en-US" sz="2800" dirty="0" smtClean="0"/>
              <a:t>                   Action Items Progress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GDWG-Walkthrough</a:t>
            </a:r>
            <a:endParaRPr lang="en-US" b="1" dirty="0">
              <a:solidFill>
                <a:srgbClr val="7030A0"/>
              </a:solidFill>
            </a:endParaRPr>
          </a:p>
        </p:txBody>
      </p:sp>
      <p:sp>
        <p:nvSpPr>
          <p:cNvPr id="3" name="Content Placeholder 2"/>
          <p:cNvSpPr>
            <a:spLocks noGrp="1"/>
          </p:cNvSpPr>
          <p:nvPr>
            <p:ph idx="1"/>
          </p:nvPr>
        </p:nvSpPr>
        <p:spPr/>
        <p:txBody>
          <a:bodyPr>
            <a:normAutofit/>
          </a:bodyPr>
          <a:lstStyle/>
          <a:p>
            <a:r>
              <a:rPr lang="en-US" b="1" dirty="0" smtClean="0">
                <a:solidFill>
                  <a:schemeClr val="tx2"/>
                </a:solidFill>
              </a:rPr>
              <a:t>DAY-1</a:t>
            </a:r>
          </a:p>
          <a:p>
            <a:pPr lvl="2"/>
            <a:r>
              <a:rPr lang="en-US" b="1" dirty="0" smtClean="0"/>
              <a:t>GDWG Report presented</a:t>
            </a:r>
            <a:endParaRPr lang="en-US" dirty="0" smtClean="0"/>
          </a:p>
          <a:p>
            <a:r>
              <a:rPr lang="en-US" b="1" dirty="0" smtClean="0">
                <a:solidFill>
                  <a:schemeClr val="tx2"/>
                </a:solidFill>
              </a:rPr>
              <a:t>DAY-2 First Breakout Session</a:t>
            </a:r>
          </a:p>
          <a:p>
            <a:pPr lvl="2"/>
            <a:r>
              <a:rPr lang="en-US" b="1" dirty="0" smtClean="0"/>
              <a:t>GDWG Reports NOAA, CMA, JMA , KMA</a:t>
            </a:r>
          </a:p>
          <a:p>
            <a:pPr lvl="2"/>
            <a:r>
              <a:rPr lang="en-US" b="1" dirty="0" smtClean="0"/>
              <a:t>Calibration Change Alerts ( Peter)</a:t>
            </a:r>
          </a:p>
          <a:p>
            <a:pPr lvl="2"/>
            <a:r>
              <a:rPr lang="en-US" b="1" dirty="0" smtClean="0"/>
              <a:t>Big Data   (</a:t>
            </a:r>
            <a:r>
              <a:rPr lang="en-US" b="1" dirty="0" err="1" smtClean="0"/>
              <a:t>Lauri</a:t>
            </a:r>
            <a:r>
              <a:rPr lang="en-US" b="1" dirty="0" smtClean="0"/>
              <a:t>)</a:t>
            </a:r>
          </a:p>
          <a:p>
            <a:pPr lvl="2"/>
            <a:r>
              <a:rPr lang="en-US" b="1" dirty="0" smtClean="0"/>
              <a:t>GSICS Archiving Process ( Peter)</a:t>
            </a:r>
          </a:p>
          <a:p>
            <a:pPr lvl="2"/>
            <a:r>
              <a:rPr lang="en-US" b="1" dirty="0" smtClean="0"/>
              <a:t>Event Log  ( Rob</a:t>
            </a:r>
            <a:r>
              <a:rPr lang="en-US" dirty="0" smtClean="0"/>
              <a:t>)</a:t>
            </a:r>
          </a:p>
          <a:p>
            <a:pPr lvl="2">
              <a:buNone/>
            </a:pPr>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tx2"/>
                </a:solidFill>
              </a:rPr>
              <a:t>DAY-2 Second Breakout Session</a:t>
            </a:r>
            <a:endParaRPr lang="en-US" dirty="0" smtClean="0"/>
          </a:p>
          <a:p>
            <a:pPr lvl="2"/>
            <a:r>
              <a:rPr lang="en-US" dirty="0" smtClean="0"/>
              <a:t>Action Items. </a:t>
            </a:r>
          </a:p>
          <a:p>
            <a:pPr lvl="2"/>
            <a:r>
              <a:rPr lang="en-US" dirty="0" smtClean="0"/>
              <a:t>Proposed GPPA improvements ( Peter)</a:t>
            </a:r>
          </a:p>
          <a:p>
            <a:pPr lvl="2"/>
            <a:r>
              <a:rPr lang="en-US" dirty="0" smtClean="0"/>
              <a:t>GEO-LEO Product promotion.</a:t>
            </a:r>
          </a:p>
          <a:p>
            <a:pPr lvl="2"/>
            <a:r>
              <a:rPr lang="en-US" dirty="0" smtClean="0"/>
              <a:t>GDWG support to user workshop 2014.</a:t>
            </a:r>
          </a:p>
          <a:p>
            <a:pPr lvl="2"/>
            <a:r>
              <a:rPr lang="en-US" dirty="0" smtClean="0"/>
              <a:t>GDWG </a:t>
            </a:r>
            <a:r>
              <a:rPr lang="en-US" dirty="0" err="1" smtClean="0"/>
              <a:t>RoadMap</a:t>
            </a:r>
            <a:r>
              <a:rPr lang="en-US" dirty="0" smtClean="0"/>
              <a:t>.</a:t>
            </a:r>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solidFill>
                  <a:srgbClr val="7030A0"/>
                </a:solidFill>
              </a:rPr>
              <a:t>Key Discussions and Action items</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r>
              <a:rPr lang="en-US" sz="2800" dirty="0" smtClean="0"/>
              <a:t>Resources needed to maintain the running of servers, websites ,catalogs</a:t>
            </a:r>
          </a:p>
          <a:p>
            <a:r>
              <a:rPr lang="en-US" sz="2800" dirty="0" smtClean="0"/>
              <a:t>AK Sharma from IMD indicated that IMD would identify a person to work on GDWG.</a:t>
            </a:r>
          </a:p>
          <a:p>
            <a:r>
              <a:rPr lang="en-US" sz="2800" dirty="0" smtClean="0"/>
              <a:t>Accounts on Wiki would be provided to Masaya and Peter.</a:t>
            </a:r>
          </a:p>
          <a:p>
            <a:r>
              <a:rPr lang="en-US" sz="2800" dirty="0" smtClean="0"/>
              <a:t>Masaya (VC), Peter ( Nominated himself VC).</a:t>
            </a:r>
          </a:p>
          <a:p>
            <a:r>
              <a:rPr lang="en-US" sz="2800" dirty="0" smtClean="0"/>
              <a:t>Harmonize working hours of GDWG members.</a:t>
            </a:r>
          </a:p>
          <a:p>
            <a:r>
              <a:rPr lang="en-US" sz="2800" dirty="0" err="1" smtClean="0"/>
              <a:t>Aleksandar’s</a:t>
            </a:r>
            <a:r>
              <a:rPr lang="en-US" sz="2800" dirty="0" smtClean="0"/>
              <a:t> ideas on Taxonomy for products was presented.</a:t>
            </a:r>
          </a:p>
          <a:p>
            <a:r>
              <a:rPr lang="en-US" sz="2800" dirty="0" smtClean="0"/>
              <a:t>It was felt that currently we don’t have resources to implement it at server level. However GCC website would give an interface that would more or less follow the Taxonomy.</a:t>
            </a:r>
          </a:p>
          <a:p>
            <a:endParaRPr lang="en-US"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CMA</a:t>
            </a:r>
            <a:endParaRPr lang="en-US"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sz="2400" dirty="0" smtClean="0"/>
              <a:t>Scott confirmed that access to </a:t>
            </a:r>
            <a:r>
              <a:rPr lang="en-US" sz="2400" dirty="0" err="1" smtClean="0"/>
              <a:t>webex</a:t>
            </a:r>
            <a:r>
              <a:rPr lang="en-US" sz="2400" dirty="0" smtClean="0"/>
              <a:t> and Google document is available from China to support GSICS activities but he will double check.</a:t>
            </a:r>
          </a:p>
          <a:p>
            <a:r>
              <a:rPr lang="en-US" sz="2400" dirty="0" smtClean="0"/>
              <a:t/>
            </a:r>
            <a:br>
              <a:rPr lang="en-US" sz="2400" dirty="0" smtClean="0"/>
            </a:br>
            <a:r>
              <a:rPr lang="en-US" sz="2400" dirty="0" smtClean="0"/>
              <a:t>CMA plans to provide GSICS products this year and KMA also plans to provide these products.</a:t>
            </a:r>
          </a:p>
          <a:p>
            <a:r>
              <a:rPr lang="en-US" sz="2400" dirty="0" smtClean="0"/>
              <a:t/>
            </a:r>
            <a:br>
              <a:rPr lang="en-US" sz="2400" dirty="0" smtClean="0"/>
            </a:br>
            <a:r>
              <a:rPr lang="en-US" sz="2400" dirty="0" smtClean="0"/>
              <a:t>CMA has confirmed that they has a candidate for a full time GDWG member.</a:t>
            </a:r>
          </a:p>
          <a:p>
            <a:r>
              <a:rPr lang="en-US" sz="2400" dirty="0" smtClean="0"/>
              <a:t/>
            </a:r>
            <a:br>
              <a:rPr lang="en-US" sz="2400" dirty="0" smtClean="0"/>
            </a:br>
            <a:r>
              <a:rPr lang="en-US" sz="2400" b="1" dirty="0" smtClean="0"/>
              <a:t>Action</a:t>
            </a:r>
            <a:r>
              <a:rPr lang="en-US" sz="2400" dirty="0" smtClean="0"/>
              <a:t>: Scott will provide the WMO and the GDWG with the name of the CMA GDWG member</a:t>
            </a:r>
            <a:endParaRPr lang="en-US" sz="2400"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JMA</a:t>
            </a:r>
            <a:endParaRPr lang="en-US" b="1" dirty="0">
              <a:solidFill>
                <a:srgbClr val="7030A0"/>
              </a:solidFill>
            </a:endParaRPr>
          </a:p>
        </p:txBody>
      </p:sp>
      <p:sp>
        <p:nvSpPr>
          <p:cNvPr id="3" name="Content Placeholder 2"/>
          <p:cNvSpPr>
            <a:spLocks noGrp="1"/>
          </p:cNvSpPr>
          <p:nvPr>
            <p:ph idx="1"/>
          </p:nvPr>
        </p:nvSpPr>
        <p:spPr>
          <a:xfrm>
            <a:off x="457200" y="1295400"/>
            <a:ext cx="8686800" cy="4830763"/>
          </a:xfrm>
        </p:spPr>
        <p:txBody>
          <a:bodyPr>
            <a:noAutofit/>
          </a:bodyPr>
          <a:lstStyle/>
          <a:p>
            <a:r>
              <a:rPr lang="en-US" sz="2400" dirty="0" smtClean="0"/>
              <a:t>JMA plans to automate the logging of satellite events. </a:t>
            </a:r>
            <a:br>
              <a:rPr lang="en-US" sz="2400" dirty="0" smtClean="0"/>
            </a:br>
            <a:r>
              <a:rPr lang="en-US" sz="2400" dirty="0" smtClean="0"/>
              <a:t>JMA appreciates the EUMETSAT product checking tool to </a:t>
            </a:r>
            <a:r>
              <a:rPr lang="en-US" sz="2400" dirty="0" err="1" smtClean="0"/>
              <a:t>visualise</a:t>
            </a:r>
            <a:r>
              <a:rPr lang="en-US" sz="2400" dirty="0" smtClean="0"/>
              <a:t> and validate the JMA GSICS product contents.</a:t>
            </a:r>
          </a:p>
          <a:p>
            <a:r>
              <a:rPr lang="en-US" sz="2400" dirty="0" smtClean="0"/>
              <a:t/>
            </a:r>
            <a:br>
              <a:rPr lang="en-US" sz="2400" dirty="0" smtClean="0"/>
            </a:br>
            <a:r>
              <a:rPr lang="en-US" sz="2400" dirty="0" smtClean="0"/>
              <a:t>JMA was </a:t>
            </a:r>
            <a:r>
              <a:rPr lang="en-US" sz="2400" dirty="0" err="1" smtClean="0"/>
              <a:t>actioned</a:t>
            </a:r>
            <a:r>
              <a:rPr lang="en-US" sz="2400" dirty="0" smtClean="0"/>
              <a:t> to investigate how GSICS product catalogue can discoverable in WIS. There is some confusion from the groups on whether the GSICS product catalogue is register there or the products in the catalogue are to be registered.  </a:t>
            </a:r>
          </a:p>
          <a:p>
            <a:r>
              <a:rPr lang="en-US" sz="2400" dirty="0" smtClean="0"/>
              <a:t/>
            </a:r>
            <a:br>
              <a:rPr lang="en-US" sz="2400" dirty="0" smtClean="0"/>
            </a:br>
            <a:r>
              <a:rPr lang="en-US" sz="2400" dirty="0" smtClean="0"/>
              <a:t>IMD is interested in receiving GSICS products on the GTS. Simon explained that the WIS and the GISCs are used by the World Weather Watch. JMA suggested, we register the catalogue with OSCAR and this is agreed by the group.  JMA action is now closed.</a:t>
            </a:r>
          </a:p>
          <a:p>
            <a:r>
              <a:rPr lang="en-US" sz="2400" dirty="0" smtClean="0"/>
              <a:t/>
            </a:r>
            <a:br>
              <a:rPr lang="en-US" sz="2400" dirty="0" smtClean="0"/>
            </a:br>
            <a:r>
              <a:rPr lang="en-US" sz="1200" dirty="0" smtClean="0"/>
              <a:t/>
            </a:r>
            <a:br>
              <a:rPr lang="en-US" sz="1200" dirty="0" smtClean="0"/>
            </a:br>
            <a:endParaRPr lang="en-US" sz="1200" dirty="0"/>
          </a:p>
        </p:txBody>
      </p:sp>
      <p:sp>
        <p:nvSpPr>
          <p:cNvPr id="5" name="Slide Number Placeholder 4"/>
          <p:cNvSpPr>
            <a:spLocks noGrp="1"/>
          </p:cNvSpPr>
          <p:nvPr>
            <p:ph type="sldNum" sz="quarter" idx="12"/>
          </p:nvPr>
        </p:nvSpPr>
        <p:spPr/>
        <p:txBody>
          <a:bodyPr/>
          <a:lstStyle/>
          <a:p>
            <a:fld id="{94BF451E-BFFC-4362-AA09-A2E7037058D1}"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35255</TotalTime>
  <Words>1335</Words>
  <Application>Microsoft Office PowerPoint</Application>
  <PresentationFormat>On-screen Show (4:3)</PresentationFormat>
  <Paragraphs>207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GSICS Data Management Working Group Summary and Action Items</vt:lpstr>
      <vt:lpstr>Outline</vt:lpstr>
      <vt:lpstr>Summary</vt:lpstr>
      <vt:lpstr>Slide 4</vt:lpstr>
      <vt:lpstr>GDWG-Walkthrough</vt:lpstr>
      <vt:lpstr>Slide 6</vt:lpstr>
      <vt:lpstr>Key Discussions and Action items</vt:lpstr>
      <vt:lpstr>CMA</vt:lpstr>
      <vt:lpstr>JMA</vt:lpstr>
      <vt:lpstr>Slide 10</vt:lpstr>
      <vt:lpstr>Slide 11</vt:lpstr>
      <vt:lpstr>KMA</vt:lpstr>
      <vt:lpstr>KMA</vt:lpstr>
      <vt:lpstr>Big Data</vt:lpstr>
      <vt:lpstr>Archiving</vt:lpstr>
      <vt:lpstr>Requirements for Instrument Event Logs</vt:lpstr>
      <vt:lpstr>Requirements for Instrument Event Logs</vt:lpstr>
      <vt:lpstr>Preparation for 2014 Users' Workshop </vt:lpstr>
      <vt:lpstr>Road Map for 2014. </vt:lpstr>
      <vt:lpstr>Slide 20</vt:lpstr>
      <vt:lpstr>NOAA GDWG progress</vt:lpstr>
      <vt:lpstr>JMA GDWG progress</vt:lpstr>
      <vt:lpstr>EUMETSAT GDWG progress</vt:lpstr>
      <vt:lpstr>FROM RESEARCH TO PRODUCTION BASIC PATHWAYS/TOOLS  HAVE BEEN MET</vt:lpstr>
      <vt:lpstr>Slide 25</vt:lpstr>
      <vt:lpstr>Slide 26</vt:lpstr>
      <vt:lpstr>Slide 27</vt:lpstr>
      <vt:lpstr>Slide 28</vt:lpstr>
      <vt:lpstr>Slide 29</vt:lpstr>
      <vt:lpstr>Slide 30</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Aleksandar Jelenak</dc:creator>
  <cp:lastModifiedBy>mbali</cp:lastModifiedBy>
  <cp:revision>2082</cp:revision>
  <dcterms:created xsi:type="dcterms:W3CDTF">2012-01-15T23:52:16Z</dcterms:created>
  <dcterms:modified xsi:type="dcterms:W3CDTF">2014-04-01T00:49:46Z</dcterms:modified>
</cp:coreProperties>
</file>