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9" r:id="rId4"/>
    <p:sldId id="264" r:id="rId5"/>
    <p:sldId id="263" r:id="rId6"/>
    <p:sldId id="257" r:id="rId7"/>
    <p:sldId id="258" r:id="rId8"/>
    <p:sldId id="262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08" autoAdjust="0"/>
  </p:normalViewPr>
  <p:slideViewPr>
    <p:cSldViewPr snapToGrid="0" snapToObjects="1">
      <p:cViewPr varScale="1">
        <p:scale>
          <a:sx n="105" d="100"/>
          <a:sy n="105" d="100"/>
        </p:scale>
        <p:origin x="-120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2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8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3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6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4603-608A-6A40-A4AA-ED89E476CF2E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3E7C-1746-C74C-8F6E-45B41AE92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VIS/NIR Sub-Group Summary and 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Doelling sub-group chair</a:t>
            </a:r>
          </a:p>
          <a:p>
            <a:r>
              <a:rPr lang="en-US" dirty="0" smtClean="0"/>
              <a:t>March 28,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forward on other calibration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168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Send out surveys to GPRC </a:t>
            </a:r>
            <a:r>
              <a:rPr lang="en-US" dirty="0" smtClean="0"/>
              <a:t>members, ask the following</a:t>
            </a:r>
            <a:endParaRPr lang="en-US" dirty="0" smtClean="0"/>
          </a:p>
          <a:p>
            <a:pPr lvl="1"/>
            <a:r>
              <a:rPr lang="en-US" dirty="0" smtClean="0"/>
              <a:t>Work on methods for historical GEO imagers?</a:t>
            </a:r>
          </a:p>
          <a:p>
            <a:pPr lvl="1"/>
            <a:r>
              <a:rPr lang="en-US" dirty="0" smtClean="0"/>
              <a:t>Work on methods for LEO imagers</a:t>
            </a:r>
          </a:p>
          <a:p>
            <a:pPr lvl="1"/>
            <a:r>
              <a:rPr lang="en-US" dirty="0" smtClean="0"/>
              <a:t>Work on methods that are needed for the next generation multi-channel GEOs</a:t>
            </a:r>
          </a:p>
          <a:p>
            <a:pPr lvl="1"/>
            <a:r>
              <a:rPr lang="en-US" dirty="0" smtClean="0"/>
              <a:t>Each bullet above will then have several methods listed</a:t>
            </a:r>
          </a:p>
          <a:p>
            <a:pPr lvl="1"/>
            <a:r>
              <a:rPr lang="en-US" dirty="0" smtClean="0"/>
              <a:t>GPRCs then to number the prioritization</a:t>
            </a:r>
          </a:p>
          <a:p>
            <a:r>
              <a:rPr lang="en-US" dirty="0" smtClean="0"/>
              <a:t>The listed methods will include, </a:t>
            </a:r>
            <a:r>
              <a:rPr lang="en-US" dirty="0" err="1" smtClean="0"/>
              <a:t>rayleigh</a:t>
            </a:r>
            <a:r>
              <a:rPr lang="en-US" dirty="0" smtClean="0"/>
              <a:t> scattering, desert, polar ice, SNO, ray-matching, RTM using MODIS retrievals</a:t>
            </a:r>
          </a:p>
          <a:p>
            <a:pPr lvl="1"/>
            <a:r>
              <a:rPr lang="en-US" dirty="0" smtClean="0"/>
              <a:t>If GPRC would like their method implemented by GSICS they must submit an ATBD, The ATBD should display uncertainty with regards to stability, SBAF, and referencing the Aqua-MODIS calibration</a:t>
            </a:r>
          </a:p>
          <a:p>
            <a:pPr lvl="1"/>
            <a:r>
              <a:rPr lang="en-US" dirty="0" smtClean="0"/>
              <a:t>CNES to revise LEO ATBD for GEO, which includes an alternative of using coincident MODIS 0.86µm to obtain turbidity</a:t>
            </a:r>
          </a:p>
          <a:p>
            <a:r>
              <a:rPr lang="en-US" dirty="0" smtClean="0"/>
              <a:t>Once surveys have been received, follow up with web meeting to select one or two methods</a:t>
            </a:r>
          </a:p>
          <a:p>
            <a:r>
              <a:rPr lang="en-US" dirty="0" smtClean="0"/>
              <a:t>Have another web meeting to select an ATBD </a:t>
            </a:r>
            <a:r>
              <a:rPr lang="en-US" dirty="0" smtClean="0"/>
              <a:t>for implementation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2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VIS/NIR subgroup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VIS/NIR subgroup held the longest single day meeting in GSICS history (8:30-19:30)</a:t>
            </a:r>
          </a:p>
          <a:p>
            <a:r>
              <a:rPr lang="en-US" dirty="0" smtClean="0"/>
              <a:t>The VIS/NIR subgroup has made progress advancing DCC and lunar calibration methods</a:t>
            </a:r>
          </a:p>
          <a:p>
            <a:pPr lvl="1"/>
            <a:r>
              <a:rPr lang="en-US" dirty="0" smtClean="0"/>
              <a:t>DCC algorithm has been implemented uniformly across GPRC last year</a:t>
            </a:r>
          </a:p>
          <a:p>
            <a:pPr lvl="1"/>
            <a:r>
              <a:rPr lang="en-US" dirty="0" smtClean="0"/>
              <a:t>This year the GPRCs plan on releasing DCC </a:t>
            </a:r>
            <a:r>
              <a:rPr lang="en-US" dirty="0" smtClean="0"/>
              <a:t>calibration demonstration </a:t>
            </a:r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This year the GPRCs plan to implement a uniform lunar calibration and to help improve the ROLO model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3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Visible Product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EUMETSAT to formulate a </a:t>
            </a:r>
            <a:r>
              <a:rPr lang="en-US" dirty="0" err="1" smtClean="0"/>
              <a:t>strawman</a:t>
            </a:r>
            <a:r>
              <a:rPr lang="en-US" dirty="0" smtClean="0"/>
              <a:t> product, to be distributed before a web meeting </a:t>
            </a:r>
            <a:endParaRPr lang="en-US" dirty="0" smtClean="0"/>
          </a:p>
          <a:p>
            <a:pPr lvl="1"/>
            <a:r>
              <a:rPr lang="en-US" dirty="0" smtClean="0"/>
              <a:t>List </a:t>
            </a:r>
            <a:r>
              <a:rPr lang="en-US" dirty="0" smtClean="0"/>
              <a:t>all user implementation attributes</a:t>
            </a:r>
          </a:p>
          <a:p>
            <a:pPr lvl="2"/>
            <a:r>
              <a:rPr lang="en-US" dirty="0" smtClean="0"/>
              <a:t>Solar constant, space count offset, overall uncertainty</a:t>
            </a:r>
          </a:p>
          <a:p>
            <a:pPr lvl="1"/>
            <a:r>
              <a:rPr lang="en-US" dirty="0" smtClean="0"/>
              <a:t>List all algorithm attributes</a:t>
            </a:r>
          </a:p>
          <a:p>
            <a:pPr lvl="2"/>
            <a:r>
              <a:rPr lang="en-US" dirty="0" smtClean="0"/>
              <a:t>Referenced to Aqua-MODIS 0.65µm band</a:t>
            </a:r>
          </a:p>
          <a:p>
            <a:pPr lvl="1"/>
            <a:r>
              <a:rPr lang="en-US" dirty="0" smtClean="0"/>
              <a:t>The product will be dimensioned by number of visible channels</a:t>
            </a:r>
          </a:p>
          <a:p>
            <a:pPr lvl="1"/>
            <a:r>
              <a:rPr lang="en-US" dirty="0" smtClean="0"/>
              <a:t>GDWG to decide </a:t>
            </a:r>
            <a:r>
              <a:rPr lang="en-US" dirty="0" smtClean="0"/>
              <a:t>algorithm </a:t>
            </a:r>
            <a:r>
              <a:rPr lang="en-US" dirty="0" smtClean="0"/>
              <a:t>method in title</a:t>
            </a:r>
          </a:p>
          <a:p>
            <a:pPr lvl="1"/>
            <a:r>
              <a:rPr lang="en-US" dirty="0" smtClean="0"/>
              <a:t>Allow multiple NTRC files. Decide on time steps</a:t>
            </a:r>
          </a:p>
          <a:p>
            <a:r>
              <a:rPr lang="en-US" dirty="0" smtClean="0"/>
              <a:t>Important to separate user implementation and algorithm attributes in the GSICS </a:t>
            </a:r>
            <a:r>
              <a:rPr lang="en-US" dirty="0" err="1" smtClean="0"/>
              <a:t>netCDF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Discuss possibility of GDWG </a:t>
            </a:r>
            <a:r>
              <a:rPr lang="en-US" dirty="0" err="1" smtClean="0"/>
              <a:t>subsetting</a:t>
            </a:r>
            <a:r>
              <a:rPr lang="en-US" dirty="0" smtClean="0"/>
              <a:t> the full attribute </a:t>
            </a:r>
            <a:r>
              <a:rPr lang="en-US" dirty="0" err="1" smtClean="0"/>
              <a:t>netCDF</a:t>
            </a:r>
            <a:r>
              <a:rPr lang="en-US" dirty="0" smtClean="0"/>
              <a:t> file into a user implementation-only attribute product</a:t>
            </a:r>
          </a:p>
          <a:p>
            <a:pPr lvl="1"/>
            <a:r>
              <a:rPr lang="en-US" dirty="0" smtClean="0"/>
              <a:t>Discuss with the GDWG the coordination of algorithm attributes listed in the documentation or in the </a:t>
            </a:r>
            <a:r>
              <a:rPr lang="en-US" dirty="0" err="1" smtClean="0"/>
              <a:t>netCDF</a:t>
            </a:r>
            <a:r>
              <a:rPr lang="en-US" dirty="0" smtClean="0"/>
              <a:t> file for traceability.</a:t>
            </a:r>
          </a:p>
          <a:p>
            <a:pPr lvl="1"/>
            <a:r>
              <a:rPr lang="en-US" dirty="0" smtClean="0"/>
              <a:t>Version control a must in order to be properly referenced in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4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Compare DCC BRDFs</a:t>
            </a:r>
          </a:p>
          <a:p>
            <a:pPr lvl="1"/>
            <a:r>
              <a:rPr lang="en-US" dirty="0" smtClean="0"/>
              <a:t>CNES to smooth PARASOL Indian ocean DCC BRDF</a:t>
            </a:r>
          </a:p>
          <a:p>
            <a:pPr lvl="2"/>
            <a:r>
              <a:rPr lang="en-US" dirty="0" smtClean="0"/>
              <a:t> it was noted that the more </a:t>
            </a:r>
            <a:r>
              <a:rPr lang="en-US" dirty="0" err="1" smtClean="0"/>
              <a:t>Lambertian</a:t>
            </a:r>
            <a:r>
              <a:rPr lang="en-US" dirty="0" smtClean="0"/>
              <a:t> part was over the backscatter domain </a:t>
            </a:r>
          </a:p>
          <a:p>
            <a:pPr lvl="1"/>
            <a:r>
              <a:rPr lang="en-US" dirty="0" smtClean="0"/>
              <a:t>CNES to provide </a:t>
            </a:r>
            <a:r>
              <a:rPr lang="en-US" dirty="0" smtClean="0"/>
              <a:t>a </a:t>
            </a:r>
            <a:r>
              <a:rPr lang="en-US" dirty="0" err="1" smtClean="0"/>
              <a:t>Meteosat</a:t>
            </a:r>
            <a:r>
              <a:rPr lang="en-US" dirty="0" smtClean="0"/>
              <a:t> domain land DCC BRDF</a:t>
            </a:r>
          </a:p>
          <a:p>
            <a:pPr lvl="1"/>
            <a:r>
              <a:rPr lang="en-US" dirty="0" smtClean="0"/>
              <a:t>Repeat NOAA BRDF analysis with regards to the seasonal variations over </a:t>
            </a:r>
            <a:r>
              <a:rPr lang="en-US" dirty="0" err="1" smtClean="0"/>
              <a:t>Meteosat</a:t>
            </a:r>
            <a:r>
              <a:rPr lang="en-US" dirty="0" smtClean="0"/>
              <a:t> domain</a:t>
            </a:r>
          </a:p>
          <a:p>
            <a:pPr lvl="1"/>
            <a:r>
              <a:rPr lang="en-US" dirty="0" smtClean="0"/>
              <a:t>NOAA to obtain BJ </a:t>
            </a:r>
            <a:r>
              <a:rPr lang="en-US" dirty="0" err="1" smtClean="0"/>
              <a:t>Sohn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JMA to provide its average cloud property DCC BRDF from its RT model.</a:t>
            </a:r>
          </a:p>
          <a:p>
            <a:r>
              <a:rPr lang="en-US" dirty="0" smtClean="0"/>
              <a:t>Discuss the median or mode statistic for temporal stability</a:t>
            </a:r>
          </a:p>
          <a:p>
            <a:pPr lvl="1"/>
            <a:r>
              <a:rPr lang="en-US" dirty="0" smtClean="0"/>
              <a:t>Considering that </a:t>
            </a:r>
            <a:r>
              <a:rPr lang="en-US" dirty="0" err="1" smtClean="0"/>
              <a:t>Meteosat</a:t>
            </a:r>
            <a:r>
              <a:rPr lang="en-US" dirty="0" smtClean="0"/>
              <a:t> DCC PDF is truncated due to saturation</a:t>
            </a:r>
          </a:p>
          <a:p>
            <a:r>
              <a:rPr lang="en-US" dirty="0" smtClean="0"/>
              <a:t>Discuss ways of mitigating the impact of seasonal cycle</a:t>
            </a:r>
          </a:p>
          <a:p>
            <a:pPr lvl="1"/>
            <a:r>
              <a:rPr lang="en-US" dirty="0" smtClean="0"/>
              <a:t>Use climatology </a:t>
            </a:r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 err="1" smtClean="0"/>
              <a:t>deseasonalize</a:t>
            </a:r>
            <a:endParaRPr lang="en-US" dirty="0" smtClean="0"/>
          </a:p>
          <a:p>
            <a:r>
              <a:rPr lang="en-US" dirty="0" smtClean="0"/>
              <a:t>Discuss the possibility of higher temporal resolution DCC analysis</a:t>
            </a:r>
          </a:p>
          <a:p>
            <a:pPr lvl="1"/>
            <a:r>
              <a:rPr lang="en-US" dirty="0" smtClean="0"/>
              <a:t>Daily 30 day moving </a:t>
            </a:r>
            <a:r>
              <a:rPr lang="en-US" dirty="0" smtClean="0"/>
              <a:t>averages</a:t>
            </a:r>
            <a:endParaRPr lang="en-US" dirty="0" smtClean="0"/>
          </a:p>
          <a:p>
            <a:r>
              <a:rPr lang="en-US" dirty="0" smtClean="0"/>
              <a:t>Discuss overall uncertainty analysis of product</a:t>
            </a:r>
          </a:p>
          <a:p>
            <a:r>
              <a:rPr lang="en-US" dirty="0" smtClean="0"/>
              <a:t>Discuss the Aqua-MODIS 0.65µm reference calibration transfer to DCC</a:t>
            </a:r>
          </a:p>
          <a:p>
            <a:pPr lvl="1"/>
            <a:r>
              <a:rPr lang="en-US" dirty="0" smtClean="0"/>
              <a:t>JMA to run RTM using MODIS identified DCCs and associated cloud properties</a:t>
            </a:r>
          </a:p>
          <a:p>
            <a:pPr lvl="1"/>
            <a:r>
              <a:rPr lang="en-US" dirty="0" smtClean="0"/>
              <a:t>NASA to continue to improve DCC ray-matching (fall back reference calibration)</a:t>
            </a:r>
          </a:p>
          <a:p>
            <a:pPr lvl="1"/>
            <a:r>
              <a:rPr lang="en-US" dirty="0" smtClean="0"/>
              <a:t>NASA to continue to define a GEO domain DCC mode radiance validated by DCC ray-matching</a:t>
            </a:r>
          </a:p>
        </p:txBody>
      </p:sp>
    </p:spTree>
    <p:extLst>
      <p:ext uri="{BB962C8B-B14F-4D97-AF65-F5344CB8AC3E}">
        <p14:creationId xmlns:p14="http://schemas.microsoft.com/office/powerpoint/2010/main" val="239673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a web meeting to discuss the plots desired for bias monitoring</a:t>
            </a:r>
          </a:p>
          <a:p>
            <a:pPr lvl="1"/>
            <a:r>
              <a:rPr lang="en-US" dirty="0" smtClean="0"/>
              <a:t>Individual GRPCs to recommend bias plots they found most useful</a:t>
            </a:r>
          </a:p>
          <a:p>
            <a:r>
              <a:rPr lang="en-US" dirty="0" smtClean="0"/>
              <a:t>NASA to work with SRON to improve the DCC SBAF spectra using SCIAMACHY hyper-spectral radiances by taking advantage of the smaller spatial clusters with the spectra over most GEO SRFs</a:t>
            </a:r>
          </a:p>
          <a:p>
            <a:pPr lvl="1"/>
            <a:r>
              <a:rPr lang="en-US" dirty="0" smtClean="0"/>
              <a:t>NASA to provide GPRCs DCC spectra for SBAF application</a:t>
            </a:r>
          </a:p>
          <a:p>
            <a:r>
              <a:rPr lang="en-US" dirty="0" smtClean="0"/>
              <a:t>Hold 2-3 GSICS web meetings this year to resolve DCC outstanding issues and progress to demonstration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Calibration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291"/>
          </a:xfrm>
        </p:spPr>
        <p:txBody>
          <a:bodyPr>
            <a:noAutofit/>
          </a:bodyPr>
          <a:lstStyle/>
          <a:p>
            <a:r>
              <a:rPr lang="en-US" sz="2000" dirty="0" smtClean="0"/>
              <a:t>EUMETSAT to host a 1-week lunar calibration workshop</a:t>
            </a:r>
          </a:p>
          <a:p>
            <a:pPr lvl="1"/>
            <a:r>
              <a:rPr lang="en-US" sz="1800" dirty="0" smtClean="0"/>
              <a:t>To ensure all GPRCs are implementing the ROLO model properly following Tom’s methods as implemented by </a:t>
            </a:r>
            <a:r>
              <a:rPr lang="en-US" sz="1800" dirty="0" err="1" smtClean="0"/>
              <a:t>Sebastien</a:t>
            </a:r>
            <a:r>
              <a:rPr lang="en-US" sz="1800" dirty="0" smtClean="0"/>
              <a:t> and Masaya</a:t>
            </a:r>
          </a:p>
          <a:p>
            <a:pPr lvl="1"/>
            <a:r>
              <a:rPr lang="en-US" sz="1800" dirty="0" smtClean="0"/>
              <a:t>To set up a GSICS lunar measurement archive in order to aid Tom in improving the ROLO model</a:t>
            </a:r>
          </a:p>
          <a:p>
            <a:pPr lvl="1"/>
            <a:r>
              <a:rPr lang="en-US" sz="1800" dirty="0" smtClean="0"/>
              <a:t>May/June timeframe</a:t>
            </a:r>
          </a:p>
          <a:p>
            <a:pPr lvl="1"/>
            <a:r>
              <a:rPr lang="en-US" sz="1800" dirty="0" smtClean="0"/>
              <a:t>Invite the CEOS IVOS group to participate if they provide lunar measurements</a:t>
            </a:r>
          </a:p>
          <a:p>
            <a:r>
              <a:rPr lang="en-US" sz="2000" dirty="0" smtClean="0"/>
              <a:t>Action items to prepare for the workshop</a:t>
            </a:r>
          </a:p>
          <a:p>
            <a:pPr lvl="1"/>
            <a:r>
              <a:rPr lang="en-US" sz="1800" dirty="0" smtClean="0"/>
              <a:t>EUMETSAT management to agree to host the lunar calibration workshop</a:t>
            </a:r>
          </a:p>
          <a:p>
            <a:pPr lvl="1"/>
            <a:r>
              <a:rPr lang="en-US" sz="1800" dirty="0" smtClean="0"/>
              <a:t>CNES/EUMETSAT to formulate a consistent format for lunar measurements</a:t>
            </a:r>
          </a:p>
          <a:p>
            <a:pPr lvl="1"/>
            <a:r>
              <a:rPr lang="en-US" sz="1800" dirty="0" smtClean="0"/>
              <a:t>GPRCs to document how their lunar measurements were obtained</a:t>
            </a:r>
          </a:p>
          <a:p>
            <a:pPr lvl="1"/>
            <a:r>
              <a:rPr lang="en-US" sz="1800" dirty="0" smtClean="0"/>
              <a:t>Have an initial web meeting in the near time to ensure proper format and measurement quality</a:t>
            </a:r>
          </a:p>
          <a:p>
            <a:pPr lvl="1"/>
            <a:r>
              <a:rPr lang="en-US" sz="1800" dirty="0" smtClean="0"/>
              <a:t>Allow Tom at least 4 weeks to review documentation and proper lunar measurement processing</a:t>
            </a:r>
          </a:p>
        </p:txBody>
      </p:sp>
    </p:spTree>
    <p:extLst>
      <p:ext uri="{BB962C8B-B14F-4D97-AF65-F5344CB8AC3E}">
        <p14:creationId xmlns:p14="http://schemas.microsoft.com/office/powerpoint/2010/main" val="360831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Tom to work in improving the ROLO model with the lunar measurements</a:t>
            </a:r>
          </a:p>
          <a:p>
            <a:pPr lvl="1"/>
            <a:r>
              <a:rPr lang="en-US" dirty="0" smtClean="0"/>
              <a:t>This effort would also </a:t>
            </a:r>
            <a:r>
              <a:rPr lang="en-US" dirty="0" smtClean="0"/>
              <a:t>include </a:t>
            </a:r>
            <a:r>
              <a:rPr lang="en-US" dirty="0"/>
              <a:t>an Aqua-MODIS </a:t>
            </a:r>
            <a:r>
              <a:rPr lang="en-US" dirty="0" smtClean="0"/>
              <a:t>0.65µm reference calibration adjustment </a:t>
            </a:r>
            <a:r>
              <a:rPr lang="en-US" dirty="0" smtClean="0"/>
              <a:t>factor applied to </a:t>
            </a:r>
            <a:r>
              <a:rPr lang="en-US" dirty="0" smtClean="0"/>
              <a:t>the ROLO model </a:t>
            </a:r>
            <a:r>
              <a:rPr lang="en-US" dirty="0" smtClean="0"/>
              <a:t>(</a:t>
            </a:r>
            <a:r>
              <a:rPr lang="en-US" dirty="0" smtClean="0"/>
              <a:t>Tom and Jack)</a:t>
            </a:r>
          </a:p>
          <a:p>
            <a:r>
              <a:rPr lang="en-US" dirty="0" smtClean="0"/>
              <a:t>EUMETSAT to try using Met-8/HRV SRF for Met-7 lunar calibration</a:t>
            </a:r>
          </a:p>
          <a:p>
            <a:r>
              <a:rPr lang="en-US" dirty="0" smtClean="0"/>
              <a:t>Once the improved ROLO model is available have GPRCs implement the model.</a:t>
            </a:r>
          </a:p>
          <a:p>
            <a:pPr lvl="1"/>
            <a:r>
              <a:rPr lang="en-US" dirty="0" smtClean="0"/>
              <a:t>At this time the GPRC would be properly applying the ROLO model, since Tom would have reviewed the documentation of the lunar measurements provided.</a:t>
            </a:r>
          </a:p>
          <a:p>
            <a:r>
              <a:rPr lang="en-US" dirty="0" smtClean="0"/>
              <a:t>Have the goal to complete these steps by the next GSICS annual meeting</a:t>
            </a:r>
          </a:p>
          <a:p>
            <a:pPr lvl="1"/>
            <a:r>
              <a:rPr lang="en-US" dirty="0" smtClean="0"/>
              <a:t>May require follow on web meetings</a:t>
            </a:r>
          </a:p>
          <a:p>
            <a:pPr lvl="1"/>
            <a:r>
              <a:rPr lang="en-US" dirty="0" smtClean="0"/>
              <a:t>May also consider formulating the product and bias monitoring</a:t>
            </a:r>
          </a:p>
        </p:txBody>
      </p:sp>
    </p:spTree>
    <p:extLst>
      <p:ext uri="{BB962C8B-B14F-4D97-AF65-F5344CB8AC3E}">
        <p14:creationId xmlns:p14="http://schemas.microsoft.com/office/powerpoint/2010/main" val="202386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forward on Aqua-MODIS to NPP-VIIRS reference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9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NASA will continue its work on comparing the absolute calibration of Aqua-MODIS and VIIRS using the moon, DCC, deserts, Dome-C and SNOs to provide band radiometric scaling factors (BRSF) or delta corrections</a:t>
            </a:r>
          </a:p>
          <a:p>
            <a:r>
              <a:rPr lang="en-US" dirty="0" smtClean="0"/>
              <a:t>The MODIS/VIIRS BRSF will be validated by GPRC using double differencing</a:t>
            </a:r>
          </a:p>
          <a:p>
            <a:r>
              <a:rPr lang="en-US" dirty="0" smtClean="0"/>
              <a:t>It was recommended that Aqua-MODIS Band 1 and NPP I2 band be used for the 0.65 µm channel</a:t>
            </a:r>
          </a:p>
          <a:p>
            <a:pPr lvl="1"/>
            <a:r>
              <a:rPr lang="en-US" dirty="0" smtClean="0"/>
              <a:t>Other band combinations maybe necessary for </a:t>
            </a:r>
            <a:r>
              <a:rPr lang="en-US" dirty="0" smtClean="0"/>
              <a:t>other EUMETSAT </a:t>
            </a:r>
            <a:r>
              <a:rPr lang="en-US" dirty="0" err="1" smtClean="0"/>
              <a:t>meteosat</a:t>
            </a:r>
            <a:r>
              <a:rPr lang="en-US" dirty="0" smtClean="0"/>
              <a:t> channels</a:t>
            </a:r>
          </a:p>
          <a:p>
            <a:r>
              <a:rPr lang="en-US" dirty="0" smtClean="0"/>
              <a:t>It is anticipated with the new generation GEOs to use corresponding VIIRS channel radiances as references rather than one band</a:t>
            </a:r>
          </a:p>
          <a:p>
            <a:pPr lvl="1"/>
            <a:r>
              <a:rPr lang="en-US" dirty="0" err="1" smtClean="0"/>
              <a:t>Interband</a:t>
            </a:r>
            <a:r>
              <a:rPr lang="en-US" dirty="0" smtClean="0"/>
              <a:t> relative calibration will also be performed</a:t>
            </a:r>
          </a:p>
          <a:p>
            <a:r>
              <a:rPr lang="en-US" dirty="0" smtClean="0"/>
              <a:t>Nigel recommended that each calibration target can become traceable if it can characterized with enough measurements </a:t>
            </a:r>
          </a:p>
          <a:p>
            <a:pPr lvl="1"/>
            <a:r>
              <a:rPr lang="en-US" dirty="0" smtClean="0"/>
              <a:t>This does not eliminate the need for reference instrument traceability, since multiple traceability paths will reduce uncertainty</a:t>
            </a:r>
          </a:p>
          <a:p>
            <a:pPr lvl="1"/>
            <a:r>
              <a:rPr lang="en-US" dirty="0" smtClean="0"/>
              <a:t>This allows for historical sensor 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0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DCC and lunar calibration will eventually be independent GSICS products</a:t>
            </a:r>
          </a:p>
          <a:p>
            <a:pPr lvl="1"/>
            <a:r>
              <a:rPr lang="en-US" dirty="0" smtClean="0"/>
              <a:t> Therefor a way is needed to combine methods for a </a:t>
            </a:r>
            <a:r>
              <a:rPr lang="en-US" dirty="0" err="1" smtClean="0"/>
              <a:t>synergestic</a:t>
            </a:r>
            <a:r>
              <a:rPr lang="en-US" dirty="0" smtClean="0"/>
              <a:t> calibration for the GSICS users</a:t>
            </a:r>
          </a:p>
          <a:p>
            <a:r>
              <a:rPr lang="en-US" dirty="0" smtClean="0"/>
              <a:t>Have a web meeting to discuss the combination of methods, invite members to submit their own method, and then discuss path forward.</a:t>
            </a:r>
          </a:p>
          <a:p>
            <a:pPr lvl="1"/>
            <a:r>
              <a:rPr lang="en-US" dirty="0" err="1" smtClean="0"/>
              <a:t>Fangfang</a:t>
            </a:r>
            <a:r>
              <a:rPr lang="en-US" dirty="0"/>
              <a:t> </a:t>
            </a:r>
            <a:r>
              <a:rPr lang="en-US" dirty="0" smtClean="0"/>
              <a:t>and Bertrand have presented methods</a:t>
            </a:r>
          </a:p>
        </p:txBody>
      </p:sp>
    </p:spTree>
    <p:extLst>
      <p:ext uri="{BB962C8B-B14F-4D97-AF65-F5344CB8AC3E}">
        <p14:creationId xmlns:p14="http://schemas.microsoft.com/office/powerpoint/2010/main" val="397047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1137</Words>
  <Application>Microsoft Macintosh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VIS/NIR Sub-Group Summary and Actions</vt:lpstr>
      <vt:lpstr>VIS/NIR subgroup summary</vt:lpstr>
      <vt:lpstr>DCC Visible Product Format</vt:lpstr>
      <vt:lpstr>DCC dependencies</vt:lpstr>
      <vt:lpstr>DCC path forward</vt:lpstr>
      <vt:lpstr>Lunar Calibration Path Forward</vt:lpstr>
      <vt:lpstr>Lunar Path Forward</vt:lpstr>
      <vt:lpstr>Path forward on Aqua-MODIS to NPP-VIIRS reference calibration</vt:lpstr>
      <vt:lpstr>Combining Methods</vt:lpstr>
      <vt:lpstr>Path forward on other calibration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Sub-Group Summary and Actions</dc:title>
  <dc:creator>doelling</dc:creator>
  <cp:lastModifiedBy>doelling</cp:lastModifiedBy>
  <cp:revision>23</cp:revision>
  <dcterms:created xsi:type="dcterms:W3CDTF">2014-03-27T13:41:25Z</dcterms:created>
  <dcterms:modified xsi:type="dcterms:W3CDTF">2014-03-28T06:51:41Z</dcterms:modified>
</cp:coreProperties>
</file>