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7"/>
  </p:notesMasterIdLst>
  <p:handoutMasterIdLst>
    <p:handoutMasterId r:id="rId8"/>
  </p:handoutMasterIdLst>
  <p:sldIdLst>
    <p:sldId id="256" r:id="rId2"/>
    <p:sldId id="353" r:id="rId3"/>
    <p:sldId id="354" r:id="rId4"/>
    <p:sldId id="355" r:id="rId5"/>
    <p:sldId id="356" r:id="rId6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8511" autoAdjust="0"/>
  </p:normalViewPr>
  <p:slideViewPr>
    <p:cSldViewPr snapToGrid="0">
      <p:cViewPr>
        <p:scale>
          <a:sx n="80" d="100"/>
          <a:sy n="80" d="100"/>
        </p:scale>
        <p:origin x="-444" y="7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28 March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28 March 2014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28 March 2014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28 March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Topics &amp; Chairing next Web Meetings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Web Meetings 2014/15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6750" y="1444625"/>
          <a:ext cx="8686799" cy="4841924"/>
        </p:xfrm>
        <a:graphic>
          <a:graphicData uri="http://schemas.openxmlformats.org/drawingml/2006/table">
            <a:tbl>
              <a:tblPr/>
              <a:tblGrid>
                <a:gridCol w="703816"/>
                <a:gridCol w="1491387"/>
                <a:gridCol w="1496291"/>
                <a:gridCol w="4995305"/>
              </a:tblGrid>
              <a:tr h="132145">
                <a:tc>
                  <a:txBody>
                    <a:bodyPr/>
                    <a:lstStyle/>
                    <a:p>
                      <a:r>
                        <a:rPr lang="en-GB" sz="1800" dirty="0"/>
                        <a:t>Date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Group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Chair</a:t>
                      </a:r>
                      <a:endParaRPr lang="en-GB" sz="1800" dirty="0"/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Topics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GRWG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A. </a:t>
                      </a:r>
                      <a:r>
                        <a:rPr lang="en-GB" sz="1800" dirty="0" err="1" smtClean="0"/>
                        <a:t>Heidinger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err="1"/>
                        <a:t>Sunglint</a:t>
                      </a:r>
                      <a:r>
                        <a:rPr lang="en-GB" sz="1800" dirty="0"/>
                        <a:t> algorithm update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800"/>
                        <a:t> 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GRWG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T. Hewison</a:t>
                      </a:r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800" dirty="0"/>
                        <a:t>Best Practice for Process of defining SBAF and uncertainties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 sz="1800"/>
                        <a:t> 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362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/>
                        <a:t> </a:t>
                      </a:r>
                      <a:r>
                        <a:rPr lang="en-GB" sz="1800" dirty="0" smtClean="0"/>
                        <a:t>2015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GRWG+GDWG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err="1" smtClean="0"/>
                        <a:t>R.Roebeling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/>
                        <a:t>Event </a:t>
                      </a:r>
                      <a:r>
                        <a:rPr lang="en-GB" sz="1800" dirty="0" smtClean="0"/>
                        <a:t>Logging – including schema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145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GRWG+GDWG+GCC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800" dirty="0" smtClean="0"/>
                        <a:t>Tim</a:t>
                      </a:r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1800" dirty="0" smtClean="0"/>
                        <a:t>GSICS</a:t>
                      </a:r>
                      <a:r>
                        <a:rPr lang="en-IE" sz="1800" baseline="0" dirty="0" smtClean="0"/>
                        <a:t> Roles &amp; </a:t>
                      </a:r>
                      <a:r>
                        <a:rPr lang="en-IE" sz="1800" baseline="0" dirty="0" err="1" smtClean="0"/>
                        <a:t>Responsibililties</a:t>
                      </a:r>
                      <a:r>
                        <a:rPr lang="en-IE" sz="1800" baseline="0" dirty="0" smtClean="0"/>
                        <a:t>?: </a:t>
                      </a:r>
                      <a:br>
                        <a:rPr lang="en-IE" sz="1800" baseline="0" dirty="0" smtClean="0"/>
                      </a:br>
                      <a:r>
                        <a:rPr lang="en-IE" sz="1800" baseline="0" dirty="0" smtClean="0"/>
                        <a:t>Email first, then meeting</a:t>
                      </a:r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UVSG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UVSG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r-FR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r-FR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580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Web Meetings 2014/15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6750" y="1444625"/>
          <a:ext cx="8686799" cy="5251677"/>
        </p:xfrm>
        <a:graphic>
          <a:graphicData uri="http://schemas.openxmlformats.org/drawingml/2006/table">
            <a:tbl>
              <a:tblPr/>
              <a:tblGrid>
                <a:gridCol w="703816"/>
                <a:gridCol w="1491387"/>
                <a:gridCol w="1626920"/>
                <a:gridCol w="4864676"/>
              </a:tblGrid>
              <a:tr h="132145">
                <a:tc>
                  <a:txBody>
                    <a:bodyPr/>
                    <a:lstStyle/>
                    <a:p>
                      <a:r>
                        <a:rPr lang="en-GB" sz="1800" dirty="0"/>
                        <a:t>Date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Group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Chair</a:t>
                      </a:r>
                      <a:endParaRPr lang="en-GB" sz="1800" dirty="0"/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Topics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Fall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Dave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 smtClean="0"/>
                        <a:t>DCC BRDF/Season Variability</a:t>
                      </a:r>
                      <a:endParaRPr lang="en-IE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May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Dave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b="0" dirty="0" smtClean="0"/>
                        <a:t>DCC:</a:t>
                      </a:r>
                      <a:r>
                        <a:rPr lang="en-IE" b="0" baseline="0" dirty="0" smtClean="0"/>
                        <a:t> File formats + Plotting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2015-02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Dave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b="0" dirty="0" smtClean="0"/>
                        <a:t>DCC: Preparation for pre-operational - TBC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June?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Tom?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Lunar Calibration: </a:t>
                      </a:r>
                      <a:r>
                        <a:rPr lang="en-IE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MODIS</a:t>
                      </a:r>
                      <a:r>
                        <a:rPr lang="en-I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Workshop Preparation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T-1/2m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Tom?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Lunar Calibration: </a:t>
                      </a:r>
                      <a:r>
                        <a:rPr lang="en-I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Workshop last-minute Preparation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summer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Dave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Review of Next VIS/NIR method priorities</a:t>
                      </a:r>
                    </a:p>
                    <a:p>
                      <a:r>
                        <a:rPr lang="en-GB" dirty="0" smtClean="0"/>
                        <a:t>After survey</a:t>
                      </a:r>
                      <a:r>
                        <a:rPr lang="en-GB" baseline="0" dirty="0" smtClean="0"/>
                        <a:t> results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362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/>
                        <a:t> 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GRWG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Combination of Calibration Methods</a:t>
                      </a:r>
                      <a:br>
                        <a:rPr lang="en-IE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E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 up </a:t>
                      </a:r>
                      <a:r>
                        <a:rPr lang="en-IE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Fangfang’s</a:t>
                      </a:r>
                      <a:r>
                        <a:rPr lang="en-IE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iterative calibration integration method. + Bertrand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145"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GRWG VIS/NIR</a:t>
                      </a:r>
                    </a:p>
                    <a:p>
                      <a:r>
                        <a:rPr lang="en-GB" dirty="0" smtClean="0"/>
                        <a:t>/UVSG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Rose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sz="18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Hyperspectral</a:t>
                      </a:r>
                      <a:r>
                        <a:rPr lang="en-IE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 inter-calibration</a:t>
                      </a:r>
                    </a:p>
                    <a:p>
                      <a:pPr rtl="0"/>
                      <a:r>
                        <a:rPr lang="en-IE" sz="18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Xu</a:t>
                      </a:r>
                      <a:r>
                        <a:rPr lang="en-IE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 + </a:t>
                      </a:r>
                      <a:r>
                        <a:rPr lang="en-IE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Ruediger</a:t>
                      </a:r>
                      <a:r>
                        <a:rPr lang="en-I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</a:t>
                      </a:r>
                      <a:r>
                        <a:rPr lang="en-IE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+IVOS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Web Meetings 2014/15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6750" y="1444625"/>
          <a:ext cx="8686799" cy="2709348"/>
        </p:xfrm>
        <a:graphic>
          <a:graphicData uri="http://schemas.openxmlformats.org/drawingml/2006/table">
            <a:tbl>
              <a:tblPr/>
              <a:tblGrid>
                <a:gridCol w="703816"/>
                <a:gridCol w="1491387"/>
                <a:gridCol w="1626920"/>
                <a:gridCol w="4864676"/>
              </a:tblGrid>
              <a:tr h="132145">
                <a:tc>
                  <a:txBody>
                    <a:bodyPr/>
                    <a:lstStyle/>
                    <a:p>
                      <a:r>
                        <a:rPr lang="en-GB" sz="1800" dirty="0"/>
                        <a:t>Date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Group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Chair</a:t>
                      </a:r>
                      <a:endParaRPr lang="en-GB" sz="1800" dirty="0"/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Topics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Fall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GDWG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Manik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Taxonomy &amp; THREDDS configuration?? - TBC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/>
                        <a:t> </a:t>
                      </a:r>
                      <a:r>
                        <a:rPr lang="en-GB" sz="1800" dirty="0" smtClean="0"/>
                        <a:t>2014-04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GDWG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Simon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IE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DOI/OID</a:t>
                      </a:r>
                      <a:endParaRPr lang="en-IE" b="0" dirty="0" smtClean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362">
                <a:tc>
                  <a:txBody>
                    <a:bodyPr/>
                    <a:lstStyle/>
                    <a:p>
                      <a:pPr fontAlgn="t"/>
                      <a:r>
                        <a:rPr lang="en-GB" sz="1800" dirty="0" smtClean="0"/>
                        <a:t>2014-07/08</a:t>
                      </a: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GDWG+GRWG+GCC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Pete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Automation of GPPA &amp; timeliness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145"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A4 Paper (210x297 mm)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Topics &amp; Chairing next Web Meetings</vt:lpstr>
      <vt:lpstr>GSICS Web Meetings 2014/15</vt:lpstr>
      <vt:lpstr>GSICS Web Meetings 2014/15</vt:lpstr>
      <vt:lpstr>GSICS Web Meetings 2014/15</vt:lpstr>
      <vt:lpstr>Slide 5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1046</cp:revision>
  <cp:lastPrinted>2006-03-06T14:11:17Z</cp:lastPrinted>
  <dcterms:created xsi:type="dcterms:W3CDTF">1997-07-23T08:21:02Z</dcterms:created>
  <dcterms:modified xsi:type="dcterms:W3CDTF">2014-03-28T11:40:38Z</dcterms:modified>
</cp:coreProperties>
</file>