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3" r:id="rId4"/>
    <p:sldId id="264" r:id="rId5"/>
    <p:sldId id="262" r:id="rId6"/>
    <p:sldId id="266" r:id="rId7"/>
    <p:sldId id="265" r:id="rId8"/>
    <p:sldId id="267" r:id="rId9"/>
    <p:sldId id="26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Home\fyu\meetings\SPIE09\calibration%20evaluation\goes.diurnal.varia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Home\fyu\meetings\SPIE09\calibration%20evaluation\goes.diurnal.vari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a:pPr>
            <a:r>
              <a:rPr lang="en-US" sz="1400"/>
              <a:t>GOES-11</a:t>
            </a:r>
            <a:r>
              <a:rPr lang="en-US" sz="1400" baseline="0"/>
              <a:t> Imager Ch3/4/5 Dirunal Cal. Variation</a:t>
            </a:r>
            <a:endParaRPr lang="en-US" sz="1400"/>
          </a:p>
        </c:rich>
      </c:tx>
      <c:layout/>
    </c:title>
    <c:plotArea>
      <c:layout/>
      <c:barChart>
        <c:barDir val="col"/>
        <c:grouping val="clustered"/>
        <c:ser>
          <c:idx val="0"/>
          <c:order val="0"/>
          <c:tx>
            <c:strRef>
              <c:f>Sheet1!$B$2</c:f>
              <c:strCache>
                <c:ptCount val="1"/>
                <c:pt idx="0">
                  <c:v>winter (K)</c:v>
                </c:pt>
              </c:strCache>
            </c:strRef>
          </c:tx>
          <c:cat>
            <c:strRef>
              <c:f>Sheet1!$A$3:$A$5</c:f>
              <c:strCache>
                <c:ptCount val="3"/>
                <c:pt idx="0">
                  <c:v>Ch3</c:v>
                </c:pt>
                <c:pt idx="1">
                  <c:v>Ch4</c:v>
                </c:pt>
                <c:pt idx="2">
                  <c:v>Ch5</c:v>
                </c:pt>
              </c:strCache>
            </c:strRef>
          </c:cat>
          <c:val>
            <c:numRef>
              <c:f>Sheet1!$B$3:$B$5</c:f>
              <c:numCache>
                <c:formatCode>General</c:formatCode>
                <c:ptCount val="3"/>
                <c:pt idx="0">
                  <c:v>0.18000000000000024</c:v>
                </c:pt>
                <c:pt idx="1">
                  <c:v>0.79</c:v>
                </c:pt>
                <c:pt idx="2">
                  <c:v>0.71000000000000063</c:v>
                </c:pt>
              </c:numCache>
            </c:numRef>
          </c:val>
        </c:ser>
        <c:ser>
          <c:idx val="1"/>
          <c:order val="1"/>
          <c:tx>
            <c:strRef>
              <c:f>Sheet1!$C$2</c:f>
              <c:strCache>
                <c:ptCount val="1"/>
                <c:pt idx="0">
                  <c:v>Summer (K)</c:v>
                </c:pt>
              </c:strCache>
            </c:strRef>
          </c:tx>
          <c:cat>
            <c:strRef>
              <c:f>Sheet1!$A$3:$A$5</c:f>
              <c:strCache>
                <c:ptCount val="3"/>
                <c:pt idx="0">
                  <c:v>Ch3</c:v>
                </c:pt>
                <c:pt idx="1">
                  <c:v>Ch4</c:v>
                </c:pt>
                <c:pt idx="2">
                  <c:v>Ch5</c:v>
                </c:pt>
              </c:strCache>
            </c:strRef>
          </c:cat>
          <c:val>
            <c:numRef>
              <c:f>Sheet1!$C$3:$C$5</c:f>
              <c:numCache>
                <c:formatCode>General</c:formatCode>
                <c:ptCount val="3"/>
                <c:pt idx="0">
                  <c:v>0.19000000000000006</c:v>
                </c:pt>
                <c:pt idx="1">
                  <c:v>0.61000000000000065</c:v>
                </c:pt>
                <c:pt idx="2">
                  <c:v>0.5</c:v>
                </c:pt>
              </c:numCache>
            </c:numRef>
          </c:val>
        </c:ser>
        <c:axId val="86718336"/>
        <c:axId val="86719872"/>
      </c:barChart>
      <c:catAx>
        <c:axId val="86718336"/>
        <c:scaling>
          <c:orientation val="minMax"/>
        </c:scaling>
        <c:axPos val="b"/>
        <c:majorTickMark val="none"/>
        <c:tickLblPos val="nextTo"/>
        <c:crossAx val="86719872"/>
        <c:crosses val="autoZero"/>
        <c:auto val="1"/>
        <c:lblAlgn val="ctr"/>
        <c:lblOffset val="100"/>
      </c:catAx>
      <c:valAx>
        <c:axId val="86719872"/>
        <c:scaling>
          <c:orientation val="minMax"/>
          <c:max val="1"/>
          <c:min val="0"/>
        </c:scaling>
        <c:axPos val="l"/>
        <c:majorGridlines/>
        <c:title>
          <c:tx>
            <c:rich>
              <a:bodyPr/>
              <a:lstStyle/>
              <a:p>
                <a:pPr>
                  <a:defRPr/>
                </a:pPr>
                <a:r>
                  <a:rPr lang="en-US"/>
                  <a:t>Diurnal</a:t>
                </a:r>
                <a:r>
                  <a:rPr lang="en-US" baseline="0"/>
                  <a:t> Cal. Variation (K)</a:t>
                </a:r>
                <a:endParaRPr lang="en-US"/>
              </a:p>
            </c:rich>
          </c:tx>
          <c:layout>
            <c:manualLayout>
              <c:xMode val="edge"/>
              <c:yMode val="edge"/>
              <c:x val="7.7777777777777807E-2"/>
              <c:y val="0.25538203557888672"/>
            </c:manualLayout>
          </c:layout>
        </c:title>
        <c:numFmt formatCode="#,##0.00" sourceLinked="0"/>
        <c:majorTickMark val="none"/>
        <c:tickLblPos val="nextTo"/>
        <c:crossAx val="86718336"/>
        <c:crosses val="autoZero"/>
        <c:crossBetween val="between"/>
        <c:majorUnit val="0.2"/>
      </c:valAx>
      <c:dTable>
        <c:showHorzBorder val="1"/>
        <c:showVertBorder val="1"/>
        <c:showOutline val="1"/>
        <c:showKeys val="1"/>
      </c:dTable>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a:t>GOES-12 Imager Ch2/3/6</a:t>
            </a:r>
            <a:r>
              <a:rPr lang="en-US" sz="1400" baseline="0"/>
              <a:t> Dirunal Cal. Variation</a:t>
            </a:r>
            <a:endParaRPr lang="en-US" sz="1400"/>
          </a:p>
        </c:rich>
      </c:tx>
      <c:layout/>
    </c:title>
    <c:plotArea>
      <c:layout/>
      <c:barChart>
        <c:barDir val="col"/>
        <c:grouping val="clustered"/>
        <c:ser>
          <c:idx val="0"/>
          <c:order val="0"/>
          <c:tx>
            <c:strRef>
              <c:f>Sheet1!$E$2</c:f>
              <c:strCache>
                <c:ptCount val="1"/>
                <c:pt idx="0">
                  <c:v>winter (K)</c:v>
                </c:pt>
              </c:strCache>
            </c:strRef>
          </c:tx>
          <c:cat>
            <c:strRef>
              <c:f>Sheet1!$D$3:$D$5</c:f>
              <c:strCache>
                <c:ptCount val="3"/>
                <c:pt idx="0">
                  <c:v>Ch3</c:v>
                </c:pt>
                <c:pt idx="1">
                  <c:v>Ch4</c:v>
                </c:pt>
                <c:pt idx="2">
                  <c:v>Ch6</c:v>
                </c:pt>
              </c:strCache>
            </c:strRef>
          </c:cat>
          <c:val>
            <c:numRef>
              <c:f>Sheet1!$E$3:$E$5</c:f>
              <c:numCache>
                <c:formatCode>General</c:formatCode>
                <c:ptCount val="3"/>
                <c:pt idx="0">
                  <c:v>0.54</c:v>
                </c:pt>
                <c:pt idx="1">
                  <c:v>0.66000000000000181</c:v>
                </c:pt>
                <c:pt idx="2">
                  <c:v>0.73000000000000065</c:v>
                </c:pt>
              </c:numCache>
            </c:numRef>
          </c:val>
        </c:ser>
        <c:ser>
          <c:idx val="1"/>
          <c:order val="1"/>
          <c:tx>
            <c:strRef>
              <c:f>Sheet1!$F$2</c:f>
              <c:strCache>
                <c:ptCount val="1"/>
                <c:pt idx="0">
                  <c:v>Summer (K)</c:v>
                </c:pt>
              </c:strCache>
            </c:strRef>
          </c:tx>
          <c:cat>
            <c:strRef>
              <c:f>Sheet1!$D$3:$D$5</c:f>
              <c:strCache>
                <c:ptCount val="3"/>
                <c:pt idx="0">
                  <c:v>Ch3</c:v>
                </c:pt>
                <c:pt idx="1">
                  <c:v>Ch4</c:v>
                </c:pt>
                <c:pt idx="2">
                  <c:v>Ch6</c:v>
                </c:pt>
              </c:strCache>
            </c:strRef>
          </c:cat>
          <c:val>
            <c:numRef>
              <c:f>Sheet1!$F$3:$F$5</c:f>
              <c:numCache>
                <c:formatCode>General</c:formatCode>
                <c:ptCount val="3"/>
                <c:pt idx="0">
                  <c:v>0.61000000000000065</c:v>
                </c:pt>
                <c:pt idx="1">
                  <c:v>0.64000000000000146</c:v>
                </c:pt>
                <c:pt idx="2">
                  <c:v>0.60000000000000064</c:v>
                </c:pt>
              </c:numCache>
            </c:numRef>
          </c:val>
        </c:ser>
        <c:axId val="117818112"/>
        <c:axId val="118454912"/>
      </c:barChart>
      <c:catAx>
        <c:axId val="117818112"/>
        <c:scaling>
          <c:orientation val="minMax"/>
        </c:scaling>
        <c:axPos val="b"/>
        <c:majorTickMark val="none"/>
        <c:tickLblPos val="nextTo"/>
        <c:crossAx val="118454912"/>
        <c:crosses val="autoZero"/>
        <c:auto val="1"/>
        <c:lblAlgn val="ctr"/>
        <c:lblOffset val="100"/>
      </c:catAx>
      <c:valAx>
        <c:axId val="118454912"/>
        <c:scaling>
          <c:orientation val="minMax"/>
          <c:max val="1"/>
          <c:min val="0"/>
        </c:scaling>
        <c:axPos val="l"/>
        <c:majorGridlines/>
        <c:title>
          <c:tx>
            <c:rich>
              <a:bodyPr/>
              <a:lstStyle/>
              <a:p>
                <a:pPr>
                  <a:defRPr/>
                </a:pPr>
                <a:r>
                  <a:rPr lang="en-US"/>
                  <a:t>Diurnal Cal. Variation (K)</a:t>
                </a:r>
              </a:p>
            </c:rich>
          </c:tx>
          <c:layout/>
        </c:title>
        <c:numFmt formatCode="General" sourceLinked="1"/>
        <c:majorTickMark val="none"/>
        <c:tickLblPos val="nextTo"/>
        <c:crossAx val="117818112"/>
        <c:crosses val="autoZero"/>
        <c:crossBetween val="between"/>
        <c:majorUnit val="0.2"/>
      </c:valAx>
      <c:dTable>
        <c:showHorzBorder val="1"/>
        <c:showVertBorder val="1"/>
        <c:showOutline val="1"/>
        <c:showKeys val="1"/>
      </c:dTable>
    </c:plotArea>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BD0B34-5479-4560-A208-7BC97BB87570}"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8C55F-4883-466E-8AE0-55F695505D4B}" type="slidenum">
              <a:rPr lang="en-US" smtClean="0"/>
              <a:pPr/>
              <a:t>‹#›</a:t>
            </a:fld>
            <a:endParaRPr lang="en-US"/>
          </a:p>
        </p:txBody>
      </p:sp>
      <p:pic>
        <p:nvPicPr>
          <p:cNvPr id="7" name="Picture 6" descr="noaalogo1.gif"/>
          <p:cNvPicPr>
            <a:picLocks noChangeAspect="1"/>
          </p:cNvPicPr>
          <p:nvPr userDrawn="1"/>
        </p:nvPicPr>
        <p:blipFill>
          <a:blip r:embed="rId2" cstate="print"/>
          <a:stretch>
            <a:fillRect/>
          </a:stretch>
        </p:blipFill>
        <p:spPr>
          <a:xfrm>
            <a:off x="0" y="1"/>
            <a:ext cx="922789" cy="914400"/>
          </a:xfrm>
          <a:prstGeom prst="rect">
            <a:avLst/>
          </a:prstGeom>
        </p:spPr>
      </p:pic>
      <p:pic>
        <p:nvPicPr>
          <p:cNvPr id="8" name="Picture 7" descr="GLOGO.png"/>
          <p:cNvPicPr>
            <a:picLocks noChangeAspect="1"/>
          </p:cNvPicPr>
          <p:nvPr userDrawn="1"/>
        </p:nvPicPr>
        <p:blipFill>
          <a:blip r:embed="rId3" cstate="print"/>
          <a:stretch>
            <a:fillRect/>
          </a:stretch>
        </p:blipFill>
        <p:spPr>
          <a:xfrm>
            <a:off x="7239000" y="0"/>
            <a:ext cx="1904999" cy="77469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D0B34-5479-4560-A208-7BC97BB87570}"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8C55F-4883-466E-8AE0-55F695505D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D0B34-5479-4560-A208-7BC97BB87570}"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8C55F-4883-466E-8AE0-55F695505D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BD0B34-5479-4560-A208-7BC97BB87570}"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8C55F-4883-466E-8AE0-55F695505D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BD0B34-5479-4560-A208-7BC97BB87570}"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8C55F-4883-466E-8AE0-55F695505D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BD0B34-5479-4560-A208-7BC97BB87570}" type="datetimeFigureOut">
              <a:rPr lang="en-US" smtClean="0"/>
              <a:pPr/>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8C55F-4883-466E-8AE0-55F695505D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BD0B34-5479-4560-A208-7BC97BB87570}" type="datetimeFigureOut">
              <a:rPr lang="en-US" smtClean="0"/>
              <a:pPr/>
              <a:t>5/26/2014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28C55F-4883-466E-8AE0-55F695505D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BD0B34-5479-4560-A208-7BC97BB87570}" type="datetimeFigureOut">
              <a:rPr lang="en-US" smtClean="0"/>
              <a:pPr/>
              <a:t>5/26/2014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28C55F-4883-466E-8AE0-55F695505D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D0B34-5479-4560-A208-7BC97BB87570}" type="datetimeFigureOut">
              <a:rPr lang="en-US" smtClean="0"/>
              <a:pPr/>
              <a:t>5/26/2014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28C55F-4883-466E-8AE0-55F695505D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D0B34-5479-4560-A208-7BC97BB87570}" type="datetimeFigureOut">
              <a:rPr lang="en-US" smtClean="0"/>
              <a:pPr/>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8C55F-4883-466E-8AE0-55F695505D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D0B34-5479-4560-A208-7BC97BB87570}" type="datetimeFigureOut">
              <a:rPr lang="en-US" smtClean="0"/>
              <a:pPr/>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8C55F-4883-466E-8AE0-55F695505D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D0B34-5479-4560-A208-7BC97BB87570}" type="datetimeFigureOut">
              <a:rPr lang="en-US" smtClean="0"/>
              <a:pPr/>
              <a:t>5/26/2014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8C55F-4883-466E-8AE0-55F695505D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Characterizing </a:t>
            </a:r>
            <a:r>
              <a:rPr lang="en-US" dirty="0" smtClean="0"/>
              <a:t>Diurnal Calibration Variations using Double-Differences</a:t>
            </a:r>
            <a:endParaRPr lang="en-US" dirty="0"/>
          </a:p>
        </p:txBody>
      </p:sp>
      <p:sp>
        <p:nvSpPr>
          <p:cNvPr id="3" name="Subtitle 2"/>
          <p:cNvSpPr>
            <a:spLocks noGrp="1"/>
          </p:cNvSpPr>
          <p:nvPr>
            <p:ph type="subTitle" idx="1"/>
          </p:nvPr>
        </p:nvSpPr>
        <p:spPr/>
        <p:txBody>
          <a:bodyPr/>
          <a:lstStyle/>
          <a:p>
            <a:r>
              <a:rPr lang="en-US" dirty="0" err="1" smtClean="0"/>
              <a:t>Fangfang</a:t>
            </a:r>
            <a:r>
              <a:rPr lang="en-US" dirty="0" smtClean="0"/>
              <a:t> Yu</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Parameters in </a:t>
            </a:r>
            <a:r>
              <a:rPr lang="en-US" dirty="0" err="1" smtClean="0"/>
              <a:t>netCDF</a:t>
            </a:r>
            <a:r>
              <a:rPr lang="en-US" dirty="0" smtClean="0"/>
              <a:t> </a:t>
            </a:r>
            <a:endParaRPr lang="en-US" dirty="0"/>
          </a:p>
        </p:txBody>
      </p:sp>
      <p:sp>
        <p:nvSpPr>
          <p:cNvPr id="3" name="Content Placeholder 2"/>
          <p:cNvSpPr>
            <a:spLocks noGrp="1"/>
          </p:cNvSpPr>
          <p:nvPr>
            <p:ph idx="1"/>
          </p:nvPr>
        </p:nvSpPr>
        <p:spPr>
          <a:xfrm>
            <a:off x="228600" y="914400"/>
            <a:ext cx="8915400" cy="5562600"/>
          </a:xfrm>
        </p:spPr>
        <p:txBody>
          <a:bodyPr>
            <a:normAutofit fontScale="25000" lnSpcReduction="20000"/>
          </a:bodyPr>
          <a:lstStyle/>
          <a:p>
            <a:r>
              <a:rPr lang="en-US" sz="6400" b="1" dirty="0" smtClean="0"/>
              <a:t>Global attributes:</a:t>
            </a:r>
          </a:p>
          <a:p>
            <a:pPr lvl="1"/>
            <a:r>
              <a:rPr lang="en-US" sz="6400" dirty="0" smtClean="0"/>
              <a:t>Reference instrument for diurnal calibration variation: Aqua AIRS/</a:t>
            </a:r>
            <a:r>
              <a:rPr lang="en-US" sz="6400" dirty="0" err="1" smtClean="0"/>
              <a:t>Metop</a:t>
            </a:r>
            <a:r>
              <a:rPr lang="en-US" sz="6400" dirty="0" smtClean="0"/>
              <a:t>-A IASI</a:t>
            </a:r>
          </a:p>
          <a:p>
            <a:pPr lvl="1"/>
            <a:r>
              <a:rPr lang="en-US" sz="6400" dirty="0" smtClean="0"/>
              <a:t>Diurnal calibration variation equation: </a:t>
            </a:r>
            <a:r>
              <a:rPr lang="en-US" sz="6400" dirty="0" smtClean="0"/>
              <a:t>= (</a:t>
            </a:r>
            <a:r>
              <a:rPr lang="en-US" sz="6400" dirty="0" err="1" smtClean="0"/>
              <a:t>Tb</a:t>
            </a:r>
            <a:r>
              <a:rPr lang="en-US" sz="6400" baseline="-25000" dirty="0" err="1" smtClean="0"/>
              <a:t>GEO</a:t>
            </a:r>
            <a:r>
              <a:rPr lang="en-US" sz="6400" baseline="-25000" dirty="0" smtClean="0"/>
              <a:t>, nominal </a:t>
            </a:r>
            <a:r>
              <a:rPr lang="en-US" sz="6400" dirty="0" smtClean="0"/>
              <a:t>–</a:t>
            </a:r>
            <a:r>
              <a:rPr lang="en-US" sz="6400" dirty="0" err="1" smtClean="0"/>
              <a:t>Tb</a:t>
            </a:r>
            <a:r>
              <a:rPr lang="en-US" sz="6400" baseline="-25000" dirty="0" err="1" smtClean="0"/>
              <a:t>LEO,nominal</a:t>
            </a:r>
            <a:r>
              <a:rPr lang="en-US" sz="6400" dirty="0" smtClean="0"/>
              <a:t>) – (</a:t>
            </a:r>
            <a:r>
              <a:rPr lang="en-US" sz="6400" dirty="0" err="1" smtClean="0"/>
              <a:t>Tb</a:t>
            </a:r>
            <a:r>
              <a:rPr lang="en-US" sz="6400" baseline="-25000" dirty="0" err="1" smtClean="0"/>
              <a:t>GEO,midnight</a:t>
            </a:r>
            <a:r>
              <a:rPr lang="en-US" sz="6400" dirty="0" err="1" smtClean="0"/>
              <a:t>-Tb</a:t>
            </a:r>
            <a:r>
              <a:rPr lang="en-US" sz="6400" baseline="-25000" dirty="0" err="1" smtClean="0"/>
              <a:t>LEO,midnight</a:t>
            </a:r>
            <a:r>
              <a:rPr lang="en-US" sz="6400" dirty="0" smtClean="0"/>
              <a:t>)</a:t>
            </a:r>
          </a:p>
          <a:p>
            <a:r>
              <a:rPr lang="en-US" sz="6400" b="1" dirty="0" smtClean="0"/>
              <a:t>Variables</a:t>
            </a:r>
            <a:r>
              <a:rPr lang="en-US" sz="6400" dirty="0" smtClean="0"/>
              <a:t>:</a:t>
            </a:r>
          </a:p>
          <a:p>
            <a:pPr lvl="0"/>
            <a:r>
              <a:rPr lang="en-US" sz="6400" dirty="0" smtClean="0"/>
              <a:t>std_scene_tb_bias_geo2leo_midnight</a:t>
            </a:r>
          </a:p>
          <a:p>
            <a:pPr lvl="1"/>
            <a:r>
              <a:rPr lang="en-US" sz="6400" dirty="0" err="1" smtClean="0"/>
              <a:t>long_name</a:t>
            </a:r>
            <a:r>
              <a:rPr lang="en-US" sz="6400" dirty="0" smtClean="0"/>
              <a:t>: channel standard scene of GEO to LEO brightness temperature bias for midnight period</a:t>
            </a:r>
          </a:p>
          <a:p>
            <a:pPr lvl="0"/>
            <a:r>
              <a:rPr lang="en-US" sz="6400" dirty="0" smtClean="0"/>
              <a:t>std_scene_tb_bias_geo2leo_midnight_se</a:t>
            </a:r>
          </a:p>
          <a:p>
            <a:pPr lvl="1"/>
            <a:r>
              <a:rPr lang="en-US" sz="6400" dirty="0" err="1" smtClean="0"/>
              <a:t>long_name</a:t>
            </a:r>
            <a:r>
              <a:rPr lang="en-US" sz="6400" dirty="0" smtClean="0"/>
              <a:t>: standard error of midnight channel standard scene of GEO to LEO brightness temperature bias</a:t>
            </a:r>
          </a:p>
          <a:p>
            <a:pPr lvl="0"/>
            <a:r>
              <a:rPr lang="en-US" sz="6400" dirty="0" err="1" smtClean="0"/>
              <a:t>number_of_collocations_midnight</a:t>
            </a:r>
            <a:endParaRPr lang="en-US" sz="6400" dirty="0" smtClean="0"/>
          </a:p>
          <a:p>
            <a:pPr lvl="1"/>
            <a:r>
              <a:rPr lang="en-US" sz="6400" dirty="0" err="1" smtClean="0"/>
              <a:t>long_name</a:t>
            </a:r>
            <a:r>
              <a:rPr lang="en-US" sz="6400" dirty="0" smtClean="0"/>
              <a:t>:  collocation number for regression analysis for midnight period</a:t>
            </a:r>
          </a:p>
          <a:p>
            <a:pPr lvl="0"/>
            <a:r>
              <a:rPr lang="en-US" sz="6400" dirty="0" smtClean="0"/>
              <a:t>std_scene_tb_bias_geo2leo_nominal</a:t>
            </a:r>
          </a:p>
          <a:p>
            <a:pPr lvl="1"/>
            <a:r>
              <a:rPr lang="en-US" sz="6400" dirty="0" err="1" smtClean="0"/>
              <a:t>long_name</a:t>
            </a:r>
            <a:r>
              <a:rPr lang="en-US" sz="6400" dirty="0" smtClean="0"/>
              <a:t>: channel standard scene of GEO to LEO brightness temperature bias for nominal period</a:t>
            </a:r>
          </a:p>
          <a:p>
            <a:pPr lvl="0"/>
            <a:r>
              <a:rPr lang="en-US" sz="6400" dirty="0" smtClean="0"/>
              <a:t>std_scene_tb_bias_geo2leo_nominal_se</a:t>
            </a:r>
          </a:p>
          <a:p>
            <a:pPr lvl="1"/>
            <a:r>
              <a:rPr lang="en-US" sz="6400" dirty="0" err="1" smtClean="0"/>
              <a:t>long_name</a:t>
            </a:r>
            <a:r>
              <a:rPr lang="en-US" sz="6400" dirty="0" smtClean="0"/>
              <a:t>: standard error of nominal channel standard scene of GEO to LEO brightness temperature bias</a:t>
            </a:r>
          </a:p>
          <a:p>
            <a:pPr lvl="0"/>
            <a:r>
              <a:rPr lang="en-US" sz="6400" dirty="0" err="1" smtClean="0"/>
              <a:t>number_of_collocations_nominal</a:t>
            </a:r>
            <a:endParaRPr lang="en-US" sz="6400" dirty="0" smtClean="0"/>
          </a:p>
          <a:p>
            <a:pPr lvl="1"/>
            <a:r>
              <a:rPr lang="en-US" sz="6400" dirty="0" err="1" smtClean="0"/>
              <a:t>long_name</a:t>
            </a:r>
            <a:r>
              <a:rPr lang="en-US" sz="6400" dirty="0" smtClean="0"/>
              <a:t>:  collocation number for regression analysis for nominal period</a:t>
            </a:r>
          </a:p>
          <a:p>
            <a:pPr lvl="0"/>
            <a:r>
              <a:rPr lang="en-US" sz="6400" dirty="0" err="1" smtClean="0"/>
              <a:t>std_scene_tb_diurnal</a:t>
            </a:r>
            <a:endParaRPr lang="en-US" sz="6400" dirty="0" smtClean="0"/>
          </a:p>
          <a:p>
            <a:pPr lvl="1"/>
            <a:r>
              <a:rPr lang="en-US" sz="6400" dirty="0" err="1" smtClean="0"/>
              <a:t>long_name</a:t>
            </a:r>
            <a:r>
              <a:rPr lang="en-US" sz="6400" dirty="0" smtClean="0"/>
              <a:t>: diurnal brightness temperature variation at standard scene radiance</a:t>
            </a:r>
          </a:p>
          <a:p>
            <a:pPr lvl="0"/>
            <a:r>
              <a:rPr lang="en-US" sz="6400" dirty="0" err="1" smtClean="0"/>
              <a:t>std_scene_tb_diurnal</a:t>
            </a:r>
            <a:r>
              <a:rPr lang="en-US" sz="6400" dirty="0" smtClean="0"/>
              <a:t> _se</a:t>
            </a:r>
          </a:p>
          <a:p>
            <a:pPr lvl="1"/>
            <a:r>
              <a:rPr lang="en-US" sz="6400" dirty="0" err="1" smtClean="0"/>
              <a:t>long_name</a:t>
            </a:r>
            <a:r>
              <a:rPr lang="en-US" sz="6400" dirty="0" smtClean="0"/>
              <a:t>: standard deviation of diurnal brightness temperature variation at standard scene radiance</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 Diurnal Calibration Variations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All the GEO IR instruments experience some diurnal calibration variations</a:t>
            </a:r>
          </a:p>
          <a:p>
            <a:r>
              <a:rPr lang="en-US" dirty="0" smtClean="0"/>
              <a:t>According to Johnson and </a:t>
            </a:r>
            <a:r>
              <a:rPr lang="en-US" dirty="0" err="1" smtClean="0"/>
              <a:t>Weinreb</a:t>
            </a:r>
            <a:r>
              <a:rPr lang="en-US" dirty="0" smtClean="0"/>
              <a:t> (1996), the causes to the GOES midnight calibration anomalies are attributed to: </a:t>
            </a:r>
          </a:p>
          <a:p>
            <a:pPr lvl="1"/>
            <a:r>
              <a:rPr lang="en-US" dirty="0" smtClean="0"/>
              <a:t>Extra radiation reflected by the non-unity emissivity of BB to the detectors, when the instrument is viewing the BB</a:t>
            </a:r>
            <a:r>
              <a:rPr lang="en-US" dirty="0" smtClean="0"/>
              <a:t>.</a:t>
            </a:r>
            <a:endParaRPr lang="en-US" dirty="0" smtClean="0"/>
          </a:p>
          <a:p>
            <a:pPr lvl="1"/>
            <a:r>
              <a:rPr lang="en-US" dirty="0" smtClean="0"/>
              <a:t>Scattered solar radiation contamination at space view</a:t>
            </a:r>
          </a:p>
          <a:p>
            <a:pPr lvl="2"/>
            <a:r>
              <a:rPr lang="en-US" dirty="0" smtClean="0"/>
              <a:t>Most pronounced at pre-eclipse and post-eclipse around </a:t>
            </a:r>
            <a:r>
              <a:rPr lang="en-US" dirty="0" smtClean="0"/>
              <a:t>the </a:t>
            </a:r>
            <a:r>
              <a:rPr lang="en-US" dirty="0" smtClean="0"/>
              <a:t>equinox</a:t>
            </a:r>
            <a:r>
              <a:rPr lang="en-US" dirty="0" smtClean="0"/>
              <a:t>.</a:t>
            </a:r>
          </a:p>
          <a:p>
            <a:r>
              <a:rPr lang="en-US" dirty="0" smtClean="0"/>
              <a:t>An empirical midnight calibration correction has been implemented (</a:t>
            </a:r>
            <a:r>
              <a:rPr lang="en-US" dirty="0" err="1" smtClean="0"/>
              <a:t>Weinreb</a:t>
            </a:r>
            <a:r>
              <a:rPr lang="en-US" dirty="0" smtClean="0"/>
              <a:t> and Han </a:t>
            </a:r>
            <a:r>
              <a:rPr lang="en-US" dirty="0" smtClean="0"/>
              <a:t>2003)</a:t>
            </a:r>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6553200" cy="1143000"/>
          </a:xfrm>
        </p:spPr>
        <p:txBody>
          <a:bodyPr>
            <a:normAutofit/>
          </a:bodyPr>
          <a:lstStyle/>
          <a:p>
            <a:r>
              <a:rPr lang="en-US" sz="2800" b="1" dirty="0" smtClean="0"/>
              <a:t>Diurnal Cal. Variation and MBCC Calibration Evaluation</a:t>
            </a:r>
            <a:endParaRPr lang="en-US" sz="2800" b="1" dirty="0"/>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6" name="Picture 5" descr="Description: g11"/>
          <p:cNvPicPr/>
          <p:nvPr/>
        </p:nvPicPr>
        <p:blipFill>
          <a:blip r:embed="rId2" cstate="print"/>
          <a:srcRect/>
          <a:stretch>
            <a:fillRect/>
          </a:stretch>
        </p:blipFill>
        <p:spPr bwMode="auto">
          <a:xfrm>
            <a:off x="838200" y="3867150"/>
            <a:ext cx="3657600" cy="2990850"/>
          </a:xfrm>
          <a:prstGeom prst="rect">
            <a:avLst/>
          </a:prstGeom>
          <a:noFill/>
          <a:ln w="9525">
            <a:noFill/>
            <a:miter lim="800000"/>
            <a:headEnd/>
            <a:tailEnd/>
          </a:ln>
        </p:spPr>
      </p:pic>
      <p:sp>
        <p:nvSpPr>
          <p:cNvPr id="7" name="Rectangle 6"/>
          <p:cNvSpPr/>
          <p:nvPr/>
        </p:nvSpPr>
        <p:spPr>
          <a:xfrm>
            <a:off x="7391400" y="6324600"/>
            <a:ext cx="1588320" cy="369332"/>
          </a:xfrm>
          <a:prstGeom prst="rect">
            <a:avLst/>
          </a:prstGeom>
        </p:spPr>
        <p:txBody>
          <a:bodyPr wrap="none">
            <a:spAutoFit/>
          </a:bodyPr>
          <a:lstStyle/>
          <a:p>
            <a:r>
              <a:rPr lang="en-US" dirty="0" smtClean="0"/>
              <a:t>(Yu et al. </a:t>
            </a:r>
            <a:r>
              <a:rPr lang="en-US" dirty="0" smtClean="0"/>
              <a:t>2013)</a:t>
            </a:r>
            <a:endParaRPr lang="en-US" dirty="0"/>
          </a:p>
        </p:txBody>
      </p:sp>
      <p:sp>
        <p:nvSpPr>
          <p:cNvPr id="9" name="TextBox 8"/>
          <p:cNvSpPr txBox="1"/>
          <p:nvPr/>
        </p:nvSpPr>
        <p:spPr>
          <a:xfrm>
            <a:off x="4800600" y="5181600"/>
            <a:ext cx="3276600" cy="954107"/>
          </a:xfrm>
          <a:prstGeom prst="rect">
            <a:avLst/>
          </a:prstGeom>
          <a:noFill/>
        </p:spPr>
        <p:txBody>
          <a:bodyPr wrap="square" rtlCol="0">
            <a:spAutoFit/>
          </a:bodyPr>
          <a:lstStyle/>
          <a:p>
            <a:r>
              <a:rPr lang="en-US" sz="1400" dirty="0" smtClean="0"/>
              <a:t>Time dependent Tb bias and the standard deviation (at 30 minute time bin), as well the onset frequency of MBCC application for the winter of 2008.</a:t>
            </a:r>
            <a:endParaRPr lang="en-US" sz="1400" dirty="0"/>
          </a:p>
        </p:txBody>
      </p:sp>
      <p:graphicFrame>
        <p:nvGraphicFramePr>
          <p:cNvPr id="12" name="Chart 11"/>
          <p:cNvGraphicFramePr/>
          <p:nvPr/>
        </p:nvGraphicFramePr>
        <p:xfrm>
          <a:off x="152400" y="1524000"/>
          <a:ext cx="4114800" cy="2438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p:nvPr/>
        </p:nvGraphicFramePr>
        <p:xfrm>
          <a:off x="4800600" y="1524000"/>
          <a:ext cx="4114800" cy="2514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96200" cy="792162"/>
          </a:xfrm>
        </p:spPr>
        <p:txBody>
          <a:bodyPr>
            <a:noAutofit/>
          </a:bodyPr>
          <a:lstStyle/>
          <a:p>
            <a:r>
              <a:rPr lang="en-US" sz="2400" b="1" dirty="0" smtClean="0"/>
              <a:t>Time-dependent correction during the midnight effect time</a:t>
            </a:r>
            <a:endParaRPr lang="en-US" sz="2400" b="1" dirty="0"/>
          </a:p>
        </p:txBody>
      </p:sp>
      <p:sp>
        <p:nvSpPr>
          <p:cNvPr id="3" name="Content Placeholder 2"/>
          <p:cNvSpPr>
            <a:spLocks noGrp="1"/>
          </p:cNvSpPr>
          <p:nvPr>
            <p:ph idx="1"/>
          </p:nvPr>
        </p:nvSpPr>
        <p:spPr>
          <a:xfrm>
            <a:off x="457200" y="914400"/>
            <a:ext cx="6324600" cy="1524000"/>
          </a:xfrm>
        </p:spPr>
        <p:txBody>
          <a:bodyPr>
            <a:normAutofit/>
          </a:bodyPr>
          <a:lstStyle/>
          <a:p>
            <a:pPr lvl="1"/>
            <a:r>
              <a:rPr lang="en-US" sz="1800" dirty="0" smtClean="0"/>
              <a:t>Duration </a:t>
            </a:r>
            <a:r>
              <a:rPr lang="en-US" sz="1800" dirty="0" smtClean="0"/>
              <a:t>and amplitude vary at different IR channel</a:t>
            </a:r>
          </a:p>
          <a:p>
            <a:pPr lvl="1"/>
            <a:r>
              <a:rPr lang="en-US" sz="1800" dirty="0" smtClean="0"/>
              <a:t>Depends on the frequency of MBCC application</a:t>
            </a:r>
          </a:p>
          <a:p>
            <a:pPr lvl="1"/>
            <a:r>
              <a:rPr lang="en-US" sz="1800" dirty="0" smtClean="0"/>
              <a:t>Change with seasons</a:t>
            </a:r>
          </a:p>
          <a:p>
            <a:pPr lvl="1"/>
            <a:r>
              <a:rPr lang="en-US" sz="1800" dirty="0" smtClean="0"/>
              <a:t>Has seasonal long-term trending</a:t>
            </a:r>
          </a:p>
          <a:p>
            <a:pPr lvl="1">
              <a:buNone/>
            </a:pPr>
            <a:endParaRPr lang="en-US" dirty="0" smtClean="0"/>
          </a:p>
        </p:txBody>
      </p:sp>
      <p:pic>
        <p:nvPicPr>
          <p:cNvPr id="2050" name="Picture 2"/>
          <p:cNvPicPr>
            <a:picLocks noChangeAspect="1" noChangeArrowheads="1"/>
          </p:cNvPicPr>
          <p:nvPr/>
        </p:nvPicPr>
        <p:blipFill>
          <a:blip r:embed="rId2" cstate="print"/>
          <a:srcRect/>
          <a:stretch>
            <a:fillRect/>
          </a:stretch>
        </p:blipFill>
        <p:spPr bwMode="auto">
          <a:xfrm>
            <a:off x="5200650" y="3276600"/>
            <a:ext cx="3619500" cy="2068286"/>
          </a:xfrm>
          <a:prstGeom prst="rect">
            <a:avLst/>
          </a:prstGeom>
          <a:noFill/>
          <a:ln w="9525">
            <a:noFill/>
            <a:miter lim="800000"/>
            <a:headEnd/>
            <a:tailEnd/>
          </a:ln>
        </p:spPr>
      </p:pic>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p:cNvPicPr>
            <a:picLocks noChangeAspect="1" noChangeArrowheads="1"/>
          </p:cNvPicPr>
          <p:nvPr/>
        </p:nvPicPr>
        <p:blipFill>
          <a:blip r:embed="rId3" cstate="print"/>
          <a:srcRect/>
          <a:stretch>
            <a:fillRect/>
          </a:stretch>
        </p:blipFill>
        <p:spPr bwMode="auto">
          <a:xfrm>
            <a:off x="304800" y="2438400"/>
            <a:ext cx="4901492" cy="3102858"/>
          </a:xfrm>
          <a:prstGeom prst="rect">
            <a:avLst/>
          </a:prstGeom>
          <a:noFill/>
        </p:spPr>
      </p:pic>
      <p:sp>
        <p:nvSpPr>
          <p:cNvPr id="5123" name="Rectangle 3"/>
          <p:cNvSpPr>
            <a:spLocks noChangeArrowheads="1"/>
          </p:cNvSpPr>
          <p:nvPr/>
        </p:nvSpPr>
        <p:spPr bwMode="auto">
          <a:xfrm>
            <a:off x="381000" y="5715000"/>
            <a:ext cx="449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dirty="0" smtClean="0">
                <a:ln>
                  <a:noFill/>
                </a:ln>
                <a:solidFill>
                  <a:schemeClr val="tx1"/>
                </a:solidFill>
                <a:effectLst/>
                <a:latin typeface="Arial" pitchFamily="34" charset="0"/>
                <a:ea typeface="Times New Roman" pitchFamily="18" charset="0"/>
              </a:rPr>
              <a:t>Evaluation of MBCC performance for each channel and in each month for </a:t>
            </a:r>
            <a:r>
              <a:rPr kumimoji="0" lang="en-US" sz="1000" i="0" u="none" strike="noStrike" cap="none" normalizeH="0" baseline="0" dirty="0" smtClean="0">
                <a:ln>
                  <a:noFill/>
                </a:ln>
                <a:solidFill>
                  <a:schemeClr val="tx1"/>
                </a:solidFill>
                <a:effectLst/>
                <a:latin typeface="Arial" pitchFamily="34" charset="0"/>
                <a:ea typeface="Times New Roman" pitchFamily="18" charset="0"/>
              </a:rPr>
              <a:t>GOES-11, courtesy of Rama</a:t>
            </a:r>
            <a:r>
              <a:rPr kumimoji="0" lang="en-US" sz="1000" i="0" u="none" strike="noStrike" cap="none" normalizeH="0" dirty="0" smtClean="0">
                <a:ln>
                  <a:noFill/>
                </a:ln>
                <a:solidFill>
                  <a:schemeClr val="tx1"/>
                </a:solidFill>
                <a:effectLst/>
                <a:latin typeface="Arial" pitchFamily="34" charset="0"/>
                <a:ea typeface="Times New Roman" pitchFamily="18" charset="0"/>
              </a:rPr>
              <a:t> V. R</a:t>
            </a:r>
            <a:endParaRPr kumimoji="0" lang="en-US" sz="1000" i="0" u="none" strike="noStrike" cap="none" normalizeH="0" baseline="0" dirty="0" smtClean="0">
              <a:ln>
                <a:noFill/>
              </a:ln>
              <a:solidFill>
                <a:schemeClr val="tx1"/>
              </a:solidFill>
              <a:effectLst/>
              <a:latin typeface="Arial" pitchFamily="34" charset="0"/>
            </a:endParaRPr>
          </a:p>
        </p:txBody>
      </p:sp>
      <p:sp>
        <p:nvSpPr>
          <p:cNvPr id="8" name="Rectangle 3"/>
          <p:cNvSpPr>
            <a:spLocks noChangeArrowheads="1"/>
          </p:cNvSpPr>
          <p:nvPr/>
        </p:nvSpPr>
        <p:spPr bwMode="auto">
          <a:xfrm>
            <a:off x="5334000" y="5257800"/>
            <a:ext cx="35814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1000" dirty="0" smtClean="0">
                <a:latin typeface="Arial" pitchFamily="34" charset="0"/>
              </a:rPr>
              <a:t>Time-series of Tb bias to AIRS at midnight time for GOES-11 Ch4</a:t>
            </a:r>
            <a:endParaRPr kumimoji="0" lang="en-US" sz="100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Diurnal Calibration Variations -1</a:t>
            </a:r>
            <a:endParaRPr lang="en-US" sz="3200" b="1" dirty="0"/>
          </a:p>
        </p:txBody>
      </p:sp>
      <p:sp>
        <p:nvSpPr>
          <p:cNvPr id="3" name="Content Placeholder 2"/>
          <p:cNvSpPr>
            <a:spLocks noGrp="1"/>
          </p:cNvSpPr>
          <p:nvPr>
            <p:ph idx="1"/>
          </p:nvPr>
        </p:nvSpPr>
        <p:spPr/>
        <p:txBody>
          <a:bodyPr>
            <a:normAutofit fontScale="92500" lnSpcReduction="20000"/>
          </a:bodyPr>
          <a:lstStyle/>
          <a:p>
            <a:r>
              <a:rPr lang="en-US" sz="2400" dirty="0" smtClean="0"/>
              <a:t>In Yu et al. (2013), diurnal Tb variation is characterized as: </a:t>
            </a:r>
            <a:r>
              <a:rPr lang="en-US" sz="2400" dirty="0" smtClean="0"/>
              <a:t>Diurnal Tb Variation = max(</a:t>
            </a:r>
            <a:r>
              <a:rPr lang="en-US" sz="2400" dirty="0" err="1" smtClean="0"/>
              <a:t>Tb</a:t>
            </a:r>
            <a:r>
              <a:rPr lang="en-US" sz="2400" baseline="-25000" dirty="0" err="1" smtClean="0"/>
              <a:t>GEO</a:t>
            </a:r>
            <a:r>
              <a:rPr lang="en-US" sz="2400" baseline="-25000" dirty="0" smtClean="0"/>
              <a:t>, </a:t>
            </a:r>
            <a:r>
              <a:rPr lang="en-US" sz="2400" baseline="-25000" dirty="0" smtClean="0"/>
              <a:t>daytime </a:t>
            </a:r>
            <a:r>
              <a:rPr lang="en-US" sz="2400" dirty="0" smtClean="0"/>
              <a:t>-</a:t>
            </a:r>
            <a:r>
              <a:rPr lang="en-US" sz="2400" dirty="0" err="1" smtClean="0"/>
              <a:t>Tb</a:t>
            </a:r>
            <a:r>
              <a:rPr lang="en-US" sz="2400" baseline="-25000" dirty="0" err="1" smtClean="0"/>
              <a:t>AIRS,daytime</a:t>
            </a:r>
            <a:r>
              <a:rPr lang="en-US" sz="2400" dirty="0" smtClean="0"/>
              <a:t>) – min(</a:t>
            </a:r>
            <a:r>
              <a:rPr lang="en-US" sz="2400" dirty="0" err="1" smtClean="0"/>
              <a:t>Tb</a:t>
            </a:r>
            <a:r>
              <a:rPr lang="en-US" sz="2400" baseline="-25000" dirty="0" err="1" smtClean="0"/>
              <a:t>GEO,midnight</a:t>
            </a:r>
            <a:r>
              <a:rPr lang="en-US" sz="2400" dirty="0" err="1" smtClean="0"/>
              <a:t>-Tb</a:t>
            </a:r>
            <a:r>
              <a:rPr lang="en-US" sz="2400" baseline="-25000" dirty="0" err="1" smtClean="0"/>
              <a:t>AIRS,midnight</a:t>
            </a:r>
            <a:r>
              <a:rPr lang="en-US" sz="2400" dirty="0" smtClean="0"/>
              <a:t>)</a:t>
            </a:r>
          </a:p>
          <a:p>
            <a:pPr lvl="1"/>
            <a:r>
              <a:rPr lang="en-US" sz="2000" dirty="0" smtClean="0"/>
              <a:t>Three months of collocation data are used to ensure enough data for a robust Tb bias at each half-hour time intervals</a:t>
            </a:r>
          </a:p>
          <a:p>
            <a:pPr lvl="1">
              <a:buNone/>
            </a:pPr>
            <a:endParaRPr lang="en-US" sz="2000" dirty="0" smtClean="0"/>
          </a:p>
          <a:p>
            <a:r>
              <a:rPr lang="en-US" sz="2400" dirty="0" smtClean="0"/>
              <a:t>In the IR product,  the correction coefficients are based on monthly collocation</a:t>
            </a:r>
          </a:p>
          <a:p>
            <a:pPr lvl="1">
              <a:buNone/>
            </a:pPr>
            <a:r>
              <a:rPr lang="en-US" sz="2000" dirty="0" smtClean="0"/>
              <a:t>Diurnal Tb Variation = (</a:t>
            </a:r>
            <a:r>
              <a:rPr lang="en-US" sz="2000" dirty="0" err="1" smtClean="0"/>
              <a:t>Tb</a:t>
            </a:r>
            <a:r>
              <a:rPr lang="en-US" sz="2000" baseline="-25000" dirty="0" err="1" smtClean="0"/>
              <a:t>GEO</a:t>
            </a:r>
            <a:r>
              <a:rPr lang="en-US" sz="2000" baseline="-25000" dirty="0" smtClean="0"/>
              <a:t>, daytime </a:t>
            </a:r>
            <a:r>
              <a:rPr lang="en-US" sz="2000" dirty="0" smtClean="0"/>
              <a:t>-</a:t>
            </a:r>
            <a:r>
              <a:rPr lang="en-US" sz="2000" dirty="0" err="1" smtClean="0"/>
              <a:t>Tb</a:t>
            </a:r>
            <a:r>
              <a:rPr lang="en-US" sz="2000" baseline="-25000" dirty="0" err="1" smtClean="0"/>
              <a:t>AIRS,daytime</a:t>
            </a:r>
            <a:r>
              <a:rPr lang="en-US" sz="2000" dirty="0" smtClean="0"/>
              <a:t>) – (</a:t>
            </a:r>
            <a:r>
              <a:rPr lang="en-US" sz="2000" dirty="0" err="1" smtClean="0"/>
              <a:t>Tb</a:t>
            </a:r>
            <a:r>
              <a:rPr lang="en-US" sz="2000" baseline="-25000" dirty="0" err="1" smtClean="0"/>
              <a:t>GEO,midnight</a:t>
            </a:r>
            <a:r>
              <a:rPr lang="en-US" sz="2000" dirty="0" err="1" smtClean="0"/>
              <a:t>-Tb</a:t>
            </a:r>
            <a:r>
              <a:rPr lang="en-US" sz="2000" baseline="-25000" dirty="0" err="1" smtClean="0"/>
              <a:t>AIRS,midnight</a:t>
            </a:r>
            <a:r>
              <a:rPr lang="en-US" sz="2000" dirty="0" smtClean="0"/>
              <a:t>)</a:t>
            </a:r>
          </a:p>
          <a:p>
            <a:pPr lvl="1">
              <a:buNone/>
            </a:pPr>
            <a:endParaRPr lang="en-US" sz="2000" dirty="0" smtClean="0"/>
          </a:p>
          <a:p>
            <a:r>
              <a:rPr lang="en-US" sz="2400" dirty="0" smtClean="0"/>
              <a:t>This method cannot work for shortwave channel (IR3.9µm)</a:t>
            </a:r>
          </a:p>
          <a:p>
            <a:pPr lvl="1"/>
            <a:r>
              <a:rPr lang="en-US" sz="2000" dirty="0" smtClean="0"/>
              <a:t>Directional reflectance</a:t>
            </a:r>
          </a:p>
          <a:p>
            <a:r>
              <a:rPr lang="en-US" sz="2400" dirty="0" smtClean="0"/>
              <a:t>May also over-estimate the uncertainty of window channel (10.7µm) in the day-time.</a:t>
            </a:r>
          </a:p>
          <a:p>
            <a:pPr lvl="1"/>
            <a:r>
              <a:rPr lang="en-US" sz="2000" dirty="0" smtClean="0"/>
              <a:t>Directional emissivity</a:t>
            </a:r>
            <a:endParaRPr lang="en-US" sz="2000" dirty="0" smtClean="0"/>
          </a:p>
          <a:p>
            <a:pPr lvl="1">
              <a:buNone/>
            </a:pPr>
            <a:endParaRPr lang="en-US" sz="2000" dirty="0" smtClean="0"/>
          </a:p>
          <a:p>
            <a:pPr lvl="1">
              <a:buNone/>
            </a:pP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b="1" dirty="0" smtClean="0"/>
              <a:t>Diurnal Calibration Variations - 2</a:t>
            </a:r>
            <a:endParaRPr lang="en-US" sz="2800" b="1" dirty="0"/>
          </a:p>
        </p:txBody>
      </p:sp>
      <p:sp>
        <p:nvSpPr>
          <p:cNvPr id="39940"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2"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41" name="Object 5"/>
          <p:cNvGraphicFramePr>
            <a:graphicFrameLocks noChangeAspect="1"/>
          </p:cNvGraphicFramePr>
          <p:nvPr/>
        </p:nvGraphicFramePr>
        <p:xfrm>
          <a:off x="381000" y="3733800"/>
          <a:ext cx="7940675" cy="381000"/>
        </p:xfrm>
        <a:graphic>
          <a:graphicData uri="http://schemas.openxmlformats.org/presentationml/2006/ole">
            <p:oleObj spid="_x0000_s15362" name="Equation" r:id="rId3" imgW="4965480" imgH="241200" progId="Equation.3">
              <p:embed/>
            </p:oleObj>
          </a:graphicData>
        </a:graphic>
      </p:graphicFrame>
      <p:sp>
        <p:nvSpPr>
          <p:cNvPr id="11" name="TextBox 10"/>
          <p:cNvSpPr txBox="1"/>
          <p:nvPr/>
        </p:nvSpPr>
        <p:spPr>
          <a:xfrm>
            <a:off x="304800" y="1066800"/>
            <a:ext cx="5333255" cy="461665"/>
          </a:xfrm>
          <a:prstGeom prst="rect">
            <a:avLst/>
          </a:prstGeom>
          <a:noFill/>
        </p:spPr>
        <p:txBody>
          <a:bodyPr wrap="none" rtlCol="0">
            <a:spAutoFit/>
          </a:bodyPr>
          <a:lstStyle/>
          <a:p>
            <a:r>
              <a:rPr lang="en-US" sz="2400" b="1" dirty="0" smtClean="0">
                <a:solidFill>
                  <a:srgbClr val="FF0000"/>
                </a:solidFill>
              </a:rPr>
              <a:t>Can we use </a:t>
            </a:r>
            <a:r>
              <a:rPr lang="en-US" sz="2400" b="1" dirty="0" smtClean="0">
                <a:solidFill>
                  <a:srgbClr val="FF0000"/>
                </a:solidFill>
              </a:rPr>
              <a:t>IASI </a:t>
            </a:r>
            <a:r>
              <a:rPr lang="en-US" sz="2400" b="1" dirty="0" smtClean="0">
                <a:solidFill>
                  <a:srgbClr val="FF0000"/>
                </a:solidFill>
              </a:rPr>
              <a:t>night-time collocations?</a:t>
            </a:r>
            <a:endParaRPr lang="en-US" sz="2400" b="1" dirty="0">
              <a:solidFill>
                <a:srgbClr val="FF0000"/>
              </a:solidFill>
            </a:endParaRPr>
          </a:p>
        </p:txBody>
      </p:sp>
      <p:sp>
        <p:nvSpPr>
          <p:cNvPr id="8" name="TextBox 7"/>
          <p:cNvSpPr txBox="1"/>
          <p:nvPr/>
        </p:nvSpPr>
        <p:spPr>
          <a:xfrm>
            <a:off x="381000" y="4267200"/>
            <a:ext cx="8229600" cy="2000548"/>
          </a:xfrm>
          <a:prstGeom prst="rect">
            <a:avLst/>
          </a:prstGeom>
          <a:noFill/>
        </p:spPr>
        <p:txBody>
          <a:bodyPr wrap="square" rtlCol="0">
            <a:spAutoFit/>
          </a:bodyPr>
          <a:lstStyle/>
          <a:p>
            <a:pPr marL="342900" indent="-342900">
              <a:buFont typeface="Arial" pitchFamily="34" charset="0"/>
              <a:buChar char="•"/>
            </a:pPr>
            <a:r>
              <a:rPr lang="en-US" sz="2200" dirty="0" smtClean="0"/>
              <a:t>SNO </a:t>
            </a:r>
            <a:r>
              <a:rPr lang="en-US" sz="2200" dirty="0" smtClean="0"/>
              <a:t>night-time collocations for the SW channels</a:t>
            </a:r>
          </a:p>
          <a:p>
            <a:pPr marL="800100" lvl="1" indent="-342900">
              <a:buFont typeface="Wingdings" pitchFamily="2" charset="2"/>
              <a:buChar char="ü"/>
            </a:pPr>
            <a:r>
              <a:rPr lang="en-US" sz="2000" dirty="0" smtClean="0"/>
              <a:t>Extra resource needed</a:t>
            </a:r>
          </a:p>
          <a:p>
            <a:pPr marL="800100" lvl="1" indent="-342900">
              <a:buFont typeface="Wingdings" pitchFamily="2" charset="2"/>
              <a:buChar char="ü"/>
            </a:pPr>
            <a:r>
              <a:rPr lang="en-US" sz="2000" dirty="0" smtClean="0"/>
              <a:t>SNO has the cold scene </a:t>
            </a:r>
            <a:r>
              <a:rPr lang="en-US" sz="2000" dirty="0" smtClean="0"/>
              <a:t>issue</a:t>
            </a:r>
          </a:p>
          <a:p>
            <a:pPr marL="800100" lvl="1" indent="-342900">
              <a:buFont typeface="Wingdings" pitchFamily="2" charset="2"/>
              <a:buChar char="ü"/>
            </a:pPr>
            <a:endParaRPr lang="en-US" sz="2000" dirty="0" smtClean="0"/>
          </a:p>
          <a:p>
            <a:pPr marL="342900" indent="-342900">
              <a:buFont typeface="Arial" pitchFamily="34" charset="0"/>
              <a:buChar char="•"/>
            </a:pPr>
            <a:r>
              <a:rPr lang="en-US" sz="2200" dirty="0" smtClean="0"/>
              <a:t>Can we currently assume AIRS-IASI =0 for this channel?  </a:t>
            </a:r>
          </a:p>
          <a:p>
            <a:pPr marL="800100" lvl="1" indent="-342900"/>
            <a:endParaRPr lang="en-US" sz="2000" dirty="0" smtClean="0"/>
          </a:p>
        </p:txBody>
      </p:sp>
      <p:sp>
        <p:nvSpPr>
          <p:cNvPr id="12" name="Content Placeholder 2"/>
          <p:cNvSpPr>
            <a:spLocks noGrp="1"/>
          </p:cNvSpPr>
          <p:nvPr>
            <p:ph idx="1"/>
          </p:nvPr>
        </p:nvSpPr>
        <p:spPr>
          <a:xfrm>
            <a:off x="457200" y="2133600"/>
            <a:ext cx="8229600" cy="1828800"/>
          </a:xfrm>
        </p:spPr>
        <p:txBody>
          <a:bodyPr>
            <a:normAutofit/>
          </a:bodyPr>
          <a:lstStyle/>
          <a:p>
            <a:r>
              <a:rPr lang="en-US" sz="2200" b="1" dirty="0" smtClean="0"/>
              <a:t>Need to characterize the IASI-AIRS difference</a:t>
            </a:r>
          </a:p>
          <a:p>
            <a:endParaRPr lang="en-US" sz="1200" dirty="0" smtClean="0"/>
          </a:p>
          <a:p>
            <a:r>
              <a:rPr lang="en-US" sz="2200" dirty="0" smtClean="0"/>
              <a:t>Double difference </a:t>
            </a:r>
          </a:p>
          <a:p>
            <a:pPr lvl="1">
              <a:buFont typeface="Wingdings" pitchFamily="2" charset="2"/>
              <a:buChar char="Ø"/>
            </a:pPr>
            <a:r>
              <a:rPr lang="en-US" sz="1800" dirty="0" smtClean="0"/>
              <a:t>need to know </a:t>
            </a:r>
            <a:r>
              <a:rPr lang="en-US" sz="1800" i="1" dirty="0" smtClean="0"/>
              <a:t>GEO</a:t>
            </a:r>
            <a:r>
              <a:rPr lang="en-US" sz="1800" i="1" baseline="-25000" dirty="0" smtClean="0"/>
              <a:t>t1</a:t>
            </a:r>
            <a:r>
              <a:rPr lang="en-US" sz="1800" dirty="0" smtClean="0"/>
              <a:t> -</a:t>
            </a:r>
            <a:r>
              <a:rPr lang="en-US" sz="1800" i="1" dirty="0" smtClean="0"/>
              <a:t>GEO</a:t>
            </a:r>
            <a:r>
              <a:rPr lang="en-US" sz="1800" i="1" baseline="-25000" dirty="0" smtClean="0"/>
              <a:t>t2</a:t>
            </a:r>
            <a:r>
              <a:rPr lang="en-US" sz="1800" baseline="-25000" dirty="0" smtClean="0"/>
              <a:t> </a:t>
            </a:r>
            <a:r>
              <a:rPr lang="en-US" sz="1800" dirty="0" smtClean="0"/>
              <a:t> </a:t>
            </a:r>
          </a:p>
        </p:txBody>
      </p:sp>
      <p:sp>
        <p:nvSpPr>
          <p:cNvPr id="13" name="Rectangle 12"/>
          <p:cNvSpPr/>
          <p:nvPr/>
        </p:nvSpPr>
        <p:spPr>
          <a:xfrm>
            <a:off x="685800" y="1600200"/>
            <a:ext cx="8153400" cy="369332"/>
          </a:xfrm>
          <a:prstGeom prst="rect">
            <a:avLst/>
          </a:prstGeom>
        </p:spPr>
        <p:txBody>
          <a:bodyPr wrap="square">
            <a:spAutoFit/>
          </a:bodyPr>
          <a:lstStyle/>
          <a:p>
            <a:r>
              <a:rPr lang="en-US" dirty="0" smtClean="0"/>
              <a:t>Diurnal Tb Variation = (</a:t>
            </a:r>
            <a:r>
              <a:rPr lang="en-US" dirty="0" err="1" smtClean="0"/>
              <a:t>Tb</a:t>
            </a:r>
            <a:r>
              <a:rPr lang="en-US" baseline="-25000" dirty="0" err="1" smtClean="0"/>
              <a:t>GEO</a:t>
            </a:r>
            <a:r>
              <a:rPr lang="en-US" baseline="-25000" dirty="0" smtClean="0"/>
              <a:t>, </a:t>
            </a:r>
            <a:r>
              <a:rPr lang="en-US" baseline="-25000" dirty="0" smtClean="0"/>
              <a:t>nighttime </a:t>
            </a:r>
            <a:r>
              <a:rPr lang="en-US" dirty="0" smtClean="0"/>
              <a:t>–</a:t>
            </a:r>
            <a:r>
              <a:rPr lang="en-US" dirty="0" err="1" smtClean="0"/>
              <a:t>Tb</a:t>
            </a:r>
            <a:r>
              <a:rPr lang="en-US" baseline="-25000" dirty="0" err="1" smtClean="0"/>
              <a:t>IASI,nightime</a:t>
            </a:r>
            <a:r>
              <a:rPr lang="en-US" dirty="0" smtClean="0"/>
              <a:t>) – (</a:t>
            </a:r>
            <a:r>
              <a:rPr lang="en-US" dirty="0" err="1" smtClean="0"/>
              <a:t>Tb</a:t>
            </a:r>
            <a:r>
              <a:rPr lang="en-US" baseline="-25000" dirty="0" err="1" smtClean="0"/>
              <a:t>GEO,midnight</a:t>
            </a:r>
            <a:r>
              <a:rPr lang="en-US" dirty="0" err="1" smtClean="0"/>
              <a:t>-Tb</a:t>
            </a:r>
            <a:r>
              <a:rPr lang="en-US" baseline="-25000" dirty="0" err="1" smtClean="0"/>
              <a:t>AIRS,midnight</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590799"/>
          </a:xfrm>
        </p:spPr>
        <p:txBody>
          <a:bodyPr>
            <a:normAutofit fontScale="62500" lnSpcReduction="20000"/>
          </a:bodyPr>
          <a:lstStyle/>
          <a:p>
            <a:r>
              <a:rPr lang="en-US" dirty="0" smtClean="0"/>
              <a:t>Issues:</a:t>
            </a:r>
          </a:p>
          <a:p>
            <a:pPr lvl="1"/>
            <a:r>
              <a:rPr lang="en-US" dirty="0" smtClean="0"/>
              <a:t>Aqua overpasses at 1:30am. As a result, most collocations occur between 00:00-03:00am satellite local time</a:t>
            </a:r>
          </a:p>
          <a:p>
            <a:pPr lvl="1"/>
            <a:r>
              <a:rPr lang="en-US" dirty="0" smtClean="0"/>
              <a:t>Need sufficient collocations for robust statistics</a:t>
            </a:r>
          </a:p>
          <a:p>
            <a:pPr lvl="1"/>
            <a:r>
              <a:rPr lang="en-US" dirty="0" smtClean="0"/>
              <a:t>May work fine if the non-perfect BB is the main issue for the midnight calibration anomaly: 1-3 hours of midnight</a:t>
            </a:r>
          </a:p>
          <a:p>
            <a:pPr lvl="1"/>
            <a:r>
              <a:rPr lang="en-US" dirty="0" smtClean="0"/>
              <a:t>May result in relatively larger uncertainty for the stray-light contamination at pre/post-eclipse seasons: peak at midnight? How about the spinners which have stray-light effect peaks around satellite midnight time?</a:t>
            </a:r>
          </a:p>
          <a:p>
            <a:pPr lvl="1"/>
            <a:endParaRPr lang="en-US" dirty="0"/>
          </a:p>
        </p:txBody>
      </p:sp>
      <p:sp>
        <p:nvSpPr>
          <p:cNvPr id="4" name="Title 1"/>
          <p:cNvSpPr>
            <a:spLocks noGrp="1"/>
          </p:cNvSpPr>
          <p:nvPr>
            <p:ph type="title"/>
          </p:nvPr>
        </p:nvSpPr>
        <p:spPr>
          <a:xfrm>
            <a:off x="457200" y="274638"/>
            <a:ext cx="8229600" cy="1143000"/>
          </a:xfrm>
        </p:spPr>
        <p:txBody>
          <a:bodyPr>
            <a:normAutofit/>
          </a:bodyPr>
          <a:lstStyle/>
          <a:p>
            <a:r>
              <a:rPr lang="en-US" sz="3200" b="1" dirty="0" smtClean="0"/>
              <a:t>Diurnal Calibration Variations -3</a:t>
            </a:r>
            <a:endParaRPr lang="en-US" sz="3200" b="1" dirty="0"/>
          </a:p>
        </p:txBody>
      </p:sp>
      <p:sp>
        <p:nvSpPr>
          <p:cNvPr id="5" name="TextBox 4"/>
          <p:cNvSpPr txBox="1"/>
          <p:nvPr/>
        </p:nvSpPr>
        <p:spPr>
          <a:xfrm>
            <a:off x="228600" y="1143000"/>
            <a:ext cx="7362400" cy="461665"/>
          </a:xfrm>
          <a:prstGeom prst="rect">
            <a:avLst/>
          </a:prstGeom>
          <a:noFill/>
        </p:spPr>
        <p:txBody>
          <a:bodyPr wrap="none" rtlCol="0">
            <a:spAutoFit/>
          </a:bodyPr>
          <a:lstStyle/>
          <a:p>
            <a:r>
              <a:rPr lang="en-US" sz="2400" b="1" dirty="0" smtClean="0">
                <a:solidFill>
                  <a:srgbClr val="FF0000"/>
                </a:solidFill>
              </a:rPr>
              <a:t>Can we use </a:t>
            </a:r>
            <a:r>
              <a:rPr lang="en-US" sz="2400" b="1" dirty="0" smtClean="0">
                <a:solidFill>
                  <a:srgbClr val="FF0000"/>
                </a:solidFill>
              </a:rPr>
              <a:t>hourly interval AIRS </a:t>
            </a:r>
            <a:r>
              <a:rPr lang="en-US" sz="2400" b="1" dirty="0" smtClean="0">
                <a:solidFill>
                  <a:srgbClr val="FF0000"/>
                </a:solidFill>
              </a:rPr>
              <a:t>night-time collocations?</a:t>
            </a:r>
            <a:endParaRPr lang="en-US" sz="2400" b="1" dirty="0">
              <a:solidFill>
                <a:srgbClr val="FF0000"/>
              </a:solidFill>
            </a:endParaRPr>
          </a:p>
        </p:txBody>
      </p:sp>
      <p:pic>
        <p:nvPicPr>
          <p:cNvPr id="16386" name="Picture 2"/>
          <p:cNvPicPr>
            <a:picLocks noChangeAspect="1" noChangeArrowheads="1"/>
          </p:cNvPicPr>
          <p:nvPr/>
        </p:nvPicPr>
        <p:blipFill>
          <a:blip r:embed="rId2" cstate="print"/>
          <a:srcRect/>
          <a:stretch>
            <a:fillRect/>
          </a:stretch>
        </p:blipFill>
        <p:spPr bwMode="auto">
          <a:xfrm>
            <a:off x="457200" y="4029075"/>
            <a:ext cx="7467600" cy="28289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981199"/>
          </a:xfrm>
        </p:spPr>
        <p:txBody>
          <a:bodyPr>
            <a:normAutofit fontScale="62500" lnSpcReduction="20000"/>
          </a:bodyPr>
          <a:lstStyle/>
          <a:p>
            <a:r>
              <a:rPr lang="en-US" dirty="0" smtClean="0"/>
              <a:t>Since the purpose of diurnal calibration variation and the its uncertainty is mainly for the reference of correction residual (NOAA currently doesn’t plan to provide the midnight correction product), it is proposed that we use AIRS as the reference instrument to characterize the diurnal calibration variation</a:t>
            </a:r>
          </a:p>
          <a:p>
            <a:pPr>
              <a:buNone/>
            </a:pPr>
            <a:endParaRPr lang="en-US" dirty="0" smtClean="0"/>
          </a:p>
          <a:p>
            <a:pPr lvl="1"/>
            <a:r>
              <a:rPr lang="en-US" dirty="0" smtClean="0"/>
              <a:t>Night time collocation for SW channel (3.9µm)</a:t>
            </a:r>
          </a:p>
          <a:p>
            <a:pPr lvl="1"/>
            <a:endParaRPr lang="en-US" dirty="0" smtClean="0"/>
          </a:p>
          <a:p>
            <a:pPr lvl="1"/>
            <a:endParaRPr lang="en-US" dirty="0" smtClean="0"/>
          </a:p>
          <a:p>
            <a:pPr lvl="1"/>
            <a:endParaRPr lang="en-US" dirty="0" smtClean="0"/>
          </a:p>
          <a:p>
            <a:pPr lvl="1"/>
            <a:endParaRPr lang="en-US" dirty="0"/>
          </a:p>
        </p:txBody>
      </p:sp>
      <p:sp>
        <p:nvSpPr>
          <p:cNvPr id="4" name="Title 1"/>
          <p:cNvSpPr>
            <a:spLocks noGrp="1"/>
          </p:cNvSpPr>
          <p:nvPr>
            <p:ph type="title"/>
          </p:nvPr>
        </p:nvSpPr>
        <p:spPr/>
        <p:txBody>
          <a:bodyPr>
            <a:normAutofit/>
          </a:bodyPr>
          <a:lstStyle/>
          <a:p>
            <a:r>
              <a:rPr lang="en-US" sz="3200" b="1" dirty="0" smtClean="0"/>
              <a:t>Diurnal Calibration Variations -4</a:t>
            </a:r>
            <a:endParaRPr lang="en-US" sz="3200" b="1" dirty="0"/>
          </a:p>
        </p:txBody>
      </p:sp>
      <p:sp>
        <p:nvSpPr>
          <p:cNvPr id="5" name="Rectangle 4"/>
          <p:cNvSpPr/>
          <p:nvPr/>
        </p:nvSpPr>
        <p:spPr>
          <a:xfrm>
            <a:off x="457200" y="3505200"/>
            <a:ext cx="8153400" cy="369332"/>
          </a:xfrm>
          <a:prstGeom prst="rect">
            <a:avLst/>
          </a:prstGeom>
        </p:spPr>
        <p:txBody>
          <a:bodyPr wrap="square">
            <a:spAutoFit/>
          </a:bodyPr>
          <a:lstStyle/>
          <a:p>
            <a:r>
              <a:rPr lang="en-US" dirty="0" smtClean="0"/>
              <a:t>Diurnal Tb Variation = (</a:t>
            </a:r>
            <a:r>
              <a:rPr lang="en-US" dirty="0" err="1" smtClean="0"/>
              <a:t>Tb</a:t>
            </a:r>
            <a:r>
              <a:rPr lang="en-US" baseline="-25000" dirty="0" err="1" smtClean="0"/>
              <a:t>GEO</a:t>
            </a:r>
            <a:r>
              <a:rPr lang="en-US" baseline="-25000" dirty="0" smtClean="0"/>
              <a:t>, before00Z</a:t>
            </a:r>
            <a:r>
              <a:rPr lang="en-US" dirty="0" smtClean="0"/>
              <a:t>  </a:t>
            </a:r>
            <a:r>
              <a:rPr lang="en-US" baseline="-25000" dirty="0" smtClean="0"/>
              <a:t> </a:t>
            </a:r>
            <a:r>
              <a:rPr lang="en-US" dirty="0" smtClean="0"/>
              <a:t>–</a:t>
            </a:r>
            <a:r>
              <a:rPr lang="en-US" dirty="0" smtClean="0"/>
              <a:t>Tb</a:t>
            </a:r>
            <a:r>
              <a:rPr lang="en-US" baseline="-25000" dirty="0" smtClean="0"/>
              <a:t>AIRS,before00Z</a:t>
            </a:r>
            <a:r>
              <a:rPr lang="en-US" dirty="0" smtClean="0"/>
              <a:t>) </a:t>
            </a:r>
            <a:r>
              <a:rPr lang="en-US" dirty="0" smtClean="0"/>
              <a:t>– (</a:t>
            </a:r>
            <a:r>
              <a:rPr lang="en-US" dirty="0" smtClean="0"/>
              <a:t>Tb</a:t>
            </a:r>
            <a:r>
              <a:rPr lang="en-US" baseline="-25000" dirty="0" smtClean="0"/>
              <a:t>GEO,after00Z</a:t>
            </a:r>
            <a:r>
              <a:rPr lang="en-US" dirty="0" smtClean="0"/>
              <a:t>-Tb</a:t>
            </a:r>
            <a:r>
              <a:rPr lang="en-US" baseline="-25000" dirty="0" smtClean="0"/>
              <a:t>AIRS,after00Z</a:t>
            </a:r>
            <a:r>
              <a:rPr lang="en-US" dirty="0" smtClean="0"/>
              <a:t>)</a:t>
            </a:r>
            <a:endParaRPr lang="en-US" dirty="0"/>
          </a:p>
        </p:txBody>
      </p:sp>
      <p:sp>
        <p:nvSpPr>
          <p:cNvPr id="6" name="Rectangle 5"/>
          <p:cNvSpPr/>
          <p:nvPr/>
        </p:nvSpPr>
        <p:spPr>
          <a:xfrm>
            <a:off x="304800" y="5791200"/>
            <a:ext cx="8153400" cy="369332"/>
          </a:xfrm>
          <a:prstGeom prst="rect">
            <a:avLst/>
          </a:prstGeom>
        </p:spPr>
        <p:txBody>
          <a:bodyPr wrap="square">
            <a:spAutoFit/>
          </a:bodyPr>
          <a:lstStyle/>
          <a:p>
            <a:r>
              <a:rPr lang="en-US" dirty="0" smtClean="0"/>
              <a:t>Diurnal Tb Variation = (</a:t>
            </a:r>
            <a:r>
              <a:rPr lang="en-US" dirty="0" err="1" smtClean="0"/>
              <a:t>Tb</a:t>
            </a:r>
            <a:r>
              <a:rPr lang="en-US" baseline="-25000" dirty="0" err="1" smtClean="0"/>
              <a:t>GEO</a:t>
            </a:r>
            <a:r>
              <a:rPr lang="en-US" baseline="-25000" dirty="0" smtClean="0"/>
              <a:t>, </a:t>
            </a:r>
            <a:r>
              <a:rPr lang="en-US" baseline="-25000" dirty="0" smtClean="0"/>
              <a:t>daytime </a:t>
            </a:r>
            <a:r>
              <a:rPr lang="en-US" dirty="0" smtClean="0"/>
              <a:t>–</a:t>
            </a:r>
            <a:r>
              <a:rPr lang="en-US" dirty="0" err="1" smtClean="0"/>
              <a:t>Tb</a:t>
            </a:r>
            <a:r>
              <a:rPr lang="en-US" baseline="-25000" dirty="0" err="1" smtClean="0"/>
              <a:t>AIRS,daytime</a:t>
            </a:r>
            <a:r>
              <a:rPr lang="en-US" dirty="0" smtClean="0"/>
              <a:t>) – (</a:t>
            </a:r>
            <a:r>
              <a:rPr lang="en-US" dirty="0" err="1" smtClean="0"/>
              <a:t>Tb</a:t>
            </a:r>
            <a:r>
              <a:rPr lang="en-US" baseline="-25000" dirty="0" err="1" smtClean="0"/>
              <a:t>GEO,midnight</a:t>
            </a:r>
            <a:r>
              <a:rPr lang="en-US" dirty="0" err="1" smtClean="0"/>
              <a:t>-Tb</a:t>
            </a:r>
            <a:r>
              <a:rPr lang="en-US" baseline="-25000" dirty="0" err="1" smtClean="0"/>
              <a:t>AIRS,midnight</a:t>
            </a:r>
            <a:r>
              <a:rPr lang="en-US" dirty="0" smtClean="0"/>
              <a:t>)</a:t>
            </a:r>
            <a:endParaRPr lang="en-US" dirty="0"/>
          </a:p>
        </p:txBody>
      </p:sp>
      <p:sp>
        <p:nvSpPr>
          <p:cNvPr id="7" name="Content Placeholder 2"/>
          <p:cNvSpPr txBox="1">
            <a:spLocks/>
          </p:cNvSpPr>
          <p:nvPr/>
        </p:nvSpPr>
        <p:spPr>
          <a:xfrm>
            <a:off x="381000" y="4572000"/>
            <a:ext cx="8229600" cy="1143001"/>
          </a:xfrm>
          <a:prstGeom prst="rect">
            <a:avLst/>
          </a:prstGeom>
        </p:spPr>
        <p:txBody>
          <a:bodyPr vert="horz" lIns="91440" tIns="45720" rIns="91440" bIns="45720" rtlCol="0">
            <a:normAutofit fontScale="62500" lnSpcReduction="20000"/>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Day/night AIRS collocations for the other IR channels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Rectangle 7"/>
          <p:cNvSpPr/>
          <p:nvPr/>
        </p:nvSpPr>
        <p:spPr>
          <a:xfrm>
            <a:off x="457200" y="3962400"/>
            <a:ext cx="8153400" cy="369332"/>
          </a:xfrm>
          <a:prstGeom prst="rect">
            <a:avLst/>
          </a:prstGeom>
        </p:spPr>
        <p:txBody>
          <a:bodyPr wrap="square">
            <a:spAutoFit/>
          </a:bodyPr>
          <a:lstStyle/>
          <a:p>
            <a:r>
              <a:rPr lang="en-US" dirty="0" smtClean="0"/>
              <a:t>Diurnal Tb Variation = (</a:t>
            </a:r>
            <a:r>
              <a:rPr lang="en-US" dirty="0" err="1" smtClean="0"/>
              <a:t>Tb</a:t>
            </a:r>
            <a:r>
              <a:rPr lang="en-US" baseline="-25000" dirty="0" err="1" smtClean="0"/>
              <a:t>GEO</a:t>
            </a:r>
            <a:r>
              <a:rPr lang="en-US" baseline="-25000" dirty="0" smtClean="0"/>
              <a:t>, night</a:t>
            </a:r>
            <a:r>
              <a:rPr lang="en-US" dirty="0" smtClean="0"/>
              <a:t>–</a:t>
            </a:r>
            <a:r>
              <a:rPr lang="en-US" dirty="0" err="1" smtClean="0"/>
              <a:t>Tb</a:t>
            </a:r>
            <a:r>
              <a:rPr lang="en-US" baseline="-25000" dirty="0" err="1" smtClean="0"/>
              <a:t>IASI</a:t>
            </a:r>
            <a:r>
              <a:rPr lang="en-US" baseline="-25000" dirty="0" smtClean="0"/>
              <a:t>, night</a:t>
            </a:r>
            <a:r>
              <a:rPr lang="en-US" dirty="0" smtClean="0"/>
              <a:t>) </a:t>
            </a:r>
            <a:r>
              <a:rPr lang="en-US" dirty="0" smtClean="0"/>
              <a:t>– (</a:t>
            </a:r>
            <a:r>
              <a:rPr lang="en-US" dirty="0" err="1" smtClean="0"/>
              <a:t>Tb</a:t>
            </a:r>
            <a:r>
              <a:rPr lang="en-US" baseline="-25000" dirty="0" err="1" smtClean="0"/>
              <a:t>GEO,midnight</a:t>
            </a:r>
            <a:r>
              <a:rPr lang="en-US" dirty="0" err="1" smtClean="0"/>
              <a:t>-Tb</a:t>
            </a:r>
            <a:r>
              <a:rPr lang="en-US" baseline="-25000" dirty="0" err="1" smtClean="0"/>
              <a:t>AIRS,midnight</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1"/>
            <a:ext cx="8229600" cy="2514599"/>
          </a:xfrm>
        </p:spPr>
        <p:txBody>
          <a:bodyPr>
            <a:normAutofit fontScale="70000" lnSpcReduction="20000"/>
          </a:bodyPr>
          <a:lstStyle/>
          <a:p>
            <a:r>
              <a:rPr lang="en-US" dirty="0" smtClean="0"/>
              <a:t>In addition to seasonal variations, the diurnal variation may also change (trending) as the instrument ages</a:t>
            </a:r>
          </a:p>
          <a:p>
            <a:pPr lvl="1"/>
            <a:r>
              <a:rPr lang="en-US" dirty="0" smtClean="0"/>
              <a:t>Ideally dynamic </a:t>
            </a:r>
          </a:p>
          <a:p>
            <a:r>
              <a:rPr lang="en-US" dirty="0" smtClean="0"/>
              <a:t>Are they really needed in the </a:t>
            </a:r>
            <a:r>
              <a:rPr lang="en-US" dirty="0" err="1" smtClean="0"/>
              <a:t>netCDF</a:t>
            </a:r>
            <a:r>
              <a:rPr lang="en-US" dirty="0" smtClean="0"/>
              <a:t> file, if it is for the reference of correction residual purpose?</a:t>
            </a:r>
          </a:p>
          <a:p>
            <a:r>
              <a:rPr lang="en-US" dirty="0" smtClean="0"/>
              <a:t>If it is required in the </a:t>
            </a:r>
            <a:r>
              <a:rPr lang="en-US" dirty="0" err="1" smtClean="0"/>
              <a:t>netCDF</a:t>
            </a:r>
            <a:r>
              <a:rPr lang="en-US" dirty="0" smtClean="0"/>
              <a:t> file, how long (12 months) should we provide the diurnal variations if dynamic data can be guaranteed?</a:t>
            </a:r>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mj-lt"/>
                <a:ea typeface="+mj-ea"/>
                <a:cs typeface="+mj-cs"/>
              </a:rPr>
              <a:t>Diurnal Calibration Variations -5</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Picture 2"/>
          <p:cNvPicPr>
            <a:picLocks noChangeAspect="1" noChangeArrowheads="1"/>
          </p:cNvPicPr>
          <p:nvPr/>
        </p:nvPicPr>
        <p:blipFill>
          <a:blip r:embed="rId2" cstate="print"/>
          <a:srcRect/>
          <a:stretch>
            <a:fillRect/>
          </a:stretch>
        </p:blipFill>
        <p:spPr bwMode="auto">
          <a:xfrm>
            <a:off x="4210051" y="3657600"/>
            <a:ext cx="4933949" cy="2819400"/>
          </a:xfrm>
          <a:prstGeom prst="rect">
            <a:avLst/>
          </a:prstGeom>
          <a:noFill/>
          <a:ln w="9525">
            <a:noFill/>
            <a:miter lim="800000"/>
            <a:headEnd/>
            <a:tailEnd/>
          </a:ln>
        </p:spPr>
      </p:pic>
      <p:sp>
        <p:nvSpPr>
          <p:cNvPr id="6" name="TextBox 5"/>
          <p:cNvSpPr txBox="1"/>
          <p:nvPr/>
        </p:nvSpPr>
        <p:spPr>
          <a:xfrm>
            <a:off x="381001" y="4495800"/>
            <a:ext cx="3886200" cy="1477328"/>
          </a:xfrm>
          <a:prstGeom prst="rect">
            <a:avLst/>
          </a:prstGeom>
          <a:noFill/>
        </p:spPr>
        <p:txBody>
          <a:bodyPr wrap="square" rtlCol="0">
            <a:spAutoFit/>
          </a:bodyPr>
          <a:lstStyle/>
          <a:p>
            <a:r>
              <a:rPr lang="en-US" b="1" dirty="0" smtClean="0">
                <a:solidFill>
                  <a:srgbClr val="FF0000"/>
                </a:solidFill>
              </a:rPr>
              <a:t>Suggest addressing the diurnal calibration variation and the uncertainty in the product uncertainty analysis document instead of the </a:t>
            </a:r>
            <a:r>
              <a:rPr lang="en-US" b="1" dirty="0" err="1" smtClean="0">
                <a:solidFill>
                  <a:srgbClr val="FF0000"/>
                </a:solidFill>
              </a:rPr>
              <a:t>netCDF</a:t>
            </a:r>
            <a:r>
              <a:rPr lang="en-US" b="1" dirty="0" smtClean="0">
                <a:solidFill>
                  <a:srgbClr val="FF0000"/>
                </a:solidFill>
              </a:rPr>
              <a:t> file</a:t>
            </a:r>
            <a:endParaRPr lang="en-US"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857</Words>
  <Application>Microsoft Office PowerPoint</Application>
  <PresentationFormat>On-screen Show (4:3)</PresentationFormat>
  <Paragraphs>94</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Microsoft Equation 3.0</vt:lpstr>
      <vt:lpstr>Characterizing Diurnal Calibration Variations using Double-Differences</vt:lpstr>
      <vt:lpstr>GEO Diurnal Calibration Variations</vt:lpstr>
      <vt:lpstr>Diurnal Cal. Variation and MBCC Calibration Evaluation</vt:lpstr>
      <vt:lpstr>Time-dependent correction during the midnight effect time</vt:lpstr>
      <vt:lpstr>Diurnal Calibration Variations -1</vt:lpstr>
      <vt:lpstr>Diurnal Calibration Variations - 2</vt:lpstr>
      <vt:lpstr>Diurnal Calibration Variations -3</vt:lpstr>
      <vt:lpstr>Diurnal Calibration Variations -4</vt:lpstr>
      <vt:lpstr>Slide 9</vt:lpstr>
      <vt:lpstr>Parameters in netCDF </vt:lpstr>
    </vt:vector>
  </TitlesOfParts>
  <Company>NOAA / NESDIS / 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fyu</dc:creator>
  <cp:lastModifiedBy>fyu</cp:lastModifiedBy>
  <cp:revision>63</cp:revision>
  <dcterms:created xsi:type="dcterms:W3CDTF">2014-05-23T15:55:47Z</dcterms:created>
  <dcterms:modified xsi:type="dcterms:W3CDTF">2014-05-27T03:51:06Z</dcterms:modified>
</cp:coreProperties>
</file>