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60" r:id="rId4"/>
    <p:sldId id="262" r:id="rId5"/>
    <p:sldId id="263" r:id="rId6"/>
    <p:sldId id="266" r:id="rId7"/>
    <p:sldId id="264" r:id="rId8"/>
    <p:sldId id="258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4" r:id="rId20"/>
    <p:sldId id="261" r:id="rId21"/>
    <p:sldId id="282" r:id="rId22"/>
    <p:sldId id="281" r:id="rId23"/>
    <p:sldId id="283" r:id="rId24"/>
    <p:sldId id="284" r:id="rId25"/>
    <p:sldId id="286" r:id="rId26"/>
    <p:sldId id="259" r:id="rId27"/>
    <p:sldId id="287" r:id="rId28"/>
    <p:sldId id="288" r:id="rId29"/>
    <p:sldId id="289" r:id="rId30"/>
    <p:sldId id="277" r:id="rId31"/>
    <p:sldId id="278" r:id="rId32"/>
    <p:sldId id="280" r:id="rId33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88511" autoAdjust="0"/>
  </p:normalViewPr>
  <p:slideViewPr>
    <p:cSldViewPr snapToObjects="1">
      <p:cViewPr>
        <p:scale>
          <a:sx n="100" d="100"/>
          <a:sy n="100" d="100"/>
        </p:scale>
        <p:origin x="-78" y="-96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27 May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27 May 2014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27 May 2014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56B6EBD-0252-48E9-9459-449BC2F074D7}" type="datetime4">
              <a:rPr lang="en-GB" smtClean="0"/>
              <a:pPr>
                <a:defRPr/>
              </a:pPr>
              <a:t>27 May 2014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BC23AE-E8F4-48C3-8980-9CBD96E2984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27 May 2014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  <p:sldLayoutId id="214748445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3200" dirty="0" smtClean="0"/>
              <a:t>Migrating References, </a:t>
            </a:r>
            <a:br>
              <a:rPr lang="en-IE" sz="3200" dirty="0" smtClean="0"/>
            </a:br>
            <a:r>
              <a:rPr lang="en-IE" sz="3200" dirty="0" smtClean="0"/>
              <a:t>Double Differences, </a:t>
            </a:r>
            <a:br>
              <a:rPr lang="en-IE" sz="3200" dirty="0" smtClean="0"/>
            </a:br>
            <a:r>
              <a:rPr lang="en-IE" sz="3200" dirty="0" smtClean="0"/>
              <a:t>Delta Corrections,</a:t>
            </a:r>
            <a:br>
              <a:rPr lang="en-IE" sz="3200" dirty="0" smtClean="0"/>
            </a:br>
            <a:r>
              <a:rPr lang="en-IE" sz="3200" dirty="0" smtClean="0"/>
              <a:t>Archive Re-Calibration, </a:t>
            </a:r>
            <a:br>
              <a:rPr lang="en-IE" sz="3200" dirty="0" smtClean="0"/>
            </a:br>
            <a:r>
              <a:rPr lang="en-IE" sz="3200" dirty="0" smtClean="0"/>
              <a:t>Blending References</a:t>
            </a:r>
            <a:endParaRPr lang="en-GB" sz="32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40992" y="1528549"/>
            <a:ext cx="122829" cy="2183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First 3 months: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dirty="0" err="1" smtClean="0">
                <a:solidFill>
                  <a:srgbClr val="00B050"/>
                </a:solidFill>
              </a:rPr>
              <a:t>ΔTb</a:t>
            </a:r>
            <a:r>
              <a:rPr lang="en-GB" sz="2000" dirty="0" smtClean="0">
                <a:solidFill>
                  <a:srgbClr val="00B050"/>
                </a:solidFill>
              </a:rPr>
              <a:t> = -2.00 ± 0.10 K</a:t>
            </a:r>
          </a:p>
          <a:p>
            <a:pPr>
              <a:buFontTx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27344" y="1446662"/>
            <a:ext cx="232012" cy="4776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First 3 months: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dirty="0" err="1" smtClean="0">
                <a:solidFill>
                  <a:srgbClr val="00B050"/>
                </a:solidFill>
              </a:rPr>
              <a:t>ΔTb</a:t>
            </a:r>
            <a:r>
              <a:rPr lang="en-GB" sz="2000" dirty="0" smtClean="0">
                <a:solidFill>
                  <a:srgbClr val="00B050"/>
                </a:solidFill>
              </a:rPr>
              <a:t> = -2.00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First 6 months:</a:t>
            </a:r>
            <a:br>
              <a:rPr lang="en-GB" sz="2000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ΔTb</a:t>
            </a:r>
            <a:r>
              <a:rPr lang="en-GB" sz="2000" dirty="0" smtClean="0">
                <a:solidFill>
                  <a:srgbClr val="0070C0"/>
                </a:solidFill>
              </a:rPr>
              <a:t> = -2.00 ± 0.05 K</a:t>
            </a:r>
          </a:p>
          <a:p>
            <a:pPr>
              <a:buFontTx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40991" y="1555845"/>
            <a:ext cx="423080" cy="3002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First 3 months: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dirty="0" err="1" smtClean="0">
                <a:solidFill>
                  <a:srgbClr val="00B050"/>
                </a:solidFill>
              </a:rPr>
              <a:t>ΔTb</a:t>
            </a:r>
            <a:r>
              <a:rPr lang="en-GB" sz="2000" dirty="0" smtClean="0">
                <a:solidFill>
                  <a:srgbClr val="00B050"/>
                </a:solidFill>
              </a:rPr>
              <a:t> = -2.00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First 6 months:</a:t>
            </a:r>
            <a:br>
              <a:rPr lang="en-GB" sz="2000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ΔTb</a:t>
            </a:r>
            <a:r>
              <a:rPr lang="en-GB" sz="2000" dirty="0" smtClean="0">
                <a:solidFill>
                  <a:srgbClr val="0070C0"/>
                </a:solidFill>
              </a:rPr>
              <a:t> = -2.00 ± 0.05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7030A0"/>
                </a:solidFill>
              </a:rPr>
              <a:t>First 12 months:</a:t>
            </a:r>
            <a:br>
              <a:rPr lang="en-GB" sz="2000" dirty="0" smtClean="0">
                <a:solidFill>
                  <a:srgbClr val="7030A0"/>
                </a:solidFill>
              </a:rPr>
            </a:br>
            <a:r>
              <a:rPr lang="en-GB" sz="2000" dirty="0" err="1" smtClean="0">
                <a:solidFill>
                  <a:srgbClr val="7030A0"/>
                </a:solidFill>
              </a:rPr>
              <a:t>ΔTb</a:t>
            </a:r>
            <a:r>
              <a:rPr lang="en-GB" sz="2000" dirty="0" smtClean="0">
                <a:solidFill>
                  <a:srgbClr val="7030A0"/>
                </a:solidFill>
              </a:rPr>
              <a:t> = -2.05 ± 0.07 K</a:t>
            </a:r>
          </a:p>
          <a:p>
            <a:pPr>
              <a:buFontTx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81934" y="1624084"/>
            <a:ext cx="805218" cy="35484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First 3 months: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dirty="0" err="1" smtClean="0">
                <a:solidFill>
                  <a:srgbClr val="00B050"/>
                </a:solidFill>
              </a:rPr>
              <a:t>ΔTb</a:t>
            </a:r>
            <a:r>
              <a:rPr lang="en-GB" sz="2000" dirty="0" smtClean="0">
                <a:solidFill>
                  <a:srgbClr val="00B050"/>
                </a:solidFill>
              </a:rPr>
              <a:t> = -2.00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First 6 months:</a:t>
            </a:r>
            <a:br>
              <a:rPr lang="en-GB" sz="2000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ΔTb</a:t>
            </a:r>
            <a:r>
              <a:rPr lang="en-GB" sz="2000" dirty="0" smtClean="0">
                <a:solidFill>
                  <a:srgbClr val="0070C0"/>
                </a:solidFill>
              </a:rPr>
              <a:t> = -2.00 ± 0.05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7030A0"/>
                </a:solidFill>
              </a:rPr>
              <a:t>First 12 months:</a:t>
            </a:r>
            <a:br>
              <a:rPr lang="en-GB" sz="2000" dirty="0" smtClean="0">
                <a:solidFill>
                  <a:srgbClr val="7030A0"/>
                </a:solidFill>
              </a:rPr>
            </a:br>
            <a:r>
              <a:rPr lang="en-GB" sz="2000" dirty="0" err="1" smtClean="0">
                <a:solidFill>
                  <a:srgbClr val="7030A0"/>
                </a:solidFill>
              </a:rPr>
              <a:t>ΔTb</a:t>
            </a:r>
            <a:r>
              <a:rPr lang="en-GB" sz="2000" dirty="0" smtClean="0">
                <a:solidFill>
                  <a:srgbClr val="7030A0"/>
                </a:solidFill>
              </a:rPr>
              <a:t> = -2.05 ± 0.07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First 24 months: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err="1" smtClean="0">
                <a:solidFill>
                  <a:srgbClr val="C00000"/>
                </a:solidFill>
              </a:rPr>
              <a:t>ΔTb</a:t>
            </a:r>
            <a:r>
              <a:rPr lang="en-GB" sz="2000" dirty="0" smtClean="0">
                <a:solidFill>
                  <a:srgbClr val="C00000"/>
                </a:solidFill>
              </a:rPr>
              <a:t> = -2.15 ± 0.10 K</a:t>
            </a:r>
          </a:p>
          <a:p>
            <a:pPr>
              <a:buFontTx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54638" y="1651379"/>
            <a:ext cx="1528550" cy="8188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First 3 months: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dirty="0" err="1" smtClean="0">
                <a:solidFill>
                  <a:srgbClr val="00B050"/>
                </a:solidFill>
              </a:rPr>
              <a:t>ΔTb</a:t>
            </a:r>
            <a:r>
              <a:rPr lang="en-GB" sz="2000" dirty="0" smtClean="0">
                <a:solidFill>
                  <a:srgbClr val="00B050"/>
                </a:solidFill>
              </a:rPr>
              <a:t> = -2.00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First 6 months:</a:t>
            </a:r>
            <a:br>
              <a:rPr lang="en-GB" sz="2000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ΔTb</a:t>
            </a:r>
            <a:r>
              <a:rPr lang="en-GB" sz="2000" dirty="0" smtClean="0">
                <a:solidFill>
                  <a:srgbClr val="0070C0"/>
                </a:solidFill>
              </a:rPr>
              <a:t> = -2.00 ± 0.05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7030A0"/>
                </a:solidFill>
              </a:rPr>
              <a:t>First 12 months:</a:t>
            </a:r>
            <a:br>
              <a:rPr lang="en-GB" sz="2000" dirty="0" smtClean="0">
                <a:solidFill>
                  <a:srgbClr val="7030A0"/>
                </a:solidFill>
              </a:rPr>
            </a:br>
            <a:r>
              <a:rPr lang="en-GB" sz="2000" dirty="0" err="1" smtClean="0">
                <a:solidFill>
                  <a:srgbClr val="7030A0"/>
                </a:solidFill>
              </a:rPr>
              <a:t>ΔTb</a:t>
            </a:r>
            <a:r>
              <a:rPr lang="en-GB" sz="2000" dirty="0" smtClean="0">
                <a:solidFill>
                  <a:srgbClr val="7030A0"/>
                </a:solidFill>
              </a:rPr>
              <a:t> = -2.05 ± 0.07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First 24 months: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err="1" smtClean="0">
                <a:solidFill>
                  <a:srgbClr val="C00000"/>
                </a:solidFill>
              </a:rPr>
              <a:t>ΔTb</a:t>
            </a:r>
            <a:r>
              <a:rPr lang="en-GB" sz="2000" dirty="0" smtClean="0">
                <a:solidFill>
                  <a:srgbClr val="C00000"/>
                </a:solidFill>
              </a:rPr>
              <a:t> = -2.15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FFC000"/>
                </a:solidFill>
              </a:rPr>
              <a:t>First 36 months:</a:t>
            </a:r>
            <a:br>
              <a:rPr lang="en-GB" sz="2000" dirty="0" smtClean="0">
                <a:solidFill>
                  <a:srgbClr val="FFC000"/>
                </a:solidFill>
              </a:rPr>
            </a:br>
            <a:r>
              <a:rPr lang="en-GB" sz="2000" dirty="0" err="1" smtClean="0">
                <a:solidFill>
                  <a:srgbClr val="FFC000"/>
                </a:solidFill>
              </a:rPr>
              <a:t>ΔTb</a:t>
            </a:r>
            <a:r>
              <a:rPr lang="en-GB" sz="2000" dirty="0" smtClean="0">
                <a:solidFill>
                  <a:srgbClr val="FFC000"/>
                </a:solidFill>
              </a:rPr>
              <a:t> = -2.25 ± 0.15 K</a:t>
            </a:r>
          </a:p>
          <a:p>
            <a:pPr>
              <a:buFontTx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8286" y="1856095"/>
            <a:ext cx="2251881" cy="100993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First 3 months: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dirty="0" err="1" smtClean="0">
                <a:solidFill>
                  <a:srgbClr val="00B050"/>
                </a:solidFill>
              </a:rPr>
              <a:t>ΔTb</a:t>
            </a:r>
            <a:r>
              <a:rPr lang="en-GB" sz="2000" dirty="0" smtClean="0">
                <a:solidFill>
                  <a:srgbClr val="00B050"/>
                </a:solidFill>
              </a:rPr>
              <a:t> = -2.00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First 6 months:</a:t>
            </a:r>
            <a:br>
              <a:rPr lang="en-GB" sz="2000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ΔTb</a:t>
            </a:r>
            <a:r>
              <a:rPr lang="en-GB" sz="2000" dirty="0" smtClean="0">
                <a:solidFill>
                  <a:srgbClr val="0070C0"/>
                </a:solidFill>
              </a:rPr>
              <a:t> = -2.00 ± 0.05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7030A0"/>
                </a:solidFill>
              </a:rPr>
              <a:t>First 12 months:</a:t>
            </a:r>
            <a:br>
              <a:rPr lang="en-GB" sz="2000" dirty="0" smtClean="0">
                <a:solidFill>
                  <a:srgbClr val="7030A0"/>
                </a:solidFill>
              </a:rPr>
            </a:br>
            <a:r>
              <a:rPr lang="en-GB" sz="2000" dirty="0" err="1" smtClean="0">
                <a:solidFill>
                  <a:srgbClr val="7030A0"/>
                </a:solidFill>
              </a:rPr>
              <a:t>ΔTb</a:t>
            </a:r>
            <a:r>
              <a:rPr lang="en-GB" sz="2000" dirty="0" smtClean="0">
                <a:solidFill>
                  <a:srgbClr val="7030A0"/>
                </a:solidFill>
              </a:rPr>
              <a:t> = -2.05 ± 0.07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First 24 months: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err="1" smtClean="0">
                <a:solidFill>
                  <a:srgbClr val="C00000"/>
                </a:solidFill>
              </a:rPr>
              <a:t>ΔTb</a:t>
            </a:r>
            <a:r>
              <a:rPr lang="en-GB" sz="2000" dirty="0" smtClean="0">
                <a:solidFill>
                  <a:srgbClr val="C00000"/>
                </a:solidFill>
              </a:rPr>
              <a:t> = -2.15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FFC000"/>
                </a:solidFill>
              </a:rPr>
              <a:t>First 36 months:</a:t>
            </a:r>
            <a:br>
              <a:rPr lang="en-GB" sz="2000" dirty="0" smtClean="0">
                <a:solidFill>
                  <a:srgbClr val="FFC000"/>
                </a:solidFill>
              </a:rPr>
            </a:br>
            <a:r>
              <a:rPr lang="en-GB" sz="2000" dirty="0" err="1" smtClean="0">
                <a:solidFill>
                  <a:srgbClr val="FFC000"/>
                </a:solidFill>
              </a:rPr>
              <a:t>ΔTb</a:t>
            </a:r>
            <a:r>
              <a:rPr lang="en-GB" sz="2000" dirty="0" smtClean="0">
                <a:solidFill>
                  <a:srgbClr val="FFC000"/>
                </a:solidFill>
              </a:rPr>
              <a:t> = -2.25 ± 0.15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92D050"/>
                </a:solidFill>
              </a:rPr>
              <a:t>First 48 months:</a:t>
            </a:r>
            <a:br>
              <a:rPr lang="en-GB" sz="2000" dirty="0" smtClean="0">
                <a:solidFill>
                  <a:srgbClr val="92D050"/>
                </a:solidFill>
              </a:rPr>
            </a:br>
            <a:r>
              <a:rPr lang="en-GB" sz="2000" dirty="0" err="1" smtClean="0">
                <a:solidFill>
                  <a:srgbClr val="92D050"/>
                </a:solidFill>
              </a:rPr>
              <a:t>ΔTb</a:t>
            </a:r>
            <a:r>
              <a:rPr lang="en-GB" sz="2000" dirty="0" smtClean="0">
                <a:solidFill>
                  <a:srgbClr val="92D050"/>
                </a:solidFill>
              </a:rPr>
              <a:t> = -2.35 ± 0.20 K</a:t>
            </a:r>
          </a:p>
          <a:p>
            <a:pPr>
              <a:buFontTx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8285" y="1924335"/>
            <a:ext cx="2988861" cy="1323831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First 3 months: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dirty="0" err="1" smtClean="0">
                <a:solidFill>
                  <a:srgbClr val="00B050"/>
                </a:solidFill>
              </a:rPr>
              <a:t>ΔTb</a:t>
            </a:r>
            <a:r>
              <a:rPr lang="en-GB" sz="2000" dirty="0" smtClean="0">
                <a:solidFill>
                  <a:srgbClr val="00B050"/>
                </a:solidFill>
              </a:rPr>
              <a:t> = -2.00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First 6 months:</a:t>
            </a:r>
            <a:br>
              <a:rPr lang="en-GB" sz="2000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ΔTb</a:t>
            </a:r>
            <a:r>
              <a:rPr lang="en-GB" sz="2000" dirty="0" smtClean="0">
                <a:solidFill>
                  <a:srgbClr val="0070C0"/>
                </a:solidFill>
              </a:rPr>
              <a:t> = -2.00 ± 0.05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7030A0"/>
                </a:solidFill>
              </a:rPr>
              <a:t>First 12 months:</a:t>
            </a:r>
            <a:br>
              <a:rPr lang="en-GB" sz="2000" dirty="0" smtClean="0">
                <a:solidFill>
                  <a:srgbClr val="7030A0"/>
                </a:solidFill>
              </a:rPr>
            </a:br>
            <a:r>
              <a:rPr lang="en-GB" sz="2000" dirty="0" err="1" smtClean="0">
                <a:solidFill>
                  <a:srgbClr val="7030A0"/>
                </a:solidFill>
              </a:rPr>
              <a:t>ΔTb</a:t>
            </a:r>
            <a:r>
              <a:rPr lang="en-GB" sz="2000" dirty="0" smtClean="0">
                <a:solidFill>
                  <a:srgbClr val="7030A0"/>
                </a:solidFill>
              </a:rPr>
              <a:t> = -2.05 ± 0.07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First 24 months: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err="1" smtClean="0">
                <a:solidFill>
                  <a:srgbClr val="C00000"/>
                </a:solidFill>
              </a:rPr>
              <a:t>ΔTb</a:t>
            </a:r>
            <a:r>
              <a:rPr lang="en-GB" sz="2000" dirty="0" smtClean="0">
                <a:solidFill>
                  <a:srgbClr val="C00000"/>
                </a:solidFill>
              </a:rPr>
              <a:t> = -2.15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FFC000"/>
                </a:solidFill>
              </a:rPr>
              <a:t>First 36 months:</a:t>
            </a:r>
            <a:br>
              <a:rPr lang="en-GB" sz="2000" dirty="0" smtClean="0">
                <a:solidFill>
                  <a:srgbClr val="FFC000"/>
                </a:solidFill>
              </a:rPr>
            </a:br>
            <a:r>
              <a:rPr lang="en-GB" sz="2000" dirty="0" err="1" smtClean="0">
                <a:solidFill>
                  <a:srgbClr val="FFC000"/>
                </a:solidFill>
              </a:rPr>
              <a:t>ΔTb</a:t>
            </a:r>
            <a:r>
              <a:rPr lang="en-GB" sz="2000" dirty="0" smtClean="0">
                <a:solidFill>
                  <a:srgbClr val="FFC000"/>
                </a:solidFill>
              </a:rPr>
              <a:t> = -2.25 ± 0.15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92D050"/>
                </a:solidFill>
              </a:rPr>
              <a:t>First 48 months:</a:t>
            </a:r>
            <a:br>
              <a:rPr lang="en-GB" sz="2000" dirty="0" smtClean="0">
                <a:solidFill>
                  <a:srgbClr val="92D050"/>
                </a:solidFill>
              </a:rPr>
            </a:br>
            <a:r>
              <a:rPr lang="en-GB" sz="2000" dirty="0" err="1" smtClean="0">
                <a:solidFill>
                  <a:srgbClr val="92D050"/>
                </a:solidFill>
              </a:rPr>
              <a:t>ΔTb</a:t>
            </a:r>
            <a:r>
              <a:rPr lang="en-GB" sz="2000" dirty="0" smtClean="0">
                <a:solidFill>
                  <a:srgbClr val="92D050"/>
                </a:solidFill>
              </a:rPr>
              <a:t> = -2.35 ± 0.20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F0"/>
                </a:solidFill>
              </a:rPr>
              <a:t>First 60 months:</a:t>
            </a:r>
            <a:br>
              <a:rPr lang="en-GB" sz="2000" dirty="0" smtClean="0">
                <a:solidFill>
                  <a:srgbClr val="00B0F0"/>
                </a:solidFill>
              </a:rPr>
            </a:br>
            <a:r>
              <a:rPr lang="en-GB" sz="2000" dirty="0" err="1" smtClean="0">
                <a:solidFill>
                  <a:srgbClr val="00B0F0"/>
                </a:solidFill>
              </a:rPr>
              <a:t>ΔTb</a:t>
            </a:r>
            <a:r>
              <a:rPr lang="en-GB" sz="2000" dirty="0" smtClean="0">
                <a:solidFill>
                  <a:srgbClr val="00B0F0"/>
                </a:solidFill>
              </a:rPr>
              <a:t> = -2.50 ± 0.25 K</a:t>
            </a:r>
          </a:p>
          <a:p>
            <a:pPr>
              <a:buFontTx/>
              <a:buChar char="•"/>
            </a:pPr>
            <a:endParaRPr lang="en-GB" sz="2000" dirty="0" smtClean="0">
              <a:solidFill>
                <a:srgbClr val="92D050"/>
              </a:solidFill>
            </a:endParaRPr>
          </a:p>
          <a:p>
            <a:pPr>
              <a:buFontTx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54638" y="2156345"/>
            <a:ext cx="3930556" cy="165137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3884542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35992" y="233694"/>
            <a:ext cx="3803745" cy="954087"/>
          </a:xfrm>
        </p:spPr>
        <p:txBody>
          <a:bodyPr/>
          <a:lstStyle/>
          <a:p>
            <a:r>
              <a:rPr lang="en-GB" sz="3200" dirty="0" smtClean="0"/>
              <a:t>Schematic Example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4246445" cy="4780638"/>
          </a:xfrm>
          <a:solidFill>
            <a:schemeClr val="bg1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First month: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err="1" smtClean="0">
                <a:solidFill>
                  <a:srgbClr val="FF0000"/>
                </a:solidFill>
              </a:rPr>
              <a:t>ΔTb</a:t>
            </a:r>
            <a:r>
              <a:rPr lang="en-GB" sz="2000" dirty="0" smtClean="0">
                <a:solidFill>
                  <a:srgbClr val="FF0000"/>
                </a:solidFill>
              </a:rPr>
              <a:t> = -1.90 ± 0.05 K</a:t>
            </a: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First 3 months: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dirty="0" err="1" smtClean="0">
                <a:solidFill>
                  <a:srgbClr val="00B050"/>
                </a:solidFill>
              </a:rPr>
              <a:t>ΔTb</a:t>
            </a:r>
            <a:r>
              <a:rPr lang="en-GB" sz="2000" dirty="0" smtClean="0">
                <a:solidFill>
                  <a:srgbClr val="00B050"/>
                </a:solidFill>
              </a:rPr>
              <a:t> = -2.00 ± 0.10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First 6 months:	Cyclic Period</a:t>
            </a:r>
            <a:br>
              <a:rPr lang="en-GB" sz="2000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ΔTb</a:t>
            </a:r>
            <a:r>
              <a:rPr lang="en-GB" sz="2000" dirty="0" smtClean="0">
                <a:solidFill>
                  <a:srgbClr val="0070C0"/>
                </a:solidFill>
              </a:rPr>
              <a:t> = -2.00 ± 0.05 K 	Min </a:t>
            </a:r>
            <a:r>
              <a:rPr lang="en-GB" sz="2000" dirty="0" err="1" smtClean="0">
                <a:solidFill>
                  <a:srgbClr val="0070C0"/>
                </a:solidFill>
              </a:rPr>
              <a:t>Uncert</a:t>
            </a:r>
            <a:r>
              <a:rPr lang="en-GB" sz="2000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7030A0"/>
                </a:solidFill>
              </a:rPr>
              <a:t>First 12 months:</a:t>
            </a:r>
            <a:br>
              <a:rPr lang="en-GB" sz="2000" dirty="0" smtClean="0">
                <a:solidFill>
                  <a:srgbClr val="7030A0"/>
                </a:solidFill>
              </a:rPr>
            </a:br>
            <a:r>
              <a:rPr lang="en-GB" sz="2000" dirty="0" err="1" smtClean="0">
                <a:solidFill>
                  <a:srgbClr val="7030A0"/>
                </a:solidFill>
              </a:rPr>
              <a:t>ΔTb</a:t>
            </a:r>
            <a:r>
              <a:rPr lang="en-GB" sz="2000" dirty="0" smtClean="0">
                <a:solidFill>
                  <a:srgbClr val="7030A0"/>
                </a:solidFill>
              </a:rPr>
              <a:t> = -2.05 ± 0.07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First 24 months: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err="1" smtClean="0">
                <a:solidFill>
                  <a:srgbClr val="C00000"/>
                </a:solidFill>
              </a:rPr>
              <a:t>ΔTb</a:t>
            </a:r>
            <a:r>
              <a:rPr lang="en-GB" sz="2000" dirty="0" smtClean="0">
                <a:solidFill>
                  <a:srgbClr val="C00000"/>
                </a:solidFill>
              </a:rPr>
              <a:t> = -2.15 ± 0.10 K	</a:t>
            </a:r>
            <a:r>
              <a:rPr lang="en-GB" sz="2000" dirty="0" smtClean="0">
                <a:solidFill>
                  <a:srgbClr val="002060"/>
                </a:solidFill>
              </a:rPr>
              <a:t>Define fn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FFC000"/>
                </a:solidFill>
              </a:rPr>
              <a:t>First 36 months:	</a:t>
            </a:r>
            <a:r>
              <a:rPr lang="en-GB" sz="2000" dirty="0" smtClean="0">
                <a:solidFill>
                  <a:srgbClr val="002060"/>
                </a:solidFill>
              </a:rPr>
              <a:t>Increasing</a:t>
            </a:r>
            <a:r>
              <a:rPr lang="en-GB" sz="2000" dirty="0" smtClean="0">
                <a:solidFill>
                  <a:srgbClr val="FFC000"/>
                </a:solidFill>
              </a:rPr>
              <a:t/>
            </a:r>
            <a:br>
              <a:rPr lang="en-GB" sz="2000" dirty="0" smtClean="0">
                <a:solidFill>
                  <a:srgbClr val="FFC000"/>
                </a:solidFill>
              </a:rPr>
            </a:br>
            <a:r>
              <a:rPr lang="en-GB" sz="2000" dirty="0" err="1" smtClean="0">
                <a:solidFill>
                  <a:srgbClr val="FFC000"/>
                </a:solidFill>
              </a:rPr>
              <a:t>ΔTb</a:t>
            </a:r>
            <a:r>
              <a:rPr lang="en-GB" sz="2000" dirty="0" smtClean="0">
                <a:solidFill>
                  <a:srgbClr val="FFC000"/>
                </a:solidFill>
              </a:rPr>
              <a:t> = -2.25 ± 0.15 K	</a:t>
            </a:r>
            <a:r>
              <a:rPr lang="en-GB" sz="2000" dirty="0" smtClean="0">
                <a:solidFill>
                  <a:srgbClr val="002060"/>
                </a:solidFill>
              </a:rPr>
              <a:t>Uncertainty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92D050"/>
                </a:solidFill>
              </a:rPr>
              <a:t>First 48 months:</a:t>
            </a:r>
            <a:br>
              <a:rPr lang="en-GB" sz="2000" dirty="0" smtClean="0">
                <a:solidFill>
                  <a:srgbClr val="92D050"/>
                </a:solidFill>
              </a:rPr>
            </a:br>
            <a:r>
              <a:rPr lang="en-GB" sz="2000" dirty="0" err="1" smtClean="0">
                <a:solidFill>
                  <a:srgbClr val="92D050"/>
                </a:solidFill>
              </a:rPr>
              <a:t>ΔTb</a:t>
            </a:r>
            <a:r>
              <a:rPr lang="en-GB" sz="2000" dirty="0" smtClean="0">
                <a:solidFill>
                  <a:srgbClr val="92D050"/>
                </a:solidFill>
              </a:rPr>
              <a:t> = -2.35 ± 0.20 K</a:t>
            </a:r>
          </a:p>
          <a:p>
            <a:pPr>
              <a:buFontTx/>
              <a:buChar char="•"/>
            </a:pPr>
            <a:r>
              <a:rPr lang="en-GB" sz="2000" dirty="0" smtClean="0">
                <a:solidFill>
                  <a:srgbClr val="00B0F0"/>
                </a:solidFill>
              </a:rPr>
              <a:t>First 60 months:</a:t>
            </a:r>
            <a:br>
              <a:rPr lang="en-GB" sz="2000" dirty="0" smtClean="0">
                <a:solidFill>
                  <a:srgbClr val="00B0F0"/>
                </a:solidFill>
              </a:rPr>
            </a:br>
            <a:r>
              <a:rPr lang="en-GB" sz="2000" dirty="0" err="1" smtClean="0">
                <a:solidFill>
                  <a:srgbClr val="00B0F0"/>
                </a:solidFill>
              </a:rPr>
              <a:t>ΔTb</a:t>
            </a:r>
            <a:r>
              <a:rPr lang="en-GB" sz="2000" dirty="0" smtClean="0">
                <a:solidFill>
                  <a:srgbClr val="00B0F0"/>
                </a:solidFill>
              </a:rPr>
              <a:t> = -2.50 ± 0.25 K</a:t>
            </a:r>
          </a:p>
          <a:p>
            <a:pPr>
              <a:buFontTx/>
              <a:buChar char="•"/>
            </a:pPr>
            <a:endParaRPr lang="en-GB" sz="2000" dirty="0" smtClean="0">
              <a:solidFill>
                <a:srgbClr val="92D050"/>
              </a:solidFill>
            </a:endParaRPr>
          </a:p>
          <a:p>
            <a:pPr>
              <a:buFontTx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901488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7349" y="2906973"/>
            <a:ext cx="40944" cy="378043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9062114" y="4012441"/>
            <a:ext cx="423080" cy="3002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 l="48388"/>
          <a:stretch>
            <a:fillRect/>
          </a:stretch>
        </p:blipFill>
        <p:spPr bwMode="auto">
          <a:xfrm>
            <a:off x="0" y="0"/>
            <a:ext cx="6021458" cy="6412462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5708745" y="192751"/>
            <a:ext cx="3803745" cy="954087"/>
          </a:xfrm>
        </p:spPr>
        <p:txBody>
          <a:bodyPr/>
          <a:lstStyle/>
          <a:p>
            <a:r>
              <a:rPr lang="en-GB" sz="3200" dirty="0" smtClean="0"/>
              <a:t>Extrapolate Uncertainty, not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1016946" y="6119336"/>
            <a:ext cx="5004511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IR” </a:t>
            </a:r>
            <a:r>
              <a:rPr lang="en-GB" sz="1400" dirty="0" smtClean="0">
                <a:solidFill>
                  <a:schemeClr val="tx1"/>
                </a:solidFill>
                <a:cs typeface="Times New Roman" pitchFamily="18" charset="0"/>
              </a:rPr>
              <a:t>channel 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418161" y="4039739"/>
            <a:ext cx="3330053" cy="40942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89374" y="2688610"/>
            <a:ext cx="3263307" cy="1334353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18944" y="4301320"/>
            <a:ext cx="3263307" cy="1334353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86150" y="4026089"/>
            <a:ext cx="423080" cy="3002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Discussion framed in terms of creating delta-corrections </a:t>
            </a:r>
          </a:p>
          <a:p>
            <a:pPr lvl="1"/>
            <a:r>
              <a:rPr lang="en-GB" dirty="0" smtClean="0"/>
              <a:t>to migrate from IASI-A to –B as Reference, </a:t>
            </a:r>
          </a:p>
          <a:p>
            <a:pPr lvl="1"/>
            <a:r>
              <a:rPr lang="en-GB" dirty="0" smtClean="0"/>
              <a:t>using double differences</a:t>
            </a:r>
          </a:p>
          <a:p>
            <a:r>
              <a:rPr lang="en-GB" dirty="0" smtClean="0"/>
              <a:t>But generically applicable</a:t>
            </a:r>
          </a:p>
          <a:p>
            <a:pPr lvl="1"/>
            <a:r>
              <a:rPr lang="en-GB" dirty="0" smtClean="0"/>
              <a:t>Even for single difference</a:t>
            </a:r>
          </a:p>
          <a:p>
            <a:pPr lvl="1"/>
            <a:r>
              <a:rPr lang="en-GB" dirty="0" smtClean="0"/>
              <a:t>Met7-IASIA as example (because it’s bad)</a:t>
            </a:r>
          </a:p>
          <a:p>
            <a:r>
              <a:rPr lang="en-GB" dirty="0" smtClean="0"/>
              <a:t>For NRTC &amp; RAC</a:t>
            </a:r>
          </a:p>
          <a:p>
            <a:pPr lvl="1"/>
            <a:r>
              <a:rPr lang="en-GB" dirty="0" smtClean="0"/>
              <a:t>Thinking ahead to Archive Re-Calibration Corrections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1" name="Picture 1" descr="H:\MY DOCUMENTS\plots\met7-iasi_ts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6609" y="1420813"/>
            <a:ext cx="5822781" cy="3200400"/>
          </a:xfrm>
          <a:prstGeom prst="rect">
            <a:avLst/>
          </a:prstGeom>
          <a:noFill/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Variograms</a:t>
            </a:r>
            <a:r>
              <a:rPr lang="en-GB" sz="3200" dirty="0" smtClean="0"/>
              <a:t> for Meteosat-7/MVIRI “WV” and “IR”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3" y="1287463"/>
            <a:ext cx="3571875" cy="478155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“WV” and “IR” channels of Meteosat/MVIRI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Variograms increase with time interval 1-29d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800" dirty="0" smtClean="0"/>
              <a:t>Averaging period used in GSICS Correction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“WV” Minimum at </a:t>
            </a:r>
            <a:r>
              <a:rPr lang="el-GR" sz="2000" dirty="0" smtClean="0"/>
              <a:t>Δ</a:t>
            </a:r>
            <a:r>
              <a:rPr lang="en-GB" sz="2000" i="1" dirty="0" smtClean="0"/>
              <a:t>t</a:t>
            </a:r>
            <a:r>
              <a:rPr lang="en-GB" sz="2000" dirty="0" smtClean="0"/>
              <a:t>=1yr: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2000" dirty="0" smtClean="0">
                <a:ea typeface="+mn-ea"/>
                <a:cs typeface="+mn-cs"/>
              </a:rPr>
              <a:t>(2</a:t>
            </a:r>
            <a:r>
              <a:rPr lang="en-GB" sz="2000" i="1" dirty="0" smtClean="0">
                <a:ea typeface="+mn-ea"/>
                <a:cs typeface="+mn-cs"/>
              </a:rPr>
              <a:t>γ</a:t>
            </a:r>
            <a:r>
              <a:rPr lang="en-GB" sz="2000" i="1" baseline="-25000" dirty="0" smtClean="0">
                <a:ea typeface="+mn-ea"/>
                <a:cs typeface="+mn-cs"/>
              </a:rPr>
              <a:t>t</a:t>
            </a:r>
            <a:r>
              <a:rPr lang="en-GB" sz="2000" dirty="0" smtClean="0">
                <a:ea typeface="+mn-ea"/>
                <a:cs typeface="+mn-cs"/>
              </a:rPr>
              <a:t>)</a:t>
            </a:r>
            <a:r>
              <a:rPr lang="en-GB" sz="2000" baseline="30000" dirty="0" smtClean="0">
                <a:ea typeface="+mn-ea"/>
                <a:cs typeface="+mn-cs"/>
              </a:rPr>
              <a:t>1/2</a:t>
            </a:r>
            <a:r>
              <a:rPr lang="en-GB" sz="2000" dirty="0" smtClean="0">
                <a:ea typeface="+mn-ea"/>
                <a:cs typeface="+mn-cs"/>
              </a:rPr>
              <a:t>=65±4 </a:t>
            </a:r>
            <a:r>
              <a:rPr lang="en-GB" sz="2000" dirty="0" err="1" smtClean="0">
                <a:ea typeface="+mn-ea"/>
                <a:cs typeface="+mn-cs"/>
              </a:rPr>
              <a:t>mK</a:t>
            </a:r>
            <a:endParaRPr lang="en-GB" sz="2000" dirty="0" smtClean="0"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“IR” Minimum at </a:t>
            </a:r>
            <a:r>
              <a:rPr lang="el-GR" sz="2000" dirty="0" smtClean="0"/>
              <a:t>Δ</a:t>
            </a:r>
            <a:r>
              <a:rPr lang="en-GB" sz="2000" i="1" dirty="0" smtClean="0"/>
              <a:t>t</a:t>
            </a:r>
            <a:r>
              <a:rPr lang="en-GB" sz="2000" dirty="0" smtClean="0"/>
              <a:t>=1yr: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2000" dirty="0" smtClean="0">
                <a:ea typeface="+mn-ea"/>
                <a:cs typeface="+mn-cs"/>
              </a:rPr>
              <a:t>(2</a:t>
            </a:r>
            <a:r>
              <a:rPr lang="en-GB" sz="2000" i="1" dirty="0" smtClean="0">
                <a:ea typeface="+mn-ea"/>
                <a:cs typeface="+mn-cs"/>
              </a:rPr>
              <a:t>γ</a:t>
            </a:r>
            <a:r>
              <a:rPr lang="en-GB" sz="2000" i="1" baseline="-25000" dirty="0" smtClean="0">
                <a:ea typeface="+mn-ea"/>
                <a:cs typeface="+mn-cs"/>
              </a:rPr>
              <a:t>t</a:t>
            </a:r>
            <a:r>
              <a:rPr lang="en-GB" sz="2000" dirty="0" smtClean="0">
                <a:ea typeface="+mn-ea"/>
                <a:cs typeface="+mn-cs"/>
              </a:rPr>
              <a:t>)</a:t>
            </a:r>
            <a:r>
              <a:rPr lang="en-GB" sz="2000" baseline="30000" dirty="0" smtClean="0">
                <a:ea typeface="+mn-ea"/>
                <a:cs typeface="+mn-cs"/>
              </a:rPr>
              <a:t>1/2</a:t>
            </a:r>
            <a:r>
              <a:rPr lang="en-GB" sz="2000" dirty="0" smtClean="0">
                <a:ea typeface="+mn-ea"/>
                <a:cs typeface="+mn-cs"/>
              </a:rPr>
              <a:t>=187±12 </a:t>
            </a:r>
            <a:r>
              <a:rPr lang="en-GB" sz="2000" dirty="0" err="1" smtClean="0">
                <a:ea typeface="+mn-ea"/>
                <a:cs typeface="+mn-cs"/>
              </a:rPr>
              <a:t>mK</a:t>
            </a:r>
            <a:endParaRPr lang="en-GB" sz="2000" dirty="0" smtClean="0"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Higher “nugget values”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2000" dirty="0" smtClean="0"/>
              <a:t>More collocation noise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Higher “sill values”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2000" dirty="0" smtClean="0"/>
              <a:t>Faster calibration drift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See poster for details</a:t>
            </a: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 rot="10800000" flipV="1">
            <a:off x="4683125" y="4936550"/>
            <a:ext cx="479266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Temporal </a:t>
            </a:r>
            <a:r>
              <a:rPr lang="en-GB" sz="1400" dirty="0" err="1">
                <a:solidFill>
                  <a:schemeClr val="tx1"/>
                </a:solidFill>
                <a:cs typeface="Times New Roman" pitchFamily="18" charset="0"/>
              </a:rPr>
              <a:t>variograms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 [(2</a:t>
            </a:r>
            <a:r>
              <a:rPr lang="en-GB" sz="1400" i="1" dirty="0">
                <a:solidFill>
                  <a:schemeClr val="tx1"/>
                </a:solidFill>
                <a:cs typeface="Times New Roman" pitchFamily="18" charset="0"/>
              </a:rPr>
              <a:t>γ</a:t>
            </a:r>
            <a:r>
              <a:rPr lang="en-GB" sz="1400" i="1" baseline="-30000" dirty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GB" sz="1400" baseline="30000" dirty="0">
                <a:solidFill>
                  <a:schemeClr val="tx1"/>
                </a:solidFill>
                <a:cs typeface="Times New Roman" pitchFamily="18" charset="0"/>
              </a:rPr>
              <a:t>1/2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] calculated as RMS differences in Standard Biases for “WV”  and “IR” channels of Meteosat-7/MVIRI calculated with reference to </a:t>
            </a:r>
            <a:r>
              <a:rPr lang="en-GB" sz="1400" dirty="0" err="1">
                <a:solidFill>
                  <a:schemeClr val="tx1"/>
                </a:solidFill>
                <a:cs typeface="Times New Roman" pitchFamily="18" charset="0"/>
              </a:rPr>
              <a:t>Metop</a:t>
            </a: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-A/IASI. </a:t>
            </a:r>
            <a:br>
              <a:rPr lang="en-GB" sz="14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Vertical lines show periods of 29d and 1yr.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605713" y="2343150"/>
            <a:ext cx="995362" cy="90487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586663" y="1857678"/>
            <a:ext cx="1977627" cy="1933272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9013503">
            <a:off x="7344668" y="2549514"/>
            <a:ext cx="134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/>
                </a:solidFill>
              </a:rPr>
              <a:t>Low Pass Filter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9013503">
            <a:off x="7974675" y="2804187"/>
            <a:ext cx="1573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Long-term Drift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34325" y="1675626"/>
            <a:ext cx="147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3"/>
                </a:solidFill>
              </a:rPr>
              <a:t>6-Month Cycles</a:t>
            </a:r>
            <a:endParaRPr lang="en-GB" sz="1200" dirty="0">
              <a:solidFill>
                <a:schemeClr val="accent3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058275" y="1895475"/>
            <a:ext cx="0" cy="3187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058275" y="1895475"/>
            <a:ext cx="180975" cy="24687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058275" y="1895475"/>
            <a:ext cx="352425" cy="18205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647306" y="2649026"/>
            <a:ext cx="858144" cy="77635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647306" y="2520501"/>
            <a:ext cx="2021384" cy="1079949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9013503">
            <a:off x="4386261" y="2726864"/>
            <a:ext cx="134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/>
                </a:solidFill>
              </a:rPr>
              <a:t>Low Pass Filter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9955219">
            <a:off x="4871336" y="3100640"/>
            <a:ext cx="1573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Long-term Drift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98677" y="1857677"/>
            <a:ext cx="134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3"/>
                </a:solidFill>
              </a:rPr>
              <a:t>Annual Cycles</a:t>
            </a:r>
            <a:endParaRPr lang="en-GB" sz="1200" dirty="0">
              <a:solidFill>
                <a:schemeClr val="accent3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348413" y="2077526"/>
            <a:ext cx="0" cy="4572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348413" y="2077526"/>
            <a:ext cx="216239" cy="41364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43" grpId="0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:\MY DOCUMENTS\plots\metopa_b_daily_a_3sig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2712"/>
            <a:ext cx="9906000" cy="53152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490" y="368660"/>
            <a:ext cx="9191625" cy="954087"/>
          </a:xfrm>
        </p:spPr>
        <p:txBody>
          <a:bodyPr/>
          <a:lstStyle/>
          <a:p>
            <a:r>
              <a:rPr lang="en-GB" sz="3200" dirty="0" smtClean="0"/>
              <a:t>Time Series of Standard Biases – Updated! Full year</a:t>
            </a:r>
            <a:br>
              <a:rPr lang="en-GB" sz="3200" dirty="0" smtClean="0"/>
            </a:b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(Met10/SEVIRI-</a:t>
            </a:r>
            <a:r>
              <a:rPr lang="en-GB" sz="1800" dirty="0" err="1" smtClean="0">
                <a:solidFill>
                  <a:schemeClr val="tx1"/>
                </a:solidFill>
              </a:rPr>
              <a:t>MetopA</a:t>
            </a:r>
            <a:r>
              <a:rPr lang="en-GB" sz="1800" dirty="0" smtClean="0">
                <a:solidFill>
                  <a:schemeClr val="tx1"/>
                </a:solidFill>
              </a:rPr>
              <a:t>/IASI)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37664" y="2168860"/>
            <a:ext cx="256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^ Decontaminations ^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78225" y="6174305"/>
            <a:ext cx="256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^ Decontaminations ^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1074" y="5686425"/>
            <a:ext cx="7752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Unsmoothed Daily Results                               3-sigma filter</a:t>
            </a:r>
          </a:p>
          <a:p>
            <a:r>
              <a:rPr lang="en-GB" sz="1600" dirty="0" smtClean="0">
                <a:solidFill>
                  <a:schemeClr val="accent1"/>
                </a:solidFill>
              </a:rPr>
              <a:t/>
            </a:r>
            <a:br>
              <a:rPr lang="en-GB" sz="1600" dirty="0" smtClean="0">
                <a:solidFill>
                  <a:schemeClr val="accent1"/>
                </a:solidFill>
              </a:rPr>
            </a:br>
            <a:r>
              <a:rPr lang="en-GB" sz="1600" b="0" dirty="0" smtClean="0">
                <a:solidFill>
                  <a:schemeClr val="accent1"/>
                </a:solidFill>
              </a:rPr>
              <a:t> – not necessarily same days!</a:t>
            </a:r>
            <a:endParaRPr lang="en-GB" sz="16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MY DOCUMENTS\plots\metopa_b_dd_msg3-iasi_variograms_rac_sing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40800"/>
            <a:ext cx="9909562" cy="5317200"/>
          </a:xfrm>
          <a:prstGeom prst="rect">
            <a:avLst/>
          </a:prstGeom>
          <a:noFill/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Single-Difference </a:t>
            </a:r>
            <a:r>
              <a:rPr lang="en-GB" sz="3200" dirty="0" err="1" smtClean="0"/>
              <a:t>Variograms</a:t>
            </a:r>
            <a:r>
              <a:rPr lang="en-GB" sz="3200" dirty="0" smtClean="0"/>
              <a:t> </a:t>
            </a:r>
            <a:br>
              <a:rPr lang="en-GB" sz="3200" dirty="0" smtClean="0"/>
            </a:br>
            <a:r>
              <a:rPr lang="en-GB" sz="3200" dirty="0" smtClean="0"/>
              <a:t>for (MSG3-IASIB) RACs</a:t>
            </a: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3152760" y="5392890"/>
            <a:ext cx="492499" cy="466434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9013503">
            <a:off x="2526070" y="5380716"/>
            <a:ext cx="13430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/>
                </a:solidFill>
              </a:rPr>
              <a:t>Low Pass Filter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32904" y="3248976"/>
            <a:ext cx="20706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ysClr val="windowText" lastClr="000000"/>
                </a:solidFill>
              </a:rPr>
              <a:t>Long-timescale minima </a:t>
            </a:r>
            <a:br>
              <a:rPr lang="en-GB" sz="1200" dirty="0" smtClean="0">
                <a:solidFill>
                  <a:sysClr val="windowText" lastClr="000000"/>
                </a:solidFill>
              </a:rPr>
            </a:br>
            <a:r>
              <a:rPr lang="en-GB" sz="1200" dirty="0" smtClean="0">
                <a:solidFill>
                  <a:sysClr val="windowText" lastClr="000000"/>
                </a:solidFill>
              </a:rPr>
              <a:t>(Decontaminations)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45259" y="5139228"/>
            <a:ext cx="858144" cy="253661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52880" y="4772217"/>
            <a:ext cx="153020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Long-term Drift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:\MY DOCUMENTS\plots\metopa_b_daily_a_b_3sig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2712"/>
            <a:ext cx="9906000" cy="53152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490" y="368660"/>
            <a:ext cx="9191625" cy="954087"/>
          </a:xfrm>
        </p:spPr>
        <p:txBody>
          <a:bodyPr/>
          <a:lstStyle/>
          <a:p>
            <a:r>
              <a:rPr lang="en-GB" sz="3200" dirty="0" smtClean="0"/>
              <a:t>Time Series of Standard Biases – Updated! Full year </a:t>
            </a:r>
            <a:br>
              <a:rPr lang="en-GB" sz="3200" dirty="0" smtClean="0"/>
            </a:br>
            <a:r>
              <a:rPr lang="en-GB" sz="1600" dirty="0" smtClean="0">
                <a:solidFill>
                  <a:srgbClr val="FF0000"/>
                </a:solidFill>
              </a:rPr>
              <a:t>(Met10/SEVIRI-</a:t>
            </a:r>
            <a:r>
              <a:rPr lang="en-GB" sz="1600" dirty="0" err="1" smtClean="0">
                <a:solidFill>
                  <a:srgbClr val="FF0000"/>
                </a:solidFill>
              </a:rPr>
              <a:t>MetopB</a:t>
            </a:r>
            <a:r>
              <a:rPr lang="en-GB" sz="1600" dirty="0" smtClean="0">
                <a:solidFill>
                  <a:srgbClr val="FF0000"/>
                </a:solidFill>
              </a:rPr>
              <a:t>/IASI) </a:t>
            </a:r>
            <a:r>
              <a:rPr lang="en-GB" sz="1600" dirty="0" smtClean="0">
                <a:solidFill>
                  <a:schemeClr val="tx1"/>
                </a:solidFill>
              </a:rPr>
              <a:t>&amp; (Met10/SEVIRI-</a:t>
            </a:r>
            <a:r>
              <a:rPr lang="en-GB" sz="1600" dirty="0" err="1" smtClean="0">
                <a:solidFill>
                  <a:schemeClr val="tx1"/>
                </a:solidFill>
              </a:rPr>
              <a:t>MetopA</a:t>
            </a:r>
            <a:r>
              <a:rPr lang="en-GB" sz="1600" dirty="0" smtClean="0">
                <a:solidFill>
                  <a:schemeClr val="tx1"/>
                </a:solidFill>
              </a:rPr>
              <a:t>/IASI)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81074" y="5686425"/>
            <a:ext cx="7752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Unsmoothed Daily Results                               3-sigma filter</a:t>
            </a:r>
          </a:p>
          <a:p>
            <a:r>
              <a:rPr lang="en-GB" sz="1600" dirty="0" smtClean="0">
                <a:solidFill>
                  <a:schemeClr val="accent1"/>
                </a:solidFill>
              </a:rPr>
              <a:t/>
            </a:r>
            <a:br>
              <a:rPr lang="en-GB" sz="1600" dirty="0" smtClean="0">
                <a:solidFill>
                  <a:schemeClr val="accent1"/>
                </a:solidFill>
              </a:rPr>
            </a:br>
            <a:r>
              <a:rPr lang="en-GB" sz="1600" b="0" dirty="0" smtClean="0">
                <a:solidFill>
                  <a:schemeClr val="accent1"/>
                </a:solidFill>
              </a:rPr>
              <a:t> – not necessarily same days!</a:t>
            </a:r>
            <a:endParaRPr lang="en-GB" sz="16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:\MY DOCUMENTS\plots\metopa_b_daily_a-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4062"/>
            <a:ext cx="9906000" cy="53152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05" y="323655"/>
            <a:ext cx="8915400" cy="954087"/>
          </a:xfrm>
        </p:spPr>
        <p:txBody>
          <a:bodyPr/>
          <a:lstStyle/>
          <a:p>
            <a:r>
              <a:rPr lang="en-GB" sz="3600" dirty="0" smtClean="0"/>
              <a:t>Time Series of Double Differences </a:t>
            </a:r>
            <a:br>
              <a:rPr lang="en-GB" sz="3600" dirty="0" smtClean="0"/>
            </a:br>
            <a:r>
              <a:rPr lang="en-GB" sz="1800" dirty="0" smtClean="0">
                <a:solidFill>
                  <a:srgbClr val="FF0000"/>
                </a:solidFill>
              </a:rPr>
              <a:t>(Met10/SEVIRI-</a:t>
            </a:r>
            <a:r>
              <a:rPr lang="en-GB" sz="1800" dirty="0" err="1" smtClean="0">
                <a:solidFill>
                  <a:srgbClr val="FF0000"/>
                </a:solidFill>
              </a:rPr>
              <a:t>MetopB</a:t>
            </a:r>
            <a:r>
              <a:rPr lang="en-GB" sz="1800" dirty="0" smtClean="0">
                <a:solidFill>
                  <a:srgbClr val="FF0000"/>
                </a:solidFill>
              </a:rPr>
              <a:t>/IASI)-</a:t>
            </a:r>
            <a:r>
              <a:rPr lang="en-GB" sz="1800" dirty="0" smtClean="0">
                <a:solidFill>
                  <a:schemeClr val="tx1"/>
                </a:solidFill>
              </a:rPr>
              <a:t>(Met10/SEVIRI-</a:t>
            </a:r>
            <a:r>
              <a:rPr lang="en-GB" sz="1800" dirty="0" err="1" smtClean="0">
                <a:solidFill>
                  <a:schemeClr val="tx1"/>
                </a:solidFill>
              </a:rPr>
              <a:t>MetopA</a:t>
            </a:r>
            <a:r>
              <a:rPr lang="en-GB" sz="1800" dirty="0" smtClean="0">
                <a:solidFill>
                  <a:schemeClr val="tx1"/>
                </a:solidFill>
              </a:rPr>
              <a:t>/IASI)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114425" y="6286500"/>
            <a:ext cx="55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</a:rPr>
              <a:t>Unsmoothed Daily Results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b="0" dirty="0" smtClean="0">
                <a:solidFill>
                  <a:schemeClr val="tx1"/>
                </a:solidFill>
              </a:rPr>
              <a:t> – only selecting matched days!</a:t>
            </a:r>
            <a:endParaRPr lang="en-GB" sz="1600" b="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9862" y="3514725"/>
            <a:ext cx="68008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</a:rPr>
              <a:t>No Significant Trend in DD for Tb=std or 220K, 290K,...</a:t>
            </a:r>
            <a:endParaRPr lang="en-GB" sz="16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9862" y="4005679"/>
            <a:ext cx="68008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</a:rPr>
              <a:t>No Significant Trend in DD for slope or offset</a:t>
            </a:r>
            <a:endParaRPr lang="en-GB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DOCUMENTS\plots\metopa_b_dd_msg3-iasi_variogra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2712"/>
            <a:ext cx="9906000" cy="5315288"/>
          </a:xfrm>
          <a:prstGeom prst="rect">
            <a:avLst/>
          </a:prstGeom>
          <a:noFill/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Double-Difference </a:t>
            </a:r>
            <a:r>
              <a:rPr lang="en-GB" sz="3200" dirty="0" err="1" smtClean="0"/>
              <a:t>Variograms</a:t>
            </a:r>
            <a:r>
              <a:rPr lang="en-GB" sz="3200" dirty="0" smtClean="0"/>
              <a:t> </a:t>
            </a:r>
            <a:br>
              <a:rPr lang="en-GB" sz="3200" dirty="0" smtClean="0"/>
            </a:br>
            <a:r>
              <a:rPr lang="en-GB" sz="3200" dirty="0" smtClean="0"/>
              <a:t>for (MSG3-IASIB)-(MSG3-IASIA) RACs</a:t>
            </a: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646340" y="2201351"/>
            <a:ext cx="858144" cy="77635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9013503">
            <a:off x="5385295" y="2279189"/>
            <a:ext cx="134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/>
                </a:solidFill>
              </a:rPr>
              <a:t>Low Pass Filter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47121" y="5845911"/>
            <a:ext cx="187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No Long-term Drift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No annual cycle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Diurnal Cycles w/ multiple References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2556" y="1596788"/>
            <a:ext cx="6750900" cy="0"/>
          </a:xfrm>
          <a:prstGeom prst="straightConnector1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4121" y="2362504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42772" y="2798916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0" y="3712684"/>
            <a:ext cx="6221447" cy="0"/>
          </a:xfrm>
          <a:prstGeom prst="straightConnector1">
            <a:avLst/>
          </a:prstGeom>
          <a:ln w="5080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32904" y="4149096"/>
            <a:ext cx="5673096" cy="0"/>
          </a:xfrm>
          <a:prstGeom prst="straightConnector1">
            <a:avLst/>
          </a:prstGeom>
          <a:ln w="5080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64577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54709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3120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232904" y="3712684"/>
            <a:ext cx="990132" cy="436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223036" y="3712684"/>
            <a:ext cx="990132" cy="436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44121" y="1947283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Metop-A/IASI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2229" y="2376682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Metop-B/IASI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4121" y="3248976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</a:rPr>
              <a:t>Aqua/AIRS</a:t>
            </a:r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62229" y="3712684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</a:rPr>
              <a:t>S-NPP/</a:t>
            </a:r>
            <a:r>
              <a:rPr lang="en-GB" sz="1200" dirty="0" err="1" smtClean="0">
                <a:solidFill>
                  <a:schemeClr val="accent2"/>
                </a:solidFill>
              </a:rPr>
              <a:t>CrIS</a:t>
            </a:r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992" y="1670284"/>
            <a:ext cx="218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Meteosat-9/SEVIRI</a:t>
            </a:r>
            <a:endParaRPr lang="en-GB" sz="1200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20" idx="3"/>
          </p:cNvCxnSpPr>
          <p:nvPr/>
        </p:nvCxnSpPr>
        <p:spPr>
          <a:xfrm flipV="1">
            <a:off x="6843252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841" y="1596788"/>
            <a:ext cx="0" cy="910426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54709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64577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221447" y="1670284"/>
            <a:ext cx="0" cy="22121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223036" y="1596788"/>
            <a:ext cx="0" cy="22121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232904" y="1596788"/>
            <a:ext cx="0" cy="228561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95299" y="4419132"/>
            <a:ext cx="9410701" cy="1707031"/>
          </a:xfrm>
        </p:spPr>
        <p:txBody>
          <a:bodyPr/>
          <a:lstStyle/>
          <a:p>
            <a:r>
              <a:rPr lang="el-GR" sz="2000" dirty="0" smtClean="0">
                <a:solidFill>
                  <a:srgbClr val="00B050"/>
                </a:solidFill>
              </a:rPr>
              <a:t>Δ</a:t>
            </a:r>
            <a:r>
              <a:rPr lang="en-GB" sz="2000" dirty="0" smtClean="0">
                <a:solidFill>
                  <a:srgbClr val="00B050"/>
                </a:solidFill>
              </a:rPr>
              <a:t>IASIB-IASIA 	- Tie 9:30am/pm Time series together	</a:t>
            </a:r>
            <a:r>
              <a:rPr lang="en-GB" sz="2000" dirty="0" smtClean="0"/>
              <a:t>}</a:t>
            </a:r>
          </a:p>
          <a:p>
            <a:r>
              <a:rPr lang="el-GR" sz="2000" dirty="0" smtClean="0">
                <a:solidFill>
                  <a:schemeClr val="accent2"/>
                </a:solidFill>
              </a:rPr>
              <a:t>Δ</a:t>
            </a:r>
            <a:r>
              <a:rPr lang="en-GB" sz="2000" dirty="0" smtClean="0">
                <a:solidFill>
                  <a:schemeClr val="accent2"/>
                </a:solidFill>
              </a:rPr>
              <a:t>AIRS-</a:t>
            </a:r>
            <a:r>
              <a:rPr lang="en-GB" sz="2000" dirty="0" err="1" smtClean="0">
                <a:solidFill>
                  <a:schemeClr val="accent2"/>
                </a:solidFill>
              </a:rPr>
              <a:t>CrIS</a:t>
            </a:r>
            <a:r>
              <a:rPr lang="en-GB" sz="2000" dirty="0" smtClean="0">
                <a:solidFill>
                  <a:schemeClr val="accent2"/>
                </a:solidFill>
              </a:rPr>
              <a:t>	- Tie 1:00am/pm Time series together	</a:t>
            </a:r>
            <a:r>
              <a:rPr lang="en-GB" sz="2000" dirty="0" smtClean="0"/>
              <a:t>}-Combine -&gt; Blended Ref*</a:t>
            </a:r>
          </a:p>
          <a:p>
            <a:r>
              <a:rPr lang="el-GR" sz="2000" dirty="0" smtClean="0">
                <a:solidFill>
                  <a:srgbClr val="7030A0"/>
                </a:solidFill>
              </a:rPr>
              <a:t>Δ</a:t>
            </a:r>
            <a:r>
              <a:rPr lang="en-GB" sz="2000" dirty="0" smtClean="0">
                <a:solidFill>
                  <a:srgbClr val="7030A0"/>
                </a:solidFill>
              </a:rPr>
              <a:t>AIRS-IASIA	- Characterise diurnal cycle		</a:t>
            </a:r>
            <a:r>
              <a:rPr lang="en-GB" sz="2000" dirty="0" smtClean="0"/>
              <a:t>}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000" dirty="0" smtClean="0"/>
              <a:t>* Blending could be just ‘averaging’	– susceptible to calibration differences</a:t>
            </a:r>
          </a:p>
          <a:p>
            <a:pPr>
              <a:buNone/>
            </a:pPr>
            <a:r>
              <a:rPr lang="en-GB" sz="2000" dirty="0" smtClean="0"/>
              <a:t>   Or after bias adjustment 	= traceable to Metop-A/IASI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211329" y="2376682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252640" y="2376682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242772" y="2362504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232904" y="2376682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223036" y="2362504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213168" y="2376682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Blending References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2556" y="1596788"/>
            <a:ext cx="6750900" cy="0"/>
          </a:xfrm>
          <a:prstGeom prst="straightConnector1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4121" y="2362504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42772" y="2798916"/>
            <a:ext cx="6399131" cy="0"/>
          </a:xfrm>
          <a:prstGeom prst="straightConnector1">
            <a:avLst/>
          </a:prstGeom>
          <a:ln w="508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64577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54709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3120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44121" y="1947283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Metop-A/IASI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2229" y="2376682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B050"/>
                </a:solidFill>
              </a:rPr>
              <a:t>Metop-B/IASI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992" y="1670284"/>
            <a:ext cx="218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Meteosat-9/SEVIRI</a:t>
            </a:r>
            <a:endParaRPr lang="en-GB" sz="1200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20" idx="3"/>
          </p:cNvCxnSpPr>
          <p:nvPr/>
        </p:nvCxnSpPr>
        <p:spPr>
          <a:xfrm flipV="1">
            <a:off x="6843252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841" y="1596788"/>
            <a:ext cx="0" cy="910426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54709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64577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95299" y="4419132"/>
            <a:ext cx="9410701" cy="1707031"/>
          </a:xfrm>
        </p:spPr>
        <p:txBody>
          <a:bodyPr/>
          <a:lstStyle/>
          <a:p>
            <a:r>
              <a:rPr lang="el-GR" sz="2000" dirty="0" smtClean="0">
                <a:solidFill>
                  <a:srgbClr val="00B050"/>
                </a:solidFill>
              </a:rPr>
              <a:t>Δ</a:t>
            </a:r>
            <a:r>
              <a:rPr lang="en-GB" sz="2000" dirty="0" smtClean="0">
                <a:solidFill>
                  <a:srgbClr val="00B050"/>
                </a:solidFill>
              </a:rPr>
              <a:t>IASIB-IASIA 	- 50-50 Blend* of References during whole overlap</a:t>
            </a:r>
          </a:p>
          <a:p>
            <a:pPr lvl="1"/>
            <a:endParaRPr lang="en-GB" sz="1600" dirty="0" smtClean="0">
              <a:solidFill>
                <a:srgbClr val="00B050"/>
              </a:solidFill>
            </a:endParaRP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000" dirty="0" smtClean="0"/>
              <a:t>* Blending could be just ‘averaging’	– susceptible to calibration differences</a:t>
            </a:r>
          </a:p>
          <a:p>
            <a:pPr>
              <a:buNone/>
            </a:pPr>
            <a:r>
              <a:rPr lang="en-GB" sz="2000" dirty="0" smtClean="0"/>
              <a:t>   Or after bias adjustment 	= traceable to Metop-A/IASI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32424" y="4239108"/>
            <a:ext cx="87782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32424" y="2978940"/>
            <a:ext cx="0" cy="126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646147" y="3359104"/>
            <a:ext cx="201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Weight </a:t>
            </a:r>
          </a:p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0%             100%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55143" y="3158964"/>
            <a:ext cx="158762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655143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2424" y="4239108"/>
            <a:ext cx="102271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43252" y="4239108"/>
            <a:ext cx="180024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843252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843252" y="3158964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843252" y="3158964"/>
            <a:ext cx="0" cy="540072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55143" y="4239108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430881" y="4239108"/>
            <a:ext cx="66267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430881" y="3158964"/>
            <a:ext cx="0" cy="1080144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242772" y="3158964"/>
            <a:ext cx="0" cy="540072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242772" y="3699036"/>
            <a:ext cx="360048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3242772" y="3699036"/>
            <a:ext cx="0" cy="540072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430881" y="4322163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Time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Blending References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2556" y="1596788"/>
            <a:ext cx="6750900" cy="0"/>
          </a:xfrm>
          <a:prstGeom prst="straightConnector1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4121" y="2362504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42772" y="2798916"/>
            <a:ext cx="6399131" cy="0"/>
          </a:xfrm>
          <a:prstGeom prst="straightConnector1">
            <a:avLst/>
          </a:prstGeom>
          <a:ln w="508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64577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54709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3120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44121" y="1947283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Metop-A/IASI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2229" y="2376682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B050"/>
                </a:solidFill>
              </a:rPr>
              <a:t>Metop-B/IASI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992" y="1670284"/>
            <a:ext cx="218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Meteosat-9/SEVIRI</a:t>
            </a:r>
            <a:endParaRPr lang="en-GB" sz="1200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20" idx="3"/>
          </p:cNvCxnSpPr>
          <p:nvPr/>
        </p:nvCxnSpPr>
        <p:spPr>
          <a:xfrm flipV="1">
            <a:off x="6843252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841" y="1596788"/>
            <a:ext cx="0" cy="910426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54709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64577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95299" y="4419132"/>
            <a:ext cx="9410701" cy="1707031"/>
          </a:xfrm>
        </p:spPr>
        <p:txBody>
          <a:bodyPr/>
          <a:lstStyle/>
          <a:p>
            <a:r>
              <a:rPr lang="el-GR" sz="2000" dirty="0" smtClean="0">
                <a:solidFill>
                  <a:srgbClr val="00B050"/>
                </a:solidFill>
              </a:rPr>
              <a:t>Δ</a:t>
            </a:r>
            <a:r>
              <a:rPr lang="en-GB" sz="2000" dirty="0" smtClean="0">
                <a:solidFill>
                  <a:srgbClr val="00B050"/>
                </a:solidFill>
              </a:rPr>
              <a:t>IASIB-IASIA 	- 50-50 Blend* of References after initial delay 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E.g. 1yr to evaluate Double Differences and develop Delta Correction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000" dirty="0" smtClean="0"/>
              <a:t>* Blending could be just ‘averaging’	– susceptible to calibration differences</a:t>
            </a:r>
          </a:p>
          <a:p>
            <a:pPr>
              <a:buNone/>
            </a:pPr>
            <a:r>
              <a:rPr lang="en-GB" sz="2000" dirty="0" smtClean="0"/>
              <a:t>   Or after bias adjustment 	= traceable to Metop-A/IASI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32424" y="4239108"/>
            <a:ext cx="87782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32424" y="2978940"/>
            <a:ext cx="0" cy="126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646147" y="3359104"/>
            <a:ext cx="201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Weight </a:t>
            </a:r>
          </a:p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0%             100%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55143" y="3158964"/>
            <a:ext cx="2577761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655143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2424" y="4239108"/>
            <a:ext cx="102271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43252" y="4239108"/>
            <a:ext cx="180024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843252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843252" y="3158964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843252" y="3158964"/>
            <a:ext cx="0" cy="540072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55143" y="4239108"/>
            <a:ext cx="257776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430881" y="4239108"/>
            <a:ext cx="66267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430881" y="3158964"/>
            <a:ext cx="0" cy="1080144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232904" y="3158964"/>
            <a:ext cx="0" cy="540072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232904" y="3699036"/>
            <a:ext cx="2610348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232904" y="3699036"/>
            <a:ext cx="0" cy="540072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242772" y="3158964"/>
            <a:ext cx="0" cy="1080144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3422796" y="3519012"/>
            <a:ext cx="630084" cy="360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3242772" y="3962109"/>
            <a:ext cx="99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Delay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30881" y="4322163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Time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Blending References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2556" y="1596788"/>
            <a:ext cx="6750900" cy="0"/>
          </a:xfrm>
          <a:prstGeom prst="straightConnector1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4121" y="2362504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42772" y="2798916"/>
            <a:ext cx="6399131" cy="0"/>
          </a:xfrm>
          <a:prstGeom prst="straightConnector1">
            <a:avLst/>
          </a:prstGeom>
          <a:ln w="508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64577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54709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3120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44121" y="1947283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Metop-A/IASI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2229" y="2376682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B050"/>
                </a:solidFill>
              </a:rPr>
              <a:t>Metop-B/IASI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992" y="1670284"/>
            <a:ext cx="218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Meteosat-9/SEVIRI</a:t>
            </a:r>
            <a:endParaRPr lang="en-GB" sz="1200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20" idx="3"/>
          </p:cNvCxnSpPr>
          <p:nvPr/>
        </p:nvCxnSpPr>
        <p:spPr>
          <a:xfrm flipV="1">
            <a:off x="6843252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841" y="1596788"/>
            <a:ext cx="0" cy="910426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54709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64577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95299" y="4419132"/>
            <a:ext cx="9410701" cy="1707031"/>
          </a:xfrm>
        </p:spPr>
        <p:txBody>
          <a:bodyPr/>
          <a:lstStyle/>
          <a:p>
            <a:r>
              <a:rPr lang="el-GR" sz="2000" dirty="0" smtClean="0">
                <a:solidFill>
                  <a:srgbClr val="00B050"/>
                </a:solidFill>
              </a:rPr>
              <a:t>Δ</a:t>
            </a:r>
            <a:r>
              <a:rPr lang="en-GB" sz="2000" dirty="0" smtClean="0">
                <a:solidFill>
                  <a:srgbClr val="00B050"/>
                </a:solidFill>
              </a:rPr>
              <a:t>IASIB-IASIA 	- Tapering Blend* of References after initial delay 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E.g. 1yr to evaluate Double Differences and develop Delta Correction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000" dirty="0" smtClean="0"/>
              <a:t>* Blending could be just ‘averaging’	– susceptible to calibration differences</a:t>
            </a:r>
          </a:p>
          <a:p>
            <a:pPr>
              <a:buNone/>
            </a:pPr>
            <a:r>
              <a:rPr lang="en-GB" sz="2000" dirty="0" smtClean="0"/>
              <a:t>   Or after bias adjustment 	= traceable to Metop-A/IASI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32424" y="4239108"/>
            <a:ext cx="87782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32424" y="2978940"/>
            <a:ext cx="0" cy="126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646147" y="3359104"/>
            <a:ext cx="201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Weight </a:t>
            </a:r>
          </a:p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0%             100%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55143" y="3158964"/>
            <a:ext cx="2577761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655143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2424" y="4239108"/>
            <a:ext cx="102271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43252" y="4239108"/>
            <a:ext cx="180024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843252" y="3158964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55143" y="4239108"/>
            <a:ext cx="257776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430881" y="4239108"/>
            <a:ext cx="66267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430881" y="3158964"/>
            <a:ext cx="0" cy="1080144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232904" y="3158964"/>
            <a:ext cx="0" cy="540072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232904" y="3699036"/>
            <a:ext cx="2610348" cy="540072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4232904" y="3158964"/>
            <a:ext cx="2610348" cy="1080144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242772" y="3158964"/>
            <a:ext cx="0" cy="1080144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3422796" y="3519012"/>
            <a:ext cx="630084" cy="360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3242772" y="3962109"/>
            <a:ext cx="99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Delay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430881" y="4322163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Time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H:\MY DOCUMENTS\plots\met7-iasi_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75" y="1402675"/>
            <a:ext cx="5979977" cy="3286800"/>
          </a:xfrm>
          <a:prstGeom prst="rect">
            <a:avLst/>
          </a:prstGeom>
          <a:noFill/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Time Series of Meteosat7/MVIRI Bias </a:t>
            </a:r>
            <a:r>
              <a:rPr lang="en-GB" sz="3200" dirty="0" err="1" smtClean="0"/>
              <a:t>wrt</a:t>
            </a:r>
            <a:r>
              <a:rPr lang="en-GB" sz="3200" dirty="0" smtClean="0"/>
              <a:t> IASI 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66749" y="1402675"/>
            <a:ext cx="3571875" cy="47806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Just an example time series</a:t>
            </a:r>
          </a:p>
          <a:p>
            <a:pPr>
              <a:buFontTx/>
              <a:buChar char="•"/>
            </a:pP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/>
              <a:t>Meteosat7/MVIRI</a:t>
            </a:r>
            <a:br>
              <a:rPr lang="en-GB" sz="2000" dirty="0" smtClean="0"/>
            </a:br>
            <a:r>
              <a:rPr lang="en-GB" sz="2000" dirty="0" smtClean="0"/>
              <a:t> “WV” and “IR”</a:t>
            </a:r>
          </a:p>
          <a:p>
            <a:pPr>
              <a:buFontTx/>
              <a:buChar char="•"/>
            </a:pPr>
            <a:r>
              <a:rPr lang="en-GB" sz="2000" dirty="0" smtClean="0"/>
              <a:t>GSICS Re-Analysis Correction</a:t>
            </a:r>
          </a:p>
          <a:p>
            <a:pPr>
              <a:buFontTx/>
              <a:buChar char="•"/>
            </a:pPr>
            <a:r>
              <a:rPr lang="en-GB" sz="2000" dirty="0" smtClean="0"/>
              <a:t>Evaluated Standard Bias for </a:t>
            </a:r>
            <a:br>
              <a:rPr lang="en-GB" sz="2000" dirty="0" smtClean="0"/>
            </a:br>
            <a:r>
              <a:rPr lang="en-GB" sz="2000" dirty="0" smtClean="0"/>
              <a:t>Standard Scene radiance</a:t>
            </a:r>
          </a:p>
          <a:p>
            <a:pPr>
              <a:buFontTx/>
              <a:buChar char="•"/>
            </a:pPr>
            <a:r>
              <a:rPr lang="en-GB" sz="2000" dirty="0" smtClean="0"/>
              <a:t>Expressed as Tb</a:t>
            </a:r>
          </a:p>
          <a:p>
            <a:pPr>
              <a:buFontTx/>
              <a:buChar char="•"/>
            </a:pPr>
            <a:r>
              <a:rPr lang="en-GB" sz="2000" dirty="0" smtClean="0"/>
              <a:t>5 year long time series</a:t>
            </a:r>
          </a:p>
          <a:p>
            <a:pPr>
              <a:buFontTx/>
              <a:buChar char="•"/>
            </a:pPr>
            <a:r>
              <a:rPr lang="en-GB" sz="2000" dirty="0" smtClean="0"/>
              <a:t>WV: strong yearly cycle</a:t>
            </a:r>
          </a:p>
          <a:p>
            <a:pPr>
              <a:buFontTx/>
              <a:buChar char="•"/>
            </a:pPr>
            <a:r>
              <a:rPr lang="en-GB" sz="2000" dirty="0" smtClean="0"/>
              <a:t>IR: twice-yearly cycle</a:t>
            </a:r>
          </a:p>
          <a:p>
            <a:pPr lvl="1"/>
            <a:r>
              <a:rPr lang="en-GB" sz="2000" dirty="0" smtClean="0"/>
              <a:t>+ long-term drift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37388" y="6426200"/>
            <a:ext cx="711200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Slide: </a:t>
            </a:r>
            <a:fld id="{7963AC1F-3540-410D-BDBA-D16E9B25A17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 rot="10800000" flipV="1">
            <a:off x="4683125" y="5151993"/>
            <a:ext cx="47926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GB" sz="1400" dirty="0">
                <a:solidFill>
                  <a:schemeClr val="tx1"/>
                </a:solidFill>
                <a:cs typeface="Times New Roman" pitchFamily="18" charset="0"/>
              </a:rPr>
              <a:t>Time Series of Standard Biases for “WV” and “IR” channels of Meteosat7/MVIRI calculated with reference to Metop-A/IASI. 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12"/>
            <a:ext cx="8915400" cy="4525963"/>
          </a:xfrm>
        </p:spPr>
        <p:txBody>
          <a:bodyPr/>
          <a:lstStyle/>
          <a:p>
            <a:r>
              <a:rPr lang="en-GB" sz="2800" dirty="0" smtClean="0"/>
              <a:t>Need to generate double differences for all overlap period</a:t>
            </a:r>
          </a:p>
          <a:p>
            <a:r>
              <a:rPr lang="en-GB" sz="2800" dirty="0" smtClean="0"/>
              <a:t>Analyse these to characterise reference differences</a:t>
            </a:r>
          </a:p>
          <a:p>
            <a:r>
              <a:rPr lang="en-GB" sz="2800" dirty="0" smtClean="0"/>
              <a:t>Should probably not extrapolate trends</a:t>
            </a:r>
          </a:p>
          <a:p>
            <a:pPr lvl="1"/>
            <a:r>
              <a:rPr lang="en-GB" sz="2400" dirty="0" smtClean="0"/>
              <a:t>But could reconstruct them from multiple references</a:t>
            </a:r>
          </a:p>
          <a:p>
            <a:r>
              <a:rPr lang="en-GB" sz="2800" dirty="0" smtClean="0"/>
              <a:t>May not need Delta Corrections until current reference instrument dies</a:t>
            </a:r>
          </a:p>
          <a:p>
            <a:r>
              <a:rPr lang="en-GB" sz="2800" dirty="0" smtClean="0"/>
              <a:t>But then Delta Corrections will be needed </a:t>
            </a:r>
            <a:r>
              <a:rPr lang="en-GB" sz="2800" i="1" dirty="0" smtClean="0"/>
              <a:t>instantly</a:t>
            </a:r>
          </a:p>
          <a:p>
            <a:pPr lvl="1"/>
            <a:r>
              <a:rPr lang="en-GB" sz="2400" dirty="0" smtClean="0"/>
              <a:t>For continuity of RACs, NRTCs </a:t>
            </a:r>
          </a:p>
          <a:p>
            <a:pPr lvl="1"/>
            <a:r>
              <a:rPr lang="en-GB" sz="2400" dirty="0" smtClean="0"/>
              <a:t>To trace them back to previous references</a:t>
            </a:r>
          </a:p>
          <a:p>
            <a:r>
              <a:rPr lang="en-GB" sz="2800" dirty="0" smtClean="0"/>
              <a:t>So need to start generating double differences </a:t>
            </a:r>
            <a:r>
              <a:rPr lang="en-GB" sz="2800" dirty="0" err="1" smtClean="0"/>
              <a:t>asap</a:t>
            </a:r>
            <a:endParaRPr lang="en-GB" sz="2800" dirty="0" smtClean="0"/>
          </a:p>
          <a:p>
            <a:pPr lvl="1"/>
            <a:r>
              <a:rPr lang="en-GB" sz="2400" dirty="0" smtClean="0"/>
              <a:t>And define Delta Corrections to be ready when needed</a:t>
            </a:r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Questions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5"/>
            <a:ext cx="8915400" cy="4525963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2"/>
                </a:solidFill>
              </a:rPr>
              <a:t>Should we extrapolate periodic cycles?</a:t>
            </a:r>
          </a:p>
          <a:p>
            <a:pPr lvl="1"/>
            <a:r>
              <a:rPr lang="en-GB" sz="2000" dirty="0" smtClean="0">
                <a:solidFill>
                  <a:schemeClr val="accent2"/>
                </a:solidFill>
              </a:rPr>
              <a:t>If we can model/understand them &amp; they are significant</a:t>
            </a:r>
          </a:p>
          <a:p>
            <a:pPr lvl="1"/>
            <a:r>
              <a:rPr lang="en-GB" sz="2000" dirty="0" smtClean="0">
                <a:solidFill>
                  <a:schemeClr val="accent2"/>
                </a:solidFill>
              </a:rPr>
              <a:t>Or use last </a:t>
            </a:r>
            <a:r>
              <a:rPr lang="en-GB" sz="2000" i="1" dirty="0" smtClean="0">
                <a:solidFill>
                  <a:schemeClr val="accent2"/>
                </a:solidFill>
              </a:rPr>
              <a:t>n</a:t>
            </a:r>
            <a:r>
              <a:rPr lang="en-GB" sz="2000" dirty="0" smtClean="0">
                <a:solidFill>
                  <a:schemeClr val="accent2"/>
                </a:solidFill>
              </a:rPr>
              <a:t> whole years</a:t>
            </a:r>
          </a:p>
          <a:p>
            <a:r>
              <a:rPr lang="en-GB" sz="2400" dirty="0" smtClean="0">
                <a:solidFill>
                  <a:schemeClr val="accent2"/>
                </a:solidFill>
              </a:rPr>
              <a:t>Is it OK to extrapolate uncertainty like this for NRTC/RAC?</a:t>
            </a:r>
          </a:p>
          <a:p>
            <a:pPr lvl="1"/>
            <a:r>
              <a:rPr lang="en-GB" sz="2000" dirty="0" smtClean="0">
                <a:solidFill>
                  <a:schemeClr val="accent2"/>
                </a:solidFill>
              </a:rPr>
              <a:t>For Delta Correction, keeping constant DD bias after Ref1 is dead</a:t>
            </a:r>
          </a:p>
          <a:p>
            <a:r>
              <a:rPr lang="en-GB" sz="2400" dirty="0" smtClean="0">
                <a:solidFill>
                  <a:schemeClr val="accent2"/>
                </a:solidFill>
              </a:rPr>
              <a:t>Is there any point in generating Delta corrections for current RAC/NRTC using the same smoothing period?</a:t>
            </a:r>
          </a:p>
          <a:p>
            <a:pPr lvl="1"/>
            <a:r>
              <a:rPr lang="en-GB" sz="2000" dirty="0" smtClean="0">
                <a:solidFill>
                  <a:schemeClr val="accent2"/>
                </a:solidFill>
              </a:rPr>
              <a:t>Or should we calc DD over whole overlap period? (or </a:t>
            </a:r>
            <a:r>
              <a:rPr lang="en-GB" sz="2000" i="1" dirty="0" smtClean="0">
                <a:solidFill>
                  <a:schemeClr val="accent2"/>
                </a:solidFill>
              </a:rPr>
              <a:t>n</a:t>
            </a:r>
            <a:r>
              <a:rPr lang="en-GB" sz="2000" dirty="0" smtClean="0">
                <a:solidFill>
                  <a:schemeClr val="accent2"/>
                </a:solidFill>
              </a:rPr>
              <a:t> years?)</a:t>
            </a:r>
          </a:p>
          <a:p>
            <a:r>
              <a:rPr lang="en-GB" sz="2400" dirty="0" smtClean="0">
                <a:solidFill>
                  <a:schemeClr val="accent2"/>
                </a:solidFill>
              </a:rPr>
              <a:t>Is this concept applicable to other GSICS Products?</a:t>
            </a:r>
          </a:p>
          <a:p>
            <a:pPr lvl="1"/>
            <a:r>
              <a:rPr lang="en-GB" sz="2000" dirty="0" smtClean="0">
                <a:solidFill>
                  <a:schemeClr val="accent2"/>
                </a:solidFill>
              </a:rPr>
              <a:t>DCC, Lunar, ...</a:t>
            </a:r>
          </a:p>
          <a:p>
            <a:r>
              <a:rPr lang="en-GB" sz="2400" dirty="0" smtClean="0">
                <a:solidFill>
                  <a:schemeClr val="accent2"/>
                </a:solidFill>
              </a:rPr>
              <a:t>Can we make blended reference for Archive </a:t>
            </a:r>
            <a:r>
              <a:rPr lang="en-GB" sz="2400" dirty="0" smtClean="0">
                <a:solidFill>
                  <a:schemeClr val="accent2"/>
                </a:solidFill>
              </a:rPr>
              <a:t>Re-Cal/RACs?</a:t>
            </a:r>
            <a:endParaRPr lang="en-GB" sz="2400" dirty="0" smtClean="0">
              <a:solidFill>
                <a:schemeClr val="accent2"/>
              </a:solidFill>
            </a:endParaRPr>
          </a:p>
          <a:p>
            <a:pPr lvl="1"/>
            <a:r>
              <a:rPr lang="en-GB" sz="2000" dirty="0" smtClean="0">
                <a:solidFill>
                  <a:schemeClr val="accent2"/>
                </a:solidFill>
              </a:rPr>
              <a:t>With or without bias adjustment?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Urgent Questions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How to </a:t>
            </a:r>
            <a:r>
              <a:rPr lang="en-IE" sz="2400" dirty="0" smtClean="0">
                <a:solidFill>
                  <a:srgbClr val="FF0000"/>
                </a:solidFill>
              </a:rPr>
              <a:t>characterise diurnal calibration variability</a:t>
            </a:r>
            <a:r>
              <a:rPr lang="en-GB" sz="2400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Do we need to </a:t>
            </a:r>
            <a:r>
              <a:rPr lang="en-GB" sz="2000" dirty="0" smtClean="0">
                <a:solidFill>
                  <a:srgbClr val="FF0000"/>
                </a:solidFill>
              </a:rPr>
              <a:t>include this </a:t>
            </a:r>
            <a:r>
              <a:rPr lang="en-GB" sz="2000" dirty="0" smtClean="0">
                <a:solidFill>
                  <a:srgbClr val="FF0000"/>
                </a:solidFill>
              </a:rPr>
              <a:t>in </a:t>
            </a:r>
            <a:r>
              <a:rPr lang="en-GB" sz="2000" dirty="0" smtClean="0">
                <a:solidFill>
                  <a:srgbClr val="FF0000"/>
                </a:solidFill>
              </a:rPr>
              <a:t>RAC/NRTC </a:t>
            </a:r>
            <a:r>
              <a:rPr lang="en-GB" sz="2000" dirty="0" err="1" smtClean="0">
                <a:solidFill>
                  <a:srgbClr val="FF0000"/>
                </a:solidFill>
              </a:rPr>
              <a:t>netCDF</a:t>
            </a:r>
            <a:r>
              <a:rPr lang="en-GB" sz="2000" dirty="0" smtClean="0">
                <a:solidFill>
                  <a:srgbClr val="FF0000"/>
                </a:solidFill>
              </a:rPr>
              <a:t> or document it?</a:t>
            </a:r>
            <a:r>
              <a:rPr lang="en-GB" sz="2000" dirty="0" smtClean="0">
                <a:solidFill>
                  <a:srgbClr val="FF0000"/>
                </a:solidFill>
              </a:rPr>
              <a:t/>
            </a:r>
            <a:br>
              <a:rPr lang="en-GB" sz="2000" dirty="0" smtClean="0">
                <a:solidFill>
                  <a:srgbClr val="FF0000"/>
                </a:solidFill>
              </a:rPr>
            </a:b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How to define Delta Corrections for IASI-B-&gt;A?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Just from double difference of RAC &amp; NRTC – same periods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(As agreed in 2014 GRWG Meeting) - No added 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Average of all RACs/NRTCs  over overlap period? (Correlated)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Average of selected RACs/NRTCs every 29/14d? (Uncorrelated)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Calculate </a:t>
            </a:r>
            <a:r>
              <a:rPr lang="en-GB" sz="2000" dirty="0" err="1" smtClean="0">
                <a:solidFill>
                  <a:srgbClr val="FF0000"/>
                </a:solidFill>
              </a:rPr>
              <a:t>Variograms</a:t>
            </a:r>
            <a:r>
              <a:rPr lang="en-GB" sz="2000" dirty="0" smtClean="0">
                <a:solidFill>
                  <a:srgbClr val="FF0000"/>
                </a:solidFill>
              </a:rPr>
              <a:t> from RACs/NRTCs over 30d-Nyquist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Recalculate regression from all collocations in overlap period</a:t>
            </a:r>
            <a:r>
              <a:rPr lang="en-GB" sz="2000" dirty="0" smtClean="0">
                <a:solidFill>
                  <a:srgbClr val="FF0000"/>
                </a:solidFill>
              </a:rPr>
              <a:t>?</a:t>
            </a:r>
          </a:p>
          <a:p>
            <a:pPr marL="1314450" lvl="2" indent="-457200"/>
            <a:r>
              <a:rPr lang="en-GB" sz="1600" dirty="0" smtClean="0">
                <a:solidFill>
                  <a:srgbClr val="FF0000"/>
                </a:solidFill>
              </a:rPr>
              <a:t>Need more data – Any advantages?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As 2, 3 or 4, but for only the most recent </a:t>
            </a:r>
            <a:r>
              <a:rPr lang="en-GB" sz="2000" i="1" dirty="0" smtClean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 years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(avoids aliasing seasonality e.g. from </a:t>
            </a:r>
            <a:r>
              <a:rPr lang="en-GB" sz="2000" i="1" dirty="0" smtClean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.5 years)</a:t>
            </a:r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Characterise Biases in Available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general, time series include: </a:t>
            </a:r>
            <a:r>
              <a:rPr lang="en-GB" dirty="0" smtClean="0">
                <a:solidFill>
                  <a:srgbClr val="FF0000"/>
                </a:solidFill>
              </a:rPr>
              <a:t>x=f(t)+...</a:t>
            </a:r>
          </a:p>
          <a:p>
            <a:pPr lvl="1"/>
            <a:r>
              <a:rPr lang="en-GB" dirty="0" smtClean="0"/>
              <a:t>Random Noise – White noise	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Systematic Bias			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Random Drift – 1/f noise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Systematic Drift – linear, polynomial...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Periodic </a:t>
            </a:r>
            <a:r>
              <a:rPr lang="en-GB" dirty="0" smtClean="0"/>
              <a:t>Variations – diurnal/seasonal</a:t>
            </a:r>
          </a:p>
          <a:p>
            <a:pPr lvl="1"/>
            <a:r>
              <a:rPr lang="en-GB" dirty="0" smtClean="0"/>
              <a:t>Random sporadic outliers – can be filtered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Characterise Biases in Available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general, time series include: </a:t>
            </a:r>
            <a:r>
              <a:rPr lang="en-GB" dirty="0" smtClean="0">
                <a:solidFill>
                  <a:srgbClr val="FF0000"/>
                </a:solidFill>
              </a:rPr>
              <a:t>x=f(t)+...	}</a:t>
            </a:r>
          </a:p>
          <a:p>
            <a:pPr lvl="1"/>
            <a:r>
              <a:rPr lang="en-GB" dirty="0" smtClean="0"/>
              <a:t>Random Noise – White noise	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GB" dirty="0" smtClean="0">
                <a:solidFill>
                  <a:srgbClr val="FF0000"/>
                </a:solidFill>
              </a:rPr>
              <a:t>		}</a:t>
            </a:r>
          </a:p>
          <a:p>
            <a:pPr lvl="1"/>
            <a:r>
              <a:rPr lang="en-GB" dirty="0" smtClean="0"/>
              <a:t>Systematic Bias			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GB" dirty="0" smtClean="0">
                <a:solidFill>
                  <a:srgbClr val="FF0000"/>
                </a:solidFill>
              </a:rPr>
              <a:t>		} All can</a:t>
            </a:r>
          </a:p>
          <a:p>
            <a:pPr lvl="1"/>
            <a:r>
              <a:rPr lang="en-GB" dirty="0" smtClean="0"/>
              <a:t>Random Drift – 1/f noise				</a:t>
            </a:r>
            <a:r>
              <a:rPr lang="en-GB" dirty="0" smtClean="0">
                <a:solidFill>
                  <a:srgbClr val="FF0000"/>
                </a:solidFill>
              </a:rPr>
              <a:t>} Change</a:t>
            </a:r>
          </a:p>
          <a:p>
            <a:pPr lvl="1"/>
            <a:r>
              <a:rPr lang="en-GB" dirty="0" smtClean="0"/>
              <a:t>Systematic Drift – linear, polynomial...		</a:t>
            </a:r>
            <a:r>
              <a:rPr lang="en-GB" dirty="0" smtClean="0">
                <a:solidFill>
                  <a:srgbClr val="FF0000"/>
                </a:solidFill>
              </a:rPr>
              <a:t>}Abruptly</a:t>
            </a:r>
          </a:p>
          <a:p>
            <a:pPr lvl="1"/>
            <a:r>
              <a:rPr lang="en-GB" dirty="0" smtClean="0"/>
              <a:t>Periodic </a:t>
            </a:r>
            <a:r>
              <a:rPr lang="en-GB" dirty="0" smtClean="0"/>
              <a:t>Variations – diurnal/seasonal		</a:t>
            </a:r>
            <a:r>
              <a:rPr lang="en-GB" dirty="0" smtClean="0">
                <a:solidFill>
                  <a:srgbClr val="FF0000"/>
                </a:solidFill>
              </a:rPr>
              <a:t>}</a:t>
            </a:r>
          </a:p>
          <a:p>
            <a:pPr lvl="1"/>
            <a:r>
              <a:rPr lang="en-GB" dirty="0" smtClean="0"/>
              <a:t>Random sporadic outliers – can be filtered	</a:t>
            </a:r>
            <a:r>
              <a:rPr lang="en-GB" dirty="0" smtClean="0">
                <a:solidFill>
                  <a:srgbClr val="FF0000"/>
                </a:solidFill>
              </a:rPr>
              <a:t>}</a:t>
            </a:r>
            <a:endParaRPr lang="en-GB" dirty="0" smtClean="0"/>
          </a:p>
          <a:p>
            <a:r>
              <a:rPr lang="en-GB" dirty="0" smtClean="0"/>
              <a:t>We should characterise biases from available data!</a:t>
            </a:r>
          </a:p>
          <a:p>
            <a:r>
              <a:rPr lang="en-GB" dirty="0" smtClean="0"/>
              <a:t>Use this to determine nature of </a:t>
            </a:r>
            <a:r>
              <a:rPr lang="el-GR" dirty="0" smtClean="0"/>
              <a:t>Δ</a:t>
            </a:r>
            <a:r>
              <a:rPr lang="en-GB" dirty="0" smtClean="0"/>
              <a:t> Correction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case of Jumps in Ref1/2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time series parameter can jump</a:t>
            </a:r>
          </a:p>
          <a:p>
            <a:r>
              <a:rPr lang="en-GB" dirty="0" smtClean="0"/>
              <a:t>Comparison of Double Differences can identify which time series has jumped</a:t>
            </a:r>
          </a:p>
          <a:p>
            <a:r>
              <a:rPr lang="en-GB" dirty="0" smtClean="0"/>
              <a:t>Treat as a discontinuity</a:t>
            </a:r>
          </a:p>
          <a:p>
            <a:r>
              <a:rPr lang="en-GB" dirty="0" smtClean="0"/>
              <a:t>Process segments independently</a:t>
            </a:r>
          </a:p>
          <a:p>
            <a:r>
              <a:rPr lang="en-GB" dirty="0" smtClean="0"/>
              <a:t>Tie segments together using double-differences</a:t>
            </a:r>
          </a:p>
          <a:p>
            <a:pPr lvl="1"/>
            <a:r>
              <a:rPr lang="en-GB" dirty="0" smtClean="0"/>
              <a:t>Need to work example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Delta Corrections’ Time Period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2014 GRWG meeting:</a:t>
            </a:r>
          </a:p>
          <a:p>
            <a:pPr lvl="1"/>
            <a:r>
              <a:rPr lang="en-GB" dirty="0" smtClean="0"/>
              <a:t>Agreed to generate Delta Corrections for RACs &amp; NRTCs</a:t>
            </a:r>
          </a:p>
          <a:p>
            <a:pPr lvl="1"/>
            <a:r>
              <a:rPr lang="en-GB" dirty="0" smtClean="0"/>
              <a:t>Based on double differences over same time periods</a:t>
            </a:r>
          </a:p>
          <a:p>
            <a:r>
              <a:rPr lang="en-GB" dirty="0" smtClean="0"/>
              <a:t>But this makes Delta Corrections redundant</a:t>
            </a:r>
          </a:p>
          <a:p>
            <a:pPr lvl="1"/>
            <a:r>
              <a:rPr lang="el-GR" dirty="0" smtClean="0"/>
              <a:t>Δ</a:t>
            </a:r>
            <a:r>
              <a:rPr lang="en-GB" dirty="0" smtClean="0"/>
              <a:t>=(Mon-Ref1)-(Mon-Ref2)</a:t>
            </a:r>
          </a:p>
          <a:p>
            <a:pPr lvl="1"/>
            <a:r>
              <a:rPr lang="en-GB" dirty="0" smtClean="0"/>
              <a:t>(Mon-Ref2)+</a:t>
            </a:r>
            <a:r>
              <a:rPr lang="el-GR" dirty="0" smtClean="0"/>
              <a:t>Δ</a:t>
            </a:r>
            <a:r>
              <a:rPr lang="en-GB" dirty="0" smtClean="0"/>
              <a:t>=(Mon-Ref1) – Identical if same period</a:t>
            </a:r>
          </a:p>
          <a:p>
            <a:pPr lvl="1"/>
            <a:r>
              <a:rPr lang="en-GB" dirty="0" smtClean="0"/>
              <a:t>So users will keep using (Mon-Ref1) until they can’t</a:t>
            </a:r>
          </a:p>
          <a:p>
            <a:pPr lvl="1"/>
            <a:r>
              <a:rPr lang="en-GB" dirty="0" smtClean="0"/>
              <a:t>Then what?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555625" y="2275183"/>
            <a:ext cx="8855075" cy="18573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after </a:t>
            </a:r>
            <a:r>
              <a:rPr lang="en-GB" dirty="0" err="1" smtClean="0"/>
              <a:t>Metop</a:t>
            </a:r>
            <a:r>
              <a:rPr lang="en-GB" dirty="0" smtClean="0"/>
              <a:t>-A?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3985426"/>
            <a:ext cx="4746625" cy="2140743"/>
          </a:xfrm>
        </p:spPr>
        <p:txBody>
          <a:bodyPr/>
          <a:lstStyle/>
          <a:p>
            <a:r>
              <a:rPr lang="en-GB" dirty="0" smtClean="0"/>
              <a:t>Monitor </a:t>
            </a:r>
            <a:r>
              <a:rPr lang="en-GB" dirty="0" err="1" smtClean="0"/>
              <a:t>IASIb</a:t>
            </a:r>
            <a:r>
              <a:rPr lang="en-GB" dirty="0" smtClean="0"/>
              <a:t>-a DD </a:t>
            </a:r>
          </a:p>
          <a:p>
            <a:pPr lvl="1"/>
            <a:r>
              <a:rPr lang="en-GB" dirty="0" smtClean="0"/>
              <a:t>during overlap period</a:t>
            </a:r>
          </a:p>
          <a:p>
            <a:r>
              <a:rPr lang="en-GB" dirty="0" smtClean="0"/>
              <a:t>Characterise relative bias</a:t>
            </a:r>
            <a:endParaRPr lang="en-GB" dirty="0" smtClean="0"/>
          </a:p>
          <a:p>
            <a:r>
              <a:rPr lang="en-GB" dirty="0" smtClean="0"/>
              <a:t>and uncertainty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3985426"/>
            <a:ext cx="3971925" cy="2140743"/>
          </a:xfrm>
        </p:spPr>
        <p:txBody>
          <a:bodyPr/>
          <a:lstStyle/>
          <a:p>
            <a:r>
              <a:rPr lang="en-GB" dirty="0" smtClean="0"/>
              <a:t>Extrapolate trend?</a:t>
            </a:r>
          </a:p>
          <a:p>
            <a:pPr lvl="1"/>
            <a:r>
              <a:rPr lang="en-GB" dirty="0" smtClean="0"/>
              <a:t>Only if significant?</a:t>
            </a:r>
          </a:p>
          <a:p>
            <a:pPr lvl="1"/>
            <a:r>
              <a:rPr lang="en-GB" dirty="0" smtClean="0"/>
              <a:t>Dangerous!</a:t>
            </a:r>
          </a:p>
          <a:p>
            <a:r>
              <a:rPr lang="en-GB" sz="2400" dirty="0" smtClean="0"/>
              <a:t>Extrapolate uncertainty</a:t>
            </a:r>
          </a:p>
          <a:p>
            <a:pPr lvl="1"/>
            <a:r>
              <a:rPr lang="en-GB" sz="2000" dirty="0" smtClean="0"/>
              <a:t>Need </a:t>
            </a:r>
            <a:r>
              <a:rPr lang="en-GB" sz="2000" dirty="0" smtClean="0"/>
              <a:t>&gt;1 year </a:t>
            </a:r>
            <a:r>
              <a:rPr lang="en-GB" sz="2000" dirty="0" smtClean="0"/>
              <a:t>overlap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55625" y="1072665"/>
            <a:ext cx="0" cy="22629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27075" y="3463434"/>
            <a:ext cx="397192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546100" y="1930696"/>
            <a:ext cx="3971925" cy="549275"/>
          </a:xfrm>
          <a:custGeom>
            <a:avLst/>
            <a:gdLst>
              <a:gd name="connsiteX0" fmla="*/ 0 w 3971925"/>
              <a:gd name="connsiteY0" fmla="*/ 355600 h 549275"/>
              <a:gd name="connsiteX1" fmla="*/ 600075 w 3971925"/>
              <a:gd name="connsiteY1" fmla="*/ 31750 h 549275"/>
              <a:gd name="connsiteX2" fmla="*/ 1419225 w 3971925"/>
              <a:gd name="connsiteY2" fmla="*/ 165100 h 549275"/>
              <a:gd name="connsiteX3" fmla="*/ 2038350 w 3971925"/>
              <a:gd name="connsiteY3" fmla="*/ 498475 h 549275"/>
              <a:gd name="connsiteX4" fmla="*/ 2743200 w 3971925"/>
              <a:gd name="connsiteY4" fmla="*/ 469900 h 549275"/>
              <a:gd name="connsiteX5" fmla="*/ 3514725 w 3971925"/>
              <a:gd name="connsiteY5" fmla="*/ 231775 h 549275"/>
              <a:gd name="connsiteX6" fmla="*/ 3752850 w 3971925"/>
              <a:gd name="connsiteY6" fmla="*/ 498475 h 549275"/>
              <a:gd name="connsiteX7" fmla="*/ 3971925 w 3971925"/>
              <a:gd name="connsiteY7" fmla="*/ 374650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1925" h="549275">
                <a:moveTo>
                  <a:pt x="0" y="355600"/>
                </a:moveTo>
                <a:cubicBezTo>
                  <a:pt x="181769" y="209550"/>
                  <a:pt x="363538" y="63500"/>
                  <a:pt x="600075" y="31750"/>
                </a:cubicBezTo>
                <a:cubicBezTo>
                  <a:pt x="836612" y="0"/>
                  <a:pt x="1179513" y="87313"/>
                  <a:pt x="1419225" y="165100"/>
                </a:cubicBezTo>
                <a:cubicBezTo>
                  <a:pt x="1658937" y="242887"/>
                  <a:pt x="1817688" y="447675"/>
                  <a:pt x="2038350" y="498475"/>
                </a:cubicBezTo>
                <a:cubicBezTo>
                  <a:pt x="2259012" y="549275"/>
                  <a:pt x="2497138" y="514350"/>
                  <a:pt x="2743200" y="469900"/>
                </a:cubicBezTo>
                <a:cubicBezTo>
                  <a:pt x="2989263" y="425450"/>
                  <a:pt x="3346450" y="227013"/>
                  <a:pt x="3514725" y="231775"/>
                </a:cubicBezTo>
                <a:cubicBezTo>
                  <a:pt x="3683000" y="236538"/>
                  <a:pt x="3676650" y="474663"/>
                  <a:pt x="3752850" y="498475"/>
                </a:cubicBezTo>
                <a:cubicBezTo>
                  <a:pt x="3829050" y="522287"/>
                  <a:pt x="3900487" y="448468"/>
                  <a:pt x="3971925" y="37465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536575" y="2083096"/>
            <a:ext cx="3971925" cy="549275"/>
          </a:xfrm>
          <a:custGeom>
            <a:avLst/>
            <a:gdLst>
              <a:gd name="connsiteX0" fmla="*/ 0 w 3971925"/>
              <a:gd name="connsiteY0" fmla="*/ 355600 h 549275"/>
              <a:gd name="connsiteX1" fmla="*/ 600075 w 3971925"/>
              <a:gd name="connsiteY1" fmla="*/ 31750 h 549275"/>
              <a:gd name="connsiteX2" fmla="*/ 1419225 w 3971925"/>
              <a:gd name="connsiteY2" fmla="*/ 165100 h 549275"/>
              <a:gd name="connsiteX3" fmla="*/ 2038350 w 3971925"/>
              <a:gd name="connsiteY3" fmla="*/ 498475 h 549275"/>
              <a:gd name="connsiteX4" fmla="*/ 2743200 w 3971925"/>
              <a:gd name="connsiteY4" fmla="*/ 469900 h 549275"/>
              <a:gd name="connsiteX5" fmla="*/ 3514725 w 3971925"/>
              <a:gd name="connsiteY5" fmla="*/ 231775 h 549275"/>
              <a:gd name="connsiteX6" fmla="*/ 3752850 w 3971925"/>
              <a:gd name="connsiteY6" fmla="*/ 498475 h 549275"/>
              <a:gd name="connsiteX7" fmla="*/ 3971925 w 3971925"/>
              <a:gd name="connsiteY7" fmla="*/ 374650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1925" h="549275">
                <a:moveTo>
                  <a:pt x="0" y="355600"/>
                </a:moveTo>
                <a:cubicBezTo>
                  <a:pt x="181769" y="209550"/>
                  <a:pt x="363538" y="63500"/>
                  <a:pt x="600075" y="31750"/>
                </a:cubicBezTo>
                <a:cubicBezTo>
                  <a:pt x="836612" y="0"/>
                  <a:pt x="1179513" y="87313"/>
                  <a:pt x="1419225" y="165100"/>
                </a:cubicBezTo>
                <a:cubicBezTo>
                  <a:pt x="1658937" y="242887"/>
                  <a:pt x="1817688" y="447675"/>
                  <a:pt x="2038350" y="498475"/>
                </a:cubicBezTo>
                <a:cubicBezTo>
                  <a:pt x="2259012" y="549275"/>
                  <a:pt x="2497138" y="514350"/>
                  <a:pt x="2743200" y="469900"/>
                </a:cubicBezTo>
                <a:cubicBezTo>
                  <a:pt x="2989263" y="425450"/>
                  <a:pt x="3346450" y="227013"/>
                  <a:pt x="3514725" y="231775"/>
                </a:cubicBezTo>
                <a:cubicBezTo>
                  <a:pt x="3683000" y="236538"/>
                  <a:pt x="3676650" y="474663"/>
                  <a:pt x="3752850" y="498475"/>
                </a:cubicBezTo>
                <a:cubicBezTo>
                  <a:pt x="3829050" y="522287"/>
                  <a:pt x="3900487" y="448468"/>
                  <a:pt x="3971925" y="374650"/>
                </a:cubicBezTo>
              </a:path>
            </a:pathLst>
          </a:cu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536575" y="1808458"/>
            <a:ext cx="3971925" cy="549275"/>
          </a:xfrm>
          <a:custGeom>
            <a:avLst/>
            <a:gdLst>
              <a:gd name="connsiteX0" fmla="*/ 0 w 3971925"/>
              <a:gd name="connsiteY0" fmla="*/ 355600 h 549275"/>
              <a:gd name="connsiteX1" fmla="*/ 600075 w 3971925"/>
              <a:gd name="connsiteY1" fmla="*/ 31750 h 549275"/>
              <a:gd name="connsiteX2" fmla="*/ 1419225 w 3971925"/>
              <a:gd name="connsiteY2" fmla="*/ 165100 h 549275"/>
              <a:gd name="connsiteX3" fmla="*/ 2038350 w 3971925"/>
              <a:gd name="connsiteY3" fmla="*/ 498475 h 549275"/>
              <a:gd name="connsiteX4" fmla="*/ 2743200 w 3971925"/>
              <a:gd name="connsiteY4" fmla="*/ 469900 h 549275"/>
              <a:gd name="connsiteX5" fmla="*/ 3514725 w 3971925"/>
              <a:gd name="connsiteY5" fmla="*/ 231775 h 549275"/>
              <a:gd name="connsiteX6" fmla="*/ 3752850 w 3971925"/>
              <a:gd name="connsiteY6" fmla="*/ 498475 h 549275"/>
              <a:gd name="connsiteX7" fmla="*/ 3971925 w 3971925"/>
              <a:gd name="connsiteY7" fmla="*/ 374650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1925" h="549275">
                <a:moveTo>
                  <a:pt x="0" y="355600"/>
                </a:moveTo>
                <a:cubicBezTo>
                  <a:pt x="181769" y="209550"/>
                  <a:pt x="363538" y="63500"/>
                  <a:pt x="600075" y="31750"/>
                </a:cubicBezTo>
                <a:cubicBezTo>
                  <a:pt x="836612" y="0"/>
                  <a:pt x="1179513" y="87313"/>
                  <a:pt x="1419225" y="165100"/>
                </a:cubicBezTo>
                <a:cubicBezTo>
                  <a:pt x="1658937" y="242887"/>
                  <a:pt x="1817688" y="447675"/>
                  <a:pt x="2038350" y="498475"/>
                </a:cubicBezTo>
                <a:cubicBezTo>
                  <a:pt x="2259012" y="549275"/>
                  <a:pt x="2497138" y="514350"/>
                  <a:pt x="2743200" y="469900"/>
                </a:cubicBezTo>
                <a:cubicBezTo>
                  <a:pt x="2989263" y="425450"/>
                  <a:pt x="3346450" y="227013"/>
                  <a:pt x="3514725" y="231775"/>
                </a:cubicBezTo>
                <a:cubicBezTo>
                  <a:pt x="3683000" y="236538"/>
                  <a:pt x="3676650" y="474663"/>
                  <a:pt x="3752850" y="498475"/>
                </a:cubicBezTo>
                <a:cubicBezTo>
                  <a:pt x="3829050" y="522287"/>
                  <a:pt x="3900487" y="448468"/>
                  <a:pt x="3971925" y="374650"/>
                </a:cubicBezTo>
              </a:path>
            </a:pathLst>
          </a:cu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0" idx="0"/>
          </p:cNvCxnSpPr>
          <p:nvPr/>
        </p:nvCxnSpPr>
        <p:spPr>
          <a:xfrm>
            <a:off x="546100" y="2286296"/>
            <a:ext cx="3971925" cy="71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52450" y="1602083"/>
            <a:ext cx="8867775" cy="692150"/>
          </a:xfrm>
          <a:custGeom>
            <a:avLst/>
            <a:gdLst>
              <a:gd name="connsiteX0" fmla="*/ 0 w 8867775"/>
              <a:gd name="connsiteY0" fmla="*/ 504825 h 692150"/>
              <a:gd name="connsiteX1" fmla="*/ 2019300 w 8867775"/>
              <a:gd name="connsiteY1" fmla="*/ 666750 h 692150"/>
              <a:gd name="connsiteX2" fmla="*/ 3981450 w 8867775"/>
              <a:gd name="connsiteY2" fmla="*/ 581025 h 692150"/>
              <a:gd name="connsiteX3" fmla="*/ 8867775 w 8867775"/>
              <a:gd name="connsiteY3" fmla="*/ 0 h 69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67775" h="692150">
                <a:moveTo>
                  <a:pt x="0" y="504825"/>
                </a:moveTo>
                <a:cubicBezTo>
                  <a:pt x="677862" y="579437"/>
                  <a:pt x="1355725" y="654050"/>
                  <a:pt x="2019300" y="666750"/>
                </a:cubicBezTo>
                <a:cubicBezTo>
                  <a:pt x="2682875" y="679450"/>
                  <a:pt x="2840038" y="692150"/>
                  <a:pt x="3981450" y="581025"/>
                </a:cubicBezTo>
                <a:cubicBezTo>
                  <a:pt x="5122862" y="469900"/>
                  <a:pt x="6995318" y="234950"/>
                  <a:pt x="8867775" y="0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42925" y="2097383"/>
            <a:ext cx="3962400" cy="196850"/>
          </a:xfrm>
          <a:custGeom>
            <a:avLst/>
            <a:gdLst>
              <a:gd name="connsiteX0" fmla="*/ 0 w 3962400"/>
              <a:gd name="connsiteY0" fmla="*/ 0 h 196850"/>
              <a:gd name="connsiteX1" fmla="*/ 1990725 w 3962400"/>
              <a:gd name="connsiteY1" fmla="*/ 180975 h 196850"/>
              <a:gd name="connsiteX2" fmla="*/ 3962400 w 3962400"/>
              <a:gd name="connsiteY2" fmla="*/ 9525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400" h="196850">
                <a:moveTo>
                  <a:pt x="0" y="0"/>
                </a:moveTo>
                <a:cubicBezTo>
                  <a:pt x="665162" y="82550"/>
                  <a:pt x="1330325" y="165100"/>
                  <a:pt x="1990725" y="180975"/>
                </a:cubicBezTo>
                <a:cubicBezTo>
                  <a:pt x="2651125" y="196850"/>
                  <a:pt x="3306762" y="146050"/>
                  <a:pt x="3962400" y="95250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36601" y="3463434"/>
            <a:ext cx="8902699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 flipV="1">
            <a:off x="555625" y="2392658"/>
            <a:ext cx="8867775" cy="692150"/>
          </a:xfrm>
          <a:custGeom>
            <a:avLst/>
            <a:gdLst>
              <a:gd name="connsiteX0" fmla="*/ 0 w 8867775"/>
              <a:gd name="connsiteY0" fmla="*/ 504825 h 692150"/>
              <a:gd name="connsiteX1" fmla="*/ 2019300 w 8867775"/>
              <a:gd name="connsiteY1" fmla="*/ 666750 h 692150"/>
              <a:gd name="connsiteX2" fmla="*/ 3981450 w 8867775"/>
              <a:gd name="connsiteY2" fmla="*/ 581025 h 692150"/>
              <a:gd name="connsiteX3" fmla="*/ 8867775 w 8867775"/>
              <a:gd name="connsiteY3" fmla="*/ 0 h 69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67775" h="692150">
                <a:moveTo>
                  <a:pt x="0" y="504825"/>
                </a:moveTo>
                <a:cubicBezTo>
                  <a:pt x="677862" y="579437"/>
                  <a:pt x="1355725" y="654050"/>
                  <a:pt x="2019300" y="666750"/>
                </a:cubicBezTo>
                <a:cubicBezTo>
                  <a:pt x="2682875" y="679450"/>
                  <a:pt x="2840038" y="692150"/>
                  <a:pt x="3981450" y="581025"/>
                </a:cubicBezTo>
                <a:cubicBezTo>
                  <a:pt x="5122862" y="469900"/>
                  <a:pt x="6995318" y="234950"/>
                  <a:pt x="8867775" y="0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 flipV="1">
            <a:off x="552450" y="2392658"/>
            <a:ext cx="3962400" cy="196850"/>
          </a:xfrm>
          <a:custGeom>
            <a:avLst/>
            <a:gdLst>
              <a:gd name="connsiteX0" fmla="*/ 0 w 3962400"/>
              <a:gd name="connsiteY0" fmla="*/ 0 h 196850"/>
              <a:gd name="connsiteX1" fmla="*/ 1990725 w 3962400"/>
              <a:gd name="connsiteY1" fmla="*/ 180975 h 196850"/>
              <a:gd name="connsiteX2" fmla="*/ 3962400 w 3962400"/>
              <a:gd name="connsiteY2" fmla="*/ 9525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400" h="196850">
                <a:moveTo>
                  <a:pt x="0" y="0"/>
                </a:moveTo>
                <a:cubicBezTo>
                  <a:pt x="665162" y="82550"/>
                  <a:pt x="1330325" y="165100"/>
                  <a:pt x="1990725" y="180975"/>
                </a:cubicBezTo>
                <a:cubicBezTo>
                  <a:pt x="2651125" y="196850"/>
                  <a:pt x="3306762" y="146050"/>
                  <a:pt x="3962400" y="95250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04" name="Picture 4" descr="http://getentrepreneurial.com/wp-content/uploads/2011/05/Are-You-Using-Marketing-to-Sabotage-Your-Business-Success-3-Danger-Sig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8395" y="4239090"/>
            <a:ext cx="1262590" cy="105215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8373380" y="3564015"/>
            <a:ext cx="1350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chemeClr val="tx1"/>
                </a:solidFill>
              </a:rPr>
              <a:t>Time</a:t>
            </a:r>
            <a:endParaRPr lang="en-GB" sz="1600" b="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773705"/>
            <a:ext cx="430887" cy="22502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chemeClr val="tx1"/>
                </a:solidFill>
              </a:rPr>
              <a:t>Delta Correction</a:t>
            </a:r>
            <a:endParaRPr lang="en-GB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Ref1 is </a:t>
            </a:r>
            <a:r>
              <a:rPr lang="en-GB" dirty="0" smtClean="0"/>
              <a:t>gone – 3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Just use most recent </a:t>
            </a:r>
            <a:r>
              <a:rPr lang="el-GR" sz="2800" dirty="0" smtClean="0"/>
              <a:t>Δ</a:t>
            </a:r>
            <a:r>
              <a:rPr lang="en-GB" sz="2800" dirty="0" smtClean="0"/>
              <a:t>RAC?</a:t>
            </a:r>
          </a:p>
          <a:p>
            <a:pPr marL="914400" lvl="1" indent="-457200"/>
            <a:r>
              <a:rPr lang="en-GB" sz="2400" dirty="0" smtClean="0"/>
              <a:t>Does not capture any drift - 	Extrapolation dangerous!</a:t>
            </a:r>
          </a:p>
          <a:p>
            <a:pPr marL="914400" lvl="1" indent="-457200"/>
            <a:r>
              <a:rPr lang="en-GB" sz="2400" dirty="0" smtClean="0"/>
              <a:t>periodicity 			e.g. Season cycle	</a:t>
            </a:r>
          </a:p>
          <a:p>
            <a:pPr marL="914400" lvl="1" indent="-457200"/>
            <a:r>
              <a:rPr lang="en-GB" sz="2400" dirty="0" smtClean="0"/>
              <a:t>or increased uncertainty - 	Would be constant in time??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Use whole overlap period?</a:t>
            </a:r>
          </a:p>
          <a:p>
            <a:pPr marL="914400" lvl="1" indent="-457200"/>
            <a:r>
              <a:rPr lang="en-GB" sz="2400" dirty="0" smtClean="0"/>
              <a:t>Could account for drift - 	in terms of increased uncertainty</a:t>
            </a:r>
          </a:p>
          <a:p>
            <a:pPr marL="914400" lvl="1" indent="-457200"/>
            <a:r>
              <a:rPr lang="en-GB" sz="2400" dirty="0" smtClean="0"/>
              <a:t>Could model periodicity - 	Risks aliasing different periods</a:t>
            </a:r>
          </a:p>
          <a:p>
            <a:pPr marL="914400" lvl="1" indent="-457200"/>
            <a:r>
              <a:rPr lang="en-GB" sz="2400" dirty="0" smtClean="0"/>
              <a:t>Could model uncertainty as a function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Use overlap period of integer number of periods (years)</a:t>
            </a:r>
          </a:p>
          <a:p>
            <a:pPr marL="971550" lvl="1" indent="-514350"/>
            <a:r>
              <a:rPr lang="en-GB" dirty="0" smtClean="0"/>
              <a:t>As 2, but cancels out periodic variations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25083</TotalTime>
  <Words>1002</Words>
  <Application>Microsoft Office PowerPoint</Application>
  <PresentationFormat>A4 Paper (210x297 mm)</PresentationFormat>
  <Paragraphs>286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Migrating References,  Double Differences,  Delta Corrections, Archive Re-Calibration,  Blending References</vt:lpstr>
      <vt:lpstr>Intro</vt:lpstr>
      <vt:lpstr>Time Series of Meteosat7/MVIRI Bias wrt IASI </vt:lpstr>
      <vt:lpstr>Characterise Biases in Available Data</vt:lpstr>
      <vt:lpstr>Characterise Biases in Available Data</vt:lpstr>
      <vt:lpstr>In case of Jumps in Ref1/2</vt:lpstr>
      <vt:lpstr>Delta Corrections’ Time Period</vt:lpstr>
      <vt:lpstr>What happens after Metop-A?</vt:lpstr>
      <vt:lpstr>After Ref1 is gone – 3 Options</vt:lpstr>
      <vt:lpstr>Schematic Example</vt:lpstr>
      <vt:lpstr>Schematic Example</vt:lpstr>
      <vt:lpstr>Schematic Example</vt:lpstr>
      <vt:lpstr>Schematic Example</vt:lpstr>
      <vt:lpstr>Schematic Example</vt:lpstr>
      <vt:lpstr>Schematic Example</vt:lpstr>
      <vt:lpstr>Schematic Example</vt:lpstr>
      <vt:lpstr>Schematic Example</vt:lpstr>
      <vt:lpstr>Schematic Example</vt:lpstr>
      <vt:lpstr>Extrapolate Uncertainty, not Bias</vt:lpstr>
      <vt:lpstr>Variograms for Meteosat-7/MVIRI “WV” and “IR”</vt:lpstr>
      <vt:lpstr>Time Series of Standard Biases – Updated! Full year  (Met10/SEVIRI-MetopA/IASI)</vt:lpstr>
      <vt:lpstr>Single-Difference Variograms  for (MSG3-IASIB) RACs</vt:lpstr>
      <vt:lpstr>Time Series of Standard Biases – Updated! Full year  (Met10/SEVIRI-MetopB/IASI) &amp; (Met10/SEVIRI-MetopA/IASI)</vt:lpstr>
      <vt:lpstr>Time Series of Double Differences  (Met10/SEVIRI-MetopB/IASI)-(Met10/SEVIRI-MetopA/IASI)</vt:lpstr>
      <vt:lpstr>Double-Difference Variograms  for (MSG3-IASIB)-(MSG3-IASIA) RACs</vt:lpstr>
      <vt:lpstr>Diurnal Cycles w/ multiple References</vt:lpstr>
      <vt:lpstr>Blending References</vt:lpstr>
      <vt:lpstr>Blending References</vt:lpstr>
      <vt:lpstr>Blending References</vt:lpstr>
      <vt:lpstr>Conclusions</vt:lpstr>
      <vt:lpstr>Questions</vt:lpstr>
      <vt:lpstr>Urgent Questions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1063</cp:revision>
  <cp:lastPrinted>2006-03-06T14:11:17Z</cp:lastPrinted>
  <dcterms:created xsi:type="dcterms:W3CDTF">1997-07-23T08:21:02Z</dcterms:created>
  <dcterms:modified xsi:type="dcterms:W3CDTF">2014-05-27T08:48:38Z</dcterms:modified>
</cp:coreProperties>
</file>