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595" r:id="rId2"/>
    <p:sldId id="602" r:id="rId3"/>
    <p:sldId id="604" r:id="rId4"/>
    <p:sldId id="606" r:id="rId5"/>
    <p:sldId id="608" r:id="rId6"/>
    <p:sldId id="609" r:id="rId7"/>
    <p:sldId id="589" r:id="rId8"/>
    <p:sldId id="601" r:id="rId9"/>
    <p:sldId id="590" r:id="rId10"/>
    <p:sldId id="591" r:id="rId11"/>
    <p:sldId id="592" r:id="rId12"/>
    <p:sldId id="603" r:id="rId13"/>
    <p:sldId id="599" r:id="rId14"/>
    <p:sldId id="600" r:id="rId15"/>
    <p:sldId id="605" r:id="rId16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C62FF"/>
    <a:srgbClr val="0099CC"/>
    <a:srgbClr val="39992C"/>
    <a:srgbClr val="CCFFFF"/>
    <a:srgbClr val="0085B0"/>
    <a:srgbClr val="000000"/>
    <a:srgbClr val="00FF00"/>
    <a:srgbClr val="66D8C8"/>
    <a:srgbClr val="00CCFF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>
        <p:scale>
          <a:sx n="71" d="100"/>
          <a:sy n="71" d="100"/>
        </p:scale>
        <p:origin x="-336" y="-54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898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353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screen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57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8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screen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screen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screen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204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web meeting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Webex, 5 June 2014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  <p:sldLayoutId id="2147487671" r:id="rId9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roups.google.com/foru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sics.nesdis.noaa.gov/wiki/Development/NetcdfConvention" TargetMode="External"/><Relationship Id="rId2" Type="http://schemas.openxmlformats.org/officeDocument/2006/relationships/hyperlink" Target="https://gsics.nesdis.noaa.gov/wiki/Development/FilenameConven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unidata.ucar.edu/software/netcdf-java/formats/DataDiscoveryAttConvention.html" TargetMode="External"/><Relationship Id="rId4" Type="http://schemas.openxmlformats.org/officeDocument/2006/relationships/hyperlink" Target="http://cf-pcmdi.llnl.gov/documents/cf-conventions/latest-cf-conventions-document-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sics.nesdis.noaa.gov/wiki/Development/ProductTaxonomy" TargetMode="External"/><Relationship Id="rId2" Type="http://schemas.openxmlformats.org/officeDocument/2006/relationships/hyperlink" Target="https://gsics.nesdis.noaa.gov/wiki/Development/FilenameConvention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753" y="296713"/>
            <a:ext cx="9340123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000" cap="none" dirty="0" smtClean="0"/>
              <a:t>Requirements for an official plotting tool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000" cap="none" dirty="0" smtClean="0"/>
              <a:t>and </a:t>
            </a:r>
            <a:r>
              <a:rPr lang="en-GB" sz="3000" cap="none" dirty="0" smtClean="0">
                <a:solidFill>
                  <a:srgbClr val="FF0000"/>
                </a:solidFill>
              </a:rPr>
              <a:t>Revised</a:t>
            </a:r>
            <a:r>
              <a:rPr lang="en-GB" sz="3000" cap="none" dirty="0" smtClean="0"/>
              <a:t> Proposal for a GSICS DCC product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smtClean="0"/>
              <a:t>Masaya Takahashi (JMA), </a:t>
            </a: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</a:t>
            </a:r>
            <a:endParaRPr lang="en-GB" sz="2000" dirty="0"/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endParaRPr lang="en-GB" sz="2000" cap="none" dirty="0" smtClean="0"/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307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err="1" smtClean="0"/>
              <a:t>naming_authority</a:t>
            </a:r>
            <a:r>
              <a:rPr lang="en-GB" sz="1800" dirty="0" smtClean="0"/>
              <a:t> = "</a:t>
            </a:r>
            <a:r>
              <a:rPr lang="en-GB" sz="1800" dirty="0" err="1" smtClean="0"/>
              <a:t>int.eumetsat.gsics</a:t>
            </a:r>
            <a:r>
              <a:rPr lang="en-GB" sz="1800" dirty="0" smtClean="0"/>
              <a:t>" </a:t>
            </a:r>
          </a:p>
          <a:p>
            <a:r>
              <a:rPr lang="en-GB" sz="1800" dirty="0" err="1" smtClean="0"/>
              <a:t>creator_name</a:t>
            </a:r>
            <a:r>
              <a:rPr lang="en-GB" sz="1800" dirty="0" smtClean="0"/>
              <a:t> = "EUMETSAT - European Organisation for the Exploitation of Meteorological Satellites" </a:t>
            </a:r>
          </a:p>
          <a:p>
            <a:r>
              <a:rPr lang="en-GB" sz="1800" dirty="0" err="1" smtClean="0"/>
              <a:t>creator_email</a:t>
            </a:r>
            <a:r>
              <a:rPr lang="en-GB" sz="1800" dirty="0" smtClean="0"/>
              <a:t> = "ops@eumetsat.int" </a:t>
            </a:r>
          </a:p>
          <a:p>
            <a:r>
              <a:rPr lang="en-GB" sz="1800" dirty="0" err="1" smtClean="0"/>
              <a:t>creator_url</a:t>
            </a:r>
            <a:r>
              <a:rPr lang="en-GB" sz="1800" dirty="0" smtClean="0"/>
              <a:t> = "http://www.eumetsat.int" </a:t>
            </a:r>
          </a:p>
          <a:p>
            <a:r>
              <a:rPr lang="en-GB" sz="1800" dirty="0" smtClean="0"/>
              <a:t>references = “</a:t>
            </a:r>
            <a:r>
              <a:rPr lang="en-GB" sz="1800" dirty="0" smtClean="0">
                <a:solidFill>
                  <a:srgbClr val="FF0000"/>
                </a:solidFill>
              </a:rPr>
              <a:t>Aqua </a:t>
            </a:r>
            <a:r>
              <a:rPr lang="en-GB" sz="1800" dirty="0" smtClean="0">
                <a:solidFill>
                  <a:srgbClr val="FF0000"/>
                </a:solidFill>
              </a:rPr>
              <a:t>MODIS </a:t>
            </a:r>
            <a:r>
              <a:rPr lang="en-GB" sz="1800" dirty="0" smtClean="0">
                <a:solidFill>
                  <a:srgbClr val="FF0000"/>
                </a:solidFill>
              </a:rPr>
              <a:t>Collection 6 Level 1B“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atbd_doc_url</a:t>
            </a:r>
            <a:r>
              <a:rPr lang="en-GB" sz="1800" dirty="0" smtClean="0">
                <a:solidFill>
                  <a:srgbClr val="FF0000"/>
                </a:solidFill>
              </a:rPr>
              <a:t> = ATBD URL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atbd_doc_doi</a:t>
            </a:r>
            <a:r>
              <a:rPr lang="en-GB" sz="1800" dirty="0" smtClean="0">
                <a:solidFill>
                  <a:srgbClr val="FF0000"/>
                </a:solidFill>
              </a:rPr>
              <a:t> = ATBD DOI (or OID)</a:t>
            </a:r>
          </a:p>
          <a:p>
            <a:r>
              <a:rPr lang="en-GB" sz="1800" dirty="0" err="1" smtClean="0">
                <a:solidFill>
                  <a:srgbClr val="FF0000"/>
                </a:solidFill>
              </a:rPr>
              <a:t>product_doi</a:t>
            </a:r>
            <a:r>
              <a:rPr lang="en-GB" sz="1800" dirty="0" smtClean="0">
                <a:solidFill>
                  <a:srgbClr val="FF0000"/>
                </a:solidFill>
              </a:rPr>
              <a:t> = Product DOI (or OID), used in Operational-Phase</a:t>
            </a:r>
          </a:p>
          <a:p>
            <a:r>
              <a:rPr lang="en-GB" sz="1800" dirty="0" smtClean="0"/>
              <a:t>history </a:t>
            </a:r>
            <a:r>
              <a:rPr lang="en-GB" sz="1800" i="1" dirty="0" smtClean="0">
                <a:solidFill>
                  <a:srgbClr val="FF0000"/>
                </a:solidFill>
              </a:rPr>
              <a:t>= </a:t>
            </a:r>
            <a:r>
              <a:rPr lang="en-GB" sz="1800" dirty="0" smtClean="0">
                <a:solidFill>
                  <a:srgbClr val="FF0000"/>
                </a:solidFill>
              </a:rPr>
              <a:t>Info about algorithm version / set-up etc  </a:t>
            </a:r>
            <a:r>
              <a:rPr lang="en-GB" sz="1600" dirty="0" smtClean="0">
                <a:solidFill>
                  <a:srgbClr val="39992C"/>
                </a:solidFill>
              </a:rPr>
              <a:t> (free content)</a:t>
            </a:r>
            <a:endParaRPr lang="en-GB" sz="1800" dirty="0" smtClean="0">
              <a:solidFill>
                <a:srgbClr val="39992C"/>
              </a:solidFill>
            </a:endParaRPr>
          </a:p>
          <a:p>
            <a:r>
              <a:rPr lang="en-GB" sz="1800" dirty="0" err="1" smtClean="0"/>
              <a:t>processing_level</a:t>
            </a:r>
            <a:r>
              <a:rPr lang="en-GB" sz="1800" dirty="0" smtClean="0"/>
              <a:t> = "demonstration/v03.05.00" </a:t>
            </a:r>
          </a:p>
          <a:p>
            <a:r>
              <a:rPr lang="en-GB" sz="1800" dirty="0" err="1" smtClean="0"/>
              <a:t>time_coverage_start</a:t>
            </a:r>
            <a:r>
              <a:rPr lang="en-GB" sz="1800" dirty="0" smtClean="0"/>
              <a:t> = "2013-08-01T00:00:00Z" </a:t>
            </a:r>
          </a:p>
          <a:p>
            <a:r>
              <a:rPr lang="en-GB" sz="1800" dirty="0" err="1" smtClean="0"/>
              <a:t>time_coverage_end</a:t>
            </a:r>
            <a:r>
              <a:rPr lang="en-GB" sz="1800" dirty="0" smtClean="0"/>
              <a:t> = "2014-02-26T24:00:00Z" </a:t>
            </a:r>
          </a:p>
          <a:p>
            <a:r>
              <a:rPr lang="en-GB" sz="1800" dirty="0" err="1" smtClean="0"/>
              <a:t>geospatial_lat_min</a:t>
            </a:r>
            <a:r>
              <a:rPr lang="en-GB" sz="1800" dirty="0" smtClean="0"/>
              <a:t> = </a:t>
            </a:r>
            <a:r>
              <a:rPr lang="en-GB" sz="1800" dirty="0" err="1" smtClean="0">
                <a:solidFill>
                  <a:srgbClr val="FF0000"/>
                </a:solidFill>
              </a:rPr>
              <a:t>Min_LatGEO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800" dirty="0" err="1" smtClean="0"/>
              <a:t>geospatial_lat_max</a:t>
            </a:r>
            <a:r>
              <a:rPr lang="en-GB" sz="1800" dirty="0" smtClean="0"/>
              <a:t> = </a:t>
            </a:r>
            <a:r>
              <a:rPr lang="en-GB" sz="1800" dirty="0" err="1" smtClean="0">
                <a:solidFill>
                  <a:srgbClr val="FF0000"/>
                </a:solidFill>
              </a:rPr>
              <a:t>Max_LatGEO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err="1" smtClean="0"/>
              <a:t>geospatial_lon_min</a:t>
            </a:r>
            <a:r>
              <a:rPr lang="en-GB" sz="1800" dirty="0" smtClean="0"/>
              <a:t> = </a:t>
            </a:r>
            <a:r>
              <a:rPr lang="en-GB" sz="1800" dirty="0" err="1" smtClean="0">
                <a:solidFill>
                  <a:srgbClr val="FF0000"/>
                </a:solidFill>
              </a:rPr>
              <a:t>Min_LonGEO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800" dirty="0" err="1" smtClean="0"/>
              <a:t>geospatial_lon_max</a:t>
            </a:r>
            <a:r>
              <a:rPr lang="en-GB" sz="1800" dirty="0" smtClean="0"/>
              <a:t> = </a:t>
            </a:r>
            <a:r>
              <a:rPr lang="en-GB" sz="1800" dirty="0" err="1" smtClean="0">
                <a:solidFill>
                  <a:srgbClr val="FF0000"/>
                </a:solidFill>
              </a:rPr>
              <a:t>Max_LonGEO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800" dirty="0" err="1" smtClean="0"/>
              <a:t>geospatial_lat_units</a:t>
            </a:r>
            <a:r>
              <a:rPr lang="en-GB" sz="1800" dirty="0" smtClean="0"/>
              <a:t> = "</a:t>
            </a:r>
            <a:r>
              <a:rPr lang="en-GB" sz="1800" dirty="0" err="1" smtClean="0"/>
              <a:t>degrees_north</a:t>
            </a:r>
            <a:r>
              <a:rPr lang="en-GB" sz="1800" dirty="0" smtClean="0"/>
              <a:t>" </a:t>
            </a:r>
          </a:p>
          <a:p>
            <a:r>
              <a:rPr lang="en-GB" sz="1800" dirty="0" err="1" smtClean="0"/>
              <a:t>geospatial_lon_units</a:t>
            </a:r>
            <a:r>
              <a:rPr lang="en-GB" sz="1800" dirty="0" smtClean="0"/>
              <a:t> = "</a:t>
            </a:r>
            <a:r>
              <a:rPr lang="en-GB" sz="1800" dirty="0" err="1" smtClean="0"/>
              <a:t>degrees_east</a:t>
            </a:r>
            <a:r>
              <a:rPr lang="en-GB" sz="1800" dirty="0" smtClean="0"/>
              <a:t>" </a:t>
            </a:r>
          </a:p>
          <a:p>
            <a:endParaRPr lang="en-GB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80718" y="4841846"/>
            <a:ext cx="439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IE" sz="1600" b="0" dirty="0" smtClean="0">
                <a:solidFill>
                  <a:srgbClr val="39992C"/>
                </a:solidFill>
              </a:rPr>
              <a:t>Open Question: Actual GEO coverage? Or area where the DCC algorithm is applied (where the method is validated)?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err="1" smtClean="0">
                <a:latin typeface="Calibri"/>
                <a:cs typeface="Calibri"/>
              </a:rPr>
              <a:t>netCDF</a:t>
            </a:r>
            <a:r>
              <a:rPr lang="en-GB" sz="2400" dirty="0" smtClean="0">
                <a:latin typeface="Calibri"/>
                <a:cs typeface="Calibri"/>
              </a:rPr>
              <a:t>: Global attributes – Part 2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0212" y="1578694"/>
            <a:ext cx="462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0" dirty="0" smtClean="0">
                <a:solidFill>
                  <a:srgbClr val="39992C"/>
                </a:solidFill>
              </a:rPr>
              <a:t>Open Question: what kinds of information is suitable for? Version of dataset, documents? This issue is also related to the other GSICS products.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9237" y="2729751"/>
            <a:ext cx="521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39992C"/>
                </a:solidFill>
              </a:rPr>
              <a:t>New proposal from Peter and I. Details will be introduced/discussed in the GDWG web meeting about </a:t>
            </a:r>
            <a:r>
              <a:rPr lang="en-GB" sz="1400" b="0" dirty="0" err="1" smtClean="0">
                <a:solidFill>
                  <a:srgbClr val="39992C"/>
                </a:solidFill>
              </a:rPr>
              <a:t>doi</a:t>
            </a:r>
            <a:r>
              <a:rPr lang="en-GB" sz="1400" b="0" dirty="0" smtClean="0">
                <a:solidFill>
                  <a:srgbClr val="39992C"/>
                </a:solidFill>
              </a:rPr>
              <a:t>/</a:t>
            </a:r>
            <a:r>
              <a:rPr lang="en-GB" sz="1400" b="0" dirty="0" err="1" smtClean="0">
                <a:solidFill>
                  <a:srgbClr val="39992C"/>
                </a:solidFill>
              </a:rPr>
              <a:t>iod</a:t>
            </a:r>
            <a:r>
              <a:rPr lang="en-GB" sz="1400" b="0" dirty="0" smtClean="0">
                <a:solidFill>
                  <a:srgbClr val="39992C"/>
                </a:solidFill>
              </a:rPr>
              <a:t>.</a:t>
            </a:r>
            <a:endParaRPr lang="en-GB" sz="1400" b="0" dirty="0">
              <a:solidFill>
                <a:srgbClr val="39992C"/>
              </a:solidFill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598894" y="4652682"/>
            <a:ext cx="295835" cy="1008530"/>
          </a:xfrm>
          <a:prstGeom prst="rightBrace">
            <a:avLst/>
          </a:prstGeom>
          <a:noFill/>
          <a:ln w="22225" cap="flat" cmpd="sng" algn="ctr">
            <a:solidFill>
              <a:srgbClr val="3999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881282" y="2138082"/>
            <a:ext cx="403412" cy="255494"/>
          </a:xfrm>
          <a:prstGeom prst="straightConnector1">
            <a:avLst/>
          </a:prstGeom>
          <a:solidFill>
            <a:schemeClr val="bg2"/>
          </a:solidFill>
          <a:ln w="22225" cap="flat" cmpd="sng" algn="ctr">
            <a:solidFill>
              <a:srgbClr val="39992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172201" y="52256"/>
            <a:ext cx="36601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39992C"/>
                </a:solidFill>
              </a:rPr>
              <a:t>In green   = comment/question</a:t>
            </a:r>
            <a:endParaRPr lang="en-GB" sz="1400" dirty="0">
              <a:solidFill>
                <a:srgbClr val="39992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639300" cy="53911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dirty="0" smtClean="0"/>
              <a:t>id = </a:t>
            </a:r>
            <a:r>
              <a:rPr lang="en-GB" sz="1800" dirty="0" smtClean="0">
                <a:solidFill>
                  <a:srgbClr val="FF0000"/>
                </a:solidFill>
              </a:rPr>
              <a:t>"W_XX-EUMETSAT-Darmstadt,SATCAL+RAC+GEOLEOVISNIR,MSG3+SEVIRI-AQUA+MODIS_C_EUMG_20130801000000_demo_03.nc”</a:t>
            </a:r>
          </a:p>
          <a:p>
            <a:pPr>
              <a:lnSpc>
                <a:spcPct val="120000"/>
              </a:lnSpc>
            </a:pPr>
            <a:r>
              <a:rPr lang="en-GB" sz="1800" dirty="0" err="1" smtClean="0"/>
              <a:t>wmo_data_category</a:t>
            </a:r>
            <a:r>
              <a:rPr lang="en-GB" sz="1800" dirty="0" smtClean="0"/>
              <a:t> = 30 </a:t>
            </a:r>
          </a:p>
          <a:p>
            <a:pPr>
              <a:lnSpc>
                <a:spcPct val="120000"/>
              </a:lnSpc>
            </a:pPr>
            <a:r>
              <a:rPr lang="en-GB" sz="1800" dirty="0" err="1" smtClean="0"/>
              <a:t>wmo_international_data_subcategory</a:t>
            </a:r>
            <a:r>
              <a:rPr lang="en-GB" sz="1800" dirty="0" smtClean="0"/>
              <a:t> = 4 or 5   </a:t>
            </a:r>
            <a:r>
              <a:rPr lang="en-GB" sz="1600" dirty="0" smtClean="0"/>
              <a:t> </a:t>
            </a:r>
            <a:r>
              <a:rPr lang="en-GB" sz="1400" dirty="0" smtClean="0">
                <a:solidFill>
                  <a:srgbClr val="39992C"/>
                </a:solidFill>
              </a:rPr>
              <a:t>“4” for NRTC, “5” for RAC</a:t>
            </a:r>
            <a:endParaRPr lang="en-GB" sz="1800" dirty="0" smtClean="0">
              <a:solidFill>
                <a:srgbClr val="39992C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err="1" smtClean="0"/>
              <a:t>local_data_subcategory</a:t>
            </a:r>
            <a:r>
              <a:rPr lang="en-GB" sz="1800" dirty="0" smtClean="0"/>
              <a:t> = </a:t>
            </a:r>
            <a:r>
              <a:rPr lang="en-GB" sz="1800" dirty="0" smtClean="0">
                <a:solidFill>
                  <a:srgbClr val="FF0000"/>
                </a:solidFill>
              </a:rPr>
              <a:t>3     </a:t>
            </a:r>
            <a:r>
              <a:rPr lang="en-GB" sz="1400" dirty="0" smtClean="0">
                <a:solidFill>
                  <a:srgbClr val="39992C"/>
                </a:solidFill>
              </a:rPr>
              <a:t>“1” for GEO-LEO-IR, “2” for LEO-LEO-IR, “3” will be for GEO-LEO-VISNIR</a:t>
            </a:r>
            <a:endParaRPr lang="en-GB" sz="1800" dirty="0" smtClean="0">
              <a:solidFill>
                <a:srgbClr val="39992C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smtClean="0"/>
              <a:t>keywords = "GSICS, satellites, inter-calibration, </a:t>
            </a:r>
            <a:r>
              <a:rPr lang="en-GB" sz="1800" dirty="0" smtClean="0">
                <a:solidFill>
                  <a:srgbClr val="FF0000"/>
                </a:solidFill>
              </a:rPr>
              <a:t>VIS, NIR” </a:t>
            </a:r>
            <a:r>
              <a:rPr lang="en-GB" sz="1400" dirty="0" smtClean="0">
                <a:solidFill>
                  <a:srgbClr val="39992C"/>
                </a:solidFill>
              </a:rPr>
              <a:t>(free content)</a:t>
            </a:r>
            <a:endParaRPr lang="en-GB" sz="1800" dirty="0" smtClean="0">
              <a:solidFill>
                <a:srgbClr val="39992C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err="1" smtClean="0"/>
              <a:t>monitored_instrument</a:t>
            </a:r>
            <a:r>
              <a:rPr lang="en-GB" sz="1800" dirty="0" smtClean="0"/>
              <a:t> = "MSG3 SEVIRI" </a:t>
            </a:r>
          </a:p>
          <a:p>
            <a:pPr>
              <a:lnSpc>
                <a:spcPct val="120000"/>
              </a:lnSpc>
            </a:pPr>
            <a:r>
              <a:rPr lang="en-GB" sz="1800" dirty="0" err="1" smtClean="0"/>
              <a:t>reference_instrument</a:t>
            </a:r>
            <a:r>
              <a:rPr lang="en-GB" sz="1800" dirty="0" smtClean="0"/>
              <a:t> = “</a:t>
            </a:r>
            <a:r>
              <a:rPr lang="en-GB" sz="1800" dirty="0" smtClean="0">
                <a:solidFill>
                  <a:srgbClr val="FF0000"/>
                </a:solidFill>
              </a:rPr>
              <a:t>Aqua MODIS</a:t>
            </a:r>
            <a:r>
              <a:rPr lang="en-GB" sz="1800" dirty="0" smtClean="0"/>
              <a:t>" </a:t>
            </a: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monitored_instrument_wmo_code</a:t>
            </a:r>
            <a:r>
              <a:rPr lang="en-GB" sz="1800" dirty="0" smtClean="0">
                <a:solidFill>
                  <a:srgbClr val="FF0000"/>
                </a:solidFill>
              </a:rPr>
              <a:t> = “(56, 207)" </a:t>
            </a: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reference_instrument_wmo_code</a:t>
            </a:r>
            <a:r>
              <a:rPr lang="en-GB" sz="1800" dirty="0" smtClean="0">
                <a:solidFill>
                  <a:srgbClr val="FF0000"/>
                </a:solidFill>
              </a:rPr>
              <a:t> = “(784, 389)" </a:t>
            </a:r>
            <a:endParaRPr lang="en-GB" sz="1800" dirty="0" smtClean="0"/>
          </a:p>
          <a:p>
            <a:pPr>
              <a:lnSpc>
                <a:spcPct val="120000"/>
              </a:lnSpc>
            </a:pPr>
            <a:r>
              <a:rPr lang="en-GB" sz="1800" dirty="0" err="1" smtClean="0"/>
              <a:t>window_period</a:t>
            </a:r>
            <a:r>
              <a:rPr lang="en-GB" sz="1800" dirty="0" smtClean="0"/>
              <a:t> = "P30D"                                            </a:t>
            </a:r>
            <a:r>
              <a:rPr lang="en-GB" sz="1400" dirty="0" smtClean="0">
                <a:solidFill>
                  <a:srgbClr val="39992C"/>
                </a:solidFill>
              </a:rPr>
              <a:t>Period of 30 days for statistics</a:t>
            </a:r>
            <a:endParaRPr lang="en-GB" sz="1800" dirty="0" smtClean="0">
              <a:solidFill>
                <a:srgbClr val="39992C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dcc_brdf_model</a:t>
            </a:r>
            <a:r>
              <a:rPr lang="en-GB" sz="1800" dirty="0" smtClean="0">
                <a:solidFill>
                  <a:srgbClr val="FF0000"/>
                </a:solidFill>
              </a:rPr>
              <a:t> = “</a:t>
            </a:r>
            <a:r>
              <a:rPr lang="en-GB" sz="1800" dirty="0" err="1" smtClean="0">
                <a:solidFill>
                  <a:srgbClr val="FF0000"/>
                </a:solidFill>
              </a:rPr>
              <a:t>Hu</a:t>
            </a:r>
            <a:r>
              <a:rPr lang="en-GB" sz="1800" dirty="0" smtClean="0">
                <a:solidFill>
                  <a:srgbClr val="FF0000"/>
                </a:solidFill>
              </a:rPr>
              <a:t> et al. (2004)”</a:t>
            </a: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averaging_method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= “mode”                                       </a:t>
            </a:r>
            <a:r>
              <a:rPr lang="en-GB" sz="1400" dirty="0" smtClean="0">
                <a:solidFill>
                  <a:srgbClr val="39992C"/>
                </a:solidFill>
              </a:rPr>
              <a:t>“mode” , “mean”, “median”</a:t>
            </a:r>
            <a:endParaRPr lang="en-GB" sz="1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trend_calculation_formula</a:t>
            </a:r>
            <a:r>
              <a:rPr lang="en-GB" sz="1800" dirty="0" smtClean="0">
                <a:solidFill>
                  <a:srgbClr val="FF0000"/>
                </a:solidFill>
              </a:rPr>
              <a:t> = “a*date^2+b*date^2+c”  </a:t>
            </a:r>
            <a:r>
              <a:rPr lang="en-GB" sz="1400" dirty="0" smtClean="0">
                <a:solidFill>
                  <a:srgbClr val="39992C"/>
                </a:solidFill>
              </a:rPr>
              <a:t>fitting function to plot a time series of instrument</a:t>
            </a:r>
          </a:p>
          <a:p>
            <a:pPr>
              <a:lnSpc>
                <a:spcPct val="120000"/>
              </a:lnSpc>
              <a:buNone/>
            </a:pPr>
            <a:r>
              <a:rPr lang="en-GB" sz="1400" dirty="0" smtClean="0">
                <a:solidFill>
                  <a:srgbClr val="39992C"/>
                </a:solidFill>
              </a:rPr>
              <a:t>                                                                                                                 degradation. Needed if an official plotting tool</a:t>
            </a:r>
          </a:p>
          <a:p>
            <a:pPr>
              <a:lnSpc>
                <a:spcPct val="120000"/>
              </a:lnSpc>
              <a:buNone/>
            </a:pPr>
            <a:r>
              <a:rPr lang="en-GB" sz="1400" dirty="0" smtClean="0">
                <a:solidFill>
                  <a:srgbClr val="39992C"/>
                </a:solidFill>
              </a:rPr>
              <a:t>                                                                                                                 supports this plotting.</a:t>
            </a:r>
            <a:endParaRPr lang="en-GB" sz="1800" dirty="0" smtClean="0">
              <a:solidFill>
                <a:srgbClr val="39992C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err="1" smtClean="0">
                <a:latin typeface="Calibri"/>
                <a:cs typeface="Calibri"/>
              </a:rPr>
              <a:t>netCDF</a:t>
            </a:r>
            <a:r>
              <a:rPr lang="en-GB" sz="2400" dirty="0" smtClean="0">
                <a:latin typeface="Calibri"/>
                <a:cs typeface="Calibri"/>
              </a:rPr>
              <a:t>: Global attributes – Part 3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7424" y="3684490"/>
            <a:ext cx="40341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39992C"/>
                </a:solidFill>
              </a:rPr>
              <a:t>From the WMO’s Common Code Tables C-5 and C-8. This was proposed in 2010: </a:t>
            </a:r>
            <a:r>
              <a:rPr lang="en-GB" sz="1000" b="0" u="sng" dirty="0" smtClean="0">
                <a:solidFill>
                  <a:srgbClr val="39992C"/>
                </a:solidFill>
                <a:hlinkClick r:id="rId2"/>
              </a:rPr>
              <a:t>https://groups.google.com/forum/#!topic/gsics-dev/FVV68cGgVWU</a:t>
            </a:r>
            <a:endParaRPr lang="en-GB" sz="1400" b="0" dirty="0">
              <a:solidFill>
                <a:srgbClr val="39992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1588" y="3066832"/>
            <a:ext cx="456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IE" sz="1400" dirty="0" smtClean="0">
                <a:solidFill>
                  <a:srgbClr val="39992C"/>
                </a:solidFill>
              </a:rPr>
              <a:t>Do we need new global attributes about dataset version (e.g., Aqua/MODIS Collection 6)?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4814047" y="3321422"/>
            <a:ext cx="416859" cy="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39992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172201" y="52256"/>
            <a:ext cx="36601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39992C"/>
                </a:solidFill>
              </a:rPr>
              <a:t>In green   = comment/question</a:t>
            </a:r>
            <a:endParaRPr lang="en-GB" sz="1400" dirty="0">
              <a:solidFill>
                <a:srgbClr val="39992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48115"/>
            <a:ext cx="9639300" cy="34962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land_sea_mask</a:t>
            </a:r>
            <a:r>
              <a:rPr lang="en-GB" sz="1800" dirty="0" smtClean="0">
                <a:solidFill>
                  <a:srgbClr val="FF0000"/>
                </a:solidFill>
              </a:rPr>
              <a:t> = </a:t>
            </a:r>
            <a:r>
              <a:rPr lang="en-GB" sz="1600" dirty="0" smtClean="0">
                <a:solidFill>
                  <a:srgbClr val="FF0000"/>
                </a:solidFill>
              </a:rPr>
              <a:t>“(SEA, SEA, LAND, BOTH)” </a:t>
            </a:r>
            <a:r>
              <a:rPr lang="en-GB" sz="1400" dirty="0" smtClean="0">
                <a:solidFill>
                  <a:srgbClr val="39992C"/>
                </a:solidFill>
              </a:rPr>
              <a:t>Flag for filter on land and sea to select </a:t>
            </a:r>
            <a:r>
              <a:rPr lang="en-GB" sz="1400" dirty="0" err="1" smtClean="0">
                <a:solidFill>
                  <a:srgbClr val="39992C"/>
                </a:solidFill>
              </a:rPr>
              <a:t>dcc</a:t>
            </a:r>
            <a:r>
              <a:rPr lang="en-GB" sz="1400" dirty="0" smtClean="0">
                <a:solidFill>
                  <a:srgbClr val="39992C"/>
                </a:solidFill>
              </a:rPr>
              <a:t> pixels </a:t>
            </a:r>
            <a:endParaRPr lang="en-GB" sz="1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mon_max_ir_tb</a:t>
            </a:r>
            <a:r>
              <a:rPr lang="en-GB" sz="1800" dirty="0" smtClean="0">
                <a:solidFill>
                  <a:srgbClr val="FF0000"/>
                </a:solidFill>
              </a:rPr>
              <a:t> = 205                             </a:t>
            </a:r>
            <a:r>
              <a:rPr lang="nn-NO" sz="1400" dirty="0" smtClean="0">
                <a:solidFill>
                  <a:srgbClr val="39992C"/>
                </a:solidFill>
              </a:rPr>
              <a:t>Threshold of BT11um for the DCC selection</a:t>
            </a:r>
            <a:endParaRPr lang="en-GB" sz="1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mon_ir_tb_homogeneity</a:t>
            </a:r>
            <a:r>
              <a:rPr lang="en-GB" sz="1800" dirty="0" smtClean="0">
                <a:solidFill>
                  <a:srgbClr val="FF0000"/>
                </a:solidFill>
              </a:rPr>
              <a:t> = 2                   </a:t>
            </a:r>
            <a:r>
              <a:rPr lang="en-GB" sz="1400" dirty="0" smtClean="0">
                <a:solidFill>
                  <a:srgbClr val="39992C"/>
                </a:solidFill>
              </a:rPr>
              <a:t>Standard deviation of 3x3 pixels BT11</a:t>
            </a:r>
            <a:r>
              <a:rPr lang="el-GR" sz="1400" dirty="0" smtClean="0">
                <a:solidFill>
                  <a:srgbClr val="39992C"/>
                </a:solidFill>
              </a:rPr>
              <a:t>μ</a:t>
            </a:r>
            <a:r>
              <a:rPr lang="en-GB" sz="1400" dirty="0" smtClean="0">
                <a:solidFill>
                  <a:srgbClr val="39992C"/>
                </a:solidFill>
              </a:rPr>
              <a:t>m &lt; 1°K</a:t>
            </a:r>
            <a:endParaRPr lang="en-GB" sz="1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mon_vis_radiance_homogeneity</a:t>
            </a:r>
            <a:r>
              <a:rPr lang="en-GB" sz="1800" dirty="0" smtClean="0">
                <a:solidFill>
                  <a:srgbClr val="FF0000"/>
                </a:solidFill>
              </a:rPr>
              <a:t> = 0.5   </a:t>
            </a:r>
            <a:r>
              <a:rPr lang="en-GB" sz="1400" dirty="0" smtClean="0">
                <a:solidFill>
                  <a:srgbClr val="39992C"/>
                </a:solidFill>
              </a:rPr>
              <a:t>Standard deviation of 3x3 pixels visible radiance &lt; 3%</a:t>
            </a:r>
            <a:endParaRPr lang="en-GB" sz="18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err="1" smtClean="0">
                <a:solidFill>
                  <a:srgbClr val="FF0000"/>
                </a:solidFill>
              </a:rPr>
              <a:t>mon_time_range</a:t>
            </a:r>
            <a:r>
              <a:rPr lang="en-GB" sz="1800" dirty="0" smtClean="0">
                <a:solidFill>
                  <a:srgbClr val="FF0000"/>
                </a:solidFill>
              </a:rPr>
              <a:t> = “</a:t>
            </a:r>
            <a:r>
              <a:rPr lang="en-GB" sz="1800" dirty="0" smtClean="0">
                <a:solidFill>
                  <a:srgbClr val="FF0000"/>
                </a:solidFill>
              </a:rPr>
              <a:t>T03:00:00Z/PT3H</a:t>
            </a:r>
            <a:r>
              <a:rPr lang="en-GB" sz="1800" dirty="0" smtClean="0">
                <a:solidFill>
                  <a:srgbClr val="FF0000"/>
                </a:solidFill>
              </a:rPr>
              <a:t>”    </a:t>
            </a:r>
            <a:r>
              <a:rPr lang="en-GB" sz="1400" dirty="0" smtClean="0">
                <a:solidFill>
                  <a:srgbClr val="39992C"/>
                </a:solidFill>
              </a:rPr>
              <a:t>Observation time range for DCC selection as </a:t>
            </a:r>
            <a:r>
              <a:rPr lang="en-GB" sz="1400" dirty="0" smtClean="0">
                <a:solidFill>
                  <a:srgbClr val="39992C"/>
                </a:solidFill>
              </a:rPr>
              <a:t>UTC</a:t>
            </a:r>
            <a:endParaRPr lang="en-GB" sz="1800" dirty="0" smtClean="0">
              <a:solidFill>
                <a:srgbClr val="39992C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GB" sz="1800" dirty="0" smtClean="0">
                <a:solidFill>
                  <a:srgbClr val="39992C"/>
                </a:solidFill>
              </a:rPr>
              <a:t>                                                                    </a:t>
            </a:r>
            <a:r>
              <a:rPr lang="en-GB" sz="1400" dirty="0" smtClean="0">
                <a:solidFill>
                  <a:srgbClr val="39992C"/>
                </a:solidFill>
              </a:rPr>
              <a:t>Need to be checked if it follows ISO8601 convection</a:t>
            </a:r>
            <a:endParaRPr lang="en-GB" sz="1400" dirty="0" smtClean="0">
              <a:solidFill>
                <a:srgbClr val="FF0000"/>
              </a:solidFill>
            </a:endParaRPr>
          </a:p>
          <a:p>
            <a:pPr marL="268288" indent="-268288">
              <a:lnSpc>
                <a:spcPct val="120000"/>
              </a:lnSpc>
              <a:tabLst>
                <a:tab pos="268288" algn="l"/>
                <a:tab pos="4489450" algn="l"/>
              </a:tabLst>
            </a:pPr>
            <a:r>
              <a:rPr lang="en-GB" sz="1800" dirty="0" err="1" smtClean="0">
                <a:solidFill>
                  <a:srgbClr val="FF0000"/>
                </a:solidFill>
              </a:rPr>
              <a:t>mon_pdf_increment</a:t>
            </a:r>
            <a:r>
              <a:rPr lang="en-GB" sz="1800" dirty="0" smtClean="0">
                <a:solidFill>
                  <a:srgbClr val="FF0000"/>
                </a:solidFill>
              </a:rPr>
              <a:t> = “(5, 5, 5, 10)”       </a:t>
            </a:r>
            <a:r>
              <a:rPr lang="en-GB" sz="1400" dirty="0" smtClean="0">
                <a:solidFill>
                  <a:srgbClr val="39992C"/>
                </a:solidFill>
                <a:sym typeface="Wingdings"/>
              </a:rPr>
              <a:t>Increment for the PDF</a:t>
            </a:r>
            <a:endParaRPr lang="en-GB" sz="1800" dirty="0" smtClean="0">
              <a:solidFill>
                <a:srgbClr val="39992C"/>
              </a:solidFill>
            </a:endParaRPr>
          </a:p>
          <a:p>
            <a:pPr marL="268288" indent="-268288">
              <a:lnSpc>
                <a:spcPct val="120000"/>
              </a:lnSpc>
              <a:tabLst>
                <a:tab pos="268288" algn="l"/>
                <a:tab pos="4489450" algn="l"/>
              </a:tabLst>
            </a:pPr>
            <a:r>
              <a:rPr lang="en-GB" sz="1800" dirty="0" err="1" smtClean="0">
                <a:solidFill>
                  <a:srgbClr val="FF0000"/>
                </a:solidFill>
              </a:rPr>
              <a:t>mon_average_pixel_size</a:t>
            </a:r>
            <a:r>
              <a:rPr lang="en-GB" sz="1800" dirty="0" smtClean="0">
                <a:solidFill>
                  <a:srgbClr val="FF0000"/>
                </a:solidFill>
              </a:rPr>
              <a:t> = “(2, 2, 2, 6)”</a:t>
            </a:r>
            <a:r>
              <a:rPr lang="en-IE" sz="1800" dirty="0" smtClean="0">
                <a:solidFill>
                  <a:srgbClr val="FF0000"/>
                </a:solidFill>
              </a:rPr>
              <a:t> </a:t>
            </a:r>
            <a:r>
              <a:rPr lang="en-IE" sz="1400" dirty="0" smtClean="0">
                <a:solidFill>
                  <a:srgbClr val="39992C"/>
                </a:solidFill>
              </a:rPr>
              <a:t>Compensating the pixel size </a:t>
            </a:r>
            <a:endParaRPr lang="en-IE" sz="1800" dirty="0" smtClean="0">
              <a:solidFill>
                <a:srgbClr val="39992C"/>
              </a:solidFill>
            </a:endParaRPr>
          </a:p>
          <a:p>
            <a:pPr marL="268288" indent="-268288">
              <a:lnSpc>
                <a:spcPct val="120000"/>
              </a:lnSpc>
              <a:tabLst>
                <a:tab pos="268288" algn="l"/>
                <a:tab pos="4489450" algn="l"/>
              </a:tabLst>
            </a:pPr>
            <a:r>
              <a:rPr lang="en-GB" sz="1800" dirty="0" err="1" smtClean="0">
                <a:solidFill>
                  <a:srgbClr val="FF0000"/>
                </a:solidFill>
              </a:rPr>
              <a:t>mon_vza_max</a:t>
            </a:r>
            <a:r>
              <a:rPr lang="en-GB" sz="1800" dirty="0" smtClean="0">
                <a:solidFill>
                  <a:srgbClr val="FF0000"/>
                </a:solidFill>
              </a:rPr>
              <a:t> = “(40, 40, 40, 40)” </a:t>
            </a:r>
            <a:r>
              <a:rPr lang="en-GB" sz="1800" dirty="0" smtClean="0">
                <a:solidFill>
                  <a:srgbClr val="39992C"/>
                </a:solidFill>
              </a:rPr>
              <a:t>         </a:t>
            </a:r>
            <a:r>
              <a:rPr lang="en-GB" sz="1400" dirty="0" smtClean="0">
                <a:solidFill>
                  <a:srgbClr val="39992C"/>
                </a:solidFill>
              </a:rPr>
              <a:t>Threshold of viewing zenith angle [deg]</a:t>
            </a:r>
            <a:endParaRPr lang="en-GB" sz="1800" dirty="0" smtClean="0">
              <a:solidFill>
                <a:srgbClr val="39992C"/>
              </a:solidFill>
            </a:endParaRPr>
          </a:p>
          <a:p>
            <a:pPr marL="268288" indent="-268288">
              <a:lnSpc>
                <a:spcPct val="120000"/>
              </a:lnSpc>
              <a:tabLst>
                <a:tab pos="268288" algn="l"/>
                <a:tab pos="4489450" algn="l"/>
              </a:tabLst>
            </a:pPr>
            <a:r>
              <a:rPr lang="en-GB" sz="1800" dirty="0" err="1" smtClean="0">
                <a:solidFill>
                  <a:srgbClr val="FF0000"/>
                </a:solidFill>
              </a:rPr>
              <a:t>mon_sza_max</a:t>
            </a:r>
            <a:r>
              <a:rPr lang="en-GB" sz="1800" dirty="0" smtClean="0">
                <a:solidFill>
                  <a:srgbClr val="FF0000"/>
                </a:solidFill>
              </a:rPr>
              <a:t> = “(40, 40, 40, 40)”</a:t>
            </a:r>
            <a:r>
              <a:rPr lang="en-GB" sz="1800" dirty="0" smtClean="0">
                <a:solidFill>
                  <a:srgbClr val="39992C"/>
                </a:solidFill>
              </a:rPr>
              <a:t>          </a:t>
            </a:r>
            <a:r>
              <a:rPr lang="en-GB" sz="1400" dirty="0" smtClean="0">
                <a:solidFill>
                  <a:srgbClr val="39992C"/>
                </a:solidFill>
              </a:rPr>
              <a:t>Threshold of solar zenith angle [deg]</a:t>
            </a:r>
            <a:endParaRPr lang="en-GB" sz="1800" dirty="0" smtClean="0"/>
          </a:p>
          <a:p>
            <a:pPr>
              <a:lnSpc>
                <a:spcPct val="120000"/>
              </a:lnSpc>
            </a:pPr>
            <a:endParaRPr lang="en-GB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err="1" smtClean="0">
                <a:latin typeface="Calibri"/>
                <a:cs typeface="Calibri"/>
              </a:rPr>
              <a:t>netCDF</a:t>
            </a:r>
            <a:r>
              <a:rPr lang="en-GB" sz="2400" dirty="0" smtClean="0">
                <a:latin typeface="Calibri"/>
                <a:cs typeface="Calibri"/>
              </a:rPr>
              <a:t>: Global attributes – Part 4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1" y="52256"/>
            <a:ext cx="36601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39992C"/>
                </a:solidFill>
              </a:rPr>
              <a:t>In green   = comment/question</a:t>
            </a:r>
            <a:endParaRPr lang="en-GB" sz="1400" dirty="0">
              <a:solidFill>
                <a:srgbClr val="39992C"/>
              </a:solidFill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107577" y="2310969"/>
            <a:ext cx="242047" cy="2650994"/>
          </a:xfrm>
          <a:prstGeom prst="leftBrace">
            <a:avLst/>
          </a:prstGeom>
          <a:noFill/>
          <a:ln w="22225" cap="flat" cmpd="sng" algn="ctr">
            <a:solidFill>
              <a:srgbClr val="3999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>
            <a:off x="107577" y="3636466"/>
            <a:ext cx="0" cy="2172661"/>
          </a:xfrm>
          <a:prstGeom prst="straightConnector1">
            <a:avLst/>
          </a:prstGeom>
          <a:solidFill>
            <a:schemeClr val="bg2"/>
          </a:solidFill>
          <a:ln w="22225" cap="flat" cmpd="sng" algn="ctr">
            <a:solidFill>
              <a:srgbClr val="39992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346" y="5904474"/>
            <a:ext cx="890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39992C"/>
                </a:solidFill>
              </a:rPr>
              <a:t>Should be duplicated for the reference instrument (use global attributes: ref_*)</a:t>
            </a:r>
            <a:endParaRPr lang="en-GB" sz="1600" dirty="0">
              <a:solidFill>
                <a:srgbClr val="39992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45" y="987388"/>
            <a:ext cx="767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39992C"/>
                </a:solidFill>
              </a:rPr>
              <a:t>Users can find these information in the ATBD, so it may be redundant for the GSICS products. But we can contain them to the </a:t>
            </a:r>
            <a:r>
              <a:rPr lang="en-GB" sz="1600" dirty="0" err="1" smtClean="0">
                <a:solidFill>
                  <a:srgbClr val="39992C"/>
                </a:solidFill>
              </a:rPr>
              <a:t>netCDF</a:t>
            </a:r>
            <a:r>
              <a:rPr lang="en-GB" sz="1600" dirty="0" smtClean="0">
                <a:solidFill>
                  <a:srgbClr val="39992C"/>
                </a:solidFill>
              </a:rPr>
              <a:t> if we want!</a:t>
            </a:r>
            <a:endParaRPr lang="en-GB" sz="1600" dirty="0">
              <a:solidFill>
                <a:srgbClr val="39992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>
                <a:latin typeface="Calibri"/>
                <a:cs typeface="Calibri"/>
              </a:rPr>
              <a:t>netCDF</a:t>
            </a:r>
            <a:r>
              <a:rPr lang="en-GB" sz="2400" dirty="0" smtClean="0">
                <a:latin typeface="Calibri"/>
                <a:cs typeface="Calibri"/>
              </a:rPr>
              <a:t>: Variable – Part 1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0" y="1086901"/>
            <a:ext cx="9788300" cy="4702826"/>
          </a:xfr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IE" sz="2000" b="1" dirty="0" smtClean="0"/>
              <a:t>Variable dimensions:</a:t>
            </a:r>
          </a:p>
          <a:p>
            <a:pPr marL="538163" lvl="1" indent="-201613">
              <a:lnSpc>
                <a:spcPct val="110000"/>
              </a:lnSpc>
            </a:pPr>
            <a:r>
              <a:rPr lang="en-IE" sz="1800" dirty="0" smtClean="0"/>
              <a:t>chan </a:t>
            </a:r>
            <a:r>
              <a:rPr lang="en-IE" sz="1800" dirty="0"/>
              <a:t>= </a:t>
            </a:r>
            <a:r>
              <a:rPr lang="en-IE" sz="1800" dirty="0" smtClean="0">
                <a:solidFill>
                  <a:schemeClr val="tx1"/>
                </a:solidFill>
              </a:rPr>
              <a:t>Number </a:t>
            </a:r>
            <a:r>
              <a:rPr lang="en-IE" sz="1800" dirty="0">
                <a:solidFill>
                  <a:schemeClr val="tx1"/>
                </a:solidFill>
              </a:rPr>
              <a:t>of reflective solar </a:t>
            </a:r>
            <a:r>
              <a:rPr lang="en-IE" sz="1800" dirty="0" smtClean="0">
                <a:solidFill>
                  <a:schemeClr val="tx1"/>
                </a:solidFill>
              </a:rPr>
              <a:t>bands (e.g</a:t>
            </a:r>
            <a:r>
              <a:rPr lang="en-IE" sz="1800" dirty="0">
                <a:solidFill>
                  <a:schemeClr val="tx1"/>
                </a:solidFill>
              </a:rPr>
              <a:t>. 4 for </a:t>
            </a:r>
            <a:r>
              <a:rPr lang="en-IE" sz="1800" dirty="0" smtClean="0">
                <a:solidFill>
                  <a:schemeClr val="tx1"/>
                </a:solidFill>
              </a:rPr>
              <a:t>SEVIRI)</a:t>
            </a:r>
            <a:endParaRPr lang="en-IE" sz="1800" dirty="0">
              <a:solidFill>
                <a:srgbClr val="FF0000"/>
              </a:solidFill>
            </a:endParaRPr>
          </a:p>
          <a:p>
            <a:pPr marL="538163" lvl="1" indent="-201613">
              <a:lnSpc>
                <a:spcPct val="110000"/>
              </a:lnSpc>
            </a:pPr>
            <a:r>
              <a:rPr lang="en-IE" sz="1800" dirty="0" err="1" smtClean="0"/>
              <a:t>chan_strlen</a:t>
            </a:r>
            <a:r>
              <a:rPr lang="en-IE" sz="1800" dirty="0" smtClean="0"/>
              <a:t> </a:t>
            </a:r>
            <a:r>
              <a:rPr lang="en-IE" sz="1800" dirty="0"/>
              <a:t>= 5 (e.g., “VIS06</a:t>
            </a:r>
            <a:r>
              <a:rPr lang="en-IE" sz="1800" dirty="0" smtClean="0"/>
              <a:t>”)</a:t>
            </a:r>
            <a:endParaRPr lang="en-IE" sz="1800" dirty="0">
              <a:solidFill>
                <a:srgbClr val="39992C"/>
              </a:solidFill>
            </a:endParaRPr>
          </a:p>
          <a:p>
            <a:pPr marL="538163" lvl="1" indent="-201613">
              <a:lnSpc>
                <a:spcPct val="110000"/>
              </a:lnSpc>
            </a:pPr>
            <a:r>
              <a:rPr lang="en-IE" sz="1800" dirty="0"/>
              <a:t>date = </a:t>
            </a:r>
            <a:r>
              <a:rPr lang="en-IE" sz="1800" dirty="0" smtClean="0">
                <a:solidFill>
                  <a:srgbClr val="FF0000"/>
                </a:solidFill>
                <a:sym typeface="Wingdings" pitchFamily="2" charset="2"/>
              </a:rPr>
              <a:t>1 </a:t>
            </a:r>
            <a:r>
              <a:rPr lang="en-IE" sz="1800" dirty="0">
                <a:solidFill>
                  <a:srgbClr val="FF0000"/>
                </a:solidFill>
                <a:sym typeface="Wingdings" pitchFamily="2" charset="2"/>
              </a:rPr>
              <a:t>for NRT and N for </a:t>
            </a:r>
            <a:r>
              <a:rPr lang="en-IE" sz="1800" dirty="0" smtClean="0">
                <a:solidFill>
                  <a:srgbClr val="FF0000"/>
                </a:solidFill>
                <a:sym typeface="Wingdings" pitchFamily="2" charset="2"/>
              </a:rPr>
              <a:t>RAC </a:t>
            </a:r>
            <a:r>
              <a:rPr lang="en-IE" sz="1800" dirty="0">
                <a:solidFill>
                  <a:srgbClr val="FF0000"/>
                </a:solidFill>
                <a:sym typeface="Wingdings" pitchFamily="2" charset="2"/>
              </a:rPr>
              <a:t>(complete timeseries)</a:t>
            </a:r>
            <a:r>
              <a:rPr lang="en-IE" sz="1800" dirty="0">
                <a:sym typeface="Wingdings" pitchFamily="2" charset="2"/>
              </a:rPr>
              <a:t> </a:t>
            </a:r>
            <a:endParaRPr lang="en-IE" sz="1800" dirty="0" smtClean="0"/>
          </a:p>
          <a:p>
            <a:pPr marL="538163" lvl="1" indent="-201613">
              <a:lnSpc>
                <a:spcPct val="110000"/>
              </a:lnSpc>
            </a:pPr>
            <a:r>
              <a:rPr lang="en-IE" sz="1800" dirty="0" smtClean="0"/>
              <a:t>validity </a:t>
            </a:r>
            <a:r>
              <a:rPr lang="en-IE" sz="1800" dirty="0"/>
              <a:t>= 2 (i.e. for the</a:t>
            </a:r>
            <a:r>
              <a:rPr lang="en-IE" sz="1800" dirty="0">
                <a:sym typeface="Wingdings" pitchFamily="2" charset="2"/>
              </a:rPr>
              <a:t> min and the max</a:t>
            </a:r>
            <a:r>
              <a:rPr lang="en-IE" sz="1800" dirty="0" smtClean="0">
                <a:sym typeface="Wingdings" pitchFamily="2" charset="2"/>
              </a:rPr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IE" sz="1800" dirty="0" smtClean="0">
              <a:sym typeface="Wingdings" pitchFamily="2" charset="2"/>
            </a:endParaRPr>
          </a:p>
          <a:p>
            <a:pPr>
              <a:lnSpc>
                <a:spcPct val="110000"/>
              </a:lnSpc>
              <a:buNone/>
            </a:pPr>
            <a:r>
              <a:rPr lang="en-IE" sz="2000" b="1" dirty="0" smtClean="0"/>
              <a:t>Variables </a:t>
            </a:r>
            <a:r>
              <a:rPr lang="en-IE" sz="1800" dirty="0" smtClean="0"/>
              <a:t>[</a:t>
            </a:r>
            <a:r>
              <a:rPr lang="en-IE" sz="1800" dirty="0" err="1" smtClean="0"/>
              <a:t>dimenison</a:t>
            </a:r>
            <a:r>
              <a:rPr lang="en-IE" sz="1800" dirty="0" smtClean="0"/>
              <a:t>]</a:t>
            </a:r>
            <a:r>
              <a:rPr lang="en-IE" sz="2000" b="1" dirty="0" smtClean="0"/>
              <a:t>:</a:t>
            </a:r>
          </a:p>
          <a:p>
            <a:pPr marL="534988" lvl="1" indent="-250825">
              <a:lnSpc>
                <a:spcPct val="110000"/>
              </a:lnSpc>
              <a:spcBef>
                <a:spcPts val="0"/>
              </a:spcBef>
            </a:pPr>
            <a:r>
              <a:rPr lang="en-IE" sz="1800" dirty="0" smtClean="0">
                <a:ea typeface="+mn-ea"/>
              </a:rPr>
              <a:t>char</a:t>
            </a:r>
            <a:r>
              <a:rPr lang="en-IE" sz="1800" b="1" dirty="0" smtClean="0">
                <a:ea typeface="+mn-ea"/>
              </a:rPr>
              <a:t> </a:t>
            </a:r>
            <a:r>
              <a:rPr lang="en-IE" sz="1800" b="1" dirty="0" err="1" smtClean="0">
                <a:ea typeface="+mn-ea"/>
              </a:rPr>
              <a:t>channel_name</a:t>
            </a:r>
            <a:r>
              <a:rPr lang="en-IE" sz="1800" b="1" dirty="0" smtClean="0">
                <a:ea typeface="+mn-ea"/>
              </a:rPr>
              <a:t> </a:t>
            </a:r>
            <a:r>
              <a:rPr lang="en-IE" sz="1800" dirty="0" smtClean="0">
                <a:ea typeface="+mn-ea"/>
              </a:rPr>
              <a:t>[</a:t>
            </a:r>
            <a:r>
              <a:rPr lang="en-IE" sz="1800" dirty="0" err="1" smtClean="0">
                <a:ea typeface="+mn-ea"/>
              </a:rPr>
              <a:t>chan</a:t>
            </a:r>
            <a:r>
              <a:rPr lang="en-IE" sz="1800" dirty="0" smtClean="0">
                <a:ea typeface="+mn-ea"/>
              </a:rPr>
              <a:t>]</a:t>
            </a:r>
            <a:r>
              <a:rPr lang="en-IE" sz="1800" b="1" dirty="0" smtClean="0">
                <a:ea typeface="+mn-ea"/>
              </a:rPr>
              <a:t>: </a:t>
            </a:r>
            <a:r>
              <a:rPr lang="en-IE" sz="1600" dirty="0" smtClean="0">
                <a:solidFill>
                  <a:srgbClr val="39992C"/>
                </a:solidFill>
              </a:rPr>
              <a:t>channel identifier</a:t>
            </a:r>
            <a:endParaRPr lang="en-IE" sz="1800" b="1" dirty="0" smtClean="0">
              <a:solidFill>
                <a:srgbClr val="39992C"/>
              </a:solidFill>
              <a:ea typeface="+mn-ea"/>
            </a:endParaRPr>
          </a:p>
          <a:p>
            <a:pPr marL="534988" indent="-250825">
              <a:lnSpc>
                <a:spcPct val="110000"/>
              </a:lnSpc>
            </a:pPr>
            <a:r>
              <a:rPr lang="en-GB" sz="1800" dirty="0" smtClean="0"/>
              <a:t>float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central_wavelength</a:t>
            </a:r>
            <a:r>
              <a:rPr lang="en-GB" sz="1800" b="1" dirty="0" smtClean="0"/>
              <a:t> </a:t>
            </a:r>
            <a:r>
              <a:rPr lang="en-GB" sz="1800" dirty="0" smtClean="0"/>
              <a:t>[</a:t>
            </a:r>
            <a:r>
              <a:rPr lang="en-GB" sz="1800" dirty="0" err="1" smtClean="0"/>
              <a:t>chan</a:t>
            </a:r>
            <a:r>
              <a:rPr lang="en-GB" sz="1800" dirty="0" smtClean="0"/>
              <a:t>]</a:t>
            </a:r>
            <a:r>
              <a:rPr lang="en-GB" sz="1800" b="1" dirty="0" smtClean="0"/>
              <a:t>: </a:t>
            </a:r>
            <a:r>
              <a:rPr lang="en-IE" sz="1600" dirty="0" smtClean="0">
                <a:solidFill>
                  <a:srgbClr val="39992C"/>
                </a:solidFill>
              </a:rPr>
              <a:t>nominal channel central wavelength</a:t>
            </a:r>
            <a:endParaRPr lang="en-GB" sz="1800" b="1" dirty="0">
              <a:solidFill>
                <a:srgbClr val="39992C"/>
              </a:solidFill>
            </a:endParaRPr>
          </a:p>
          <a:p>
            <a:pPr marL="534988" indent="-250825">
              <a:lnSpc>
                <a:spcPct val="110000"/>
              </a:lnSpc>
            </a:pPr>
            <a:r>
              <a:rPr lang="en-GB" sz="1800" dirty="0" smtClean="0"/>
              <a:t>float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validity_period</a:t>
            </a:r>
            <a:r>
              <a:rPr lang="en-GB" sz="1800" b="1" dirty="0" smtClean="0"/>
              <a:t> </a:t>
            </a:r>
            <a:r>
              <a:rPr lang="en-GB" sz="1800" dirty="0" smtClean="0"/>
              <a:t>[date, validity]</a:t>
            </a:r>
            <a:r>
              <a:rPr lang="en-GB" sz="1800" b="1" dirty="0" smtClean="0"/>
              <a:t>: </a:t>
            </a:r>
            <a:r>
              <a:rPr lang="en-IE" sz="1600" dirty="0" smtClean="0">
                <a:solidFill>
                  <a:srgbClr val="39992C"/>
                </a:solidFill>
              </a:rPr>
              <a:t>correction validity period start and end time</a:t>
            </a:r>
            <a:endParaRPr lang="en-IE" sz="1800" dirty="0" smtClean="0">
              <a:solidFill>
                <a:srgbClr val="39992C"/>
              </a:solidFill>
            </a:endParaRPr>
          </a:p>
          <a:p>
            <a:pPr marL="534988" indent="-250825">
              <a:lnSpc>
                <a:spcPct val="110000"/>
              </a:lnSpc>
            </a:pPr>
            <a:r>
              <a:rPr lang="en-GB" sz="1800" dirty="0">
                <a:solidFill>
                  <a:schemeClr val="tx1"/>
                </a:solidFill>
              </a:rPr>
              <a:t>float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sbaf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[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600" dirty="0" smtClean="0">
                <a:solidFill>
                  <a:srgbClr val="39992C"/>
                </a:solidFill>
              </a:rPr>
              <a:t>spectral band adjustment factor for monitored instrument</a:t>
            </a:r>
            <a:endParaRPr lang="en-GB" sz="1800" dirty="0" smtClean="0">
              <a:solidFill>
                <a:srgbClr val="39992C"/>
              </a:solidFill>
            </a:endParaRPr>
          </a:p>
          <a:p>
            <a:pPr marL="534988" indent="-250825">
              <a:lnSpc>
                <a:spcPct val="110000"/>
              </a:lnSpc>
            </a:pPr>
            <a:r>
              <a:rPr lang="en-GB" sz="1800" dirty="0" err="1" smtClean="0">
                <a:solidFill>
                  <a:schemeClr val="tx1"/>
                </a:solidFill>
              </a:rPr>
              <a:t>Int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rgbClr val="FF0000"/>
                </a:solidFill>
              </a:rPr>
              <a:t>mon_k0_av</a:t>
            </a:r>
            <a:r>
              <a:rPr lang="en-GB" sz="1800" dirty="0" smtClean="0">
                <a:solidFill>
                  <a:srgbClr val="FF0000"/>
                </a:solidFill>
              </a:rPr>
              <a:t> [date,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600" dirty="0" smtClean="0">
                <a:solidFill>
                  <a:srgbClr val="39992C"/>
                </a:solidFill>
              </a:rPr>
              <a:t>average of deep space count for monitored instrument</a:t>
            </a:r>
            <a:endParaRPr lang="en-GB" sz="1800" dirty="0">
              <a:solidFill>
                <a:srgbClr val="39992C"/>
              </a:solidFill>
            </a:endParaRPr>
          </a:p>
          <a:p>
            <a:pPr marL="534988" indent="-250825">
              <a:lnSpc>
                <a:spcPct val="110000"/>
              </a:lnSpc>
            </a:pPr>
            <a:r>
              <a:rPr lang="en-GB" sz="1800" dirty="0">
                <a:solidFill>
                  <a:schemeClr val="tx1"/>
                </a:solidFill>
              </a:rPr>
              <a:t>float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mon_gain</a:t>
            </a:r>
            <a:r>
              <a:rPr lang="en-GB" sz="1800" dirty="0" smtClean="0">
                <a:solidFill>
                  <a:srgbClr val="FF0000"/>
                </a:solidFill>
              </a:rPr>
              <a:t> [date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600" dirty="0" smtClean="0">
                <a:solidFill>
                  <a:srgbClr val="39992C"/>
                </a:solidFill>
              </a:rPr>
              <a:t>calibration gain with respect to reference instrument</a:t>
            </a:r>
            <a:endParaRPr lang="en-GB" sz="1800" dirty="0" smtClean="0">
              <a:solidFill>
                <a:srgbClr val="39992C"/>
              </a:solidFill>
            </a:endParaRPr>
          </a:p>
          <a:p>
            <a:pPr marL="534988" indent="-250825">
              <a:lnSpc>
                <a:spcPct val="11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float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mon_gain_se</a:t>
            </a:r>
            <a:r>
              <a:rPr lang="en-GB" sz="1800" dirty="0" smtClean="0">
                <a:solidFill>
                  <a:srgbClr val="FF0000"/>
                </a:solidFill>
              </a:rPr>
              <a:t> [date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</a:t>
            </a:r>
            <a:r>
              <a:rPr lang="en-IE" sz="1800" dirty="0" smtClean="0">
                <a:solidFill>
                  <a:srgbClr val="FF0000"/>
                </a:solidFill>
              </a:rPr>
              <a:t>: </a:t>
            </a:r>
            <a:r>
              <a:rPr lang="en-IE" sz="1600" dirty="0" smtClean="0">
                <a:solidFill>
                  <a:srgbClr val="39992C"/>
                </a:solidFill>
              </a:rPr>
              <a:t>standard error on the gain </a:t>
            </a:r>
            <a:r>
              <a:rPr lang="en-GB" sz="1600" dirty="0" smtClean="0">
                <a:solidFill>
                  <a:srgbClr val="39992C"/>
                </a:solidFill>
              </a:rPr>
              <a:t>with respect to reference instrument</a:t>
            </a:r>
            <a:endParaRPr lang="en-IE" sz="1800" dirty="0" smtClean="0">
              <a:solidFill>
                <a:srgbClr val="39992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1" y="52256"/>
            <a:ext cx="36601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39992C"/>
                </a:solidFill>
              </a:rPr>
              <a:t>In green   = attribute: </a:t>
            </a:r>
            <a:r>
              <a:rPr lang="en-GB" sz="1400" dirty="0" err="1" smtClean="0">
                <a:solidFill>
                  <a:srgbClr val="39992C"/>
                </a:solidFill>
              </a:rPr>
              <a:t>long_name</a:t>
            </a:r>
            <a:endParaRPr lang="en-GB" sz="1400" dirty="0">
              <a:solidFill>
                <a:srgbClr val="39992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943" y="5880274"/>
            <a:ext cx="3572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monitored instrument (=GEO)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425388" y="5809129"/>
            <a:ext cx="470647" cy="242048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846621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>
                <a:latin typeface="Calibri"/>
                <a:cs typeface="Calibri"/>
              </a:rPr>
              <a:t>netCDF</a:t>
            </a:r>
            <a:r>
              <a:rPr lang="en-GB" sz="2400" dirty="0" smtClean="0">
                <a:latin typeface="Calibri"/>
                <a:cs typeface="Calibri"/>
              </a:rPr>
              <a:t>: Variable – Part 2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6349"/>
            <a:ext cx="9908739" cy="4081117"/>
          </a:xfrm>
        </p:spPr>
        <p:txBody>
          <a:bodyPr wrap="square">
            <a:spAutoFit/>
          </a:bodyPr>
          <a:lstStyle/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 err="1" smtClean="0">
                <a:solidFill>
                  <a:schemeClr val="tx1"/>
                </a:solidFill>
              </a:rPr>
              <a:t>int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mon_number_of_targets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[date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number of </a:t>
            </a:r>
            <a:r>
              <a:rPr lang="en-GB" sz="1400" dirty="0" err="1" smtClean="0">
                <a:solidFill>
                  <a:srgbClr val="39992C"/>
                </a:solidFill>
              </a:rPr>
              <a:t>dcc</a:t>
            </a:r>
            <a:r>
              <a:rPr lang="en-GB" sz="1400" dirty="0" smtClean="0">
                <a:solidFill>
                  <a:srgbClr val="39992C"/>
                </a:solidFill>
              </a:rPr>
              <a:t> pixels to calculate correction of monitored instrument</a:t>
            </a:r>
            <a:endParaRPr lang="en-GB" sz="1800" dirty="0">
              <a:solidFill>
                <a:schemeClr val="tx1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float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mon_mode_dc</a:t>
            </a:r>
            <a:r>
              <a:rPr lang="en-GB" sz="1800" dirty="0" smtClean="0">
                <a:solidFill>
                  <a:srgbClr val="FF0000"/>
                </a:solidFill>
              </a:rPr>
              <a:t> [date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mode of digital counts for monitored instrument</a:t>
            </a:r>
            <a:endParaRPr lang="en-GB" sz="1800" dirty="0">
              <a:solidFill>
                <a:srgbClr val="39992C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float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mon_mean_dc</a:t>
            </a:r>
            <a:r>
              <a:rPr lang="en-GB" sz="1800" dirty="0" smtClean="0">
                <a:solidFill>
                  <a:srgbClr val="FF0000"/>
                </a:solidFill>
              </a:rPr>
              <a:t> [date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mean of ...</a:t>
            </a:r>
            <a:endParaRPr lang="en-GB" sz="1800" dirty="0">
              <a:solidFill>
                <a:srgbClr val="39992C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float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mon_kurtosis_dc</a:t>
            </a:r>
            <a:r>
              <a:rPr lang="en-GB" sz="1800" dirty="0" smtClean="0">
                <a:solidFill>
                  <a:srgbClr val="FF0000"/>
                </a:solidFill>
              </a:rPr>
              <a:t> [date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kurtosis of ...</a:t>
            </a:r>
            <a:endParaRPr lang="en-GB" sz="1800" dirty="0">
              <a:solidFill>
                <a:srgbClr val="39992C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float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mon_skewness_dc</a:t>
            </a:r>
            <a:r>
              <a:rPr lang="en-GB" sz="1800" dirty="0" smtClean="0">
                <a:solidFill>
                  <a:srgbClr val="FF0000"/>
                </a:solidFill>
              </a:rPr>
              <a:t> [date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err="1" smtClean="0">
                <a:solidFill>
                  <a:srgbClr val="39992C"/>
                </a:solidFill>
              </a:rPr>
              <a:t>skewness</a:t>
            </a:r>
            <a:r>
              <a:rPr lang="en-GB" sz="1400" dirty="0" smtClean="0">
                <a:solidFill>
                  <a:srgbClr val="39992C"/>
                </a:solidFill>
              </a:rPr>
              <a:t> of ...</a:t>
            </a:r>
            <a:endParaRPr lang="en-GB" sz="1800" dirty="0">
              <a:solidFill>
                <a:srgbClr val="39992C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 err="1" smtClean="0">
                <a:solidFill>
                  <a:schemeClr val="tx1"/>
                </a:solidFill>
              </a:rPr>
              <a:t>int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ref_number_of_targets</a:t>
            </a:r>
            <a:r>
              <a:rPr lang="en-GB" sz="1800" dirty="0" smtClean="0">
                <a:solidFill>
                  <a:srgbClr val="FF0000"/>
                </a:solidFill>
              </a:rPr>
              <a:t> [date,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number of </a:t>
            </a:r>
            <a:r>
              <a:rPr lang="en-GB" sz="1400" dirty="0" err="1" smtClean="0">
                <a:solidFill>
                  <a:srgbClr val="39992C"/>
                </a:solidFill>
              </a:rPr>
              <a:t>dcc</a:t>
            </a:r>
            <a:r>
              <a:rPr lang="en-GB" sz="1400" dirty="0" smtClean="0">
                <a:solidFill>
                  <a:srgbClr val="39992C"/>
                </a:solidFill>
              </a:rPr>
              <a:t> pixels to calculate correction of reference instrument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float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ref_mode_radiance</a:t>
            </a:r>
            <a:r>
              <a:rPr lang="en-GB" sz="1800" dirty="0" smtClean="0">
                <a:solidFill>
                  <a:srgbClr val="FF0000"/>
                </a:solidFill>
              </a:rPr>
              <a:t> [date,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mode of radiance for reference instrument</a:t>
            </a:r>
            <a:endParaRPr lang="en-GB" sz="1800" dirty="0" smtClean="0">
              <a:solidFill>
                <a:srgbClr val="39992C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float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ref_mean_dc</a:t>
            </a:r>
            <a:r>
              <a:rPr lang="en-GB" sz="1800" dirty="0" smtClean="0">
                <a:solidFill>
                  <a:srgbClr val="FF0000"/>
                </a:solidFill>
              </a:rPr>
              <a:t> [date,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mean of ...</a:t>
            </a:r>
            <a:endParaRPr lang="en-GB" sz="1800" dirty="0" smtClean="0">
              <a:solidFill>
                <a:srgbClr val="39992C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float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ref_kurtosis_dc</a:t>
            </a:r>
            <a:r>
              <a:rPr lang="en-GB" sz="1800" dirty="0" smtClean="0">
                <a:solidFill>
                  <a:srgbClr val="FF0000"/>
                </a:solidFill>
              </a:rPr>
              <a:t> [date,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kurtosis of ...</a:t>
            </a:r>
            <a:endParaRPr lang="en-GB" sz="1800" dirty="0" smtClean="0">
              <a:solidFill>
                <a:srgbClr val="39992C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float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ref_skewness_dc</a:t>
            </a:r>
            <a:r>
              <a:rPr lang="en-GB" sz="1800" dirty="0" smtClean="0">
                <a:solidFill>
                  <a:srgbClr val="FF0000"/>
                </a:solidFill>
              </a:rPr>
              <a:t> [date, 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err="1" smtClean="0">
                <a:solidFill>
                  <a:srgbClr val="39992C"/>
                </a:solidFill>
              </a:rPr>
              <a:t>skewness</a:t>
            </a:r>
            <a:r>
              <a:rPr lang="en-GB" sz="1400" dirty="0" smtClean="0">
                <a:solidFill>
                  <a:srgbClr val="39992C"/>
                </a:solidFill>
              </a:rPr>
              <a:t> of ...</a:t>
            </a: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float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mon_sol_irr</a:t>
            </a:r>
            <a:r>
              <a:rPr lang="en-GB" sz="1800" dirty="0" smtClean="0">
                <a:solidFill>
                  <a:srgbClr val="FF0000"/>
                </a:solidFill>
              </a:rPr>
              <a:t> [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band solar irradiance of monitored instrument</a:t>
            </a:r>
            <a:endParaRPr lang="en-GB" sz="1800" dirty="0" smtClean="0">
              <a:solidFill>
                <a:srgbClr val="39992C"/>
              </a:solidFill>
            </a:endParaRPr>
          </a:p>
          <a:p>
            <a:pPr marL="174625" indent="-174625">
              <a:lnSpc>
                <a:spcPct val="120000"/>
              </a:lnSpc>
              <a:tabLst>
                <a:tab pos="93663" algn="l"/>
                <a:tab pos="448945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float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ref_sol_irr</a:t>
            </a:r>
            <a:r>
              <a:rPr lang="en-GB" sz="1800" dirty="0" smtClean="0">
                <a:solidFill>
                  <a:srgbClr val="FF0000"/>
                </a:solidFill>
              </a:rPr>
              <a:t> [</a:t>
            </a:r>
            <a:r>
              <a:rPr lang="en-GB" sz="1800" dirty="0" err="1" smtClean="0">
                <a:solidFill>
                  <a:srgbClr val="FF0000"/>
                </a:solidFill>
              </a:rPr>
              <a:t>chan</a:t>
            </a:r>
            <a:r>
              <a:rPr lang="en-GB" sz="1800" dirty="0" smtClean="0">
                <a:solidFill>
                  <a:srgbClr val="FF0000"/>
                </a:solidFill>
              </a:rPr>
              <a:t>]: </a:t>
            </a:r>
            <a:r>
              <a:rPr lang="en-GB" sz="1400" dirty="0" smtClean="0">
                <a:solidFill>
                  <a:srgbClr val="39992C"/>
                </a:solidFill>
              </a:rPr>
              <a:t>band solar irradiance of reference instrument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340" y="5221368"/>
            <a:ext cx="677249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1600" dirty="0" smtClean="0">
                <a:solidFill>
                  <a:srgbClr val="FF0000"/>
                </a:solidFill>
              </a:rPr>
              <a:t>Open question: what kinds of uncertainties we should include?</a:t>
            </a:r>
          </a:p>
          <a:p>
            <a:pPr marL="0" lvl="1"/>
            <a:r>
              <a:rPr lang="en-GB" sz="1600" dirty="0" err="1" smtClean="0">
                <a:solidFill>
                  <a:srgbClr val="FF0000"/>
                </a:solidFill>
              </a:rPr>
              <a:t>Fangfang’s</a:t>
            </a:r>
            <a:r>
              <a:rPr lang="en-GB" sz="1600" dirty="0" smtClean="0">
                <a:solidFill>
                  <a:srgbClr val="FF0000"/>
                </a:solidFill>
              </a:rPr>
              <a:t> suggestion at the annual meeting:</a:t>
            </a:r>
          </a:p>
          <a:p>
            <a:pPr marL="363538" lvl="1"/>
            <a:r>
              <a:rPr lang="en-GB" sz="1600" dirty="0" smtClean="0">
                <a:solidFill>
                  <a:srgbClr val="FF0000"/>
                </a:solidFill>
              </a:rPr>
              <a:t>Uncertainty of reference</a:t>
            </a:r>
            <a:r>
              <a:rPr lang="en-US" sz="1600" dirty="0" smtClean="0">
                <a:solidFill>
                  <a:srgbClr val="FF0000"/>
                </a:solidFill>
              </a:rPr>
              <a:t> reflectance, fitting coefficients, Correction coefficients, BRDF model, …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399" y="4324897"/>
            <a:ext cx="325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Necessary if an official plotting tool supports bias plotting regarding reflectance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1" y="52256"/>
            <a:ext cx="36601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39992C"/>
                </a:solidFill>
              </a:rPr>
              <a:t>In green   = attribute: </a:t>
            </a:r>
            <a:r>
              <a:rPr lang="en-GB" sz="1400" dirty="0" err="1" smtClean="0">
                <a:solidFill>
                  <a:srgbClr val="39992C"/>
                </a:solidFill>
              </a:rPr>
              <a:t>long_name</a:t>
            </a:r>
            <a:endParaRPr lang="en-GB" sz="1400" dirty="0">
              <a:solidFill>
                <a:srgbClr val="39992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49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157590" y="2616705"/>
            <a:ext cx="7123887" cy="797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Discussion</a:t>
            </a:r>
            <a:endParaRPr kumimoji="0" lang="en-GB" sz="5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087" y="1219522"/>
            <a:ext cx="9361294" cy="501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Requirements for an official plotting tool </a:t>
            </a:r>
            <a:r>
              <a:rPr lang="en-GB" sz="2000" b="0" dirty="0" smtClean="0">
                <a:solidFill>
                  <a:schemeClr val="tx1"/>
                </a:solidFill>
              </a:rPr>
              <a:t>(developed at EUMETSAT)</a:t>
            </a: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NOT discussed in the 2014 GSICS annual meeting</a:t>
            </a: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Need for GRWG to decide what kinds of plotting we want</a:t>
            </a: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Summary of the tool will be introduced today</a:t>
            </a:r>
          </a:p>
          <a:p>
            <a:pPr marL="361950" indent="-361950">
              <a:lnSpc>
                <a:spcPct val="130000"/>
              </a:lnSpc>
              <a:buFont typeface="Wingdings" pitchFamily="2" charset="2"/>
              <a:buChar char="Ø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61950" indent="-36195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File naming/contents of GEO-LEO VIS/NIR GSICS product </a:t>
            </a:r>
            <a:r>
              <a:rPr lang="en-GB" sz="2000" b="0" dirty="0" smtClean="0">
                <a:solidFill>
                  <a:schemeClr val="tx1"/>
                </a:solidFill>
              </a:rPr>
              <a:t>(</a:t>
            </a:r>
            <a:r>
              <a:rPr lang="en-GB" sz="2000" b="0" dirty="0" err="1" smtClean="0">
                <a:solidFill>
                  <a:schemeClr val="tx1"/>
                </a:solidFill>
              </a:rPr>
              <a:t>netCDF</a:t>
            </a:r>
            <a:r>
              <a:rPr lang="en-GB" sz="2000" b="0" dirty="0" smtClean="0">
                <a:solidFill>
                  <a:schemeClr val="tx1"/>
                </a:solidFill>
              </a:rPr>
              <a:t>)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Discussed in the 2014 GSICS annual meeting</a:t>
            </a: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Some modifications after the meeting</a:t>
            </a: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Today’s discussion point: </a:t>
            </a:r>
            <a:r>
              <a:rPr lang="en-GB" sz="1800" dirty="0" smtClean="0">
                <a:solidFill>
                  <a:srgbClr val="FF0000"/>
                </a:solidFill>
              </a:rPr>
              <a:t>file naming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(this includes  future perspective)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File contents: NOT fixed yet </a:t>
            </a:r>
            <a:r>
              <a:rPr lang="en-GB" sz="1600" dirty="0" smtClean="0">
                <a:solidFill>
                  <a:schemeClr val="tx1"/>
                </a:solidFill>
              </a:rPr>
              <a:t>(in particular variables related to the uncertainty)</a:t>
            </a: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Templates will be uploaded on the GSICS wiki later</a:t>
            </a:r>
          </a:p>
          <a:p>
            <a:pPr marL="712788" indent="-349250">
              <a:lnSpc>
                <a:spcPct val="130000"/>
              </a:lnSpc>
              <a:buFont typeface="Arial" pitchFamily="34" charset="0"/>
              <a:buChar char="•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61950" indent="-361950">
              <a:lnSpc>
                <a:spcPct val="130000"/>
              </a:lnSpc>
            </a:pP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>
                <a:latin typeface="Calibri"/>
                <a:cs typeface="Calibri"/>
              </a:rPr>
              <a:t>Summary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4793" y="5619554"/>
            <a:ext cx="629377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>
              <a:lnSpc>
                <a:spcPct val="110000"/>
              </a:lnSpc>
            </a:pPr>
            <a:r>
              <a:rPr lang="en-GB" sz="2400" b="0" dirty="0" smtClean="0">
                <a:solidFill>
                  <a:schemeClr val="tx1"/>
                </a:solidFill>
              </a:rPr>
              <a:t>We hope details will be discussed via email...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Official GSICS plotting tool</a:t>
            </a:r>
            <a:r>
              <a:rPr lang="en-US" altLang="ja-JP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http://vgsics.eumetsat.int/plotter/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2046" y="1021980"/>
            <a:ext cx="9049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</a:rPr>
              <a:t>GPRCs have their own product monitoring/plotting websites</a:t>
            </a:r>
          </a:p>
          <a:p>
            <a:pPr marL="268288" indent="-268288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</a:rPr>
              <a:t>“GSICS Plotting Tool” has been developed at EUMETSAT</a:t>
            </a:r>
          </a:p>
          <a:p>
            <a:pPr marL="631825" indent="-268288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Common look and feel (Easy comparison among multiple products)</a:t>
            </a:r>
          </a:p>
          <a:p>
            <a:pPr marL="631825" indent="-268288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Dynamical plotting (no need to prepare lots of figures)</a:t>
            </a:r>
          </a:p>
          <a:p>
            <a:pPr marL="631825" indent="-268288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Now, only single file is supported (i.e., RAC which contains all time series info.)</a:t>
            </a:r>
            <a:endParaRPr lang="en-GB" sz="1800" b="0" dirty="0">
              <a:solidFill>
                <a:schemeClr val="tx1"/>
              </a:solidFill>
            </a:endParaRPr>
          </a:p>
        </p:txBody>
      </p:sp>
      <p:pic>
        <p:nvPicPr>
          <p:cNvPr id="11" name="図 10" descr="EumBiasPltTool_cmpMet10Mt2_11u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226" y="2933304"/>
            <a:ext cx="9470974" cy="3451052"/>
          </a:xfrm>
          <a:prstGeom prst="rect">
            <a:avLst/>
          </a:prstGeom>
        </p:spPr>
      </p:pic>
      <p:sp>
        <p:nvSpPr>
          <p:cNvPr id="12" name="テキスト ボックス 5"/>
          <p:cNvSpPr txBox="1"/>
          <p:nvPr/>
        </p:nvSpPr>
        <p:spPr>
          <a:xfrm>
            <a:off x="7621207" y="3882296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C62FF"/>
                </a:solidFill>
                <a:latin typeface="+mj-lt"/>
                <a:cs typeface="Times New Roman" pitchFamily="18" charset="0"/>
              </a:rPr>
              <a:t>MTSAT-2 10.8 um</a:t>
            </a:r>
            <a:endParaRPr kumimoji="1" lang="ja-JP" altLang="en-US" sz="1600" b="1" dirty="0">
              <a:solidFill>
                <a:srgbClr val="0C62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5685946" y="4967189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</a:rPr>
              <a:t>Meteosat-10 10.8 um</a:t>
            </a:r>
            <a:endParaRPr kumimoji="1"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6"/>
          <p:cNvSpPr txBox="1"/>
          <p:nvPr/>
        </p:nvSpPr>
        <p:spPr>
          <a:xfrm>
            <a:off x="2810129" y="3398736"/>
            <a:ext cx="6831412" cy="318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Time series of 11μm </a:t>
            </a:r>
            <a:r>
              <a:rPr lang="en-US" altLang="ja-JP" sz="1600" dirty="0" smtClean="0">
                <a:solidFill>
                  <a:schemeClr val="tx1"/>
                </a:solidFill>
              </a:rPr>
              <a:t>channel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TB difference against </a:t>
            </a:r>
            <a:r>
              <a:rPr kumimoji="1" lang="en-US" altLang="ja-JP" sz="1600" dirty="0" err="1" smtClean="0">
                <a:solidFill>
                  <a:srgbClr val="FF0000"/>
                </a:solidFill>
              </a:rPr>
              <a:t>Metop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-A/IASI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for the plotting tool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6178" y="1089215"/>
            <a:ext cx="91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What kinds of plotting we want?</a:t>
            </a:r>
          </a:p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Possible plots:</a:t>
            </a:r>
          </a:p>
          <a:p>
            <a:pPr marL="538163" indent="-269875"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000" b="0" dirty="0" smtClean="0">
                <a:solidFill>
                  <a:schemeClr val="tx1"/>
                </a:solidFill>
              </a:rPr>
              <a:t>DCC statistics </a:t>
            </a:r>
            <a:r>
              <a:rPr lang="en-GB" sz="2000" b="0" dirty="0" err="1" smtClean="0">
                <a:solidFill>
                  <a:schemeClr val="tx1"/>
                </a:solidFill>
              </a:rPr>
              <a:t>timeseries</a:t>
            </a:r>
            <a:r>
              <a:rPr lang="en-GB" sz="2000" b="0" dirty="0" smtClean="0">
                <a:solidFill>
                  <a:schemeClr val="tx1"/>
                </a:solidFill>
              </a:rPr>
              <a:t> (mean, mode, ...)</a:t>
            </a:r>
            <a:endParaRPr lang="en-GB" sz="20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38163" indent="-269875"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000" b="0" dirty="0" smtClean="0">
                <a:solidFill>
                  <a:schemeClr val="tx1"/>
                </a:solidFill>
                <a:sym typeface="Wingdings" pitchFamily="2" charset="2"/>
              </a:rPr>
              <a:t>Trend analysis </a:t>
            </a:r>
            <a:r>
              <a:rPr lang="en-GB" sz="1800" b="0" dirty="0" smtClean="0">
                <a:solidFill>
                  <a:schemeClr val="tx1"/>
                </a:solidFill>
                <a:sym typeface="Wingdings" pitchFamily="2" charset="2"/>
              </a:rPr>
              <a:t>(instrument degradation in radiance, reflectance, digital counts,...)</a:t>
            </a:r>
            <a:endParaRPr lang="en-GB" sz="20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38163" indent="-269875"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000" b="0" dirty="0" err="1" smtClean="0">
                <a:solidFill>
                  <a:schemeClr val="tx1"/>
                </a:solidFill>
                <a:sym typeface="Wingdings" pitchFamily="2" charset="2"/>
              </a:rPr>
              <a:t>Variogram</a:t>
            </a:r>
            <a:r>
              <a:rPr lang="en-GB" sz="2000" b="0" dirty="0" smtClean="0">
                <a:solidFill>
                  <a:schemeClr val="tx1"/>
                </a:solidFill>
                <a:sym typeface="Wingdings" pitchFamily="2" charset="2"/>
              </a:rPr>
              <a:t> of DCC statistics (this may be useful for R&amp;D)</a:t>
            </a:r>
          </a:p>
          <a:p>
            <a:pPr marL="538163" indent="-269875">
              <a:lnSpc>
                <a:spcPct val="120000"/>
              </a:lnSpc>
            </a:pPr>
            <a:r>
              <a:rPr lang="en-GB" sz="2000" b="0" dirty="0" smtClean="0">
                <a:solidFill>
                  <a:schemeClr val="tx1"/>
                </a:solidFill>
                <a:sym typeface="Wingdings" pitchFamily="2" charset="2"/>
              </a:rPr>
              <a:t>                                                                    ... Anything else?</a:t>
            </a:r>
            <a:endParaRPr lang="en-GB" sz="2400" b="0" dirty="0" smtClean="0">
              <a:solidFill>
                <a:schemeClr val="tx1"/>
              </a:solidFill>
            </a:endParaRPr>
          </a:p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Purpose of the tool should be considered</a:t>
            </a:r>
          </a:p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Primary user of the plotting tool: NOT developers</a:t>
            </a:r>
          </a:p>
          <a:p>
            <a:pPr marL="538163" indent="-269875"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000" b="0" dirty="0" smtClean="0">
                <a:solidFill>
                  <a:schemeClr val="tx1"/>
                </a:solidFill>
              </a:rPr>
              <a:t>Low priority to plot details which are useful for GSICS R&amp;D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17634D5-2521-4AEA-AF5C-46CCC3F7459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Example of information to display...</a:t>
            </a:r>
          </a:p>
        </p:txBody>
      </p:sp>
      <p:pic>
        <p:nvPicPr>
          <p:cNvPr id="2" name="Picture 1" descr="Timeseries_DCC_MET-09_ALL_withstatistic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0" t="3758" r="3669" b="5663"/>
          <a:stretch/>
        </p:blipFill>
        <p:spPr>
          <a:xfrm>
            <a:off x="83558" y="985978"/>
            <a:ext cx="9764193" cy="5755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62724" y="1562190"/>
            <a:ext cx="86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K-K0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8996" y="401725"/>
            <a:ext cx="24621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881" y="754997"/>
            <a:ext cx="246749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MODE – No saturation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880" y="1111383"/>
            <a:ext cx="24557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245" y="1464655"/>
            <a:ext cx="24619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– No saturation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264" y="690243"/>
            <a:ext cx="353945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SKEWNESS + smoothed over 30 days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120" y="1021750"/>
            <a:ext cx="353945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z="1400" dirty="0" smtClean="0"/>
              <a:t>Number of DCCs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361" y="5906495"/>
            <a:ext cx="35394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B0"/>
                </a:solidFill>
              </a:rPr>
              <a:t>KURTOSIS + smoothed over 30 days</a:t>
            </a:r>
            <a:endParaRPr lang="en-US" sz="1400" dirty="0">
              <a:solidFill>
                <a:srgbClr val="0085B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33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93675"/>
            <a:ext cx="8229600" cy="498475"/>
          </a:xfrm>
          <a:prstGeom prst="rect">
            <a:avLst/>
          </a:prstGeom>
          <a:noFill/>
        </p:spPr>
        <p:txBody>
          <a:bodyPr anchor="t"/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Example of plotting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...</a:t>
            </a:r>
          </a:p>
        </p:txBody>
      </p:sp>
      <p:pic>
        <p:nvPicPr>
          <p:cNvPr id="8" name="Picture 5" descr="\\fsw0644\user4\Takahashi\DesktopW7\Dev\GSICS\DCC\JmaAnl\gain_roll_mt2_Aqua_binwid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615" y="3255243"/>
            <a:ext cx="3384550" cy="31242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14047" y="3501614"/>
            <a:ext cx="4518211" cy="27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4" name="Picture 2" descr="\\fsw0644\user4\Takahashi\DesktopW7\Picture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2172" y="1021227"/>
            <a:ext cx="5726579" cy="20479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18011" y="1102659"/>
            <a:ext cx="300915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Variogram</a:t>
            </a:r>
            <a:r>
              <a:rPr lang="en-GB" sz="1600" dirty="0" smtClean="0"/>
              <a:t> of DCC statistics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211" y="3164542"/>
            <a:ext cx="438613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 series of gain against Aqua/MODIS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0928" y="3169025"/>
            <a:ext cx="167706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Trend analysis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5481" y="6158754"/>
            <a:ext cx="556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From </a:t>
            </a:r>
            <a:r>
              <a:rPr lang="en-GB" sz="1400" dirty="0" err="1" smtClean="0">
                <a:solidFill>
                  <a:schemeClr val="tx1"/>
                </a:solidFill>
              </a:rPr>
              <a:t>Fangfang’s</a:t>
            </a:r>
            <a:r>
              <a:rPr lang="en-GB" sz="1400" dirty="0" smtClean="0">
                <a:solidFill>
                  <a:schemeClr val="tx1"/>
                </a:solidFill>
              </a:rPr>
              <a:t> presentation at web meeting in Jan. 2014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2038" y="1092817"/>
            <a:ext cx="9110901" cy="157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rgbClr val="FF0000"/>
                </a:solidFill>
              </a:rPr>
              <a:t>GSICS file naming </a:t>
            </a:r>
            <a:r>
              <a:rPr lang="en-GB" sz="2000" dirty="0">
                <a:solidFill>
                  <a:srgbClr val="FF0000"/>
                </a:solidFill>
              </a:rPr>
              <a:t>c</a:t>
            </a:r>
            <a:r>
              <a:rPr lang="en-GB" sz="2000" dirty="0" smtClean="0">
                <a:solidFill>
                  <a:srgbClr val="FF0000"/>
                </a:solidFill>
              </a:rPr>
              <a:t>onvention: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solidFill>
                  <a:srgbClr val="0C62FF"/>
                </a:solidFill>
                <a:hlinkClick r:id="rId2"/>
              </a:rPr>
              <a:t>https://gsics.nesdis.noaa.gov/wiki/Development/FilenameConvention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444500" indent="-269875">
              <a:lnSpc>
                <a:spcPct val="120000"/>
              </a:lnSpc>
            </a:pPr>
            <a:r>
              <a:rPr lang="en-GB" sz="1600" dirty="0" smtClean="0">
                <a:solidFill>
                  <a:schemeClr val="tx1"/>
                </a:solidFill>
                <a:sym typeface="Wingdings"/>
              </a:rPr>
              <a:t> </a:t>
            </a:r>
            <a:r>
              <a:rPr lang="en-IE" sz="1600" dirty="0" smtClean="0">
                <a:solidFill>
                  <a:schemeClr val="tx1"/>
                </a:solidFill>
              </a:rPr>
              <a:t>Follows </a:t>
            </a:r>
            <a:r>
              <a:rPr lang="en-IE" sz="1600" dirty="0">
                <a:solidFill>
                  <a:schemeClr val="tx1"/>
                </a:solidFill>
              </a:rPr>
              <a:t>the rules given in the General File Naming Conventions section of the </a:t>
            </a:r>
            <a:r>
              <a:rPr lang="en-IE" sz="1600" i="1" dirty="0">
                <a:solidFill>
                  <a:srgbClr val="FF0000"/>
                </a:solidFill>
              </a:rPr>
              <a:t>W.M.O. Manual on The Global Telecommunication System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GB" sz="1400" dirty="0">
              <a:solidFill>
                <a:srgbClr val="0C62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GSICS file naming  and </a:t>
            </a:r>
            <a:r>
              <a:rPr lang="en-GB" dirty="0" err="1" smtClean="0">
                <a:latin typeface="Calibri"/>
                <a:cs typeface="Calibri"/>
              </a:rPr>
              <a:t>netCDF</a:t>
            </a:r>
            <a:r>
              <a:rPr lang="en-GB" dirty="0" smtClean="0">
                <a:latin typeface="Calibri"/>
                <a:cs typeface="Calibri"/>
              </a:rPr>
              <a:t> convention</a:t>
            </a:r>
            <a:endParaRPr lang="en-GB" dirty="0" smtClean="0">
              <a:solidFill>
                <a:srgbClr val="0C6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11" y="2815470"/>
            <a:ext cx="9400330" cy="3120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93663">
              <a:lnSpc>
                <a:spcPct val="120000"/>
              </a:lnSpc>
            </a:pPr>
            <a:r>
              <a:rPr lang="en-GB" sz="2000" dirty="0" smtClean="0">
                <a:solidFill>
                  <a:srgbClr val="FF0000"/>
                </a:solidFill>
              </a:rPr>
              <a:t>GSICS file naming convention:</a:t>
            </a:r>
          </a:p>
          <a:p>
            <a:pPr marL="268288" indent="-93663">
              <a:lnSpc>
                <a:spcPct val="120000"/>
              </a:lnSpc>
            </a:pPr>
            <a:r>
              <a:rPr lang="en-GB" sz="1600" dirty="0" smtClean="0">
                <a:solidFill>
                  <a:srgbClr val="0C62FF"/>
                </a:solidFill>
                <a:hlinkClick r:id="rId3"/>
              </a:rPr>
              <a:t>https://gsics.nesdis.noaa.gov/wiki/Development/NetcdfConvention</a:t>
            </a:r>
            <a:endParaRPr lang="en-GB" sz="1600" dirty="0" smtClean="0">
              <a:solidFill>
                <a:schemeClr val="tx1"/>
              </a:solidFill>
              <a:sym typeface="Wingdings"/>
            </a:endParaRPr>
          </a:p>
          <a:p>
            <a:pPr marL="268288">
              <a:lnSpc>
                <a:spcPct val="120000"/>
              </a:lnSpc>
            </a:pPr>
            <a:r>
              <a:rPr lang="en-GB" sz="1600" dirty="0" smtClean="0">
                <a:solidFill>
                  <a:schemeClr val="tx1"/>
                </a:solidFill>
                <a:sym typeface="Wingdings"/>
              </a:rPr>
              <a:t> </a:t>
            </a:r>
            <a:r>
              <a:rPr lang="en-GB" sz="1600" dirty="0" smtClean="0">
                <a:solidFill>
                  <a:schemeClr val="tx1"/>
                </a:solidFill>
              </a:rPr>
              <a:t>Relies on the following </a:t>
            </a:r>
            <a:r>
              <a:rPr lang="en-GB" sz="1600" dirty="0" err="1" smtClean="0">
                <a:solidFill>
                  <a:schemeClr val="tx1"/>
                </a:solidFill>
              </a:rPr>
              <a:t>NetCDF</a:t>
            </a:r>
            <a:r>
              <a:rPr lang="en-GB" sz="1600" dirty="0" smtClean="0">
                <a:solidFill>
                  <a:schemeClr val="tx1"/>
                </a:solidFill>
              </a:rPr>
              <a:t> conventions:</a:t>
            </a:r>
          </a:p>
          <a:p>
            <a:pPr>
              <a:lnSpc>
                <a:spcPct val="120000"/>
              </a:lnSpc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65113" indent="182563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NetCDF</a:t>
            </a:r>
            <a:r>
              <a:rPr lang="en-GB" sz="2000" dirty="0" smtClean="0">
                <a:solidFill>
                  <a:schemeClr val="tx1"/>
                </a:solidFill>
              </a:rPr>
              <a:t> Climate and Forecast Metadata Convention</a:t>
            </a:r>
          </a:p>
          <a:p>
            <a:pPr marL="265113" indent="182563">
              <a:lnSpc>
                <a:spcPct val="120000"/>
              </a:lnSpc>
            </a:pPr>
            <a:r>
              <a:rPr lang="en-GB" sz="1400" dirty="0" smtClean="0">
                <a:solidFill>
                  <a:srgbClr val="0C62FF"/>
                </a:solidFill>
                <a:hlinkClick r:id="rId4"/>
              </a:rPr>
              <a:t>http</a:t>
            </a:r>
            <a:r>
              <a:rPr lang="en-GB" sz="1400" dirty="0">
                <a:solidFill>
                  <a:srgbClr val="0C62FF"/>
                </a:solidFill>
                <a:hlinkClick r:id="rId4"/>
              </a:rPr>
              <a:t>://cf-pcmdi.llnl.gov/documents/cf-conventions/latest-cf-conventions-document-1</a:t>
            </a:r>
            <a:r>
              <a:rPr lang="en-GB" sz="1400" dirty="0" smtClean="0">
                <a:solidFill>
                  <a:srgbClr val="0C62FF"/>
                </a:solidFill>
                <a:hlinkClick r:id="rId4"/>
              </a:rPr>
              <a:t>/</a:t>
            </a:r>
            <a:endParaRPr lang="en-GB" sz="1400" dirty="0" smtClean="0">
              <a:solidFill>
                <a:srgbClr val="0C62FF"/>
              </a:solidFill>
            </a:endParaRPr>
          </a:p>
          <a:p>
            <a:pPr marL="265113" indent="182563">
              <a:lnSpc>
                <a:spcPct val="120000"/>
              </a:lnSpc>
            </a:pPr>
            <a:endParaRPr lang="en-GB" sz="1400" dirty="0">
              <a:solidFill>
                <a:srgbClr val="0C62FF"/>
              </a:solidFill>
            </a:endParaRPr>
          </a:p>
          <a:p>
            <a:pPr marL="265113" indent="182563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NetCDF</a:t>
            </a:r>
            <a:r>
              <a:rPr lang="en-GB" sz="2000" dirty="0">
                <a:solidFill>
                  <a:schemeClr val="tx1"/>
                </a:solidFill>
              </a:rPr>
              <a:t> Attribute Convention for Dataset Directory</a:t>
            </a:r>
          </a:p>
          <a:p>
            <a:pPr marL="265113" indent="182563">
              <a:lnSpc>
                <a:spcPct val="120000"/>
              </a:lnSpc>
            </a:pPr>
            <a:r>
              <a:rPr lang="en-GB" sz="1400" dirty="0">
                <a:solidFill>
                  <a:srgbClr val="0C62FF"/>
                </a:solidFill>
                <a:hlinkClick r:id="rId5"/>
              </a:rPr>
              <a:t>http://www.unidata.ucar.edu/software/netcdf-java/formats/</a:t>
            </a:r>
            <a:r>
              <a:rPr lang="en-GB" sz="1400" dirty="0" smtClean="0">
                <a:solidFill>
                  <a:srgbClr val="0C62FF"/>
                </a:solidFill>
                <a:hlinkClick r:id="rId5"/>
              </a:rPr>
              <a:t>DataDiscoveryAttConvention.html</a:t>
            </a:r>
            <a:endParaRPr lang="en-GB" sz="1400" dirty="0" smtClean="0">
              <a:solidFill>
                <a:srgbClr val="0C62FF"/>
              </a:solidFill>
            </a:endParaRPr>
          </a:p>
          <a:p>
            <a:pPr marL="265113" indent="182563">
              <a:lnSpc>
                <a:spcPct val="120000"/>
              </a:lnSpc>
            </a:pPr>
            <a:endParaRPr lang="en-GB" sz="1400" dirty="0">
              <a:solidFill>
                <a:srgbClr val="0C62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naming </a:t>
            </a:r>
            <a:r>
              <a:rPr lang="en-GB" sz="1400" dirty="0" smtClean="0"/>
              <a:t>(based on: </a:t>
            </a:r>
            <a:r>
              <a:rPr lang="en-GB" sz="1400" dirty="0" smtClean="0">
                <a:hlinkClick r:id="rId2"/>
              </a:rPr>
              <a:t>https://gsics.nesdis.noaa.gov/wiki/Development/FilenameConvention</a:t>
            </a:r>
            <a:r>
              <a:rPr lang="en-GB" sz="1400" dirty="0" smtClean="0"/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7868" y="2559611"/>
            <a:ext cx="7870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GSICS Product Taxonomy:</a:t>
            </a:r>
          </a:p>
          <a:p>
            <a:pPr marL="444500" indent="-269875">
              <a:buFont typeface="Arial" pitchFamily="34" charset="0"/>
              <a:buChar char="•"/>
            </a:pPr>
            <a:r>
              <a:rPr lang="en-GB" sz="1600" u="sng" dirty="0" smtClean="0">
                <a:solidFill>
                  <a:schemeClr val="tx1">
                    <a:lumMod val="40000"/>
                    <a:lumOff val="60000"/>
                  </a:schemeClr>
                </a:solidFill>
                <a:hlinkClick r:id="rId3"/>
              </a:rPr>
              <a:t>https://gsics.nesdis.noaa.gov/wiki/Development/ProductTaxonomy</a:t>
            </a:r>
            <a:endParaRPr lang="en-GB" sz="1600" u="sng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444500" indent="-269875">
              <a:buFont typeface="Arial" pitchFamily="34" charset="0"/>
              <a:buChar char="•"/>
            </a:pPr>
            <a:r>
              <a:rPr lang="en-GB" sz="1600" b="0" dirty="0" smtClean="0">
                <a:solidFill>
                  <a:schemeClr val="tx1"/>
                </a:solidFill>
              </a:rPr>
              <a:t>discussion among Tim, Fangfang and Aleksandar in Apr. 2013</a:t>
            </a:r>
          </a:p>
          <a:p>
            <a:pPr marL="444500" indent="-269875">
              <a:buFont typeface="Arial" pitchFamily="34" charset="0"/>
              <a:buChar char="•"/>
            </a:pPr>
            <a:r>
              <a:rPr lang="en-GB" sz="1600" b="0" dirty="0" smtClean="0">
                <a:solidFill>
                  <a:schemeClr val="tx1"/>
                </a:solidFill>
              </a:rPr>
              <a:t>Spectral Range, Instrument Class, Principal Methodology, Product Type, ...</a:t>
            </a:r>
          </a:p>
          <a:p>
            <a:endParaRPr lang="en-GB" sz="1400" u="sng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3193" y="3991307"/>
          <a:ext cx="4480855" cy="2106930"/>
        </p:xfrm>
        <a:graphic>
          <a:graphicData uri="http://schemas.openxmlformats.org/drawingml/2006/table">
            <a:tbl>
              <a:tblPr/>
              <a:tblGrid>
                <a:gridCol w="1486559"/>
                <a:gridCol w="966341"/>
                <a:gridCol w="2027955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Spectral Range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Acronym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Wavelength Range (µm)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 sz="1600"/>
                        <a:t>Ultraviolet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/>
                        <a:t>UV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/>
                        <a:t>below 0.4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946">
                <a:tc>
                  <a:txBody>
                    <a:bodyPr/>
                    <a:lstStyle/>
                    <a:p>
                      <a:pPr fontAlgn="t"/>
                      <a:r>
                        <a:rPr lang="en-GB" sz="1600"/>
                        <a:t>Visible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dirty="0"/>
                        <a:t>VIS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/>
                        <a:t>0.4 to 0.75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 sz="1600"/>
                        <a:t>Near-infrared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/>
                        <a:t>NIR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/>
                        <a:t>0.75 to 3.0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 sz="1600"/>
                        <a:t>Infrared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/>
                        <a:t>IR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/>
                        <a:t>3.0 to 15.0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 sz="1600"/>
                        <a:t>Far-infrared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/>
                        <a:t>FIR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/>
                        <a:t>15 to 1,000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GB" sz="1600"/>
                        <a:t>Microwave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/>
                        <a:t>MW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/>
                        <a:t>greater than 1,000</a:t>
                      </a:r>
                    </a:p>
                  </a:txBody>
                  <a:tcPr marL="57150" marR="57150" marT="28575" marB="285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561" y="1084917"/>
            <a:ext cx="9676416" cy="12926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Proposal </a:t>
            </a:r>
            <a:r>
              <a:rPr lang="en-GB" sz="1800" dirty="0" smtClean="0">
                <a:solidFill>
                  <a:schemeClr val="tx1"/>
                </a:solidFill>
              </a:rPr>
              <a:t>(e.g., Meteosat-10/SEVIRI Re-Analysis Correction):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GB" sz="2000" b="0" dirty="0" smtClean="0">
                <a:solidFill>
                  <a:schemeClr val="tx1"/>
                </a:solidFill>
              </a:rPr>
              <a:t>W_XX-EUMETSAT-Darmstadt,SATCAL+RAC+</a:t>
            </a:r>
            <a:r>
              <a:rPr lang="en-GB" sz="2000" b="0" dirty="0" smtClean="0">
                <a:solidFill>
                  <a:srgbClr val="FF0000"/>
                </a:solidFill>
              </a:rPr>
              <a:t>GEOLEOVISNIR</a:t>
            </a:r>
            <a:r>
              <a:rPr lang="en-GB" sz="2000" b="0" dirty="0" smtClean="0">
                <a:solidFill>
                  <a:schemeClr val="tx1"/>
                </a:solidFill>
              </a:rPr>
              <a:t>,MSG3+SEVIRI-</a:t>
            </a:r>
            <a:r>
              <a:rPr lang="en-GB" sz="2000" b="0" dirty="0" smtClean="0">
                <a:solidFill>
                  <a:srgbClr val="FF0000"/>
                </a:solidFill>
              </a:rPr>
              <a:t>Aqua+MODIS</a:t>
            </a:r>
            <a:r>
              <a:rPr lang="en-GB" sz="2000" b="0" dirty="0" smtClean="0">
                <a:solidFill>
                  <a:schemeClr val="tx1"/>
                </a:solidFill>
              </a:rPr>
              <a:t>_C_EUMG_20130601000000_demo_01.nc</a:t>
            </a:r>
            <a:endParaRPr lang="en-GB" sz="1600" b="0" u="sng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3" y="3724838"/>
            <a:ext cx="482301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Do we agree with this classification?</a:t>
            </a:r>
          </a:p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In the future, do we want to put all VIS/NIR inter-calibration results (e.g., DCC, Moon, Rayleigh Scattering...) into one file?</a:t>
            </a:r>
          </a:p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If GSICS products should be different at each calibration method, we have to think about to add it to the file naming (e.g., ...GEOLEOVISNIR</a:t>
            </a:r>
            <a:r>
              <a:rPr lang="en-GB" sz="1800" b="0" dirty="0" smtClean="0">
                <a:solidFill>
                  <a:srgbClr val="FF0000"/>
                </a:solidFill>
              </a:rPr>
              <a:t>+DCC</a:t>
            </a:r>
            <a:r>
              <a:rPr lang="en-GB" sz="1800" b="0" dirty="0" smtClean="0">
                <a:solidFill>
                  <a:schemeClr val="tx1"/>
                </a:solidFill>
              </a:rPr>
              <a:t>,MSG2...)</a:t>
            </a:r>
            <a:endParaRPr lang="en-GB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94994"/>
            <a:ext cx="9447213" cy="564138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dirty="0" smtClean="0"/>
              <a:t>Conventions = "CF-1.6" </a:t>
            </a:r>
          </a:p>
          <a:p>
            <a:pPr>
              <a:lnSpc>
                <a:spcPct val="110000"/>
              </a:lnSpc>
            </a:pPr>
            <a:r>
              <a:rPr lang="en-GB" sz="1800" dirty="0" err="1" smtClean="0"/>
              <a:t>Metadata_Conventions</a:t>
            </a:r>
            <a:r>
              <a:rPr lang="en-GB" sz="1800" dirty="0" smtClean="0"/>
              <a:t> = "</a:t>
            </a:r>
            <a:r>
              <a:rPr lang="en-GB" sz="1800" dirty="0" err="1" smtClean="0"/>
              <a:t>Unidata</a:t>
            </a:r>
            <a:r>
              <a:rPr lang="en-GB" sz="1800" dirty="0" smtClean="0"/>
              <a:t> Dataset Discovery v1.0" </a:t>
            </a:r>
          </a:p>
          <a:p>
            <a:pPr>
              <a:lnSpc>
                <a:spcPct val="110000"/>
              </a:lnSpc>
            </a:pPr>
            <a:r>
              <a:rPr lang="en-GB" sz="1800" dirty="0" err="1" smtClean="0"/>
              <a:t>standard_name_vocabulary</a:t>
            </a:r>
            <a:r>
              <a:rPr lang="en-GB" sz="1800" dirty="0" smtClean="0"/>
              <a:t> = "CF Standard Name Table (Version 19, 22 March 2012)" 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project = "Global Space-based Inter-Calibration System" 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title = </a:t>
            </a:r>
            <a:r>
              <a:rPr lang="en-GB" sz="1800" dirty="0" smtClean="0">
                <a:solidFill>
                  <a:srgbClr val="FF0000"/>
                </a:solidFill>
              </a:rPr>
              <a:t>"MSG3+SEVIRI </a:t>
            </a:r>
            <a:r>
              <a:rPr lang="en-GB" sz="1800" dirty="0" err="1" smtClean="0">
                <a:solidFill>
                  <a:srgbClr val="FF0000"/>
                </a:solidFill>
              </a:rPr>
              <a:t>vs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Aqua+MODIS</a:t>
            </a:r>
            <a:r>
              <a:rPr lang="en-GB" sz="1800" dirty="0" smtClean="0">
                <a:solidFill>
                  <a:srgbClr val="FF0000"/>
                </a:solidFill>
              </a:rPr>
              <a:t> GSICS Re-Analysis Correction”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summary = "Coefficients of the GSICS Correction for </a:t>
            </a:r>
            <a:r>
              <a:rPr lang="en-GB" sz="1800" dirty="0" smtClean="0">
                <a:solidFill>
                  <a:srgbClr val="FF0000"/>
                </a:solidFill>
              </a:rPr>
              <a:t>the reflective solar bands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r>
              <a:rPr lang="en-GB" sz="1800" dirty="0" smtClean="0"/>
              <a:t>of a </a:t>
            </a:r>
            <a:r>
              <a:rPr lang="en-GB" sz="1800" dirty="0" err="1" smtClean="0"/>
              <a:t>GEOstationary</a:t>
            </a:r>
            <a:r>
              <a:rPr lang="en-GB" sz="1800" dirty="0" smtClean="0"/>
              <a:t> imager using a LEO reference instrument" 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institution = "EUMETSAT" </a:t>
            </a:r>
          </a:p>
          <a:p>
            <a:pPr>
              <a:lnSpc>
                <a:spcPct val="110000"/>
              </a:lnSpc>
            </a:pPr>
            <a:r>
              <a:rPr lang="en-GB" sz="1800" dirty="0" err="1" smtClean="0"/>
              <a:t>date_created</a:t>
            </a:r>
            <a:r>
              <a:rPr lang="en-GB" sz="1800" dirty="0" smtClean="0"/>
              <a:t> = "2013-08-02T14:02:16Z" </a:t>
            </a:r>
          </a:p>
          <a:p>
            <a:pPr>
              <a:lnSpc>
                <a:spcPct val="110000"/>
              </a:lnSpc>
            </a:pPr>
            <a:r>
              <a:rPr lang="en-GB" sz="1800" dirty="0" err="1" smtClean="0"/>
              <a:t>date_modified</a:t>
            </a:r>
            <a:r>
              <a:rPr lang="en-GB" sz="1800" dirty="0" smtClean="0"/>
              <a:t> = "2014-03-12T14:52:30Z" </a:t>
            </a:r>
          </a:p>
          <a:p>
            <a:pPr>
              <a:lnSpc>
                <a:spcPct val="110000"/>
              </a:lnSpc>
            </a:pPr>
            <a:r>
              <a:rPr lang="en-GB" sz="1800" dirty="0" smtClean="0"/>
              <a:t>license = </a:t>
            </a:r>
            <a:r>
              <a:rPr lang="en-GB" sz="1400" dirty="0" smtClean="0"/>
              <a:t>"Calibration information delivered as a GSICS operational product is generated in accordance with GSICS principles and practices.; GSICS operational and demonstration products may be used and redistributed freely. Scientific publications using GSICS operational or demonstration products should however acknowledge both GSICS and the relevant producer organization.; There is no warranty on the data express or implied, including warranties of merchantability and fitness for a particular purpose, or any assumed legal liability for the accuracy, completeness, or usefulness, of this information. The user of the data do so at their own risk." </a:t>
            </a:r>
            <a:endParaRPr lang="en-GB" sz="1800" dirty="0" smtClean="0"/>
          </a:p>
          <a:p>
            <a:pPr>
              <a:lnSpc>
                <a:spcPct val="110000"/>
              </a:lnSpc>
            </a:pPr>
            <a:r>
              <a:rPr lang="en-GB" sz="1800" dirty="0" smtClean="0"/>
              <a:t>comment = </a:t>
            </a:r>
            <a:r>
              <a:rPr lang="en-GB" sz="1600" dirty="0" smtClean="0"/>
              <a:t>"Use the RAC with the time closest to the time of interest. Take great caution when applying it at a date where this difference is greater than the window period." </a:t>
            </a:r>
            <a:endParaRPr lang="en-GB" sz="1800" dirty="0" smtClean="0"/>
          </a:p>
          <a:p>
            <a:pPr>
              <a:lnSpc>
                <a:spcPct val="110000"/>
              </a:lnSpc>
            </a:pPr>
            <a:endParaRPr lang="en-GB" sz="1800" dirty="0" smtClean="0"/>
          </a:p>
          <a:p>
            <a:endParaRPr lang="en-GB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err="1" smtClean="0">
                <a:latin typeface="Calibri"/>
                <a:cs typeface="Calibri"/>
              </a:rPr>
              <a:t>netCDF</a:t>
            </a:r>
            <a:r>
              <a:rPr lang="en-GB" sz="2400" dirty="0" smtClean="0">
                <a:latin typeface="Calibri"/>
                <a:cs typeface="Calibri"/>
              </a:rPr>
              <a:t>: Global attributes – Part 1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1" y="52256"/>
            <a:ext cx="36601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In blue 	= as in existing IR products.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In red 	= specific to DCC</a:t>
            </a:r>
          </a:p>
          <a:p>
            <a:pPr>
              <a:tabLst>
                <a:tab pos="898525" algn="l"/>
              </a:tabLst>
            </a:pPr>
            <a:r>
              <a:rPr lang="en-GB" sz="1400" dirty="0" smtClean="0">
                <a:solidFill>
                  <a:srgbClr val="39992C"/>
                </a:solidFill>
              </a:rPr>
              <a:t>In green   = comment/question</a:t>
            </a:r>
            <a:endParaRPr lang="en-GB" sz="1400" dirty="0">
              <a:solidFill>
                <a:srgbClr val="39992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2782</TotalTime>
  <Words>1743</Words>
  <Application>Microsoft Office PowerPoint</Application>
  <PresentationFormat>A4 Paper (210x297 mm)</PresentationFormat>
  <Paragraphs>212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Viewgraph_Landscape_Template[1]</vt:lpstr>
      <vt:lpstr>Clip</vt:lpstr>
      <vt:lpstr>Slide 1</vt:lpstr>
      <vt:lpstr>Summary</vt:lpstr>
      <vt:lpstr>Official GSICS plotting tool http://vgsics.eumetsat.int/plotter/</vt:lpstr>
      <vt:lpstr>Requirements for the plotting tool</vt:lpstr>
      <vt:lpstr>Example of information to display...</vt:lpstr>
      <vt:lpstr>Slide 6</vt:lpstr>
      <vt:lpstr>GSICS file naming  and netCDF convention</vt:lpstr>
      <vt:lpstr>File naming (based on: https://gsics.nesdis.noaa.gov/wiki/Development/FilenameConvention)</vt:lpstr>
      <vt:lpstr>netCDF: Global attributes – Part 1</vt:lpstr>
      <vt:lpstr>netCDF: Global attributes – Part 2</vt:lpstr>
      <vt:lpstr>netCDF: Global attributes – Part 3</vt:lpstr>
      <vt:lpstr>netCDF: Global attributes – Part 4</vt:lpstr>
      <vt:lpstr>netCDF: Variable – Part 1</vt:lpstr>
      <vt:lpstr>netCDF: Variable – Part 2</vt:lpstr>
      <vt:lpstr>Slide 15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Masaya Takahashi</cp:lastModifiedBy>
  <cp:revision>270</cp:revision>
  <cp:lastPrinted>2006-03-06T14:11:17Z</cp:lastPrinted>
  <dcterms:created xsi:type="dcterms:W3CDTF">2014-02-05T10:11:59Z</dcterms:created>
  <dcterms:modified xsi:type="dcterms:W3CDTF">2014-06-04T09:04:43Z</dcterms:modified>
</cp:coreProperties>
</file>