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607" r:id="rId3"/>
    <p:sldId id="610" r:id="rId4"/>
    <p:sldId id="613" r:id="rId5"/>
    <p:sldId id="611" r:id="rId6"/>
    <p:sldId id="616" r:id="rId7"/>
    <p:sldId id="614" r:id="rId8"/>
    <p:sldId id="615" r:id="rId9"/>
    <p:sldId id="620" r:id="rId10"/>
    <p:sldId id="618" r:id="rId11"/>
    <p:sldId id="617" r:id="rId12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9992C"/>
    <a:srgbClr val="0085B0"/>
    <a:srgbClr val="0099CC"/>
    <a:srgbClr val="000000"/>
    <a:srgbClr val="00FF00"/>
    <a:srgbClr val="66D8C8"/>
    <a:srgbClr val="CCFFFF"/>
    <a:srgbClr val="00CCFF"/>
    <a:srgbClr val="FF66CC"/>
    <a:srgbClr val="00B5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2" autoAdjust="0"/>
  </p:normalViewPr>
  <p:slideViewPr>
    <p:cSldViewPr snapToGrid="0">
      <p:cViewPr>
        <p:scale>
          <a:sx n="98" d="100"/>
          <a:sy n="98" d="100"/>
        </p:scale>
        <p:origin x="-2010" y="-516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4898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3534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57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58" name="Clip" r:id="rId5" imgW="2833538" imgH="1919138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8" y="6416873"/>
            <a:ext cx="204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GSICS web meeting</a:t>
            </a:r>
          </a:p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June 2014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  <p:sldLayoutId id="2147487671" r:id="rId9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753" y="296713"/>
            <a:ext cx="9340123" cy="1979762"/>
          </a:xfrm>
        </p:spPr>
        <p:txBody>
          <a:bodyPr/>
          <a:lstStyle/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000" cap="none" dirty="0" smtClean="0"/>
              <a:t>Towards a GSICS DCC product...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err="1" smtClean="0"/>
              <a:t>Sébastien</a:t>
            </a:r>
            <a:r>
              <a:rPr lang="en-GB" sz="2000" cap="none" dirty="0" smtClean="0"/>
              <a:t> Wagner (EUMETSAT), Masaya Takahashi (JMA)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riogram_timeseries_VIS06_MET-09_mean_mod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5" t="3668" r="1295" b="1971"/>
          <a:stretch/>
        </p:blipFill>
        <p:spPr>
          <a:xfrm>
            <a:off x="55256" y="911850"/>
            <a:ext cx="9852774" cy="35170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 flipH="1">
            <a:off x="6223000" y="2328333"/>
            <a:ext cx="3608917" cy="130704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 flipH="1">
            <a:off x="6149768" y="2231578"/>
            <a:ext cx="3724647" cy="1332383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5893801" y="2257832"/>
            <a:ext cx="4012200" cy="76136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5670651" y="2287367"/>
            <a:ext cx="4210327" cy="79418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93675"/>
            <a:ext cx="8229600" cy="498475"/>
          </a:xfrm>
          <a:prstGeom prst="rect">
            <a:avLst/>
          </a:prstGeom>
          <a:noFill/>
        </p:spPr>
        <p:txBody>
          <a:bodyPr anchor="t"/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Example of information to display: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n-GB" sz="24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variograms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157590" y="2616705"/>
            <a:ext cx="7123887" cy="797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Discussion</a:t>
            </a:r>
            <a:endParaRPr kumimoji="0" lang="en-GB" sz="5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5045541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JMA: 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Contemporaneous MODIS and MTSAT observations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Sub-sampling of MODIS data due to data volume and transfer speed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Generation of monthly and/or rolling window corrections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Seasonal cycle</a:t>
            </a:r>
          </a:p>
          <a:p>
            <a:pPr marL="252000" lvl="1" indent="-252000">
              <a:spcBef>
                <a:spcPts val="0"/>
              </a:spcBef>
            </a:pPr>
            <a:r>
              <a:rPr lang="en-GB" sz="2400" b="1" dirty="0" smtClean="0">
                <a:latin typeface="Calibri" pitchFamily="34" charset="0"/>
                <a:ea typeface="+mn-ea"/>
                <a:cs typeface="Calibri" pitchFamily="34" charset="0"/>
              </a:rPr>
              <a:t>NOAA: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Monthly corrections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Raised the question how to derive the reference reflectance?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Long-term mean / monthly reference reflectance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Semi-annual / annual variability</a:t>
            </a:r>
          </a:p>
          <a:p>
            <a:pPr marL="252000" lvl="1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CMA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Monitoring of the DCC reflectance on monthly and/or rolling window basis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LEO/LEO and GEO/LEO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Short summary of 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the 2014 GSICS Annual Meeting...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847166"/>
            <a:ext cx="9447213" cy="55147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52000" lvl="1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KMA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Method based on B.J.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Sohn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approach (RTM based).</a:t>
            </a:r>
          </a:p>
          <a:p>
            <a:pPr lvl="1">
              <a:buFont typeface="Wingdings" pitchFamily="2" charset="2"/>
              <a:buChar char="ü"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EUMETSAT: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Contemporaneous / long-term mean / monthly reference reflectance (synthetic typical year) for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MODIS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Generation of monthly and/or rolling window corrections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Seasonal cycle</a:t>
            </a:r>
          </a:p>
          <a:p>
            <a:pPr lvl="1">
              <a:buFont typeface="Wingdings" pitchFamily="2" charset="2"/>
              <a:buChar char="ü"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b="1" dirty="0" smtClean="0">
                <a:latin typeface="Calibri" pitchFamily="34" charset="0"/>
                <a:ea typeface="+mn-ea"/>
                <a:cs typeface="Calibri" pitchFamily="34" charset="0"/>
              </a:rPr>
              <a:t>A draft of a GSICS DCC product data format was also presented and discussed (together with the Data Working Group)</a:t>
            </a:r>
          </a:p>
          <a:p>
            <a:pPr marL="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1800" b="1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Among others:</a:t>
            </a:r>
          </a:p>
          <a:p>
            <a:r>
              <a:rPr lang="en-GB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Solar Constant=Variable[</a:t>
            </a:r>
            <a:r>
              <a:rPr lang="en-GB" sz="18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chan</a:t>
            </a:r>
            <a:r>
              <a:rPr lang="en-GB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GB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SBAF = Variable[</a:t>
            </a:r>
            <a:r>
              <a:rPr lang="en-GB" sz="18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chan</a:t>
            </a:r>
            <a:r>
              <a:rPr lang="en-GB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GB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Space count offset + uncertainty =Variable[</a:t>
            </a:r>
            <a:r>
              <a:rPr lang="en-GB" sz="18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chan,date</a:t>
            </a:r>
            <a:r>
              <a:rPr lang="en-GB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] - for users</a:t>
            </a:r>
          </a:p>
          <a:p>
            <a:r>
              <a:rPr lang="en-GB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PDF=intermediate</a:t>
            </a:r>
          </a:p>
          <a:p>
            <a:pPr lvl="1">
              <a:buFont typeface="Wingdings" pitchFamily="2" charset="2"/>
              <a:buChar char="ü"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Short summary of 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the 2014 GSICS Annual Meeting...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As a result (minutes of the meeting):</a:t>
            </a:r>
          </a:p>
          <a:p>
            <a:pPr marL="0" indent="0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000" b="1" dirty="0" smtClean="0"/>
              <a:t>Decision</a:t>
            </a:r>
            <a:r>
              <a:rPr lang="en-GB" sz="2000" dirty="0" smtClean="0"/>
              <a:t>: </a:t>
            </a:r>
            <a:r>
              <a:rPr lang="en-GB" sz="1700" dirty="0" smtClean="0"/>
              <a:t>Meanwhile, demo products will include one global attribute to describe all the configuration of the algorithm needed to provide traceability to ensure the product is reproducible by the creator.</a:t>
            </a:r>
          </a:p>
          <a:p>
            <a:endParaRPr lang="en-GB" sz="1700" dirty="0" smtClean="0"/>
          </a:p>
          <a:p>
            <a:r>
              <a:rPr lang="en-GB" sz="2000" b="1" dirty="0" smtClean="0"/>
              <a:t>Action: </a:t>
            </a:r>
            <a:r>
              <a:rPr lang="en-GB" sz="1600" dirty="0" smtClean="0"/>
              <a:t>GDWG to investigate methods to structure the order of the global attributes within the </a:t>
            </a:r>
            <a:r>
              <a:rPr lang="en-GB" sz="1600" dirty="0" err="1" smtClean="0"/>
              <a:t>netCDF</a:t>
            </a:r>
            <a:r>
              <a:rPr lang="en-GB" sz="1600" dirty="0" smtClean="0"/>
              <a:t> file - e.g. between attributes related to the method and </a:t>
            </a:r>
            <a:r>
              <a:rPr lang="en-GB" sz="1600" smtClean="0"/>
              <a:t>the application</a:t>
            </a:r>
            <a:r>
              <a:rPr lang="en-GB" sz="1600" smtClean="0">
                <a:solidFill>
                  <a:srgbClr val="FF0000"/>
                </a:solidFill>
              </a:rPr>
              <a:t> </a:t>
            </a:r>
            <a:r>
              <a:rPr lang="en-GB" sz="1600" smtClean="0">
                <a:solidFill>
                  <a:srgbClr val="FF0000"/>
                </a:solidFill>
                <a:sym typeface="Wingdings" pitchFamily="2" charset="2"/>
              </a:rPr>
              <a:t> Closed</a:t>
            </a:r>
            <a:endParaRPr lang="en-GB" sz="1600" dirty="0" smtClean="0">
              <a:solidFill>
                <a:srgbClr val="FF0000"/>
              </a:solidFill>
            </a:endParaRPr>
          </a:p>
          <a:p>
            <a:endParaRPr lang="en-GB" sz="1600" dirty="0" smtClean="0"/>
          </a:p>
          <a:p>
            <a:r>
              <a:rPr lang="en-GB" sz="2000" b="1" dirty="0" smtClean="0"/>
              <a:t>Action:</a:t>
            </a:r>
            <a:r>
              <a:rPr lang="en-GB" sz="2000" dirty="0" smtClean="0"/>
              <a:t> </a:t>
            </a:r>
            <a:r>
              <a:rPr lang="en-GB" sz="1600" dirty="0" smtClean="0"/>
              <a:t>GDWG to investigate how to include algorithm type in filename.</a:t>
            </a:r>
          </a:p>
          <a:p>
            <a:pPr lvl="1">
              <a:buFont typeface="Wingdings"/>
              <a:buChar char="è"/>
            </a:pPr>
            <a:r>
              <a:rPr lang="en-GB" sz="2000" dirty="0" smtClean="0">
                <a:solidFill>
                  <a:srgbClr val="FF0000"/>
                </a:solidFill>
                <a:sym typeface="Wingdings" pitchFamily="2" charset="2"/>
              </a:rPr>
              <a:t>GEO-LEO-VISNIR? </a:t>
            </a:r>
          </a:p>
          <a:p>
            <a:pPr lvl="1">
              <a:buNone/>
            </a:pPr>
            <a:r>
              <a:rPr lang="en-GB" sz="2000" dirty="0" smtClean="0">
                <a:solidFill>
                  <a:srgbClr val="FF0000"/>
                </a:solidFill>
                <a:sym typeface="Wingdings" pitchFamily="2" charset="2"/>
              </a:rPr>
              <a:t>(see https://gsics.nesdis.noaa.gov/wiki/Development/ProductTaxonomy)</a:t>
            </a:r>
          </a:p>
          <a:p>
            <a:pPr lvl="1">
              <a:buFont typeface="Wingdings"/>
              <a:buChar char="è"/>
            </a:pPr>
            <a:r>
              <a:rPr lang="en-GB" sz="2000" dirty="0" smtClean="0">
                <a:solidFill>
                  <a:srgbClr val="FF0000"/>
                </a:solidFill>
                <a:sym typeface="Wingdings" pitchFamily="2" charset="2"/>
              </a:rPr>
              <a:t>For the methodology, should we include it channel per channel (blend of methods for each and every band)?</a:t>
            </a:r>
            <a:endParaRPr lang="en-GB" sz="2000" dirty="0" smtClean="0">
              <a:solidFill>
                <a:srgbClr val="FF0000"/>
              </a:solidFill>
            </a:endParaRPr>
          </a:p>
          <a:p>
            <a:endParaRPr lang="en-GB" sz="1600" dirty="0" smtClean="0"/>
          </a:p>
          <a:p>
            <a:r>
              <a:rPr lang="en-GB" sz="2000" b="1" dirty="0" smtClean="0"/>
              <a:t>Decision</a:t>
            </a:r>
            <a:r>
              <a:rPr lang="en-GB" sz="2000" dirty="0" smtClean="0"/>
              <a:t>: </a:t>
            </a:r>
            <a:r>
              <a:rPr lang="en-GB" sz="1600" dirty="0" smtClean="0"/>
              <a:t>DCC products will follow a similar style as current GEO-LEO IR ones – i.e. multiple NRTC files each containing results for single day, and a single RAC file containing results for the whole time series - preferably in daily time steps, or otherwise monthly.</a:t>
            </a:r>
          </a:p>
          <a:p>
            <a:pPr lvl="1">
              <a:buFont typeface="Wingdings"/>
              <a:buChar char="è"/>
            </a:pPr>
            <a:r>
              <a:rPr lang="en-GB" sz="2100" dirty="0" smtClean="0">
                <a:solidFill>
                  <a:srgbClr val="FF0000"/>
                </a:solidFill>
                <a:sym typeface="Wingdings" pitchFamily="2" charset="2"/>
              </a:rPr>
              <a:t> rolling window (backward = NRTC, </a:t>
            </a:r>
            <a:r>
              <a:rPr lang="en-GB" sz="2100" dirty="0" err="1" smtClean="0">
                <a:solidFill>
                  <a:srgbClr val="FF0000"/>
                </a:solidFill>
                <a:sym typeface="Wingdings" pitchFamily="2" charset="2"/>
              </a:rPr>
              <a:t>centered</a:t>
            </a:r>
            <a:r>
              <a:rPr lang="en-GB" sz="2100" dirty="0" smtClean="0">
                <a:solidFill>
                  <a:srgbClr val="FF0000"/>
                </a:solidFill>
                <a:sym typeface="Wingdings" pitchFamily="2" charset="2"/>
              </a:rPr>
              <a:t> = RAC). Agreed?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Short summary of 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the 2014 GSICS Annual Meeting...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Questions - product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364" y="904636"/>
            <a:ext cx="9769812" cy="5826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How to derive the reference </a:t>
            </a:r>
            <a:r>
              <a:rPr lang="en-GB" sz="2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reflectances</a:t>
            </a: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/radiances?</a:t>
            </a:r>
          </a:p>
          <a:p>
            <a:r>
              <a:rPr lang="en-GB" sz="1800" dirty="0" smtClean="0"/>
              <a:t>Constant value? </a:t>
            </a:r>
            <a:r>
              <a:rPr lang="en-GB" sz="1800" dirty="0" smtClean="0">
                <a:sym typeface="Wingdings" pitchFamily="2" charset="2"/>
              </a:rPr>
              <a:t> does not reflect DCC seasonality</a:t>
            </a:r>
          </a:p>
          <a:p>
            <a:r>
              <a:rPr lang="en-GB" sz="1800" dirty="0" smtClean="0">
                <a:sym typeface="Wingdings" pitchFamily="2" charset="2"/>
              </a:rPr>
              <a:t>Contemporaneous observations?  problem when MODIS is not available</a:t>
            </a:r>
            <a:endParaRPr lang="en-GB" sz="1800" dirty="0" smtClean="0"/>
          </a:p>
          <a:p>
            <a:r>
              <a:rPr lang="en-GB" sz="1800" dirty="0" smtClean="0"/>
              <a:t>Synthetic typical year? </a:t>
            </a:r>
          </a:p>
          <a:p>
            <a:pPr marL="490950" lvl="1" indent="0">
              <a:buFont typeface="Wingdings"/>
              <a:buChar char="è"/>
            </a:pPr>
            <a:r>
              <a:rPr lang="en-GB" sz="1800" dirty="0" smtClean="0">
                <a:sym typeface="Wingdings" pitchFamily="2" charset="2"/>
              </a:rPr>
              <a:t>Need to process the MODIS archive for each GEO area and derive the reference reflectance/radiance</a:t>
            </a:r>
          </a:p>
          <a:p>
            <a:pPr marL="490950" lvl="1" indent="0">
              <a:buFont typeface="Wingdings"/>
              <a:buChar char="è"/>
            </a:pPr>
            <a:r>
              <a:rPr lang="en-GB" sz="1800" dirty="0" smtClean="0">
                <a:sym typeface="Wingdings" pitchFamily="2" charset="2"/>
              </a:rPr>
              <a:t>Derive similarly the reference reflectance/radiance and the target count (rolling window) </a:t>
            </a:r>
            <a:endParaRPr lang="en-GB" sz="1800" dirty="0" smtClean="0"/>
          </a:p>
          <a:p>
            <a:pPr marL="0" indent="0">
              <a:buNone/>
            </a:pPr>
            <a:endParaRPr lang="en-GB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Who will prepare the reference?</a:t>
            </a:r>
          </a:p>
          <a:p>
            <a:pPr lvl="1">
              <a:buFont typeface="Wingdings"/>
              <a:buChar char="è"/>
            </a:pPr>
            <a:r>
              <a:rPr lang="en-GB" sz="1800" dirty="0" smtClean="0">
                <a:sym typeface="Wingdings" pitchFamily="2" charset="2"/>
              </a:rPr>
              <a:t>NASA?</a:t>
            </a:r>
          </a:p>
          <a:p>
            <a:pPr lvl="1">
              <a:buFont typeface="Wingdings"/>
              <a:buChar char="è"/>
            </a:pPr>
            <a:r>
              <a:rPr lang="en-GB" sz="1800" dirty="0" smtClean="0">
                <a:sym typeface="Wingdings" pitchFamily="2" charset="2"/>
              </a:rPr>
              <a:t>Each and every target satellite operator?</a:t>
            </a:r>
          </a:p>
          <a:p>
            <a:pPr>
              <a:buNone/>
            </a:pPr>
            <a:endParaRPr lang="en-GB" sz="20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What about the product</a:t>
            </a:r>
          </a:p>
          <a:p>
            <a:pPr marL="0" indent="0">
              <a:buNone/>
            </a:pPr>
            <a:r>
              <a:rPr lang="en-GB" sz="1800" dirty="0" smtClean="0">
                <a:sym typeface="Wingdings" pitchFamily="2" charset="2"/>
              </a:rPr>
              <a:t>Do we want one product per methodology or a blended product (blend can change from a band to another...)?</a:t>
            </a:r>
          </a:p>
          <a:p>
            <a:pPr marL="0" indent="0">
              <a:buNone/>
            </a:pPr>
            <a:endParaRPr lang="en-GB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Any need for a month-to-month product (approach mostly adopted so far)?</a:t>
            </a:r>
          </a:p>
          <a:p>
            <a:pPr>
              <a:buFont typeface="Wingdings"/>
              <a:buChar char="è"/>
            </a:pPr>
            <a:r>
              <a:rPr lang="en-GB" sz="1800" dirty="0" smtClean="0">
                <a:sym typeface="Wingdings" pitchFamily="2" charset="2"/>
              </a:rPr>
              <a:t>If yes, is the central daily product enough? (no need for an extra product...)</a:t>
            </a:r>
            <a:endParaRPr lang="en-GB" sz="1800" dirty="0" smtClean="0"/>
          </a:p>
          <a:p>
            <a:pPr marL="0" lvl="1" indent="0">
              <a:spcBef>
                <a:spcPts val="0"/>
              </a:spcBef>
              <a:buNone/>
            </a:pPr>
            <a:endParaRPr lang="en-GB" sz="2000" b="1" dirty="0" smtClean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Questions - product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468" y="1147836"/>
            <a:ext cx="9494198" cy="4144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NASA + EUMETSAT to look into VIS0.8 + NIR1.6 + HRVIS</a:t>
            </a:r>
          </a:p>
          <a:p>
            <a:r>
              <a:rPr lang="en-GB" sz="1800" dirty="0" smtClean="0">
                <a:sym typeface="Wingdings" pitchFamily="2" charset="2"/>
              </a:rPr>
              <a:t>Inter-calibration of current </a:t>
            </a:r>
            <a:r>
              <a:rPr lang="en-GB" sz="1800" dirty="0" err="1" smtClean="0">
                <a:sym typeface="Wingdings" pitchFamily="2" charset="2"/>
              </a:rPr>
              <a:t>Meteosat</a:t>
            </a:r>
            <a:r>
              <a:rPr lang="en-GB" sz="1800" dirty="0" smtClean="0">
                <a:sym typeface="Wingdings" pitchFamily="2" charset="2"/>
              </a:rPr>
              <a:t> Second Generation SEVIRI instruments with MODIS</a:t>
            </a:r>
          </a:p>
          <a:p>
            <a:r>
              <a:rPr lang="en-GB" sz="1800" dirty="0" smtClean="0">
                <a:sym typeface="Wingdings" pitchFamily="2" charset="2"/>
              </a:rPr>
              <a:t>Preparation of future GEO missions (more bands)</a:t>
            </a:r>
          </a:p>
          <a:p>
            <a:endParaRPr lang="en-GB" sz="1800" dirty="0" smtClean="0">
              <a:sym typeface="Wingdings" pitchFamily="2" charset="2"/>
            </a:endParaRPr>
          </a:p>
          <a:p>
            <a:pPr marL="0" indent="0">
              <a:buFont typeface="Wingdings"/>
              <a:buChar char="è"/>
            </a:pPr>
            <a:r>
              <a:rPr lang="en-GB" sz="1800" dirty="0" smtClean="0">
                <a:sym typeface="Wingdings" pitchFamily="2" charset="2"/>
              </a:rPr>
              <a:t> In collaboration with JMA in preparation of the launch of </a:t>
            </a:r>
            <a:r>
              <a:rPr lang="en-GB" sz="1800" dirty="0" err="1" smtClean="0">
                <a:sym typeface="Wingdings" pitchFamily="2" charset="2"/>
              </a:rPr>
              <a:t>Himawari</a:t>
            </a:r>
            <a:r>
              <a:rPr lang="en-GB" sz="1800" dirty="0" smtClean="0">
                <a:sym typeface="Wingdings" pitchFamily="2" charset="2"/>
              </a:rPr>
              <a:t> 8</a:t>
            </a:r>
          </a:p>
          <a:p>
            <a:pPr marL="0" indent="0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GB" sz="1800" dirty="0" smtClean="0">
                <a:sym typeface="Wingdings" pitchFamily="2" charset="2"/>
              </a:rPr>
              <a:t>And also other missions coming soon with NOAA, CMA, KMA and EUMETSAT next generations of GEO imagers</a:t>
            </a:r>
          </a:p>
          <a:p>
            <a:pPr marL="0" indent="0">
              <a:buFont typeface="Wingdings"/>
              <a:buChar char="è"/>
            </a:pPr>
            <a:endParaRPr lang="en-GB" sz="2000" b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What about the SBAF for other existing / past / future instruments  request from SCOPE-CM + operational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centers</a:t>
            </a:r>
            <a:endParaRPr lang="en-GB" sz="2000" b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GB" sz="1800" dirty="0" smtClean="0">
                <a:sym typeface="Wingdings" pitchFamily="2" charset="2"/>
              </a:rPr>
              <a:t>In the case of future instruments, what is the time interval needed to derive the SBAF?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Questions – plotting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tool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016" y="1196465"/>
            <a:ext cx="8998085" cy="4056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What do we want/need to represent?</a:t>
            </a:r>
          </a:p>
          <a:p>
            <a:r>
              <a:rPr lang="en-GB" sz="1800" dirty="0" smtClean="0"/>
              <a:t>DCC statistics </a:t>
            </a:r>
            <a:r>
              <a:rPr lang="en-GB" sz="1800" dirty="0" err="1" smtClean="0"/>
              <a:t>timeseries</a:t>
            </a:r>
            <a:endParaRPr lang="en-GB" sz="1800" dirty="0" smtClean="0">
              <a:sym typeface="Wingdings" pitchFamily="2" charset="2"/>
            </a:endParaRPr>
          </a:p>
          <a:p>
            <a:r>
              <a:rPr lang="en-GB" sz="1800" dirty="0" smtClean="0">
                <a:sym typeface="Wingdings" pitchFamily="2" charset="2"/>
              </a:rPr>
              <a:t>Do we want to work in radiance or in reflectance?</a:t>
            </a:r>
          </a:p>
          <a:p>
            <a:endParaRPr lang="en-GB" sz="18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Which functionalities to we need?</a:t>
            </a:r>
          </a:p>
          <a:p>
            <a:r>
              <a:rPr lang="en-GB" sz="1800" dirty="0" smtClean="0"/>
              <a:t>Trend analysis methods (linear, </a:t>
            </a:r>
            <a:r>
              <a:rPr lang="en-GB" sz="1800" dirty="0" err="1" smtClean="0"/>
              <a:t>quatratic</a:t>
            </a:r>
            <a:r>
              <a:rPr lang="en-GB" sz="1800" dirty="0" smtClean="0"/>
              <a:t>, etc.)?</a:t>
            </a:r>
          </a:p>
          <a:p>
            <a:r>
              <a:rPr lang="en-GB" sz="1800" dirty="0" smtClean="0"/>
              <a:t>Time series for each methodology within a product? (1 blended product with several methods)</a:t>
            </a:r>
          </a:p>
          <a:p>
            <a:r>
              <a:rPr lang="en-GB" sz="1800" dirty="0" smtClean="0"/>
              <a:t>Or representation of more products at once (several products with single method)</a:t>
            </a:r>
          </a:p>
          <a:p>
            <a:r>
              <a:rPr lang="en-GB" sz="1800" dirty="0" smtClean="0"/>
              <a:t>Etc.</a:t>
            </a:r>
          </a:p>
          <a:p>
            <a:endParaRPr lang="en-GB" sz="1800" dirty="0" smtClean="0"/>
          </a:p>
          <a:p>
            <a:pPr>
              <a:buNone/>
            </a:pPr>
            <a:r>
              <a:rPr lang="en-GB" sz="1800" b="1" dirty="0" smtClean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en-GB" sz="1800" b="1" dirty="0" smtClean="0">
                <a:solidFill>
                  <a:srgbClr val="C00000"/>
                </a:solidFill>
              </a:rPr>
              <a:t>See Masaya’s presentation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sw0644\user4\Takahashi\DesktopW7\Dev\GSICS\DCC\JmaAnl\tseries_roll_Aqua_binwi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1" y="512044"/>
            <a:ext cx="3384551" cy="3124200"/>
          </a:xfrm>
          <a:prstGeom prst="rect">
            <a:avLst/>
          </a:prstGeom>
          <a:noFill/>
        </p:spPr>
      </p:pic>
      <p:pic>
        <p:nvPicPr>
          <p:cNvPr id="2051" name="Picture 3" descr="\\fsw0644\user4\Takahashi\DesktopW7\Dev\GSICS\DCC\JmaAnl\tseries_roll_mt2_binw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0" y="512044"/>
            <a:ext cx="3384550" cy="3124200"/>
          </a:xfrm>
          <a:prstGeom prst="rect">
            <a:avLst/>
          </a:prstGeom>
          <a:noFill/>
        </p:spPr>
      </p:pic>
      <p:pic>
        <p:nvPicPr>
          <p:cNvPr id="4" name="Picture 2" descr="\\fsw0644\user4\Takahashi\DesktopW7\Dev\GSICS\DCC\JmaAnl\tseries_month_Aqua_binwid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0" y="3573296"/>
            <a:ext cx="3384550" cy="3124200"/>
          </a:xfrm>
          <a:prstGeom prst="rect">
            <a:avLst/>
          </a:prstGeom>
          <a:noFill/>
        </p:spPr>
      </p:pic>
      <p:pic>
        <p:nvPicPr>
          <p:cNvPr id="5" name="Picture 3" descr="\\fsw0644\user4\Takahashi\DesktopW7\Dev\GSICS\DCC\JmaAnl\tseries_month_mt2_binwid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2000" y="3573296"/>
            <a:ext cx="3384550" cy="3124201"/>
          </a:xfrm>
          <a:prstGeom prst="rect">
            <a:avLst/>
          </a:prstGeom>
          <a:noFill/>
        </p:spPr>
      </p:pic>
      <p:pic>
        <p:nvPicPr>
          <p:cNvPr id="2052" name="Picture 4" descr="\\fsw0644\user4\Takahashi\DesktopW7\Dev\GSICS\DCC\JmaAnl\gain_month_mt2_Aqua_binwid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1450" y="3573296"/>
            <a:ext cx="3384550" cy="3124200"/>
          </a:xfrm>
          <a:prstGeom prst="rect">
            <a:avLst/>
          </a:prstGeom>
          <a:noFill/>
        </p:spPr>
      </p:pic>
      <p:pic>
        <p:nvPicPr>
          <p:cNvPr id="2053" name="Picture 5" descr="\\fsw0644\user4\Takahashi\DesktopW7\Dev\GSICS\DCC\JmaAnl\gain_roll_mt2_Aqua_binwid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1450" y="512044"/>
            <a:ext cx="3384550" cy="3124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460653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Monthly Ave.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31265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Daily Rolling Ave.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5718" y="6519446"/>
            <a:ext cx="63658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MOD02SSH (5km sub-sampled dataset) collection5 is used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570" y="0"/>
            <a:ext cx="94552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 algn="ctr">
              <a:defRPr/>
            </a:pPr>
            <a:r>
              <a:rPr lang="en-GB" sz="2000" kern="0" dirty="0" smtClean="0">
                <a:latin typeface="Calibri" pitchFamily="34" charset="0"/>
                <a:ea typeface="+mj-ea"/>
                <a:cs typeface="Calibri" pitchFamily="34" charset="0"/>
              </a:rPr>
              <a:t>AQUA/MODIS*                          MTSAT-2/Imager                    MTSAT-2 Gain vs. MODIS</a:t>
            </a:r>
            <a:endParaRPr lang="en-GB" sz="2000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278473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Courtesy M. Takahashi - JMA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017634D5-2521-4AEA-AF5C-46CCC3F7459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Example of information to display...</a:t>
            </a:r>
          </a:p>
        </p:txBody>
      </p:sp>
      <p:pic>
        <p:nvPicPr>
          <p:cNvPr id="2" name="Picture 1" descr="Timeseries_DCC_MET-09_ALL_withstatistic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0" t="3758" r="3669" b="5663"/>
          <a:stretch/>
        </p:blipFill>
        <p:spPr>
          <a:xfrm>
            <a:off x="83558" y="985978"/>
            <a:ext cx="9764193" cy="5755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62724" y="1562190"/>
            <a:ext cx="86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K-K0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8996" y="401725"/>
            <a:ext cx="246215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MODE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5881" y="754997"/>
            <a:ext cx="2467496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FF00"/>
                </a:solidFill>
              </a:rPr>
              <a:t>MODE – No saturation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5880" y="1111383"/>
            <a:ext cx="2455745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MEAN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9245" y="1464655"/>
            <a:ext cx="2461905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MEAN – No saturation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264" y="690243"/>
            <a:ext cx="353945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SKEWNESS + smoothed over 30 days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120" y="1021750"/>
            <a:ext cx="353945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sz="1400" dirty="0" smtClean="0"/>
              <a:t>Number of DCCs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3361" y="5906495"/>
            <a:ext cx="353945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5B0"/>
                </a:solidFill>
              </a:rPr>
              <a:t>KURTOSIS + smoothed over 30 days</a:t>
            </a:r>
            <a:endParaRPr lang="en-US" sz="1400" dirty="0">
              <a:solidFill>
                <a:srgbClr val="0085B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333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2315</TotalTime>
  <Words>746</Words>
  <Application>Microsoft Office PowerPoint</Application>
  <PresentationFormat>A4 Paper (210x297 mm)</PresentationFormat>
  <Paragraphs>110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Viewgraph_Landscape_Template[1]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Example of information to display...</vt:lpstr>
      <vt:lpstr>Slide 10</vt:lpstr>
      <vt:lpstr>Slide 11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233</cp:revision>
  <cp:lastPrinted>2006-03-06T14:11:17Z</cp:lastPrinted>
  <dcterms:created xsi:type="dcterms:W3CDTF">2014-02-05T10:11:59Z</dcterms:created>
  <dcterms:modified xsi:type="dcterms:W3CDTF">2014-06-03T09:11:55Z</dcterms:modified>
</cp:coreProperties>
</file>