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22"/>
  </p:notesMasterIdLst>
  <p:handoutMasterIdLst>
    <p:handoutMasterId r:id="rId23"/>
  </p:handoutMasterIdLst>
  <p:sldIdLst>
    <p:sldId id="256" r:id="rId2"/>
    <p:sldId id="607" r:id="rId3"/>
    <p:sldId id="621" r:id="rId4"/>
    <p:sldId id="622" r:id="rId5"/>
    <p:sldId id="623" r:id="rId6"/>
    <p:sldId id="624" r:id="rId7"/>
    <p:sldId id="631" r:id="rId8"/>
    <p:sldId id="626" r:id="rId9"/>
    <p:sldId id="639" r:id="rId10"/>
    <p:sldId id="636" r:id="rId11"/>
    <p:sldId id="632" r:id="rId12"/>
    <p:sldId id="640" r:id="rId13"/>
    <p:sldId id="637" r:id="rId14"/>
    <p:sldId id="633" r:id="rId15"/>
    <p:sldId id="638" r:id="rId16"/>
    <p:sldId id="634" r:id="rId17"/>
    <p:sldId id="641" r:id="rId18"/>
    <p:sldId id="635" r:id="rId19"/>
    <p:sldId id="610" r:id="rId20"/>
    <p:sldId id="642" r:id="rId21"/>
  </p:sldIdLst>
  <p:sldSz cx="9906000" cy="6858000" type="A4"/>
  <p:notesSz cx="6794500" cy="9931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EDEDE"/>
    <a:srgbClr val="39992C"/>
    <a:srgbClr val="0085B0"/>
    <a:srgbClr val="0099CC"/>
    <a:srgbClr val="000000"/>
    <a:srgbClr val="00FF00"/>
    <a:srgbClr val="66D8C8"/>
    <a:srgbClr val="CCFFFF"/>
    <a:srgbClr val="00CCFF"/>
    <a:srgbClr val="FF66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9457" autoAdjust="0"/>
    <p:restoredTop sz="91432" autoAdjust="0"/>
  </p:normalViewPr>
  <p:slideViewPr>
    <p:cSldViewPr snapToGrid="0">
      <p:cViewPr>
        <p:scale>
          <a:sx n="98" d="100"/>
          <a:sy n="98" d="100"/>
        </p:scale>
        <p:origin x="-1626" y="-426"/>
      </p:cViewPr>
      <p:guideLst>
        <p:guide orient="horz" pos="1164"/>
        <p:guide orient="horz" pos="1410"/>
        <p:guide orient="horz" pos="2704"/>
        <p:guide orient="horz" pos="2389"/>
        <p:guide orient="horz" pos="2064"/>
        <p:guide orient="horz" pos="1735"/>
        <p:guide orient="horz" pos="3369"/>
        <p:guide orient="horz" pos="3698"/>
        <p:guide pos="4214"/>
        <p:guide pos="196"/>
        <p:guide pos="1552"/>
        <p:guide pos="4879"/>
        <p:guide pos="5556"/>
        <p:guide pos="2235"/>
        <p:guide pos="8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5430"/>
    </p:cViewPr>
  </p:sorterViewPr>
  <p:notesViewPr>
    <p:cSldViewPr snapToGrid="0">
      <p:cViewPr varScale="1">
        <p:scale>
          <a:sx n="42" d="100"/>
          <a:sy n="42" d="100"/>
        </p:scale>
        <p:origin x="-2970" y="-132"/>
      </p:cViewPr>
      <p:guideLst>
        <p:guide orient="horz" pos="3129"/>
        <p:guide pos="213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20359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29189" y="0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20359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39051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20359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641364" y="9739314"/>
            <a:ext cx="187891" cy="18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20359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648987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70" cy="49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1" tIns="45985" rIns="91971" bIns="45985" numCol="1" anchor="t" anchorCtr="0" compatLnSpc="1">
            <a:prstTxWarp prst="textNoShape">
              <a:avLst/>
            </a:prstTxWarp>
          </a:bodyPr>
          <a:lstStyle>
            <a:lvl1pPr defTabSz="920359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31" y="0"/>
            <a:ext cx="2943270" cy="49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1" tIns="45985" rIns="91971" bIns="45985" numCol="1" anchor="t" anchorCtr="0" compatLnSpc="1">
            <a:prstTxWarp prst="textNoShape">
              <a:avLst/>
            </a:prstTxWarp>
          </a:bodyPr>
          <a:lstStyle>
            <a:lvl1pPr algn="r" defTabSz="920359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8025" y="742950"/>
            <a:ext cx="537845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703" y="4715440"/>
            <a:ext cx="4985095" cy="447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1" tIns="45985" rIns="91971" bIns="459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172"/>
            <a:ext cx="2943270" cy="497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1" tIns="45985" rIns="91971" bIns="45985" numCol="1" anchor="b" anchorCtr="0" compatLnSpc="1">
            <a:prstTxWarp prst="textNoShape">
              <a:avLst/>
            </a:prstTxWarp>
          </a:bodyPr>
          <a:lstStyle>
            <a:lvl1pPr defTabSz="920359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31" y="9434172"/>
            <a:ext cx="2943270" cy="497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1" tIns="45985" rIns="91971" bIns="45985" numCol="1" anchor="b" anchorCtr="0" compatLnSpc="1">
            <a:prstTxWarp prst="textNoShape">
              <a:avLst/>
            </a:prstTxWarp>
          </a:bodyPr>
          <a:lstStyle>
            <a:lvl1pPr algn="r" defTabSz="920359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935348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7981"/>
            <a:fld id="{B3123BCD-06C1-4979-A4B6-929E88FE602B}" type="slidenum">
              <a:rPr lang="de-DE" smtClean="0"/>
              <a:pPr defTabSz="917981"/>
              <a:t>1</a:t>
            </a:fld>
            <a:endParaRPr lang="de-DE" dirty="0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dirty="0" smtClean="0"/>
              <a:t>EUM/STG-SWG/36/14/VWG/15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 bwMode="ltGray">
      <p:bgPr>
        <a:blipFill dpi="0" rotWithShape="0">
          <a:blip r:embed="rId3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roup 252"/>
          <p:cNvGrpSpPr/>
          <p:nvPr userDrawn="1"/>
        </p:nvGrpSpPr>
        <p:grpSpPr>
          <a:xfrm>
            <a:off x="369889" y="6638100"/>
            <a:ext cx="6754812" cy="110355"/>
            <a:chOff x="369888" y="6619868"/>
            <a:chExt cx="7870825" cy="128587"/>
          </a:xfrm>
        </p:grpSpPr>
        <p:grpSp>
          <p:nvGrpSpPr>
            <p:cNvPr id="2" name="Group 4"/>
            <p:cNvGrpSpPr>
              <a:grpSpLocks/>
            </p:cNvGrpSpPr>
            <p:nvPr userDrawn="1"/>
          </p:nvGrpSpPr>
          <p:grpSpPr bwMode="auto">
            <a:xfrm>
              <a:off x="5791059" y="6619868"/>
              <a:ext cx="192235" cy="127021"/>
              <a:chOff x="4182" y="1087"/>
              <a:chExt cx="238" cy="162"/>
            </a:xfrm>
          </p:grpSpPr>
          <p:sp>
            <p:nvSpPr>
              <p:cNvPr id="236" name="Freeform 5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10 w 250"/>
                  <a:gd name="T3" fmla="*/ 0 h 162"/>
                  <a:gd name="T4" fmla="*/ 0 w 250"/>
                  <a:gd name="T5" fmla="*/ 0 h 162"/>
                  <a:gd name="T6" fmla="*/ 0 w 250"/>
                  <a:gd name="T7" fmla="*/ 86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250" y="162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7" name="Freeform 6"/>
              <p:cNvSpPr>
                <a:spLocks/>
              </p:cNvSpPr>
              <p:nvPr/>
            </p:nvSpPr>
            <p:spPr bwMode="auto">
              <a:xfrm>
                <a:off x="4182" y="1087"/>
                <a:ext cx="238" cy="53"/>
              </a:xfrm>
              <a:custGeom>
                <a:avLst/>
                <a:gdLst>
                  <a:gd name="T0" fmla="*/ 10 w 250"/>
                  <a:gd name="T1" fmla="*/ 51 h 51"/>
                  <a:gd name="T2" fmla="*/ 10 w 250"/>
                  <a:gd name="T3" fmla="*/ 0 h 51"/>
                  <a:gd name="T4" fmla="*/ 0 w 250"/>
                  <a:gd name="T5" fmla="*/ 0 h 51"/>
                  <a:gd name="T6" fmla="*/ 0 w 250"/>
                  <a:gd name="T7" fmla="*/ 51 h 51"/>
                  <a:gd name="T8" fmla="*/ 10 w 250"/>
                  <a:gd name="T9" fmla="*/ 51 h 51"/>
                  <a:gd name="T10" fmla="*/ 10 w 250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1"/>
                  <a:gd name="T20" fmla="*/ 250 w 2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1">
                    <a:moveTo>
                      <a:pt x="250" y="51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5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8" name="Freeform 7"/>
              <p:cNvSpPr>
                <a:spLocks/>
              </p:cNvSpPr>
              <p:nvPr/>
            </p:nvSpPr>
            <p:spPr bwMode="auto">
              <a:xfrm>
                <a:off x="4182" y="1198"/>
                <a:ext cx="238" cy="51"/>
              </a:xfrm>
              <a:custGeom>
                <a:avLst/>
                <a:gdLst>
                  <a:gd name="T0" fmla="*/ 10 w 250"/>
                  <a:gd name="T1" fmla="*/ 50 h 50"/>
                  <a:gd name="T2" fmla="*/ 10 w 250"/>
                  <a:gd name="T3" fmla="*/ 0 h 50"/>
                  <a:gd name="T4" fmla="*/ 0 w 250"/>
                  <a:gd name="T5" fmla="*/ 0 h 50"/>
                  <a:gd name="T6" fmla="*/ 0 w 250"/>
                  <a:gd name="T7" fmla="*/ 50 h 50"/>
                  <a:gd name="T8" fmla="*/ 10 w 250"/>
                  <a:gd name="T9" fmla="*/ 50 h 50"/>
                  <a:gd name="T10" fmla="*/ 10 w 250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0"/>
                  <a:gd name="T20" fmla="*/ 250 w 2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0">
                    <a:moveTo>
                      <a:pt x="250" y="50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50" y="50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9" name="Freeform 8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0 w 250"/>
                  <a:gd name="T3" fmla="*/ 86 h 162"/>
                  <a:gd name="T4" fmla="*/ 0 w 250"/>
                  <a:gd name="T5" fmla="*/ 0 h 162"/>
                  <a:gd name="T6" fmla="*/ 10 w 250"/>
                  <a:gd name="T7" fmla="*/ 0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0" y="162"/>
                    </a:lnTo>
                    <a:lnTo>
                      <a:pt x="0" y="0"/>
                    </a:lnTo>
                    <a:lnTo>
                      <a:pt x="250" y="0"/>
                    </a:lnTo>
                    <a:lnTo>
                      <a:pt x="250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0" name="Freeform 9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1" name="Freeform 10"/>
              <p:cNvSpPr>
                <a:spLocks/>
              </p:cNvSpPr>
              <p:nvPr/>
            </p:nvSpPr>
            <p:spPr bwMode="auto">
              <a:xfrm>
                <a:off x="4267" y="1140"/>
                <a:ext cx="4" cy="49"/>
              </a:xfrm>
              <a:custGeom>
                <a:avLst/>
                <a:gdLst>
                  <a:gd name="T0" fmla="*/ 3 w 6"/>
                  <a:gd name="T1" fmla="*/ 25 h 50"/>
                  <a:gd name="T2" fmla="*/ 0 w 6"/>
                  <a:gd name="T3" fmla="*/ 25 h 50"/>
                  <a:gd name="T4" fmla="*/ 0 w 6"/>
                  <a:gd name="T5" fmla="*/ 0 h 50"/>
                  <a:gd name="T6" fmla="*/ 3 w 6"/>
                  <a:gd name="T7" fmla="*/ 0 h 50"/>
                  <a:gd name="T8" fmla="*/ 3 w 6"/>
                  <a:gd name="T9" fmla="*/ 25 h 50"/>
                  <a:gd name="T10" fmla="*/ 3 w 6"/>
                  <a:gd name="T11" fmla="*/ 2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0"/>
                  <a:gd name="T20" fmla="*/ 6 w 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0">
                    <a:moveTo>
                      <a:pt x="6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2" name="Freeform 11"/>
              <p:cNvSpPr>
                <a:spLocks/>
              </p:cNvSpPr>
              <p:nvPr/>
            </p:nvSpPr>
            <p:spPr bwMode="auto">
              <a:xfrm>
                <a:off x="4257" y="1150"/>
                <a:ext cx="33" cy="4"/>
              </a:xfrm>
              <a:custGeom>
                <a:avLst/>
                <a:gdLst>
                  <a:gd name="T0" fmla="*/ 18 w 36"/>
                  <a:gd name="T1" fmla="*/ 5 h 5"/>
                  <a:gd name="T2" fmla="*/ 0 w 36"/>
                  <a:gd name="T3" fmla="*/ 5 h 5"/>
                  <a:gd name="T4" fmla="*/ 0 w 36"/>
                  <a:gd name="T5" fmla="*/ 0 h 5"/>
                  <a:gd name="T6" fmla="*/ 18 w 36"/>
                  <a:gd name="T7" fmla="*/ 0 h 5"/>
                  <a:gd name="T8" fmla="*/ 18 w 36"/>
                  <a:gd name="T9" fmla="*/ 5 h 5"/>
                  <a:gd name="T10" fmla="*/ 18 w 3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"/>
                  <a:gd name="T20" fmla="*/ 36 w 3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">
                    <a:moveTo>
                      <a:pt x="36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3" name="Freeform 12"/>
              <p:cNvSpPr>
                <a:spLocks/>
              </p:cNvSpPr>
              <p:nvPr/>
            </p:nvSpPr>
            <p:spPr bwMode="auto">
              <a:xfrm>
                <a:off x="4251" y="1164"/>
                <a:ext cx="39" cy="6"/>
              </a:xfrm>
              <a:custGeom>
                <a:avLst/>
                <a:gdLst>
                  <a:gd name="T0" fmla="*/ 10 w 42"/>
                  <a:gd name="T1" fmla="*/ 3 h 6"/>
                  <a:gd name="T2" fmla="*/ 0 w 42"/>
                  <a:gd name="T3" fmla="*/ 3 h 6"/>
                  <a:gd name="T4" fmla="*/ 0 w 42"/>
                  <a:gd name="T5" fmla="*/ 0 h 6"/>
                  <a:gd name="T6" fmla="*/ 10 w 42"/>
                  <a:gd name="T7" fmla="*/ 0 h 6"/>
                  <a:gd name="T8" fmla="*/ 10 w 42"/>
                  <a:gd name="T9" fmla="*/ 3 h 6"/>
                  <a:gd name="T10" fmla="*/ 10 w 42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6"/>
                  <a:gd name="T20" fmla="*/ 42 w 4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6">
                    <a:moveTo>
                      <a:pt x="4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4" name="Freeform 13"/>
              <p:cNvSpPr>
                <a:spLocks/>
              </p:cNvSpPr>
              <p:nvPr/>
            </p:nvSpPr>
            <p:spPr bwMode="auto">
              <a:xfrm>
                <a:off x="4245" y="1182"/>
                <a:ext cx="57" cy="32"/>
              </a:xfrm>
              <a:custGeom>
                <a:avLst/>
                <a:gdLst>
                  <a:gd name="T0" fmla="*/ 0 w 60"/>
                  <a:gd name="T1" fmla="*/ 11 h 34"/>
                  <a:gd name="T2" fmla="*/ 6 w 60"/>
                  <a:gd name="T3" fmla="*/ 6 h 34"/>
                  <a:gd name="T4" fmla="*/ 10 w 60"/>
                  <a:gd name="T5" fmla="*/ 6 h 34"/>
                  <a:gd name="T6" fmla="*/ 10 w 60"/>
                  <a:gd name="T7" fmla="*/ 6 h 34"/>
                  <a:gd name="T8" fmla="*/ 10 w 60"/>
                  <a:gd name="T9" fmla="*/ 11 h 34"/>
                  <a:gd name="T10" fmla="*/ 10 w 60"/>
                  <a:gd name="T11" fmla="*/ 6 h 34"/>
                  <a:gd name="T12" fmla="*/ 10 w 60"/>
                  <a:gd name="T13" fmla="*/ 0 h 34"/>
                  <a:gd name="T14" fmla="*/ 10 w 60"/>
                  <a:gd name="T15" fmla="*/ 6 h 34"/>
                  <a:gd name="T16" fmla="*/ 10 w 60"/>
                  <a:gd name="T17" fmla="*/ 11 h 34"/>
                  <a:gd name="T18" fmla="*/ 10 w 60"/>
                  <a:gd name="T19" fmla="*/ 11 h 34"/>
                  <a:gd name="T20" fmla="*/ 10 w 60"/>
                  <a:gd name="T21" fmla="*/ 6 h 34"/>
                  <a:gd name="T22" fmla="*/ 10 w 60"/>
                  <a:gd name="T23" fmla="*/ 6 h 34"/>
                  <a:gd name="T24" fmla="*/ 10 w 60"/>
                  <a:gd name="T25" fmla="*/ 11 h 34"/>
                  <a:gd name="T26" fmla="*/ 10 w 60"/>
                  <a:gd name="T27" fmla="*/ 11 h 34"/>
                  <a:gd name="T28" fmla="*/ 10 w 60"/>
                  <a:gd name="T29" fmla="*/ 23 h 34"/>
                  <a:gd name="T30" fmla="*/ 10 w 60"/>
                  <a:gd name="T31" fmla="*/ 34 h 34"/>
                  <a:gd name="T32" fmla="*/ 10 w 60"/>
                  <a:gd name="T33" fmla="*/ 34 h 34"/>
                  <a:gd name="T34" fmla="*/ 10 w 60"/>
                  <a:gd name="T35" fmla="*/ 34 h 34"/>
                  <a:gd name="T36" fmla="*/ 10 w 60"/>
                  <a:gd name="T37" fmla="*/ 28 h 34"/>
                  <a:gd name="T38" fmla="*/ 10 w 60"/>
                  <a:gd name="T39" fmla="*/ 23 h 34"/>
                  <a:gd name="T40" fmla="*/ 6 w 60"/>
                  <a:gd name="T41" fmla="*/ 17 h 34"/>
                  <a:gd name="T42" fmla="*/ 6 w 60"/>
                  <a:gd name="T43" fmla="*/ 11 h 34"/>
                  <a:gd name="T44" fmla="*/ 0 w 60"/>
                  <a:gd name="T45" fmla="*/ 11 h 34"/>
                  <a:gd name="T46" fmla="*/ 0 w 60"/>
                  <a:gd name="T47" fmla="*/ 11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4"/>
                  <a:gd name="T74" fmla="*/ 60 w 60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4">
                    <a:moveTo>
                      <a:pt x="0" y="11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1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11"/>
                    </a:lnTo>
                    <a:lnTo>
                      <a:pt x="60" y="11"/>
                    </a:lnTo>
                    <a:lnTo>
                      <a:pt x="48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24" y="34"/>
                    </a:lnTo>
                    <a:lnTo>
                      <a:pt x="18" y="28"/>
                    </a:lnTo>
                    <a:lnTo>
                      <a:pt x="12" y="23"/>
                    </a:lnTo>
                    <a:lnTo>
                      <a:pt x="6" y="17"/>
                    </a:lnTo>
                    <a:lnTo>
                      <a:pt x="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5" name="Freeform 14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6" name="Group 16"/>
            <p:cNvGrpSpPr>
              <a:grpSpLocks/>
            </p:cNvGrpSpPr>
            <p:nvPr userDrawn="1"/>
          </p:nvGrpSpPr>
          <p:grpSpPr bwMode="auto">
            <a:xfrm>
              <a:off x="1849301" y="6619868"/>
              <a:ext cx="190640" cy="123854"/>
              <a:chOff x="1116" y="1646"/>
              <a:chExt cx="245" cy="151"/>
            </a:xfrm>
          </p:grpSpPr>
          <p:sp>
            <p:nvSpPr>
              <p:cNvPr id="233" name="Freeform 17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4" name="Freeform 18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5" name="Freeform 19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61 h 151"/>
                  <a:gd name="T2" fmla="*/ 89 w 244"/>
                  <a:gd name="T3" fmla="*/ 61 h 151"/>
                  <a:gd name="T4" fmla="*/ 89 w 244"/>
                  <a:gd name="T5" fmla="*/ 0 h 151"/>
                  <a:gd name="T6" fmla="*/ 59 w 244"/>
                  <a:gd name="T7" fmla="*/ 0 h 151"/>
                  <a:gd name="T8" fmla="*/ 59 w 244"/>
                  <a:gd name="T9" fmla="*/ 61 h 151"/>
                  <a:gd name="T10" fmla="*/ 0 w 244"/>
                  <a:gd name="T11" fmla="*/ 61 h 151"/>
                  <a:gd name="T12" fmla="*/ 0 w 244"/>
                  <a:gd name="T13" fmla="*/ 89 h 151"/>
                  <a:gd name="T14" fmla="*/ 59 w 244"/>
                  <a:gd name="T15" fmla="*/ 89 h 151"/>
                  <a:gd name="T16" fmla="*/ 59 w 244"/>
                  <a:gd name="T17" fmla="*/ 151 h 151"/>
                  <a:gd name="T18" fmla="*/ 89 w 244"/>
                  <a:gd name="T19" fmla="*/ 151 h 151"/>
                  <a:gd name="T20" fmla="*/ 89 w 244"/>
                  <a:gd name="T21" fmla="*/ 89 h 151"/>
                  <a:gd name="T22" fmla="*/ 244 w 244"/>
                  <a:gd name="T23" fmla="*/ 89 h 151"/>
                  <a:gd name="T24" fmla="*/ 244 w 244"/>
                  <a:gd name="T25" fmla="*/ 61 h 151"/>
                  <a:gd name="T26" fmla="*/ 244 w 244"/>
                  <a:gd name="T27" fmla="*/ 61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1"/>
                    </a:moveTo>
                    <a:lnTo>
                      <a:pt x="89" y="61"/>
                    </a:lnTo>
                    <a:lnTo>
                      <a:pt x="89" y="0"/>
                    </a:lnTo>
                    <a:lnTo>
                      <a:pt x="59" y="0"/>
                    </a:lnTo>
                    <a:lnTo>
                      <a:pt x="59" y="61"/>
                    </a:lnTo>
                    <a:lnTo>
                      <a:pt x="0" y="61"/>
                    </a:lnTo>
                    <a:lnTo>
                      <a:pt x="0" y="89"/>
                    </a:lnTo>
                    <a:lnTo>
                      <a:pt x="59" y="89"/>
                    </a:lnTo>
                    <a:lnTo>
                      <a:pt x="59" y="151"/>
                    </a:lnTo>
                    <a:lnTo>
                      <a:pt x="89" y="151"/>
                    </a:lnTo>
                    <a:lnTo>
                      <a:pt x="89" y="89"/>
                    </a:lnTo>
                    <a:lnTo>
                      <a:pt x="244" y="89"/>
                    </a:lnTo>
                    <a:lnTo>
                      <a:pt x="244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7" name="Group 20"/>
            <p:cNvGrpSpPr>
              <a:grpSpLocks/>
            </p:cNvGrpSpPr>
            <p:nvPr userDrawn="1"/>
          </p:nvGrpSpPr>
          <p:grpSpPr bwMode="auto">
            <a:xfrm>
              <a:off x="3582869" y="6619868"/>
              <a:ext cx="190266" cy="122251"/>
              <a:chOff x="1117" y="2897"/>
              <a:chExt cx="243" cy="157"/>
            </a:xfrm>
          </p:grpSpPr>
          <p:sp>
            <p:nvSpPr>
              <p:cNvPr id="229" name="Freeform 21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0" name="Freeform 22"/>
              <p:cNvSpPr>
                <a:spLocks/>
              </p:cNvSpPr>
              <p:nvPr/>
            </p:nvSpPr>
            <p:spPr bwMode="auto">
              <a:xfrm>
                <a:off x="1117" y="2897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1" name="Freeform 23"/>
              <p:cNvSpPr>
                <a:spLocks/>
              </p:cNvSpPr>
              <p:nvPr/>
            </p:nvSpPr>
            <p:spPr bwMode="auto">
              <a:xfrm>
                <a:off x="1277" y="2897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2" name="Freeform 24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9" name="Group 25"/>
            <p:cNvGrpSpPr>
              <a:grpSpLocks/>
            </p:cNvGrpSpPr>
            <p:nvPr userDrawn="1"/>
          </p:nvGrpSpPr>
          <p:grpSpPr bwMode="auto">
            <a:xfrm>
              <a:off x="3337148" y="6619868"/>
              <a:ext cx="190266" cy="122251"/>
              <a:chOff x="1118" y="2646"/>
              <a:chExt cx="243" cy="157"/>
            </a:xfrm>
          </p:grpSpPr>
          <p:sp>
            <p:nvSpPr>
              <p:cNvPr id="225" name="Freeform 26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6" name="Freeform 27"/>
              <p:cNvSpPr>
                <a:spLocks/>
              </p:cNvSpPr>
              <p:nvPr/>
            </p:nvSpPr>
            <p:spPr bwMode="auto">
              <a:xfrm>
                <a:off x="1118" y="2646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7" name="Freeform 28"/>
              <p:cNvSpPr>
                <a:spLocks/>
              </p:cNvSpPr>
              <p:nvPr/>
            </p:nvSpPr>
            <p:spPr bwMode="auto">
              <a:xfrm>
                <a:off x="1278" y="2646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8" name="Freeform 29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0" name="Group 30"/>
            <p:cNvGrpSpPr>
              <a:grpSpLocks/>
            </p:cNvGrpSpPr>
            <p:nvPr userDrawn="1"/>
          </p:nvGrpSpPr>
          <p:grpSpPr bwMode="auto">
            <a:xfrm>
              <a:off x="2341600" y="6619868"/>
              <a:ext cx="190266" cy="121877"/>
              <a:chOff x="1117" y="2143"/>
              <a:chExt cx="243" cy="155"/>
            </a:xfrm>
          </p:grpSpPr>
          <p:sp>
            <p:nvSpPr>
              <p:cNvPr id="221" name="Freeform 31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2" name="Freeform 32"/>
              <p:cNvSpPr>
                <a:spLocks/>
              </p:cNvSpPr>
              <p:nvPr/>
            </p:nvSpPr>
            <p:spPr bwMode="auto">
              <a:xfrm>
                <a:off x="1117" y="2143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3" name="Freeform 33"/>
              <p:cNvSpPr>
                <a:spLocks/>
              </p:cNvSpPr>
              <p:nvPr/>
            </p:nvSpPr>
            <p:spPr bwMode="auto">
              <a:xfrm>
                <a:off x="1117" y="2248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4" name="Freeform 34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1" name="Group 35"/>
            <p:cNvGrpSpPr>
              <a:grpSpLocks/>
            </p:cNvGrpSpPr>
            <p:nvPr userDrawn="1"/>
          </p:nvGrpSpPr>
          <p:grpSpPr bwMode="auto">
            <a:xfrm>
              <a:off x="2095245" y="6619868"/>
              <a:ext cx="190266" cy="121877"/>
              <a:chOff x="1117" y="1892"/>
              <a:chExt cx="243" cy="155"/>
            </a:xfrm>
          </p:grpSpPr>
          <p:sp>
            <p:nvSpPr>
              <p:cNvPr id="217" name="Freeform 36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8" name="Freeform 37"/>
              <p:cNvSpPr>
                <a:spLocks/>
              </p:cNvSpPr>
              <p:nvPr/>
            </p:nvSpPr>
            <p:spPr bwMode="auto">
              <a:xfrm>
                <a:off x="1117" y="1892"/>
                <a:ext cx="77" cy="155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9" name="Freeform 38"/>
              <p:cNvSpPr>
                <a:spLocks/>
              </p:cNvSpPr>
              <p:nvPr/>
            </p:nvSpPr>
            <p:spPr bwMode="auto">
              <a:xfrm>
                <a:off x="1277" y="1892"/>
                <a:ext cx="83" cy="155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0" name="Freeform 39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2" name="Group 255"/>
            <p:cNvGrpSpPr>
              <a:grpSpLocks/>
            </p:cNvGrpSpPr>
            <p:nvPr userDrawn="1"/>
          </p:nvGrpSpPr>
          <p:grpSpPr bwMode="auto">
            <a:xfrm>
              <a:off x="1357313" y="6619868"/>
              <a:ext cx="190500" cy="123825"/>
              <a:chOff x="7106991" y="2034190"/>
              <a:chExt cx="255683" cy="163929"/>
            </a:xfrm>
          </p:grpSpPr>
          <p:sp>
            <p:nvSpPr>
              <p:cNvPr id="215" name="Freeform 41"/>
              <p:cNvSpPr>
                <a:spLocks/>
              </p:cNvSpPr>
              <p:nvPr/>
            </p:nvSpPr>
            <p:spPr bwMode="auto">
              <a:xfrm>
                <a:off x="7106991" y="2034190"/>
                <a:ext cx="255683" cy="163929"/>
              </a:xfrm>
              <a:custGeom>
                <a:avLst/>
                <a:gdLst>
                  <a:gd name="T0" fmla="*/ 244 w 244"/>
                  <a:gd name="T1" fmla="*/ 2942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2942 h 151"/>
                  <a:gd name="T8" fmla="*/ 244 w 244"/>
                  <a:gd name="T9" fmla="*/ 2942 h 151"/>
                  <a:gd name="T10" fmla="*/ 244 w 244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6" name="Freeform 42"/>
              <p:cNvSpPr>
                <a:spLocks/>
              </p:cNvSpPr>
              <p:nvPr userDrawn="1"/>
            </p:nvSpPr>
            <p:spPr bwMode="auto">
              <a:xfrm>
                <a:off x="7106991" y="2034190"/>
                <a:ext cx="255683" cy="161827"/>
              </a:xfrm>
              <a:custGeom>
                <a:avLst/>
                <a:gdLst>
                  <a:gd name="T0" fmla="*/ 244 w 244"/>
                  <a:gd name="T1" fmla="*/ 264 h 151"/>
                  <a:gd name="T2" fmla="*/ 95 w 244"/>
                  <a:gd name="T3" fmla="*/ 264 h 151"/>
                  <a:gd name="T4" fmla="*/ 95 w 244"/>
                  <a:gd name="T5" fmla="*/ 0 h 151"/>
                  <a:gd name="T6" fmla="*/ 65 w 244"/>
                  <a:gd name="T7" fmla="*/ 0 h 151"/>
                  <a:gd name="T8" fmla="*/ 65 w 244"/>
                  <a:gd name="T9" fmla="*/ 264 h 151"/>
                  <a:gd name="T10" fmla="*/ 0 w 244"/>
                  <a:gd name="T11" fmla="*/ 264 h 151"/>
                  <a:gd name="T12" fmla="*/ 0 w 244"/>
                  <a:gd name="T13" fmla="*/ 398 h 151"/>
                  <a:gd name="T14" fmla="*/ 65 w 244"/>
                  <a:gd name="T15" fmla="*/ 398 h 151"/>
                  <a:gd name="T16" fmla="*/ 65 w 244"/>
                  <a:gd name="T17" fmla="*/ 666 h 151"/>
                  <a:gd name="T18" fmla="*/ 95 w 244"/>
                  <a:gd name="T19" fmla="*/ 666 h 151"/>
                  <a:gd name="T20" fmla="*/ 95 w 244"/>
                  <a:gd name="T21" fmla="*/ 398 h 151"/>
                  <a:gd name="T22" fmla="*/ 244 w 244"/>
                  <a:gd name="T23" fmla="*/ 398 h 151"/>
                  <a:gd name="T24" fmla="*/ 244 w 244"/>
                  <a:gd name="T25" fmla="*/ 264 h 151"/>
                  <a:gd name="T26" fmla="*/ 244 w 244"/>
                  <a:gd name="T27" fmla="*/ 264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2"/>
                    </a:moveTo>
                    <a:lnTo>
                      <a:pt x="95" y="62"/>
                    </a:lnTo>
                    <a:lnTo>
                      <a:pt x="95" y="0"/>
                    </a:lnTo>
                    <a:lnTo>
                      <a:pt x="65" y="0"/>
                    </a:lnTo>
                    <a:lnTo>
                      <a:pt x="65" y="62"/>
                    </a:lnTo>
                    <a:lnTo>
                      <a:pt x="0" y="62"/>
                    </a:lnTo>
                    <a:lnTo>
                      <a:pt x="0" y="90"/>
                    </a:lnTo>
                    <a:lnTo>
                      <a:pt x="65" y="90"/>
                    </a:lnTo>
                    <a:lnTo>
                      <a:pt x="65" y="151"/>
                    </a:lnTo>
                    <a:lnTo>
                      <a:pt x="95" y="151"/>
                    </a:lnTo>
                    <a:lnTo>
                      <a:pt x="95" y="90"/>
                    </a:lnTo>
                    <a:lnTo>
                      <a:pt x="244" y="90"/>
                    </a:lnTo>
                    <a:lnTo>
                      <a:pt x="24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3" name="Group 254"/>
            <p:cNvGrpSpPr>
              <a:grpSpLocks/>
            </p:cNvGrpSpPr>
            <p:nvPr userDrawn="1"/>
          </p:nvGrpSpPr>
          <p:grpSpPr bwMode="auto">
            <a:xfrm>
              <a:off x="615950" y="6619868"/>
              <a:ext cx="190500" cy="128587"/>
              <a:chOff x="6341261" y="2034186"/>
              <a:chExt cx="254095" cy="170190"/>
            </a:xfrm>
          </p:grpSpPr>
          <p:sp>
            <p:nvSpPr>
              <p:cNvPr id="212" name="Freeform 211"/>
              <p:cNvSpPr>
                <a:spLocks/>
              </p:cNvSpPr>
              <p:nvPr/>
            </p:nvSpPr>
            <p:spPr bwMode="auto">
              <a:xfrm>
                <a:off x="6341261" y="2034186"/>
                <a:ext cx="254095" cy="170190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3" name="Freeform 212"/>
              <p:cNvSpPr>
                <a:spLocks/>
              </p:cNvSpPr>
              <p:nvPr/>
            </p:nvSpPr>
            <p:spPr bwMode="auto">
              <a:xfrm>
                <a:off x="6341261" y="2034186"/>
                <a:ext cx="80463" cy="170190"/>
              </a:xfrm>
              <a:custGeom>
                <a:avLst/>
                <a:gdLst>
                  <a:gd name="T0" fmla="*/ 77 w 77"/>
                  <a:gd name="T1" fmla="*/ 151 h 151"/>
                  <a:gd name="T2" fmla="*/ 77 w 77"/>
                  <a:gd name="T3" fmla="*/ 0 h 151"/>
                  <a:gd name="T4" fmla="*/ 0 w 77"/>
                  <a:gd name="T5" fmla="*/ 0 h 151"/>
                  <a:gd name="T6" fmla="*/ 0 w 77"/>
                  <a:gd name="T7" fmla="*/ 151 h 151"/>
                  <a:gd name="T8" fmla="*/ 77 w 77"/>
                  <a:gd name="T9" fmla="*/ 151 h 151"/>
                  <a:gd name="T10" fmla="*/ 77 w 77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1"/>
                  <a:gd name="T20" fmla="*/ 77 w 77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1">
                    <a:moveTo>
                      <a:pt x="77" y="151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77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4" name="Freeform 213"/>
              <p:cNvSpPr>
                <a:spLocks/>
              </p:cNvSpPr>
              <p:nvPr/>
            </p:nvSpPr>
            <p:spPr bwMode="auto">
              <a:xfrm>
                <a:off x="6508541" y="2034186"/>
                <a:ext cx="86815" cy="170190"/>
              </a:xfrm>
              <a:custGeom>
                <a:avLst/>
                <a:gdLst>
                  <a:gd name="T0" fmla="*/ 84 w 84"/>
                  <a:gd name="T1" fmla="*/ 151 h 151"/>
                  <a:gd name="T2" fmla="*/ 84 w 84"/>
                  <a:gd name="T3" fmla="*/ 0 h 151"/>
                  <a:gd name="T4" fmla="*/ 0 w 84"/>
                  <a:gd name="T5" fmla="*/ 0 h 151"/>
                  <a:gd name="T6" fmla="*/ 0 w 84"/>
                  <a:gd name="T7" fmla="*/ 151 h 151"/>
                  <a:gd name="T8" fmla="*/ 84 w 84"/>
                  <a:gd name="T9" fmla="*/ 151 h 151"/>
                  <a:gd name="T10" fmla="*/ 84 w 8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1"/>
                  <a:gd name="T20" fmla="*/ 84 w 8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1">
                    <a:moveTo>
                      <a:pt x="84" y="151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8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4" name="Group 49"/>
            <p:cNvGrpSpPr>
              <a:grpSpLocks/>
            </p:cNvGrpSpPr>
            <p:nvPr userDrawn="1"/>
          </p:nvGrpSpPr>
          <p:grpSpPr bwMode="auto">
            <a:xfrm>
              <a:off x="369888" y="6619868"/>
              <a:ext cx="190640" cy="123854"/>
              <a:chOff x="529" y="1166"/>
              <a:chExt cx="245" cy="157"/>
            </a:xfrm>
          </p:grpSpPr>
          <p:sp>
            <p:nvSpPr>
              <p:cNvPr id="208" name="Freeform 50"/>
              <p:cNvSpPr>
                <a:spLocks/>
              </p:cNvSpPr>
              <p:nvPr/>
            </p:nvSpPr>
            <p:spPr bwMode="auto">
              <a:xfrm>
                <a:off x="529" y="116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9" name="Freeform 51"/>
              <p:cNvSpPr>
                <a:spLocks/>
              </p:cNvSpPr>
              <p:nvPr/>
            </p:nvSpPr>
            <p:spPr bwMode="auto">
              <a:xfrm>
                <a:off x="529" y="1166"/>
                <a:ext cx="245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0" name="Freeform 52"/>
              <p:cNvSpPr>
                <a:spLocks/>
              </p:cNvSpPr>
              <p:nvPr/>
            </p:nvSpPr>
            <p:spPr bwMode="auto">
              <a:xfrm>
                <a:off x="529" y="1273"/>
                <a:ext cx="245" cy="50"/>
              </a:xfrm>
              <a:custGeom>
                <a:avLst/>
                <a:gdLst>
                  <a:gd name="T0" fmla="*/ 244 w 244"/>
                  <a:gd name="T1" fmla="*/ 51 h 51"/>
                  <a:gd name="T2" fmla="*/ 244 w 244"/>
                  <a:gd name="T3" fmla="*/ 0 h 51"/>
                  <a:gd name="T4" fmla="*/ 0 w 244"/>
                  <a:gd name="T5" fmla="*/ 0 h 51"/>
                  <a:gd name="T6" fmla="*/ 0 w 244"/>
                  <a:gd name="T7" fmla="*/ 51 h 51"/>
                  <a:gd name="T8" fmla="*/ 244 w 244"/>
                  <a:gd name="T9" fmla="*/ 51 h 51"/>
                  <a:gd name="T10" fmla="*/ 244 w 244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1"/>
                  <a:gd name="T20" fmla="*/ 244 w 24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1">
                    <a:moveTo>
                      <a:pt x="244" y="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4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1" name="Freeform 53"/>
              <p:cNvSpPr>
                <a:spLocks/>
              </p:cNvSpPr>
              <p:nvPr/>
            </p:nvSpPr>
            <p:spPr bwMode="auto">
              <a:xfrm>
                <a:off x="529" y="1166"/>
                <a:ext cx="245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5" name="Group 54"/>
            <p:cNvGrpSpPr>
              <a:grpSpLocks/>
            </p:cNvGrpSpPr>
            <p:nvPr userDrawn="1"/>
          </p:nvGrpSpPr>
          <p:grpSpPr bwMode="auto">
            <a:xfrm>
              <a:off x="2587952" y="6619868"/>
              <a:ext cx="191832" cy="123854"/>
              <a:chOff x="1117" y="2394"/>
              <a:chExt cx="245" cy="157"/>
            </a:xfrm>
          </p:grpSpPr>
          <p:sp>
            <p:nvSpPr>
              <p:cNvPr id="197" name="Freeform 5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0 w 244"/>
                  <a:gd name="T3" fmla="*/ 157 h 157"/>
                  <a:gd name="T4" fmla="*/ 0 w 244"/>
                  <a:gd name="T5" fmla="*/ 0 h 157"/>
                  <a:gd name="T6" fmla="*/ 244 w 244"/>
                  <a:gd name="T7" fmla="*/ 0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8" name="Freeform 56"/>
              <p:cNvSpPr>
                <a:spLocks/>
              </p:cNvSpPr>
              <p:nvPr/>
            </p:nvSpPr>
            <p:spPr bwMode="auto">
              <a:xfrm>
                <a:off x="1117" y="2394"/>
                <a:ext cx="34" cy="34"/>
              </a:xfrm>
              <a:custGeom>
                <a:avLst/>
                <a:gdLst>
                  <a:gd name="T0" fmla="*/ 35 w 35"/>
                  <a:gd name="T1" fmla="*/ 34 h 34"/>
                  <a:gd name="T2" fmla="*/ 0 w 35"/>
                  <a:gd name="T3" fmla="*/ 34 h 34"/>
                  <a:gd name="T4" fmla="*/ 0 w 35"/>
                  <a:gd name="T5" fmla="*/ 0 h 34"/>
                  <a:gd name="T6" fmla="*/ 35 w 35"/>
                  <a:gd name="T7" fmla="*/ 0 h 34"/>
                  <a:gd name="T8" fmla="*/ 35 w 35"/>
                  <a:gd name="T9" fmla="*/ 34 h 34"/>
                  <a:gd name="T10" fmla="*/ 35 w 35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4"/>
                  <a:gd name="T20" fmla="*/ 35 w 3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4">
                    <a:moveTo>
                      <a:pt x="3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9" name="Freeform 57"/>
              <p:cNvSpPr>
                <a:spLocks/>
              </p:cNvSpPr>
              <p:nvPr/>
            </p:nvSpPr>
            <p:spPr bwMode="auto">
              <a:xfrm>
                <a:off x="1117" y="2444"/>
                <a:ext cx="34" cy="34"/>
              </a:xfrm>
              <a:custGeom>
                <a:avLst/>
                <a:gdLst>
                  <a:gd name="T0" fmla="*/ 35 w 35"/>
                  <a:gd name="T1" fmla="*/ 33 h 33"/>
                  <a:gd name="T2" fmla="*/ 0 w 35"/>
                  <a:gd name="T3" fmla="*/ 33 h 33"/>
                  <a:gd name="T4" fmla="*/ 0 w 35"/>
                  <a:gd name="T5" fmla="*/ 0 h 33"/>
                  <a:gd name="T6" fmla="*/ 35 w 35"/>
                  <a:gd name="T7" fmla="*/ 0 h 33"/>
                  <a:gd name="T8" fmla="*/ 35 w 35"/>
                  <a:gd name="T9" fmla="*/ 33 h 33"/>
                  <a:gd name="T10" fmla="*/ 35 w 35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3"/>
                  <a:gd name="T20" fmla="*/ 35 w 35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3">
                    <a:moveTo>
                      <a:pt x="35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0" name="Freeform 58"/>
              <p:cNvSpPr>
                <a:spLocks/>
              </p:cNvSpPr>
              <p:nvPr/>
            </p:nvSpPr>
            <p:spPr bwMode="auto">
              <a:xfrm>
                <a:off x="1175" y="2394"/>
                <a:ext cx="22" cy="34"/>
              </a:xfrm>
              <a:custGeom>
                <a:avLst/>
                <a:gdLst>
                  <a:gd name="T0" fmla="*/ 36 w 36"/>
                  <a:gd name="T1" fmla="*/ 34 h 34"/>
                  <a:gd name="T2" fmla="*/ 0 w 36"/>
                  <a:gd name="T3" fmla="*/ 34 h 34"/>
                  <a:gd name="T4" fmla="*/ 0 w 36"/>
                  <a:gd name="T5" fmla="*/ 0 h 34"/>
                  <a:gd name="T6" fmla="*/ 36 w 36"/>
                  <a:gd name="T7" fmla="*/ 0 h 34"/>
                  <a:gd name="T8" fmla="*/ 36 w 36"/>
                  <a:gd name="T9" fmla="*/ 34 h 34"/>
                  <a:gd name="T10" fmla="*/ 36 w 36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4"/>
                  <a:gd name="T20" fmla="*/ 36 w 3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4">
                    <a:moveTo>
                      <a:pt x="36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1" name="Freeform 59"/>
              <p:cNvSpPr>
                <a:spLocks/>
              </p:cNvSpPr>
              <p:nvPr/>
            </p:nvSpPr>
            <p:spPr bwMode="auto">
              <a:xfrm>
                <a:off x="1175" y="2444"/>
                <a:ext cx="22" cy="34"/>
              </a:xfrm>
              <a:custGeom>
                <a:avLst/>
                <a:gdLst>
                  <a:gd name="T0" fmla="*/ 36 w 36"/>
                  <a:gd name="T1" fmla="*/ 33 h 33"/>
                  <a:gd name="T2" fmla="*/ 0 w 36"/>
                  <a:gd name="T3" fmla="*/ 33 h 33"/>
                  <a:gd name="T4" fmla="*/ 0 w 36"/>
                  <a:gd name="T5" fmla="*/ 0 h 33"/>
                  <a:gd name="T6" fmla="*/ 36 w 36"/>
                  <a:gd name="T7" fmla="*/ 0 h 33"/>
                  <a:gd name="T8" fmla="*/ 36 w 36"/>
                  <a:gd name="T9" fmla="*/ 33 h 33"/>
                  <a:gd name="T10" fmla="*/ 36 w 36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3"/>
                  <a:gd name="T20" fmla="*/ 36 w 3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3">
                    <a:moveTo>
                      <a:pt x="36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2" name="Freeform 60"/>
              <p:cNvSpPr>
                <a:spLocks/>
              </p:cNvSpPr>
              <p:nvPr/>
            </p:nvSpPr>
            <p:spPr bwMode="auto">
              <a:xfrm>
                <a:off x="1117" y="2501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3" name="Freeform 61"/>
              <p:cNvSpPr>
                <a:spLocks/>
              </p:cNvSpPr>
              <p:nvPr/>
            </p:nvSpPr>
            <p:spPr bwMode="auto">
              <a:xfrm>
                <a:off x="1117" y="2535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4" name="Freeform 62"/>
              <p:cNvSpPr>
                <a:spLocks/>
              </p:cNvSpPr>
              <p:nvPr/>
            </p:nvSpPr>
            <p:spPr bwMode="auto">
              <a:xfrm>
                <a:off x="1212" y="2428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5" name="Freeform 63"/>
              <p:cNvSpPr>
                <a:spLocks/>
              </p:cNvSpPr>
              <p:nvPr/>
            </p:nvSpPr>
            <p:spPr bwMode="auto">
              <a:xfrm>
                <a:off x="1212" y="2394"/>
                <a:ext cx="150" cy="16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6" name="Freeform 64"/>
              <p:cNvSpPr>
                <a:spLocks/>
              </p:cNvSpPr>
              <p:nvPr/>
            </p:nvSpPr>
            <p:spPr bwMode="auto">
              <a:xfrm>
                <a:off x="1212" y="2460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7" name="Freeform 6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244 w 244"/>
                  <a:gd name="T3" fmla="*/ 0 h 157"/>
                  <a:gd name="T4" fmla="*/ 0 w 244"/>
                  <a:gd name="T5" fmla="*/ 0 h 157"/>
                  <a:gd name="T6" fmla="*/ 0 w 244"/>
                  <a:gd name="T7" fmla="*/ 157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6" name="Group 66"/>
            <p:cNvGrpSpPr>
              <a:grpSpLocks/>
            </p:cNvGrpSpPr>
            <p:nvPr userDrawn="1"/>
          </p:nvGrpSpPr>
          <p:grpSpPr bwMode="auto">
            <a:xfrm>
              <a:off x="7266065" y="6619868"/>
              <a:ext cx="193805" cy="122665"/>
              <a:chOff x="1592" y="2897"/>
              <a:chExt cx="247" cy="156"/>
            </a:xfrm>
          </p:grpSpPr>
          <p:sp>
            <p:nvSpPr>
              <p:cNvPr id="182" name="Freeform 67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156 h 156"/>
                  <a:gd name="T2" fmla="*/ 0 w 245"/>
                  <a:gd name="T3" fmla="*/ 0 h 156"/>
                  <a:gd name="T4" fmla="*/ 245 w 245"/>
                  <a:gd name="T5" fmla="*/ 0 h 156"/>
                  <a:gd name="T6" fmla="*/ 245 w 245"/>
                  <a:gd name="T7" fmla="*/ 156 h 156"/>
                  <a:gd name="T8" fmla="*/ 0 w 245"/>
                  <a:gd name="T9" fmla="*/ 156 h 156"/>
                  <a:gd name="T10" fmla="*/ 0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0" y="156"/>
                    </a:moveTo>
                    <a:lnTo>
                      <a:pt x="0" y="0"/>
                    </a:lnTo>
                    <a:lnTo>
                      <a:pt x="245" y="0"/>
                    </a:lnTo>
                    <a:lnTo>
                      <a:pt x="245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3" name="Freeform 68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67 h 156"/>
                  <a:gd name="T2" fmla="*/ 114 w 245"/>
                  <a:gd name="T3" fmla="*/ 67 h 156"/>
                  <a:gd name="T4" fmla="*/ 114 w 245"/>
                  <a:gd name="T5" fmla="*/ 0 h 156"/>
                  <a:gd name="T6" fmla="*/ 137 w 245"/>
                  <a:gd name="T7" fmla="*/ 0 h 156"/>
                  <a:gd name="T8" fmla="*/ 137 w 245"/>
                  <a:gd name="T9" fmla="*/ 67 h 156"/>
                  <a:gd name="T10" fmla="*/ 245 w 245"/>
                  <a:gd name="T11" fmla="*/ 67 h 156"/>
                  <a:gd name="T12" fmla="*/ 245 w 245"/>
                  <a:gd name="T13" fmla="*/ 89 h 156"/>
                  <a:gd name="T14" fmla="*/ 137 w 245"/>
                  <a:gd name="T15" fmla="*/ 89 h 156"/>
                  <a:gd name="T16" fmla="*/ 137 w 245"/>
                  <a:gd name="T17" fmla="*/ 156 h 156"/>
                  <a:gd name="T18" fmla="*/ 114 w 245"/>
                  <a:gd name="T19" fmla="*/ 156 h 156"/>
                  <a:gd name="T20" fmla="*/ 114 w 245"/>
                  <a:gd name="T21" fmla="*/ 89 h 156"/>
                  <a:gd name="T22" fmla="*/ 0 w 245"/>
                  <a:gd name="T23" fmla="*/ 89 h 156"/>
                  <a:gd name="T24" fmla="*/ 0 w 245"/>
                  <a:gd name="T25" fmla="*/ 67 h 156"/>
                  <a:gd name="T26" fmla="*/ 0 w 245"/>
                  <a:gd name="T27" fmla="*/ 67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6"/>
                  <a:gd name="T44" fmla="*/ 245 w 245"/>
                  <a:gd name="T45" fmla="*/ 156 h 1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6">
                    <a:moveTo>
                      <a:pt x="0" y="67"/>
                    </a:moveTo>
                    <a:lnTo>
                      <a:pt x="114" y="67"/>
                    </a:lnTo>
                    <a:lnTo>
                      <a:pt x="114" y="0"/>
                    </a:lnTo>
                    <a:lnTo>
                      <a:pt x="137" y="0"/>
                    </a:lnTo>
                    <a:lnTo>
                      <a:pt x="137" y="67"/>
                    </a:lnTo>
                    <a:lnTo>
                      <a:pt x="245" y="67"/>
                    </a:lnTo>
                    <a:lnTo>
                      <a:pt x="245" y="89"/>
                    </a:lnTo>
                    <a:lnTo>
                      <a:pt x="137" y="89"/>
                    </a:lnTo>
                    <a:lnTo>
                      <a:pt x="137" y="156"/>
                    </a:lnTo>
                    <a:lnTo>
                      <a:pt x="114" y="156"/>
                    </a:lnTo>
                    <a:lnTo>
                      <a:pt x="114" y="89"/>
                    </a:lnTo>
                    <a:lnTo>
                      <a:pt x="0" y="89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4" name="Freeform 69"/>
              <p:cNvSpPr>
                <a:spLocks/>
              </p:cNvSpPr>
              <p:nvPr/>
            </p:nvSpPr>
            <p:spPr bwMode="auto">
              <a:xfrm>
                <a:off x="1742" y="2897"/>
                <a:ext cx="67" cy="50"/>
              </a:xfrm>
              <a:custGeom>
                <a:avLst/>
                <a:gdLst>
                  <a:gd name="T0" fmla="*/ 0 w 66"/>
                  <a:gd name="T1" fmla="*/ 0 h 50"/>
                  <a:gd name="T2" fmla="*/ 0 w 66"/>
                  <a:gd name="T3" fmla="*/ 50 h 50"/>
                  <a:gd name="T4" fmla="*/ 66 w 66"/>
                  <a:gd name="T5" fmla="*/ 0 h 50"/>
                  <a:gd name="T6" fmla="*/ 0 w 66"/>
                  <a:gd name="T7" fmla="*/ 0 h 50"/>
                  <a:gd name="T8" fmla="*/ 0 w 6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0"/>
                  <a:gd name="T17" fmla="*/ 66 w 6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0">
                    <a:moveTo>
                      <a:pt x="0" y="0"/>
                    </a:moveTo>
                    <a:lnTo>
                      <a:pt x="0" y="50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" name="Freeform 70"/>
              <p:cNvSpPr>
                <a:spLocks/>
              </p:cNvSpPr>
              <p:nvPr/>
            </p:nvSpPr>
            <p:spPr bwMode="auto">
              <a:xfrm>
                <a:off x="1778" y="2913"/>
                <a:ext cx="61" cy="40"/>
              </a:xfrm>
              <a:custGeom>
                <a:avLst/>
                <a:gdLst>
                  <a:gd name="T0" fmla="*/ 0 w 60"/>
                  <a:gd name="T1" fmla="*/ 39 h 39"/>
                  <a:gd name="T2" fmla="*/ 60 w 60"/>
                  <a:gd name="T3" fmla="*/ 39 h 39"/>
                  <a:gd name="T4" fmla="*/ 60 w 60"/>
                  <a:gd name="T5" fmla="*/ 0 h 39"/>
                  <a:gd name="T6" fmla="*/ 0 w 60"/>
                  <a:gd name="T7" fmla="*/ 39 h 39"/>
                  <a:gd name="T8" fmla="*/ 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39"/>
                    </a:moveTo>
                    <a:lnTo>
                      <a:pt x="60" y="39"/>
                    </a:lnTo>
                    <a:lnTo>
                      <a:pt x="6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" name="Freeform 71"/>
              <p:cNvSpPr>
                <a:spLocks/>
              </p:cNvSpPr>
              <p:nvPr/>
            </p:nvSpPr>
            <p:spPr bwMode="auto">
              <a:xfrm>
                <a:off x="1742" y="2897"/>
                <a:ext cx="97" cy="57"/>
              </a:xfrm>
              <a:custGeom>
                <a:avLst/>
                <a:gdLst>
                  <a:gd name="T0" fmla="*/ 0 w 96"/>
                  <a:gd name="T1" fmla="*/ 56 h 56"/>
                  <a:gd name="T2" fmla="*/ 78 w 96"/>
                  <a:gd name="T3" fmla="*/ 0 h 56"/>
                  <a:gd name="T4" fmla="*/ 96 w 96"/>
                  <a:gd name="T5" fmla="*/ 0 h 56"/>
                  <a:gd name="T6" fmla="*/ 18 w 96"/>
                  <a:gd name="T7" fmla="*/ 56 h 56"/>
                  <a:gd name="T8" fmla="*/ 0 w 96"/>
                  <a:gd name="T9" fmla="*/ 56 h 56"/>
                  <a:gd name="T10" fmla="*/ 0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0" y="56"/>
                    </a:moveTo>
                    <a:lnTo>
                      <a:pt x="78" y="0"/>
                    </a:lnTo>
                    <a:lnTo>
                      <a:pt x="96" y="0"/>
                    </a:lnTo>
                    <a:lnTo>
                      <a:pt x="1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7" name="Freeform 72"/>
              <p:cNvSpPr>
                <a:spLocks/>
              </p:cNvSpPr>
              <p:nvPr/>
            </p:nvSpPr>
            <p:spPr bwMode="auto">
              <a:xfrm>
                <a:off x="1616" y="2897"/>
                <a:ext cx="77" cy="44"/>
              </a:xfrm>
              <a:custGeom>
                <a:avLst/>
                <a:gdLst>
                  <a:gd name="T0" fmla="*/ 78 w 78"/>
                  <a:gd name="T1" fmla="*/ 0 h 45"/>
                  <a:gd name="T2" fmla="*/ 78 w 78"/>
                  <a:gd name="T3" fmla="*/ 45 h 45"/>
                  <a:gd name="T4" fmla="*/ 0 w 78"/>
                  <a:gd name="T5" fmla="*/ 0 h 45"/>
                  <a:gd name="T6" fmla="*/ 78 w 78"/>
                  <a:gd name="T7" fmla="*/ 0 h 45"/>
                  <a:gd name="T8" fmla="*/ 78 w 7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45"/>
                  <a:gd name="T17" fmla="*/ 78 w 7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45">
                    <a:moveTo>
                      <a:pt x="78" y="0"/>
                    </a:moveTo>
                    <a:lnTo>
                      <a:pt x="78" y="45"/>
                    </a:lnTo>
                    <a:lnTo>
                      <a:pt x="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8" name="Freeform 73"/>
              <p:cNvSpPr>
                <a:spLocks/>
              </p:cNvSpPr>
              <p:nvPr/>
            </p:nvSpPr>
            <p:spPr bwMode="auto">
              <a:xfrm>
                <a:off x="1592" y="2913"/>
                <a:ext cx="61" cy="40"/>
              </a:xfrm>
              <a:custGeom>
                <a:avLst/>
                <a:gdLst>
                  <a:gd name="T0" fmla="*/ 60 w 60"/>
                  <a:gd name="T1" fmla="*/ 39 h 39"/>
                  <a:gd name="T2" fmla="*/ 0 w 60"/>
                  <a:gd name="T3" fmla="*/ 39 h 39"/>
                  <a:gd name="T4" fmla="*/ 0 w 60"/>
                  <a:gd name="T5" fmla="*/ 0 h 39"/>
                  <a:gd name="T6" fmla="*/ 60 w 60"/>
                  <a:gd name="T7" fmla="*/ 39 h 39"/>
                  <a:gd name="T8" fmla="*/ 6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60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6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9" name="Freeform 74"/>
              <p:cNvSpPr>
                <a:spLocks/>
              </p:cNvSpPr>
              <p:nvPr/>
            </p:nvSpPr>
            <p:spPr bwMode="auto">
              <a:xfrm>
                <a:off x="1592" y="2897"/>
                <a:ext cx="95" cy="57"/>
              </a:xfrm>
              <a:custGeom>
                <a:avLst/>
                <a:gdLst>
                  <a:gd name="T0" fmla="*/ 96 w 96"/>
                  <a:gd name="T1" fmla="*/ 56 h 56"/>
                  <a:gd name="T2" fmla="*/ 0 w 96"/>
                  <a:gd name="T3" fmla="*/ 0 h 56"/>
                  <a:gd name="T4" fmla="*/ 6 w 96"/>
                  <a:gd name="T5" fmla="*/ 11 h 56"/>
                  <a:gd name="T6" fmla="*/ 78 w 96"/>
                  <a:gd name="T7" fmla="*/ 56 h 56"/>
                  <a:gd name="T8" fmla="*/ 96 w 96"/>
                  <a:gd name="T9" fmla="*/ 56 h 56"/>
                  <a:gd name="T10" fmla="*/ 96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96" y="5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78" y="56"/>
                    </a:lnTo>
                    <a:lnTo>
                      <a:pt x="96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0" name="Freeform 75"/>
              <p:cNvSpPr>
                <a:spLocks/>
              </p:cNvSpPr>
              <p:nvPr/>
            </p:nvSpPr>
            <p:spPr bwMode="auto">
              <a:xfrm>
                <a:off x="1742" y="3008"/>
                <a:ext cx="73" cy="44"/>
              </a:xfrm>
              <a:custGeom>
                <a:avLst/>
                <a:gdLst>
                  <a:gd name="T0" fmla="*/ 0 w 72"/>
                  <a:gd name="T1" fmla="*/ 44 h 44"/>
                  <a:gd name="T2" fmla="*/ 0 w 72"/>
                  <a:gd name="T3" fmla="*/ 0 h 44"/>
                  <a:gd name="T4" fmla="*/ 72 w 72"/>
                  <a:gd name="T5" fmla="*/ 44 h 44"/>
                  <a:gd name="T6" fmla="*/ 0 w 72"/>
                  <a:gd name="T7" fmla="*/ 44 h 44"/>
                  <a:gd name="T8" fmla="*/ 0 w 72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4"/>
                  <a:gd name="T17" fmla="*/ 72 w 7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4">
                    <a:moveTo>
                      <a:pt x="0" y="44"/>
                    </a:moveTo>
                    <a:lnTo>
                      <a:pt x="0" y="0"/>
                    </a:lnTo>
                    <a:lnTo>
                      <a:pt x="7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1" name="Freeform 76"/>
              <p:cNvSpPr>
                <a:spLocks/>
              </p:cNvSpPr>
              <p:nvPr/>
            </p:nvSpPr>
            <p:spPr bwMode="auto">
              <a:xfrm>
                <a:off x="1778" y="2998"/>
                <a:ext cx="61" cy="38"/>
              </a:xfrm>
              <a:custGeom>
                <a:avLst/>
                <a:gdLst>
                  <a:gd name="T0" fmla="*/ 0 w 60"/>
                  <a:gd name="T1" fmla="*/ 0 h 39"/>
                  <a:gd name="T2" fmla="*/ 60 w 60"/>
                  <a:gd name="T3" fmla="*/ 0 h 39"/>
                  <a:gd name="T4" fmla="*/ 60 w 60"/>
                  <a:gd name="T5" fmla="*/ 39 h 39"/>
                  <a:gd name="T6" fmla="*/ 0 w 60"/>
                  <a:gd name="T7" fmla="*/ 0 h 39"/>
                  <a:gd name="T8" fmla="*/ 0 w 6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0"/>
                    </a:moveTo>
                    <a:lnTo>
                      <a:pt x="60" y="0"/>
                    </a:lnTo>
                    <a:lnTo>
                      <a:pt x="6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2" name="Freeform 77"/>
              <p:cNvSpPr>
                <a:spLocks/>
              </p:cNvSpPr>
              <p:nvPr/>
            </p:nvSpPr>
            <p:spPr bwMode="auto">
              <a:xfrm>
                <a:off x="1754" y="2998"/>
                <a:ext cx="85" cy="55"/>
              </a:xfrm>
              <a:custGeom>
                <a:avLst/>
                <a:gdLst>
                  <a:gd name="T0" fmla="*/ 0 w 84"/>
                  <a:gd name="T1" fmla="*/ 0 h 55"/>
                  <a:gd name="T2" fmla="*/ 84 w 84"/>
                  <a:gd name="T3" fmla="*/ 55 h 55"/>
                  <a:gd name="T4" fmla="*/ 84 w 84"/>
                  <a:gd name="T5" fmla="*/ 44 h 55"/>
                  <a:gd name="T6" fmla="*/ 18 w 84"/>
                  <a:gd name="T7" fmla="*/ 0 h 55"/>
                  <a:gd name="T8" fmla="*/ 0 w 84"/>
                  <a:gd name="T9" fmla="*/ 0 h 55"/>
                  <a:gd name="T10" fmla="*/ 0 w 8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55"/>
                  <a:gd name="T20" fmla="*/ 84 w 8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55">
                    <a:moveTo>
                      <a:pt x="0" y="0"/>
                    </a:moveTo>
                    <a:lnTo>
                      <a:pt x="84" y="55"/>
                    </a:lnTo>
                    <a:lnTo>
                      <a:pt x="84" y="44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3" name="Freeform 78"/>
              <p:cNvSpPr>
                <a:spLocks/>
              </p:cNvSpPr>
              <p:nvPr/>
            </p:nvSpPr>
            <p:spPr bwMode="auto">
              <a:xfrm>
                <a:off x="1622" y="3002"/>
                <a:ext cx="71" cy="50"/>
              </a:xfrm>
              <a:custGeom>
                <a:avLst/>
                <a:gdLst>
                  <a:gd name="T0" fmla="*/ 72 w 72"/>
                  <a:gd name="T1" fmla="*/ 50 h 50"/>
                  <a:gd name="T2" fmla="*/ 72 w 72"/>
                  <a:gd name="T3" fmla="*/ 0 h 50"/>
                  <a:gd name="T4" fmla="*/ 0 w 72"/>
                  <a:gd name="T5" fmla="*/ 50 h 50"/>
                  <a:gd name="T6" fmla="*/ 72 w 72"/>
                  <a:gd name="T7" fmla="*/ 50 h 50"/>
                  <a:gd name="T8" fmla="*/ 72 w 72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50"/>
                  <a:gd name="T17" fmla="*/ 72 w 7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50">
                    <a:moveTo>
                      <a:pt x="72" y="50"/>
                    </a:moveTo>
                    <a:lnTo>
                      <a:pt x="72" y="0"/>
                    </a:lnTo>
                    <a:lnTo>
                      <a:pt x="0" y="50"/>
                    </a:lnTo>
                    <a:lnTo>
                      <a:pt x="72" y="5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4" name="Freeform 79"/>
              <p:cNvSpPr>
                <a:spLocks/>
              </p:cNvSpPr>
              <p:nvPr/>
            </p:nvSpPr>
            <p:spPr bwMode="auto">
              <a:xfrm>
                <a:off x="1592" y="2998"/>
                <a:ext cx="55" cy="38"/>
              </a:xfrm>
              <a:custGeom>
                <a:avLst/>
                <a:gdLst>
                  <a:gd name="T0" fmla="*/ 54 w 54"/>
                  <a:gd name="T1" fmla="*/ 0 h 39"/>
                  <a:gd name="T2" fmla="*/ 0 w 54"/>
                  <a:gd name="T3" fmla="*/ 0 h 39"/>
                  <a:gd name="T4" fmla="*/ 0 w 54"/>
                  <a:gd name="T5" fmla="*/ 39 h 39"/>
                  <a:gd name="T6" fmla="*/ 54 w 54"/>
                  <a:gd name="T7" fmla="*/ 0 h 39"/>
                  <a:gd name="T8" fmla="*/ 54 w 54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9"/>
                  <a:gd name="T17" fmla="*/ 54 w 54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9">
                    <a:moveTo>
                      <a:pt x="54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5" name="Freeform 80"/>
              <p:cNvSpPr>
                <a:spLocks/>
              </p:cNvSpPr>
              <p:nvPr/>
            </p:nvSpPr>
            <p:spPr bwMode="auto">
              <a:xfrm>
                <a:off x="1598" y="2998"/>
                <a:ext cx="95" cy="55"/>
              </a:xfrm>
              <a:custGeom>
                <a:avLst/>
                <a:gdLst>
                  <a:gd name="T0" fmla="*/ 96 w 96"/>
                  <a:gd name="T1" fmla="*/ 0 h 55"/>
                  <a:gd name="T2" fmla="*/ 18 w 96"/>
                  <a:gd name="T3" fmla="*/ 55 h 55"/>
                  <a:gd name="T4" fmla="*/ 0 w 96"/>
                  <a:gd name="T5" fmla="*/ 55 h 55"/>
                  <a:gd name="T6" fmla="*/ 78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5"/>
                  <a:gd name="T20" fmla="*/ 96 w 9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5">
                    <a:moveTo>
                      <a:pt x="96" y="0"/>
                    </a:moveTo>
                    <a:lnTo>
                      <a:pt x="18" y="55"/>
                    </a:lnTo>
                    <a:lnTo>
                      <a:pt x="0" y="55"/>
                    </a:lnTo>
                    <a:lnTo>
                      <a:pt x="78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6" name="Freeform 81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7" name="Group 82"/>
            <p:cNvGrpSpPr>
              <a:grpSpLocks/>
            </p:cNvGrpSpPr>
            <p:nvPr userDrawn="1"/>
          </p:nvGrpSpPr>
          <p:grpSpPr bwMode="auto">
            <a:xfrm>
              <a:off x="6770593" y="6619868"/>
              <a:ext cx="191829" cy="121883"/>
              <a:chOff x="1778" y="2004"/>
              <a:chExt cx="246" cy="156"/>
            </a:xfrm>
          </p:grpSpPr>
          <p:sp>
            <p:nvSpPr>
              <p:cNvPr id="179" name="Freeform 83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1573 w 239"/>
                  <a:gd name="T1" fmla="*/ 2942 h 151"/>
                  <a:gd name="T2" fmla="*/ 1573 w 239"/>
                  <a:gd name="T3" fmla="*/ 0 h 151"/>
                  <a:gd name="T4" fmla="*/ 0 w 239"/>
                  <a:gd name="T5" fmla="*/ 0 h 151"/>
                  <a:gd name="T6" fmla="*/ 0 w 239"/>
                  <a:gd name="T7" fmla="*/ 2942 h 151"/>
                  <a:gd name="T8" fmla="*/ 1573 w 239"/>
                  <a:gd name="T9" fmla="*/ 2942 h 151"/>
                  <a:gd name="T10" fmla="*/ 1573 w 239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51"/>
                  <a:gd name="T20" fmla="*/ 239 w 239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51">
                    <a:moveTo>
                      <a:pt x="239" y="151"/>
                    </a:moveTo>
                    <a:lnTo>
                      <a:pt x="239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39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0" name="Freeform 84"/>
              <p:cNvSpPr>
                <a:spLocks/>
              </p:cNvSpPr>
              <p:nvPr/>
            </p:nvSpPr>
            <p:spPr bwMode="auto">
              <a:xfrm>
                <a:off x="1845" y="2026"/>
                <a:ext cx="120" cy="118"/>
              </a:xfrm>
              <a:custGeom>
                <a:avLst/>
                <a:gdLst>
                  <a:gd name="T0" fmla="*/ 77 w 119"/>
                  <a:gd name="T1" fmla="*/ 78 h 117"/>
                  <a:gd name="T2" fmla="*/ 119 w 119"/>
                  <a:gd name="T3" fmla="*/ 78 h 117"/>
                  <a:gd name="T4" fmla="*/ 119 w 119"/>
                  <a:gd name="T5" fmla="*/ 44 h 117"/>
                  <a:gd name="T6" fmla="*/ 77 w 119"/>
                  <a:gd name="T7" fmla="*/ 44 h 117"/>
                  <a:gd name="T8" fmla="*/ 77 w 119"/>
                  <a:gd name="T9" fmla="*/ 0 h 117"/>
                  <a:gd name="T10" fmla="*/ 42 w 119"/>
                  <a:gd name="T11" fmla="*/ 0 h 117"/>
                  <a:gd name="T12" fmla="*/ 42 w 119"/>
                  <a:gd name="T13" fmla="*/ 44 h 117"/>
                  <a:gd name="T14" fmla="*/ 0 w 119"/>
                  <a:gd name="T15" fmla="*/ 44 h 117"/>
                  <a:gd name="T16" fmla="*/ 0 w 119"/>
                  <a:gd name="T17" fmla="*/ 78 h 117"/>
                  <a:gd name="T18" fmla="*/ 42 w 119"/>
                  <a:gd name="T19" fmla="*/ 78 h 117"/>
                  <a:gd name="T20" fmla="*/ 42 w 119"/>
                  <a:gd name="T21" fmla="*/ 117 h 117"/>
                  <a:gd name="T22" fmla="*/ 77 w 119"/>
                  <a:gd name="T23" fmla="*/ 117 h 117"/>
                  <a:gd name="T24" fmla="*/ 77 w 119"/>
                  <a:gd name="T25" fmla="*/ 78 h 117"/>
                  <a:gd name="T26" fmla="*/ 77 w 119"/>
                  <a:gd name="T27" fmla="*/ 78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9"/>
                  <a:gd name="T43" fmla="*/ 0 h 117"/>
                  <a:gd name="T44" fmla="*/ 119 w 119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9" h="117">
                    <a:moveTo>
                      <a:pt x="77" y="78"/>
                    </a:moveTo>
                    <a:lnTo>
                      <a:pt x="119" y="78"/>
                    </a:lnTo>
                    <a:lnTo>
                      <a:pt x="119" y="44"/>
                    </a:lnTo>
                    <a:lnTo>
                      <a:pt x="77" y="44"/>
                    </a:lnTo>
                    <a:lnTo>
                      <a:pt x="77" y="0"/>
                    </a:lnTo>
                    <a:lnTo>
                      <a:pt x="42" y="0"/>
                    </a:lnTo>
                    <a:lnTo>
                      <a:pt x="42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2" y="78"/>
                    </a:lnTo>
                    <a:lnTo>
                      <a:pt x="42" y="117"/>
                    </a:lnTo>
                    <a:lnTo>
                      <a:pt x="77" y="117"/>
                    </a:lnTo>
                    <a:lnTo>
                      <a:pt x="77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1" name="Freeform 85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8" name="Group 86"/>
            <p:cNvGrpSpPr>
              <a:grpSpLocks/>
            </p:cNvGrpSpPr>
            <p:nvPr userDrawn="1"/>
          </p:nvGrpSpPr>
          <p:grpSpPr bwMode="auto">
            <a:xfrm>
              <a:off x="6527589" y="6619868"/>
              <a:ext cx="191412" cy="122665"/>
              <a:chOff x="1592" y="2143"/>
              <a:chExt cx="247" cy="156"/>
            </a:xfrm>
          </p:grpSpPr>
          <p:sp>
            <p:nvSpPr>
              <p:cNvPr id="173" name="Freeform 87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4" name="Freeform 88"/>
              <p:cNvSpPr>
                <a:spLocks/>
              </p:cNvSpPr>
              <p:nvPr/>
            </p:nvSpPr>
            <p:spPr bwMode="auto">
              <a:xfrm>
                <a:off x="1592" y="2143"/>
                <a:ext cx="66" cy="67"/>
              </a:xfrm>
              <a:custGeom>
                <a:avLst/>
                <a:gdLst>
                  <a:gd name="T0" fmla="*/ 66 w 66"/>
                  <a:gd name="T1" fmla="*/ 0 h 67"/>
                  <a:gd name="T2" fmla="*/ 0 w 66"/>
                  <a:gd name="T3" fmla="*/ 0 h 67"/>
                  <a:gd name="T4" fmla="*/ 0 w 66"/>
                  <a:gd name="T5" fmla="*/ 67 h 67"/>
                  <a:gd name="T6" fmla="*/ 66 w 66"/>
                  <a:gd name="T7" fmla="*/ 67 h 67"/>
                  <a:gd name="T8" fmla="*/ 66 w 66"/>
                  <a:gd name="T9" fmla="*/ 0 h 67"/>
                  <a:gd name="T10" fmla="*/ 66 w 66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7"/>
                  <a:gd name="T20" fmla="*/ 66 w 66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7">
                    <a:moveTo>
                      <a:pt x="66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66" y="6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5" name="Freeform 89"/>
              <p:cNvSpPr>
                <a:spLocks/>
              </p:cNvSpPr>
              <p:nvPr/>
            </p:nvSpPr>
            <p:spPr bwMode="auto">
              <a:xfrm>
                <a:off x="1592" y="2238"/>
                <a:ext cx="66" cy="61"/>
              </a:xfrm>
              <a:custGeom>
                <a:avLst/>
                <a:gdLst>
                  <a:gd name="T0" fmla="*/ 0 w 66"/>
                  <a:gd name="T1" fmla="*/ 0 h 61"/>
                  <a:gd name="T2" fmla="*/ 0 w 66"/>
                  <a:gd name="T3" fmla="*/ 61 h 61"/>
                  <a:gd name="T4" fmla="*/ 66 w 66"/>
                  <a:gd name="T5" fmla="*/ 61 h 61"/>
                  <a:gd name="T6" fmla="*/ 66 w 66"/>
                  <a:gd name="T7" fmla="*/ 0 h 61"/>
                  <a:gd name="T8" fmla="*/ 0 w 66"/>
                  <a:gd name="T9" fmla="*/ 0 h 61"/>
                  <a:gd name="T10" fmla="*/ 0 w 66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1"/>
                  <a:gd name="T20" fmla="*/ 66 w 66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1">
                    <a:moveTo>
                      <a:pt x="0" y="0"/>
                    </a:moveTo>
                    <a:lnTo>
                      <a:pt x="0" y="61"/>
                    </a:lnTo>
                    <a:lnTo>
                      <a:pt x="66" y="61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6" name="Freeform 90"/>
              <p:cNvSpPr>
                <a:spLocks/>
              </p:cNvSpPr>
              <p:nvPr/>
            </p:nvSpPr>
            <p:spPr bwMode="auto">
              <a:xfrm>
                <a:off x="1689" y="2238"/>
                <a:ext cx="150" cy="61"/>
              </a:xfrm>
              <a:custGeom>
                <a:avLst/>
                <a:gdLst>
                  <a:gd name="T0" fmla="*/ 0 w 149"/>
                  <a:gd name="T1" fmla="*/ 61 h 61"/>
                  <a:gd name="T2" fmla="*/ 149 w 149"/>
                  <a:gd name="T3" fmla="*/ 61 h 61"/>
                  <a:gd name="T4" fmla="*/ 149 w 149"/>
                  <a:gd name="T5" fmla="*/ 0 h 61"/>
                  <a:gd name="T6" fmla="*/ 0 w 149"/>
                  <a:gd name="T7" fmla="*/ 0 h 61"/>
                  <a:gd name="T8" fmla="*/ 0 w 149"/>
                  <a:gd name="T9" fmla="*/ 61 h 61"/>
                  <a:gd name="T10" fmla="*/ 0 w 149"/>
                  <a:gd name="T11" fmla="*/ 6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1"/>
                  <a:gd name="T20" fmla="*/ 149 w 149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1">
                    <a:moveTo>
                      <a:pt x="0" y="61"/>
                    </a:moveTo>
                    <a:lnTo>
                      <a:pt x="149" y="61"/>
                    </a:lnTo>
                    <a:lnTo>
                      <a:pt x="149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7" name="Freeform 91"/>
              <p:cNvSpPr>
                <a:spLocks/>
              </p:cNvSpPr>
              <p:nvPr/>
            </p:nvSpPr>
            <p:spPr bwMode="auto">
              <a:xfrm>
                <a:off x="1689" y="2143"/>
                <a:ext cx="150" cy="67"/>
              </a:xfrm>
              <a:custGeom>
                <a:avLst/>
                <a:gdLst>
                  <a:gd name="T0" fmla="*/ 0 w 149"/>
                  <a:gd name="T1" fmla="*/ 0 h 67"/>
                  <a:gd name="T2" fmla="*/ 0 w 149"/>
                  <a:gd name="T3" fmla="*/ 67 h 67"/>
                  <a:gd name="T4" fmla="*/ 149 w 149"/>
                  <a:gd name="T5" fmla="*/ 67 h 67"/>
                  <a:gd name="T6" fmla="*/ 149 w 149"/>
                  <a:gd name="T7" fmla="*/ 0 h 67"/>
                  <a:gd name="T8" fmla="*/ 0 w 149"/>
                  <a:gd name="T9" fmla="*/ 0 h 67"/>
                  <a:gd name="T10" fmla="*/ 0 w 149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7"/>
                  <a:gd name="T20" fmla="*/ 149 w 149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7">
                    <a:moveTo>
                      <a:pt x="0" y="0"/>
                    </a:moveTo>
                    <a:lnTo>
                      <a:pt x="0" y="67"/>
                    </a:lnTo>
                    <a:lnTo>
                      <a:pt x="149" y="67"/>
                    </a:lnTo>
                    <a:lnTo>
                      <a:pt x="1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8" name="Freeform 92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9" name="Group 93"/>
            <p:cNvGrpSpPr>
              <a:grpSpLocks/>
            </p:cNvGrpSpPr>
            <p:nvPr userDrawn="1"/>
          </p:nvGrpSpPr>
          <p:grpSpPr bwMode="auto">
            <a:xfrm>
              <a:off x="6283384" y="6619868"/>
              <a:ext cx="190269" cy="122665"/>
              <a:chOff x="1593" y="1897"/>
              <a:chExt cx="244" cy="157"/>
            </a:xfrm>
          </p:grpSpPr>
          <p:sp>
            <p:nvSpPr>
              <p:cNvPr id="169" name="Freeform 94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0" name="Freeform 95"/>
              <p:cNvSpPr>
                <a:spLocks/>
              </p:cNvSpPr>
              <p:nvPr/>
            </p:nvSpPr>
            <p:spPr bwMode="auto">
              <a:xfrm>
                <a:off x="1593" y="1897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1" name="Freeform 96"/>
              <p:cNvSpPr>
                <a:spLocks/>
              </p:cNvSpPr>
              <p:nvPr/>
            </p:nvSpPr>
            <p:spPr bwMode="auto">
              <a:xfrm>
                <a:off x="1593" y="2003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2" name="Freeform 97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0" name="Group 98"/>
            <p:cNvGrpSpPr>
              <a:grpSpLocks/>
            </p:cNvGrpSpPr>
            <p:nvPr userDrawn="1"/>
          </p:nvGrpSpPr>
          <p:grpSpPr bwMode="auto">
            <a:xfrm>
              <a:off x="5284697" y="6619868"/>
              <a:ext cx="192609" cy="122251"/>
              <a:chOff x="1778" y="1164"/>
              <a:chExt cx="247" cy="157"/>
            </a:xfrm>
          </p:grpSpPr>
          <p:sp>
            <p:nvSpPr>
              <p:cNvPr id="120" name="Freeform 99"/>
              <p:cNvSpPr>
                <a:spLocks/>
              </p:cNvSpPr>
              <p:nvPr/>
            </p:nvSpPr>
            <p:spPr bwMode="auto">
              <a:xfrm>
                <a:off x="1778" y="1164"/>
                <a:ext cx="102" cy="157"/>
              </a:xfrm>
              <a:custGeom>
                <a:avLst/>
                <a:gdLst>
                  <a:gd name="T0" fmla="*/ 9612 w 96"/>
                  <a:gd name="T1" fmla="*/ 156 h 156"/>
                  <a:gd name="T2" fmla="*/ 0 w 96"/>
                  <a:gd name="T3" fmla="*/ 156 h 156"/>
                  <a:gd name="T4" fmla="*/ 0 w 96"/>
                  <a:gd name="T5" fmla="*/ 0 h 156"/>
                  <a:gd name="T6" fmla="*/ 9612 w 96"/>
                  <a:gd name="T7" fmla="*/ 0 h 156"/>
                  <a:gd name="T8" fmla="*/ 9612 w 96"/>
                  <a:gd name="T9" fmla="*/ 156 h 156"/>
                  <a:gd name="T10" fmla="*/ 9612 w 96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156"/>
                  <a:gd name="T20" fmla="*/ 96 w 96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156">
                    <a:moveTo>
                      <a:pt x="96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156"/>
                    </a:lnTo>
                    <a:close/>
                  </a:path>
                </a:pathLst>
              </a:custGeom>
              <a:solidFill>
                <a:srgbClr val="1386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1" name="Freeform 100"/>
              <p:cNvSpPr>
                <a:spLocks/>
              </p:cNvSpPr>
              <p:nvPr/>
            </p:nvSpPr>
            <p:spPr bwMode="auto">
              <a:xfrm>
                <a:off x="1880" y="1164"/>
                <a:ext cx="145" cy="157"/>
              </a:xfrm>
              <a:custGeom>
                <a:avLst/>
                <a:gdLst>
                  <a:gd name="T0" fmla="*/ 143 w 143"/>
                  <a:gd name="T1" fmla="*/ 156 h 156"/>
                  <a:gd name="T2" fmla="*/ 0 w 143"/>
                  <a:gd name="T3" fmla="*/ 156 h 156"/>
                  <a:gd name="T4" fmla="*/ 0 w 143"/>
                  <a:gd name="T5" fmla="*/ 0 h 156"/>
                  <a:gd name="T6" fmla="*/ 143 w 143"/>
                  <a:gd name="T7" fmla="*/ 0 h 156"/>
                  <a:gd name="T8" fmla="*/ 143 w 143"/>
                  <a:gd name="T9" fmla="*/ 156 h 156"/>
                  <a:gd name="T10" fmla="*/ 143 w 143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56"/>
                  <a:gd name="T20" fmla="*/ 143 w 14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56">
                    <a:moveTo>
                      <a:pt x="143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143" y="0"/>
                    </a:lnTo>
                    <a:lnTo>
                      <a:pt x="143" y="156"/>
                    </a:lnTo>
                    <a:close/>
                  </a:path>
                </a:pathLst>
              </a:custGeom>
              <a:solidFill>
                <a:srgbClr val="FF1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2" name="Freeform 101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3" name="Freeform 102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4" name="Freeform 103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5" name="Freeform 104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6" name="Freeform 105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7" name="Freeform 106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8" name="Freeform 107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9" name="Freeform 108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0" name="Freeform 109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1" name="Freeform 110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2" name="Freeform 111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3" name="Freeform 112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4" name="Freeform 113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5" name="Freeform 114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6" name="Freeform 115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7" name="Freeform 116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8" name="Freeform 117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9" name="Freeform 118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0" name="Freeform 119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1" name="Freeform 120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2" name="Freeform 121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3" name="Freeform 122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4" name="Freeform 123"/>
              <p:cNvSpPr>
                <a:spLocks noEditPoints="1"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48 w 101"/>
                  <a:gd name="T37" fmla="*/ 84 h 90"/>
                  <a:gd name="T38" fmla="*/ 30 w 101"/>
                  <a:gd name="T39" fmla="*/ 84 h 90"/>
                  <a:gd name="T40" fmla="*/ 18 w 101"/>
                  <a:gd name="T41" fmla="*/ 73 h 90"/>
                  <a:gd name="T42" fmla="*/ 12 w 101"/>
                  <a:gd name="T43" fmla="*/ 62 h 90"/>
                  <a:gd name="T44" fmla="*/ 6 w 101"/>
                  <a:gd name="T45" fmla="*/ 45 h 90"/>
                  <a:gd name="T46" fmla="*/ 12 w 101"/>
                  <a:gd name="T47" fmla="*/ 28 h 90"/>
                  <a:gd name="T48" fmla="*/ 18 w 101"/>
                  <a:gd name="T49" fmla="*/ 17 h 90"/>
                  <a:gd name="T50" fmla="*/ 30 w 101"/>
                  <a:gd name="T51" fmla="*/ 6 h 90"/>
                  <a:gd name="T52" fmla="*/ 48 w 101"/>
                  <a:gd name="T53" fmla="*/ 0 h 90"/>
                  <a:gd name="T54" fmla="*/ 66 w 101"/>
                  <a:gd name="T55" fmla="*/ 6 h 90"/>
                  <a:gd name="T56" fmla="*/ 83 w 101"/>
                  <a:gd name="T57" fmla="*/ 17 h 90"/>
                  <a:gd name="T58" fmla="*/ 89 w 101"/>
                  <a:gd name="T59" fmla="*/ 28 h 90"/>
                  <a:gd name="T60" fmla="*/ 95 w 101"/>
                  <a:gd name="T61" fmla="*/ 45 h 90"/>
                  <a:gd name="T62" fmla="*/ 89 w 101"/>
                  <a:gd name="T63" fmla="*/ 62 h 90"/>
                  <a:gd name="T64" fmla="*/ 83 w 101"/>
                  <a:gd name="T65" fmla="*/ 73 h 90"/>
                  <a:gd name="T66" fmla="*/ 66 w 101"/>
                  <a:gd name="T67" fmla="*/ 84 h 90"/>
                  <a:gd name="T68" fmla="*/ 48 w 101"/>
                  <a:gd name="T69" fmla="*/ 84 h 90"/>
                  <a:gd name="T70" fmla="*/ 48 w 101"/>
                  <a:gd name="T71" fmla="*/ 84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90"/>
                  <a:gd name="T110" fmla="*/ 101 w 101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  <a:close/>
                    <a:moveTo>
                      <a:pt x="48" y="84"/>
                    </a:moveTo>
                    <a:lnTo>
                      <a:pt x="30" y="84"/>
                    </a:lnTo>
                    <a:lnTo>
                      <a:pt x="18" y="73"/>
                    </a:lnTo>
                    <a:lnTo>
                      <a:pt x="12" y="62"/>
                    </a:lnTo>
                    <a:lnTo>
                      <a:pt x="6" y="45"/>
                    </a:lnTo>
                    <a:lnTo>
                      <a:pt x="12" y="28"/>
                    </a:lnTo>
                    <a:lnTo>
                      <a:pt x="18" y="17"/>
                    </a:lnTo>
                    <a:lnTo>
                      <a:pt x="30" y="6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83" y="17"/>
                    </a:lnTo>
                    <a:lnTo>
                      <a:pt x="89" y="28"/>
                    </a:lnTo>
                    <a:lnTo>
                      <a:pt x="95" y="45"/>
                    </a:lnTo>
                    <a:lnTo>
                      <a:pt x="89" y="62"/>
                    </a:lnTo>
                    <a:lnTo>
                      <a:pt x="83" y="73"/>
                    </a:lnTo>
                    <a:lnTo>
                      <a:pt x="66" y="84"/>
                    </a:lnTo>
                    <a:lnTo>
                      <a:pt x="48" y="8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5" name="Freeform 124"/>
              <p:cNvSpPr>
                <a:spLocks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90"/>
                  <a:gd name="T56" fmla="*/ 101 w 101"/>
                  <a:gd name="T57" fmla="*/ 90 h 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6" name="Freeform 125"/>
              <p:cNvSpPr>
                <a:spLocks/>
              </p:cNvSpPr>
              <p:nvPr/>
            </p:nvSpPr>
            <p:spPr bwMode="auto">
              <a:xfrm>
                <a:off x="1837" y="1199"/>
                <a:ext cx="92" cy="84"/>
              </a:xfrm>
              <a:custGeom>
                <a:avLst/>
                <a:gdLst>
                  <a:gd name="T0" fmla="*/ 42 w 89"/>
                  <a:gd name="T1" fmla="*/ 84 h 84"/>
                  <a:gd name="T2" fmla="*/ 24 w 89"/>
                  <a:gd name="T3" fmla="*/ 84 h 84"/>
                  <a:gd name="T4" fmla="*/ 12 w 89"/>
                  <a:gd name="T5" fmla="*/ 73 h 84"/>
                  <a:gd name="T6" fmla="*/ 6 w 89"/>
                  <a:gd name="T7" fmla="*/ 62 h 84"/>
                  <a:gd name="T8" fmla="*/ 0 w 89"/>
                  <a:gd name="T9" fmla="*/ 45 h 84"/>
                  <a:gd name="T10" fmla="*/ 6 w 89"/>
                  <a:gd name="T11" fmla="*/ 28 h 84"/>
                  <a:gd name="T12" fmla="*/ 12 w 89"/>
                  <a:gd name="T13" fmla="*/ 17 h 84"/>
                  <a:gd name="T14" fmla="*/ 24 w 89"/>
                  <a:gd name="T15" fmla="*/ 6 h 84"/>
                  <a:gd name="T16" fmla="*/ 42 w 89"/>
                  <a:gd name="T17" fmla="*/ 0 h 84"/>
                  <a:gd name="T18" fmla="*/ 60 w 89"/>
                  <a:gd name="T19" fmla="*/ 6 h 84"/>
                  <a:gd name="T20" fmla="*/ 77 w 89"/>
                  <a:gd name="T21" fmla="*/ 17 h 84"/>
                  <a:gd name="T22" fmla="*/ 83 w 89"/>
                  <a:gd name="T23" fmla="*/ 28 h 84"/>
                  <a:gd name="T24" fmla="*/ 89 w 89"/>
                  <a:gd name="T25" fmla="*/ 45 h 84"/>
                  <a:gd name="T26" fmla="*/ 83 w 89"/>
                  <a:gd name="T27" fmla="*/ 62 h 84"/>
                  <a:gd name="T28" fmla="*/ 77 w 89"/>
                  <a:gd name="T29" fmla="*/ 73 h 84"/>
                  <a:gd name="T30" fmla="*/ 60 w 89"/>
                  <a:gd name="T31" fmla="*/ 84 h 84"/>
                  <a:gd name="T32" fmla="*/ 42 w 89"/>
                  <a:gd name="T33" fmla="*/ 84 h 84"/>
                  <a:gd name="T34" fmla="*/ 42 w 89"/>
                  <a:gd name="T35" fmla="*/ 84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"/>
                  <a:gd name="T55" fmla="*/ 0 h 84"/>
                  <a:gd name="T56" fmla="*/ 89 w 89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" h="84">
                    <a:moveTo>
                      <a:pt x="42" y="84"/>
                    </a:moveTo>
                    <a:lnTo>
                      <a:pt x="24" y="84"/>
                    </a:lnTo>
                    <a:lnTo>
                      <a:pt x="12" y="73"/>
                    </a:lnTo>
                    <a:lnTo>
                      <a:pt x="6" y="62"/>
                    </a:lnTo>
                    <a:lnTo>
                      <a:pt x="0" y="45"/>
                    </a:lnTo>
                    <a:lnTo>
                      <a:pt x="6" y="28"/>
                    </a:lnTo>
                    <a:lnTo>
                      <a:pt x="12" y="17"/>
                    </a:lnTo>
                    <a:lnTo>
                      <a:pt x="24" y="6"/>
                    </a:lnTo>
                    <a:lnTo>
                      <a:pt x="42" y="0"/>
                    </a:lnTo>
                    <a:lnTo>
                      <a:pt x="60" y="6"/>
                    </a:lnTo>
                    <a:lnTo>
                      <a:pt x="77" y="17"/>
                    </a:lnTo>
                    <a:lnTo>
                      <a:pt x="83" y="28"/>
                    </a:lnTo>
                    <a:lnTo>
                      <a:pt x="89" y="45"/>
                    </a:lnTo>
                    <a:lnTo>
                      <a:pt x="83" y="62"/>
                    </a:lnTo>
                    <a:lnTo>
                      <a:pt x="77" y="73"/>
                    </a:lnTo>
                    <a:lnTo>
                      <a:pt x="60" y="84"/>
                    </a:lnTo>
                    <a:lnTo>
                      <a:pt x="42" y="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7" name="Freeform 126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FF16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8" name="Freeform 127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9" name="Freeform 128"/>
              <p:cNvSpPr>
                <a:spLocks/>
              </p:cNvSpPr>
              <p:nvPr/>
            </p:nvSpPr>
            <p:spPr bwMode="auto">
              <a:xfrm>
                <a:off x="1868" y="1225"/>
                <a:ext cx="31" cy="35"/>
              </a:xfrm>
              <a:custGeom>
                <a:avLst/>
                <a:gdLst>
                  <a:gd name="T0" fmla="*/ 30 w 30"/>
                  <a:gd name="T1" fmla="*/ 28 h 34"/>
                  <a:gd name="T2" fmla="*/ 24 w 30"/>
                  <a:gd name="T3" fmla="*/ 34 h 34"/>
                  <a:gd name="T4" fmla="*/ 12 w 30"/>
                  <a:gd name="T5" fmla="*/ 34 h 34"/>
                  <a:gd name="T6" fmla="*/ 6 w 30"/>
                  <a:gd name="T7" fmla="*/ 34 h 34"/>
                  <a:gd name="T8" fmla="*/ 0 w 30"/>
                  <a:gd name="T9" fmla="*/ 28 h 34"/>
                  <a:gd name="T10" fmla="*/ 0 w 30"/>
                  <a:gd name="T11" fmla="*/ 0 h 34"/>
                  <a:gd name="T12" fmla="*/ 30 w 30"/>
                  <a:gd name="T13" fmla="*/ 0 h 34"/>
                  <a:gd name="T14" fmla="*/ 30 w 30"/>
                  <a:gd name="T15" fmla="*/ 28 h 34"/>
                  <a:gd name="T16" fmla="*/ 30 w 30"/>
                  <a:gd name="T17" fmla="*/ 28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4"/>
                  <a:gd name="T29" fmla="*/ 30 w 3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4">
                    <a:moveTo>
                      <a:pt x="30" y="28"/>
                    </a:moveTo>
                    <a:lnTo>
                      <a:pt x="24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0" name="Freeform 129"/>
              <p:cNvSpPr>
                <a:spLocks/>
              </p:cNvSpPr>
              <p:nvPr/>
            </p:nvSpPr>
            <p:spPr bwMode="auto">
              <a:xfrm>
                <a:off x="1880" y="1225"/>
                <a:ext cx="6" cy="12"/>
              </a:xfrm>
              <a:custGeom>
                <a:avLst/>
                <a:gdLst>
                  <a:gd name="T0" fmla="*/ 6 w 6"/>
                  <a:gd name="T1" fmla="*/ 6 h 11"/>
                  <a:gd name="T2" fmla="*/ 6 w 6"/>
                  <a:gd name="T3" fmla="*/ 11 h 11"/>
                  <a:gd name="T4" fmla="*/ 0 w 6"/>
                  <a:gd name="T5" fmla="*/ 11 h 11"/>
                  <a:gd name="T6" fmla="*/ 0 w 6"/>
                  <a:gd name="T7" fmla="*/ 11 h 11"/>
                  <a:gd name="T8" fmla="*/ 0 w 6"/>
                  <a:gd name="T9" fmla="*/ 6 h 11"/>
                  <a:gd name="T10" fmla="*/ 0 w 6"/>
                  <a:gd name="T11" fmla="*/ 0 h 11"/>
                  <a:gd name="T12" fmla="*/ 6 w 6"/>
                  <a:gd name="T13" fmla="*/ 0 h 11"/>
                  <a:gd name="T14" fmla="*/ 6 w 6"/>
                  <a:gd name="T15" fmla="*/ 6 h 11"/>
                  <a:gd name="T16" fmla="*/ 6 w 6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6" y="6"/>
                    </a:moveTo>
                    <a:lnTo>
                      <a:pt x="6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1" name="Freeform 130"/>
              <p:cNvSpPr>
                <a:spLocks/>
              </p:cNvSpPr>
              <p:nvPr/>
            </p:nvSpPr>
            <p:spPr bwMode="auto">
              <a:xfrm>
                <a:off x="1880" y="1248"/>
                <a:ext cx="6" cy="6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0 w 6"/>
                  <a:gd name="T5" fmla="*/ 5 h 5"/>
                  <a:gd name="T6" fmla="*/ 0 w 6"/>
                  <a:gd name="T7" fmla="*/ 5 h 5"/>
                  <a:gd name="T8" fmla="*/ 0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2" name="Freeform 131"/>
              <p:cNvSpPr>
                <a:spLocks/>
              </p:cNvSpPr>
              <p:nvPr/>
            </p:nvSpPr>
            <p:spPr bwMode="auto">
              <a:xfrm>
                <a:off x="1886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3" name="Freeform 132"/>
              <p:cNvSpPr>
                <a:spLocks/>
              </p:cNvSpPr>
              <p:nvPr/>
            </p:nvSpPr>
            <p:spPr bwMode="auto">
              <a:xfrm>
                <a:off x="1874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4" name="Freeform 133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5" name="Freeform 134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6" name="Freeform 135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7" name="Freeform 136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8" name="Freeform 137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9" name="Freeform 138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0" name="Freeform 139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1" name="Freeform 140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2" name="Freeform 141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3" name="Freeform 142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4" name="Freeform 143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5" name="Freeform 144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6" name="Freeform 145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7" name="Freeform 146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8" name="Freeform 147"/>
              <p:cNvSpPr>
                <a:spLocks/>
              </p:cNvSpPr>
              <p:nvPr/>
            </p:nvSpPr>
            <p:spPr bwMode="auto">
              <a:xfrm>
                <a:off x="1778" y="1164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1" name="Group 148"/>
            <p:cNvGrpSpPr>
              <a:grpSpLocks/>
            </p:cNvGrpSpPr>
            <p:nvPr userDrawn="1"/>
          </p:nvGrpSpPr>
          <p:grpSpPr bwMode="auto">
            <a:xfrm>
              <a:off x="4792854" y="6619868"/>
              <a:ext cx="192235" cy="122665"/>
              <a:chOff x="1595" y="1394"/>
              <a:chExt cx="245" cy="157"/>
            </a:xfrm>
          </p:grpSpPr>
          <p:sp>
            <p:nvSpPr>
              <p:cNvPr id="113" name="Freeform 149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4" name="Freeform 150"/>
              <p:cNvSpPr>
                <a:spLocks/>
              </p:cNvSpPr>
              <p:nvPr/>
            </p:nvSpPr>
            <p:spPr bwMode="auto">
              <a:xfrm>
                <a:off x="1595" y="1394"/>
                <a:ext cx="73" cy="47"/>
              </a:xfrm>
              <a:custGeom>
                <a:avLst/>
                <a:gdLst>
                  <a:gd name="T0" fmla="*/ 72 w 72"/>
                  <a:gd name="T1" fmla="*/ 0 h 45"/>
                  <a:gd name="T2" fmla="*/ 0 w 72"/>
                  <a:gd name="T3" fmla="*/ 0 h 45"/>
                  <a:gd name="T4" fmla="*/ 0 w 72"/>
                  <a:gd name="T5" fmla="*/ 45 h 45"/>
                  <a:gd name="T6" fmla="*/ 72 w 72"/>
                  <a:gd name="T7" fmla="*/ 45 h 45"/>
                  <a:gd name="T8" fmla="*/ 72 w 72"/>
                  <a:gd name="T9" fmla="*/ 0 h 45"/>
                  <a:gd name="T10" fmla="*/ 72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72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5" name="Freeform 151"/>
              <p:cNvSpPr>
                <a:spLocks/>
              </p:cNvSpPr>
              <p:nvPr/>
            </p:nvSpPr>
            <p:spPr bwMode="auto">
              <a:xfrm>
                <a:off x="1595" y="1504"/>
                <a:ext cx="73" cy="47"/>
              </a:xfrm>
              <a:custGeom>
                <a:avLst/>
                <a:gdLst>
                  <a:gd name="T0" fmla="*/ 0 w 72"/>
                  <a:gd name="T1" fmla="*/ 0 h 45"/>
                  <a:gd name="T2" fmla="*/ 0 w 72"/>
                  <a:gd name="T3" fmla="*/ 45 h 45"/>
                  <a:gd name="T4" fmla="*/ 72 w 72"/>
                  <a:gd name="T5" fmla="*/ 45 h 45"/>
                  <a:gd name="T6" fmla="*/ 72 w 72"/>
                  <a:gd name="T7" fmla="*/ 0 h 45"/>
                  <a:gd name="T8" fmla="*/ 0 w 72"/>
                  <a:gd name="T9" fmla="*/ 0 h 45"/>
                  <a:gd name="T10" fmla="*/ 0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0" y="0"/>
                    </a:move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6" name="Freeform 152"/>
              <p:cNvSpPr>
                <a:spLocks/>
              </p:cNvSpPr>
              <p:nvPr/>
            </p:nvSpPr>
            <p:spPr bwMode="auto">
              <a:xfrm>
                <a:off x="1739" y="1504"/>
                <a:ext cx="101" cy="47"/>
              </a:xfrm>
              <a:custGeom>
                <a:avLst/>
                <a:gdLst>
                  <a:gd name="T0" fmla="*/ 0 w 102"/>
                  <a:gd name="T1" fmla="*/ 45 h 45"/>
                  <a:gd name="T2" fmla="*/ 102 w 102"/>
                  <a:gd name="T3" fmla="*/ 45 h 45"/>
                  <a:gd name="T4" fmla="*/ 102 w 102"/>
                  <a:gd name="T5" fmla="*/ 0 h 45"/>
                  <a:gd name="T6" fmla="*/ 0 w 102"/>
                  <a:gd name="T7" fmla="*/ 0 h 45"/>
                  <a:gd name="T8" fmla="*/ 0 w 102"/>
                  <a:gd name="T9" fmla="*/ 45 h 45"/>
                  <a:gd name="T10" fmla="*/ 0 w 102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45"/>
                    </a:move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7" name="Freeform 153"/>
              <p:cNvSpPr>
                <a:spLocks/>
              </p:cNvSpPr>
              <p:nvPr/>
            </p:nvSpPr>
            <p:spPr bwMode="auto">
              <a:xfrm>
                <a:off x="1739" y="1394"/>
                <a:ext cx="101" cy="47"/>
              </a:xfrm>
              <a:custGeom>
                <a:avLst/>
                <a:gdLst>
                  <a:gd name="T0" fmla="*/ 0 w 102"/>
                  <a:gd name="T1" fmla="*/ 0 h 45"/>
                  <a:gd name="T2" fmla="*/ 0 w 102"/>
                  <a:gd name="T3" fmla="*/ 45 h 45"/>
                  <a:gd name="T4" fmla="*/ 102 w 102"/>
                  <a:gd name="T5" fmla="*/ 45 h 45"/>
                  <a:gd name="T6" fmla="*/ 102 w 102"/>
                  <a:gd name="T7" fmla="*/ 0 h 45"/>
                  <a:gd name="T8" fmla="*/ 0 w 102"/>
                  <a:gd name="T9" fmla="*/ 0 h 45"/>
                  <a:gd name="T10" fmla="*/ 0 w 10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0"/>
                    </a:moveTo>
                    <a:lnTo>
                      <a:pt x="0" y="45"/>
                    </a:ln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8" name="Freeform 154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125 w 245"/>
                  <a:gd name="T1" fmla="*/ 157 h 157"/>
                  <a:gd name="T2" fmla="*/ 125 w 245"/>
                  <a:gd name="T3" fmla="*/ 95 h 157"/>
                  <a:gd name="T4" fmla="*/ 245 w 245"/>
                  <a:gd name="T5" fmla="*/ 95 h 157"/>
                  <a:gd name="T6" fmla="*/ 245 w 245"/>
                  <a:gd name="T7" fmla="*/ 62 h 157"/>
                  <a:gd name="T8" fmla="*/ 125 w 245"/>
                  <a:gd name="T9" fmla="*/ 62 h 157"/>
                  <a:gd name="T10" fmla="*/ 125 w 245"/>
                  <a:gd name="T11" fmla="*/ 0 h 157"/>
                  <a:gd name="T12" fmla="*/ 90 w 245"/>
                  <a:gd name="T13" fmla="*/ 0 h 157"/>
                  <a:gd name="T14" fmla="*/ 90 w 245"/>
                  <a:gd name="T15" fmla="*/ 62 h 157"/>
                  <a:gd name="T16" fmla="*/ 0 w 245"/>
                  <a:gd name="T17" fmla="*/ 62 h 157"/>
                  <a:gd name="T18" fmla="*/ 0 w 245"/>
                  <a:gd name="T19" fmla="*/ 95 h 157"/>
                  <a:gd name="T20" fmla="*/ 90 w 245"/>
                  <a:gd name="T21" fmla="*/ 95 h 157"/>
                  <a:gd name="T22" fmla="*/ 90 w 245"/>
                  <a:gd name="T23" fmla="*/ 157 h 157"/>
                  <a:gd name="T24" fmla="*/ 125 w 245"/>
                  <a:gd name="T25" fmla="*/ 157 h 157"/>
                  <a:gd name="T26" fmla="*/ 125 w 245"/>
                  <a:gd name="T27" fmla="*/ 157 h 1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7"/>
                  <a:gd name="T44" fmla="*/ 245 w 245"/>
                  <a:gd name="T45" fmla="*/ 157 h 1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7">
                    <a:moveTo>
                      <a:pt x="125" y="157"/>
                    </a:moveTo>
                    <a:lnTo>
                      <a:pt x="125" y="95"/>
                    </a:lnTo>
                    <a:lnTo>
                      <a:pt x="245" y="95"/>
                    </a:lnTo>
                    <a:lnTo>
                      <a:pt x="245" y="62"/>
                    </a:lnTo>
                    <a:lnTo>
                      <a:pt x="125" y="62"/>
                    </a:lnTo>
                    <a:lnTo>
                      <a:pt x="125" y="0"/>
                    </a:lnTo>
                    <a:lnTo>
                      <a:pt x="90" y="0"/>
                    </a:lnTo>
                    <a:lnTo>
                      <a:pt x="90" y="62"/>
                    </a:lnTo>
                    <a:lnTo>
                      <a:pt x="0" y="62"/>
                    </a:lnTo>
                    <a:lnTo>
                      <a:pt x="0" y="95"/>
                    </a:lnTo>
                    <a:lnTo>
                      <a:pt x="90" y="95"/>
                    </a:lnTo>
                    <a:lnTo>
                      <a:pt x="90" y="157"/>
                    </a:lnTo>
                    <a:lnTo>
                      <a:pt x="125" y="157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9" name="Freeform 155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2" name="Group 156"/>
            <p:cNvGrpSpPr>
              <a:grpSpLocks/>
            </p:cNvGrpSpPr>
            <p:nvPr userDrawn="1"/>
          </p:nvGrpSpPr>
          <p:grpSpPr bwMode="auto">
            <a:xfrm>
              <a:off x="4544782" y="6619868"/>
              <a:ext cx="190269" cy="122665"/>
              <a:chOff x="1593" y="1143"/>
              <a:chExt cx="244" cy="157"/>
            </a:xfrm>
          </p:grpSpPr>
          <p:sp>
            <p:nvSpPr>
              <p:cNvPr id="109" name="Freeform 157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0" name="Freeform 158"/>
              <p:cNvSpPr>
                <a:spLocks/>
              </p:cNvSpPr>
              <p:nvPr/>
            </p:nvSpPr>
            <p:spPr bwMode="auto">
              <a:xfrm>
                <a:off x="1593" y="1143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1" name="Freeform 159"/>
              <p:cNvSpPr>
                <a:spLocks/>
              </p:cNvSpPr>
              <p:nvPr/>
            </p:nvSpPr>
            <p:spPr bwMode="auto">
              <a:xfrm>
                <a:off x="1593" y="1249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2" name="Freeform 160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3" name="Group 161"/>
            <p:cNvGrpSpPr>
              <a:grpSpLocks/>
            </p:cNvGrpSpPr>
            <p:nvPr userDrawn="1"/>
          </p:nvGrpSpPr>
          <p:grpSpPr bwMode="auto">
            <a:xfrm>
              <a:off x="4070348" y="6619868"/>
              <a:ext cx="191829" cy="122251"/>
              <a:chOff x="1592" y="892"/>
              <a:chExt cx="246" cy="157"/>
            </a:xfrm>
          </p:grpSpPr>
          <p:sp>
            <p:nvSpPr>
              <p:cNvPr id="105" name="Freeform 162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6" name="Freeform 163"/>
              <p:cNvSpPr>
                <a:spLocks/>
              </p:cNvSpPr>
              <p:nvPr/>
            </p:nvSpPr>
            <p:spPr bwMode="auto">
              <a:xfrm>
                <a:off x="1592" y="892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7" name="Freeform 164"/>
              <p:cNvSpPr>
                <a:spLocks/>
              </p:cNvSpPr>
              <p:nvPr/>
            </p:nvSpPr>
            <p:spPr bwMode="auto">
              <a:xfrm>
                <a:off x="1592" y="998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1D93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8" name="Freeform 165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26" name="Object 166"/>
            <p:cNvGraphicFramePr>
              <a:graphicFrameLocks noChangeAspect="1"/>
            </p:cNvGraphicFramePr>
            <p:nvPr/>
          </p:nvGraphicFramePr>
          <p:xfrm>
            <a:off x="7017128" y="6619868"/>
            <a:ext cx="195796" cy="127427"/>
          </p:xfrm>
          <a:graphic>
            <a:graphicData uri="http://schemas.openxmlformats.org/presentationml/2006/ole">
              <p:oleObj spid="_x0000_s363557" name="Clip" r:id="rId4" imgW="3809524" imgH="2619048" progId="">
                <p:embed/>
              </p:oleObj>
            </a:graphicData>
          </a:graphic>
        </p:graphicFrame>
        <p:grpSp>
          <p:nvGrpSpPr>
            <p:cNvPr id="24" name="Group 185"/>
            <p:cNvGrpSpPr>
              <a:grpSpLocks/>
            </p:cNvGrpSpPr>
            <p:nvPr userDrawn="1"/>
          </p:nvGrpSpPr>
          <p:grpSpPr bwMode="auto">
            <a:xfrm>
              <a:off x="863803" y="6619868"/>
              <a:ext cx="192235" cy="122228"/>
              <a:chOff x="4187" y="1590"/>
              <a:chExt cx="238" cy="162"/>
            </a:xfrm>
          </p:grpSpPr>
          <p:sp>
            <p:nvSpPr>
              <p:cNvPr id="78" name="Freeform 186"/>
              <p:cNvSpPr>
                <a:spLocks/>
              </p:cNvSpPr>
              <p:nvPr/>
            </p:nvSpPr>
            <p:spPr bwMode="auto">
              <a:xfrm>
                <a:off x="4187" y="1590"/>
                <a:ext cx="238" cy="53"/>
              </a:xfrm>
              <a:custGeom>
                <a:avLst/>
                <a:gdLst>
                  <a:gd name="T0" fmla="*/ 0 w 244"/>
                  <a:gd name="T1" fmla="*/ 0 h 50"/>
                  <a:gd name="T2" fmla="*/ 40 w 244"/>
                  <a:gd name="T3" fmla="*/ 0 h 50"/>
                  <a:gd name="T4" fmla="*/ 40 w 244"/>
                  <a:gd name="T5" fmla="*/ 962 h 50"/>
                  <a:gd name="T6" fmla="*/ 0 w 244"/>
                  <a:gd name="T7" fmla="*/ 962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9" name="Freeform 187"/>
              <p:cNvSpPr>
                <a:spLocks/>
              </p:cNvSpPr>
              <p:nvPr/>
            </p:nvSpPr>
            <p:spPr bwMode="auto">
              <a:xfrm>
                <a:off x="4187" y="1695"/>
                <a:ext cx="238" cy="57"/>
              </a:xfrm>
              <a:custGeom>
                <a:avLst/>
                <a:gdLst>
                  <a:gd name="T0" fmla="*/ 0 w 244"/>
                  <a:gd name="T1" fmla="*/ 0 h 55"/>
                  <a:gd name="T2" fmla="*/ 40 w 244"/>
                  <a:gd name="T3" fmla="*/ 0 h 55"/>
                  <a:gd name="T4" fmla="*/ 40 w 244"/>
                  <a:gd name="T5" fmla="*/ 820 h 55"/>
                  <a:gd name="T6" fmla="*/ 0 w 244"/>
                  <a:gd name="T7" fmla="*/ 820 h 55"/>
                  <a:gd name="T8" fmla="*/ 0 w 244"/>
                  <a:gd name="T9" fmla="*/ 0 h 55"/>
                  <a:gd name="T10" fmla="*/ 0 w 24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5"/>
                  <a:gd name="T20" fmla="*/ 244 w 24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5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0A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0" name="Freeform 188"/>
              <p:cNvSpPr>
                <a:spLocks/>
              </p:cNvSpPr>
              <p:nvPr/>
            </p:nvSpPr>
            <p:spPr bwMode="auto">
              <a:xfrm>
                <a:off x="4187" y="1643"/>
                <a:ext cx="238" cy="57"/>
              </a:xfrm>
              <a:custGeom>
                <a:avLst/>
                <a:gdLst>
                  <a:gd name="T0" fmla="*/ 0 w 244"/>
                  <a:gd name="T1" fmla="*/ 0 h 56"/>
                  <a:gd name="T2" fmla="*/ 40 w 244"/>
                  <a:gd name="T3" fmla="*/ 0 h 56"/>
                  <a:gd name="T4" fmla="*/ 40 w 244"/>
                  <a:gd name="T5" fmla="*/ 201 h 56"/>
                  <a:gd name="T6" fmla="*/ 0 w 244"/>
                  <a:gd name="T7" fmla="*/ 201 h 56"/>
                  <a:gd name="T8" fmla="*/ 0 w 244"/>
                  <a:gd name="T9" fmla="*/ 0 h 56"/>
                  <a:gd name="T10" fmla="*/ 0 w 244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6"/>
                  <a:gd name="T20" fmla="*/ 244 w 244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6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1" name="Freeform 189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2" name="Freeform 190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</a:path>
                </a:pathLst>
              </a:custGeom>
              <a:noFill/>
              <a:ln w="0">
                <a:solidFill>
                  <a:srgbClr val="FB0F0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3" name="Freeform 191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0 h 62"/>
                  <a:gd name="T2" fmla="*/ 17 w 71"/>
                  <a:gd name="T3" fmla="*/ 251 h 62"/>
                  <a:gd name="T4" fmla="*/ 0 w 71"/>
                  <a:gd name="T5" fmla="*/ 251 h 62"/>
                  <a:gd name="T6" fmla="*/ 0 w 71"/>
                  <a:gd name="T7" fmla="*/ 355 h 62"/>
                  <a:gd name="T8" fmla="*/ 17 w 71"/>
                  <a:gd name="T9" fmla="*/ 355 h 62"/>
                  <a:gd name="T10" fmla="*/ 17 w 71"/>
                  <a:gd name="T11" fmla="*/ 571 h 62"/>
                  <a:gd name="T12" fmla="*/ 17 w 71"/>
                  <a:gd name="T13" fmla="*/ 618 h 62"/>
                  <a:gd name="T14" fmla="*/ 12 w 71"/>
                  <a:gd name="T15" fmla="*/ 571 h 62"/>
                  <a:gd name="T16" fmla="*/ 6 w 71"/>
                  <a:gd name="T17" fmla="*/ 571 h 62"/>
                  <a:gd name="T18" fmla="*/ 17 w 71"/>
                  <a:gd name="T19" fmla="*/ 571 h 62"/>
                  <a:gd name="T20" fmla="*/ 17 w 71"/>
                  <a:gd name="T21" fmla="*/ 571 h 62"/>
                  <a:gd name="T22" fmla="*/ 17 w 71"/>
                  <a:gd name="T23" fmla="*/ 618 h 62"/>
                  <a:gd name="T24" fmla="*/ 17 w 71"/>
                  <a:gd name="T25" fmla="*/ 680 h 62"/>
                  <a:gd name="T26" fmla="*/ 17 w 71"/>
                  <a:gd name="T27" fmla="*/ 618 h 62"/>
                  <a:gd name="T28" fmla="*/ 17 w 71"/>
                  <a:gd name="T29" fmla="*/ 355 h 62"/>
                  <a:gd name="T30" fmla="*/ 17 w 71"/>
                  <a:gd name="T31" fmla="*/ 251 h 62"/>
                  <a:gd name="T32" fmla="*/ 17 w 71"/>
                  <a:gd name="T33" fmla="*/ 251 h 62"/>
                  <a:gd name="T34" fmla="*/ 17 w 71"/>
                  <a:gd name="T35" fmla="*/ 355 h 62"/>
                  <a:gd name="T36" fmla="*/ 17 w 71"/>
                  <a:gd name="T37" fmla="*/ 355 h 62"/>
                  <a:gd name="T38" fmla="*/ 17 w 71"/>
                  <a:gd name="T39" fmla="*/ 355 h 62"/>
                  <a:gd name="T40" fmla="*/ 17 w 71"/>
                  <a:gd name="T41" fmla="*/ 251 h 62"/>
                  <a:gd name="T42" fmla="*/ 17 w 71"/>
                  <a:gd name="T43" fmla="*/ 0 h 62"/>
                  <a:gd name="T44" fmla="*/ 0 w 71"/>
                  <a:gd name="T45" fmla="*/ 0 h 62"/>
                  <a:gd name="T46" fmla="*/ 0 w 71"/>
                  <a:gd name="T47" fmla="*/ 11 h 62"/>
                  <a:gd name="T48" fmla="*/ 17 w 71"/>
                  <a:gd name="T49" fmla="*/ 11 h 62"/>
                  <a:gd name="T50" fmla="*/ 17 w 71"/>
                  <a:gd name="T51" fmla="*/ 11 h 62"/>
                  <a:gd name="T52" fmla="*/ 17 w 71"/>
                  <a:gd name="T53" fmla="*/ 11 h 62"/>
                  <a:gd name="T54" fmla="*/ 17 w 71"/>
                  <a:gd name="T55" fmla="*/ 0 h 62"/>
                  <a:gd name="T56" fmla="*/ 17 w 71"/>
                  <a:gd name="T57" fmla="*/ 0 h 62"/>
                  <a:gd name="T58" fmla="*/ 17 w 71"/>
                  <a:gd name="T59" fmla="*/ 11 h 62"/>
                  <a:gd name="T60" fmla="*/ 17 w 71"/>
                  <a:gd name="T61" fmla="*/ 355 h 62"/>
                  <a:gd name="T62" fmla="*/ 17 w 71"/>
                  <a:gd name="T63" fmla="*/ 355 h 62"/>
                  <a:gd name="T64" fmla="*/ 17 w 71"/>
                  <a:gd name="T65" fmla="*/ 571 h 62"/>
                  <a:gd name="T66" fmla="*/ 17 w 71"/>
                  <a:gd name="T67" fmla="*/ 571 h 62"/>
                  <a:gd name="T68" fmla="*/ 17 w 71"/>
                  <a:gd name="T69" fmla="*/ 618 h 62"/>
                  <a:gd name="T70" fmla="*/ 17 w 71"/>
                  <a:gd name="T71" fmla="*/ 571 h 62"/>
                  <a:gd name="T72" fmla="*/ 17 w 71"/>
                  <a:gd name="T73" fmla="*/ 571 h 62"/>
                  <a:gd name="T74" fmla="*/ 17 w 71"/>
                  <a:gd name="T75" fmla="*/ 571 h 62"/>
                  <a:gd name="T76" fmla="*/ 17 w 71"/>
                  <a:gd name="T77" fmla="*/ 355 h 62"/>
                  <a:gd name="T78" fmla="*/ 17 w 71"/>
                  <a:gd name="T79" fmla="*/ 355 h 62"/>
                  <a:gd name="T80" fmla="*/ 17 w 71"/>
                  <a:gd name="T81" fmla="*/ 251 h 62"/>
                  <a:gd name="T82" fmla="*/ 17 w 71"/>
                  <a:gd name="T83" fmla="*/ 251 h 62"/>
                  <a:gd name="T84" fmla="*/ 17 w 71"/>
                  <a:gd name="T85" fmla="*/ 251 h 62"/>
                  <a:gd name="T86" fmla="*/ 17 w 71"/>
                  <a:gd name="T87" fmla="*/ 0 h 62"/>
                  <a:gd name="T88" fmla="*/ 17 w 71"/>
                  <a:gd name="T89" fmla="*/ 0 h 62"/>
                  <a:gd name="T90" fmla="*/ 17 w 71"/>
                  <a:gd name="T91" fmla="*/ 0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1"/>
                  <a:gd name="T139" fmla="*/ 0 h 62"/>
                  <a:gd name="T140" fmla="*/ 71 w 71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1" h="62">
                    <a:moveTo>
                      <a:pt x="30" y="0"/>
                    </a:moveTo>
                    <a:lnTo>
                      <a:pt x="30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18" y="34"/>
                    </a:lnTo>
                    <a:lnTo>
                      <a:pt x="18" y="51"/>
                    </a:lnTo>
                    <a:lnTo>
                      <a:pt x="18" y="56"/>
                    </a:lnTo>
                    <a:lnTo>
                      <a:pt x="12" y="51"/>
                    </a:lnTo>
                    <a:lnTo>
                      <a:pt x="6" y="51"/>
                    </a:lnTo>
                    <a:lnTo>
                      <a:pt x="30" y="51"/>
                    </a:lnTo>
                    <a:lnTo>
                      <a:pt x="42" y="51"/>
                    </a:lnTo>
                    <a:lnTo>
                      <a:pt x="42" y="56"/>
                    </a:lnTo>
                    <a:lnTo>
                      <a:pt x="36" y="62"/>
                    </a:lnTo>
                    <a:lnTo>
                      <a:pt x="30" y="56"/>
                    </a:lnTo>
                    <a:lnTo>
                      <a:pt x="30" y="34"/>
                    </a:lnTo>
                    <a:lnTo>
                      <a:pt x="30" y="23"/>
                    </a:lnTo>
                    <a:lnTo>
                      <a:pt x="42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18" y="34"/>
                    </a:lnTo>
                    <a:lnTo>
                      <a:pt x="18" y="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" y="11"/>
                    </a:lnTo>
                    <a:lnTo>
                      <a:pt x="60" y="11"/>
                    </a:lnTo>
                    <a:lnTo>
                      <a:pt x="71" y="11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60" y="11"/>
                    </a:lnTo>
                    <a:lnTo>
                      <a:pt x="60" y="34"/>
                    </a:lnTo>
                    <a:lnTo>
                      <a:pt x="42" y="34"/>
                    </a:lnTo>
                    <a:lnTo>
                      <a:pt x="42" y="51"/>
                    </a:lnTo>
                    <a:lnTo>
                      <a:pt x="60" y="51"/>
                    </a:lnTo>
                    <a:lnTo>
                      <a:pt x="60" y="56"/>
                    </a:lnTo>
                    <a:lnTo>
                      <a:pt x="60" y="51"/>
                    </a:lnTo>
                    <a:lnTo>
                      <a:pt x="66" y="51"/>
                    </a:lnTo>
                    <a:lnTo>
                      <a:pt x="60" y="51"/>
                    </a:lnTo>
                    <a:lnTo>
                      <a:pt x="60" y="34"/>
                    </a:lnTo>
                    <a:lnTo>
                      <a:pt x="71" y="34"/>
                    </a:lnTo>
                    <a:lnTo>
                      <a:pt x="71" y="23"/>
                    </a:lnTo>
                    <a:lnTo>
                      <a:pt x="6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4" name="Freeform 192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2F3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5" name="Freeform 193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6" name="Freeform 194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7" name="Freeform 195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8" name="Freeform 196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9" name="Freeform 197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0" name="Freeform 198"/>
              <p:cNvSpPr>
                <a:spLocks/>
              </p:cNvSpPr>
              <p:nvPr/>
            </p:nvSpPr>
            <p:spPr bwMode="auto">
              <a:xfrm>
                <a:off x="4261" y="1617"/>
                <a:ext cx="12" cy="6"/>
              </a:xfrm>
              <a:custGeom>
                <a:avLst/>
                <a:gdLst>
                  <a:gd name="T0" fmla="*/ 0 w 12"/>
                  <a:gd name="T1" fmla="*/ 5 h 5"/>
                  <a:gd name="T2" fmla="*/ 6 w 12"/>
                  <a:gd name="T3" fmla="*/ 5 h 5"/>
                  <a:gd name="T4" fmla="*/ 6 w 12"/>
                  <a:gd name="T5" fmla="*/ 5 h 5"/>
                  <a:gd name="T6" fmla="*/ 6 w 12"/>
                  <a:gd name="T7" fmla="*/ 5 h 5"/>
                  <a:gd name="T8" fmla="*/ 6 w 12"/>
                  <a:gd name="T9" fmla="*/ 5 h 5"/>
                  <a:gd name="T10" fmla="*/ 6 w 12"/>
                  <a:gd name="T11" fmla="*/ 5 h 5"/>
                  <a:gd name="T12" fmla="*/ 12 w 12"/>
                  <a:gd name="T13" fmla="*/ 5 h 5"/>
                  <a:gd name="T14" fmla="*/ 12 w 12"/>
                  <a:gd name="T15" fmla="*/ 5 h 5"/>
                  <a:gd name="T16" fmla="*/ 12 w 12"/>
                  <a:gd name="T17" fmla="*/ 0 h 5"/>
                  <a:gd name="T18" fmla="*/ 6 w 12"/>
                  <a:gd name="T19" fmla="*/ 0 h 5"/>
                  <a:gd name="T20" fmla="*/ 6 w 12"/>
                  <a:gd name="T21" fmla="*/ 0 h 5"/>
                  <a:gd name="T22" fmla="*/ 6 w 12"/>
                  <a:gd name="T23" fmla="*/ 0 h 5"/>
                  <a:gd name="T24" fmla="*/ 0 w 12"/>
                  <a:gd name="T25" fmla="*/ 5 h 5"/>
                  <a:gd name="T26" fmla="*/ 0 w 12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5"/>
                  <a:gd name="T44" fmla="*/ 12 w 1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5">
                    <a:moveTo>
                      <a:pt x="0" y="5"/>
                    </a:moveTo>
                    <a:lnTo>
                      <a:pt x="6" y="5"/>
                    </a:lnTo>
                    <a:lnTo>
                      <a:pt x="12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1" name="Freeform 199"/>
              <p:cNvSpPr>
                <a:spLocks/>
              </p:cNvSpPr>
              <p:nvPr/>
            </p:nvSpPr>
            <p:spPr bwMode="auto">
              <a:xfrm>
                <a:off x="4267" y="163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0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6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0 w 12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6"/>
                  <a:gd name="T47" fmla="*/ 12 w 12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2" name="Freeform 200"/>
              <p:cNvSpPr>
                <a:spLocks/>
              </p:cNvSpPr>
              <p:nvPr/>
            </p:nvSpPr>
            <p:spPr bwMode="auto">
              <a:xfrm>
                <a:off x="4273" y="1613"/>
                <a:ext cx="18" cy="13"/>
              </a:xfrm>
              <a:custGeom>
                <a:avLst/>
                <a:gdLst>
                  <a:gd name="T0" fmla="*/ 9 w 18"/>
                  <a:gd name="T1" fmla="*/ 0 h 11"/>
                  <a:gd name="T2" fmla="*/ 9 w 18"/>
                  <a:gd name="T3" fmla="*/ 0 h 11"/>
                  <a:gd name="T4" fmla="*/ 6 w 18"/>
                  <a:gd name="T5" fmla="*/ 0 h 11"/>
                  <a:gd name="T6" fmla="*/ 0 w 18"/>
                  <a:gd name="T7" fmla="*/ 6 h 11"/>
                  <a:gd name="T8" fmla="*/ 6 w 18"/>
                  <a:gd name="T9" fmla="*/ 11 h 11"/>
                  <a:gd name="T10" fmla="*/ 9 w 18"/>
                  <a:gd name="T11" fmla="*/ 6 h 11"/>
                  <a:gd name="T12" fmla="*/ 9 w 18"/>
                  <a:gd name="T13" fmla="*/ 6 h 11"/>
                  <a:gd name="T14" fmla="*/ 9 w 18"/>
                  <a:gd name="T15" fmla="*/ 6 h 11"/>
                  <a:gd name="T16" fmla="*/ 9 w 18"/>
                  <a:gd name="T17" fmla="*/ 0 h 11"/>
                  <a:gd name="T18" fmla="*/ 9 w 18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1"/>
                  <a:gd name="T32" fmla="*/ 18 w 1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1">
                    <a:moveTo>
                      <a:pt x="18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3" name="Freeform 201"/>
              <p:cNvSpPr>
                <a:spLocks/>
              </p:cNvSpPr>
              <p:nvPr/>
            </p:nvSpPr>
            <p:spPr bwMode="auto">
              <a:xfrm>
                <a:off x="4279" y="1626"/>
                <a:ext cx="18" cy="4"/>
              </a:xfrm>
              <a:custGeom>
                <a:avLst/>
                <a:gdLst>
                  <a:gd name="T0" fmla="*/ 9 w 18"/>
                  <a:gd name="T1" fmla="*/ 0 h 6"/>
                  <a:gd name="T2" fmla="*/ 9 w 18"/>
                  <a:gd name="T3" fmla="*/ 0 h 6"/>
                  <a:gd name="T4" fmla="*/ 6 w 18"/>
                  <a:gd name="T5" fmla="*/ 0 h 6"/>
                  <a:gd name="T6" fmla="*/ 0 w 18"/>
                  <a:gd name="T7" fmla="*/ 0 h 6"/>
                  <a:gd name="T8" fmla="*/ 0 w 18"/>
                  <a:gd name="T9" fmla="*/ 6 h 6"/>
                  <a:gd name="T10" fmla="*/ 6 w 18"/>
                  <a:gd name="T11" fmla="*/ 6 h 6"/>
                  <a:gd name="T12" fmla="*/ 9 w 18"/>
                  <a:gd name="T13" fmla="*/ 6 h 6"/>
                  <a:gd name="T14" fmla="*/ 9 w 18"/>
                  <a:gd name="T15" fmla="*/ 6 h 6"/>
                  <a:gd name="T16" fmla="*/ 9 w 18"/>
                  <a:gd name="T17" fmla="*/ 0 h 6"/>
                  <a:gd name="T18" fmla="*/ 9 w 1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6"/>
                  <a:gd name="T32" fmla="*/ 18 w 1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4" name="Freeform 202"/>
              <p:cNvSpPr>
                <a:spLocks/>
              </p:cNvSpPr>
              <p:nvPr/>
            </p:nvSpPr>
            <p:spPr bwMode="auto">
              <a:xfrm>
                <a:off x="4332" y="1613"/>
                <a:ext cx="10" cy="13"/>
              </a:xfrm>
              <a:custGeom>
                <a:avLst/>
                <a:gdLst>
                  <a:gd name="T0" fmla="*/ 5 w 11"/>
                  <a:gd name="T1" fmla="*/ 0 h 11"/>
                  <a:gd name="T2" fmla="*/ 5 w 11"/>
                  <a:gd name="T3" fmla="*/ 6 h 11"/>
                  <a:gd name="T4" fmla="*/ 5 w 11"/>
                  <a:gd name="T5" fmla="*/ 6 h 11"/>
                  <a:gd name="T6" fmla="*/ 5 w 11"/>
                  <a:gd name="T7" fmla="*/ 6 h 11"/>
                  <a:gd name="T8" fmla="*/ 0 w 11"/>
                  <a:gd name="T9" fmla="*/ 6 h 11"/>
                  <a:gd name="T10" fmla="*/ 5 w 11"/>
                  <a:gd name="T11" fmla="*/ 11 h 11"/>
                  <a:gd name="T12" fmla="*/ 5 w 11"/>
                  <a:gd name="T13" fmla="*/ 11 h 11"/>
                  <a:gd name="T14" fmla="*/ 5 w 11"/>
                  <a:gd name="T15" fmla="*/ 11 h 11"/>
                  <a:gd name="T16" fmla="*/ 11 w 11"/>
                  <a:gd name="T17" fmla="*/ 11 h 11"/>
                  <a:gd name="T18" fmla="*/ 11 w 11"/>
                  <a:gd name="T19" fmla="*/ 6 h 11"/>
                  <a:gd name="T20" fmla="*/ 11 w 11"/>
                  <a:gd name="T21" fmla="*/ 6 h 11"/>
                  <a:gd name="T22" fmla="*/ 11 w 11"/>
                  <a:gd name="T23" fmla="*/ 6 h 11"/>
                  <a:gd name="T24" fmla="*/ 5 w 11"/>
                  <a:gd name="T25" fmla="*/ 0 h 11"/>
                  <a:gd name="T26" fmla="*/ 5 w 11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1"/>
                  <a:gd name="T44" fmla="*/ 11 w 11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1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5" y="11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5" name="Freeform 203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6 w 17"/>
                  <a:gd name="T1" fmla="*/ 0 h 12"/>
                  <a:gd name="T2" fmla="*/ 6 w 17"/>
                  <a:gd name="T3" fmla="*/ 0 h 12"/>
                  <a:gd name="T4" fmla="*/ 11 w 17"/>
                  <a:gd name="T5" fmla="*/ 0 h 12"/>
                  <a:gd name="T6" fmla="*/ 11 w 17"/>
                  <a:gd name="T7" fmla="*/ 0 h 12"/>
                  <a:gd name="T8" fmla="*/ 17 w 17"/>
                  <a:gd name="T9" fmla="*/ 0 h 12"/>
                  <a:gd name="T10" fmla="*/ 17 w 17"/>
                  <a:gd name="T11" fmla="*/ 6 h 12"/>
                  <a:gd name="T12" fmla="*/ 11 w 17"/>
                  <a:gd name="T13" fmla="*/ 12 h 12"/>
                  <a:gd name="T14" fmla="*/ 11 w 17"/>
                  <a:gd name="T15" fmla="*/ 12 h 12"/>
                  <a:gd name="T16" fmla="*/ 6 w 17"/>
                  <a:gd name="T17" fmla="*/ 12 h 12"/>
                  <a:gd name="T18" fmla="*/ 0 w 17"/>
                  <a:gd name="T19" fmla="*/ 12 h 12"/>
                  <a:gd name="T20" fmla="*/ 6 w 17"/>
                  <a:gd name="T21" fmla="*/ 0 h 12"/>
                  <a:gd name="T22" fmla="*/ 6 w 17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2"/>
                  <a:gd name="T38" fmla="*/ 17 w 1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2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6" name="Freeform 204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0 w 17"/>
                  <a:gd name="T1" fmla="*/ 0 h 12"/>
                  <a:gd name="T2" fmla="*/ 6 w 17"/>
                  <a:gd name="T3" fmla="*/ 0 h 12"/>
                  <a:gd name="T4" fmla="*/ 11 w 17"/>
                  <a:gd name="T5" fmla="*/ 6 h 12"/>
                  <a:gd name="T6" fmla="*/ 11 w 17"/>
                  <a:gd name="T7" fmla="*/ 6 h 12"/>
                  <a:gd name="T8" fmla="*/ 17 w 17"/>
                  <a:gd name="T9" fmla="*/ 6 h 12"/>
                  <a:gd name="T10" fmla="*/ 11 w 17"/>
                  <a:gd name="T11" fmla="*/ 12 h 12"/>
                  <a:gd name="T12" fmla="*/ 11 w 17"/>
                  <a:gd name="T13" fmla="*/ 12 h 12"/>
                  <a:gd name="T14" fmla="*/ 6 w 17"/>
                  <a:gd name="T15" fmla="*/ 12 h 12"/>
                  <a:gd name="T16" fmla="*/ 0 w 17"/>
                  <a:gd name="T17" fmla="*/ 6 h 12"/>
                  <a:gd name="T18" fmla="*/ 0 w 17"/>
                  <a:gd name="T19" fmla="*/ 0 h 12"/>
                  <a:gd name="T20" fmla="*/ 0 w 17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2"/>
                  <a:gd name="T35" fmla="*/ 17 w 17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2">
                    <a:moveTo>
                      <a:pt x="0" y="0"/>
                    </a:moveTo>
                    <a:lnTo>
                      <a:pt x="6" y="0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7" name="Freeform 205"/>
              <p:cNvSpPr>
                <a:spLocks/>
              </p:cNvSpPr>
              <p:nvPr/>
            </p:nvSpPr>
            <p:spPr bwMode="auto">
              <a:xfrm>
                <a:off x="4332" y="1630"/>
                <a:ext cx="10" cy="6"/>
              </a:xfrm>
              <a:custGeom>
                <a:avLst/>
                <a:gdLst>
                  <a:gd name="T0" fmla="*/ 5 w 11"/>
                  <a:gd name="T1" fmla="*/ 6 h 6"/>
                  <a:gd name="T2" fmla="*/ 5 w 11"/>
                  <a:gd name="T3" fmla="*/ 6 h 6"/>
                  <a:gd name="T4" fmla="*/ 5 w 11"/>
                  <a:gd name="T5" fmla="*/ 0 h 6"/>
                  <a:gd name="T6" fmla="*/ 5 w 11"/>
                  <a:gd name="T7" fmla="*/ 0 h 6"/>
                  <a:gd name="T8" fmla="*/ 5 w 11"/>
                  <a:gd name="T9" fmla="*/ 0 h 6"/>
                  <a:gd name="T10" fmla="*/ 11 w 11"/>
                  <a:gd name="T11" fmla="*/ 0 h 6"/>
                  <a:gd name="T12" fmla="*/ 11 w 11"/>
                  <a:gd name="T13" fmla="*/ 0 h 6"/>
                  <a:gd name="T14" fmla="*/ 11 w 11"/>
                  <a:gd name="T15" fmla="*/ 0 h 6"/>
                  <a:gd name="T16" fmla="*/ 5 w 11"/>
                  <a:gd name="T17" fmla="*/ 0 h 6"/>
                  <a:gd name="T18" fmla="*/ 5 w 11"/>
                  <a:gd name="T19" fmla="*/ 0 h 6"/>
                  <a:gd name="T20" fmla="*/ 5 w 11"/>
                  <a:gd name="T21" fmla="*/ 0 h 6"/>
                  <a:gd name="T22" fmla="*/ 0 w 11"/>
                  <a:gd name="T23" fmla="*/ 0 h 6"/>
                  <a:gd name="T24" fmla="*/ 0 w 11"/>
                  <a:gd name="T25" fmla="*/ 0 h 6"/>
                  <a:gd name="T26" fmla="*/ 0 w 11"/>
                  <a:gd name="T27" fmla="*/ 0 h 6"/>
                  <a:gd name="T28" fmla="*/ 0 w 11"/>
                  <a:gd name="T29" fmla="*/ 0 h 6"/>
                  <a:gd name="T30" fmla="*/ 0 w 11"/>
                  <a:gd name="T31" fmla="*/ 0 h 6"/>
                  <a:gd name="T32" fmla="*/ 0 w 11"/>
                  <a:gd name="T33" fmla="*/ 0 h 6"/>
                  <a:gd name="T34" fmla="*/ 0 w 11"/>
                  <a:gd name="T35" fmla="*/ 0 h 6"/>
                  <a:gd name="T36" fmla="*/ 0 w 11"/>
                  <a:gd name="T37" fmla="*/ 0 h 6"/>
                  <a:gd name="T38" fmla="*/ 0 w 11"/>
                  <a:gd name="T39" fmla="*/ 0 h 6"/>
                  <a:gd name="T40" fmla="*/ 0 w 11"/>
                  <a:gd name="T41" fmla="*/ 0 h 6"/>
                  <a:gd name="T42" fmla="*/ 0 w 11"/>
                  <a:gd name="T43" fmla="*/ 0 h 6"/>
                  <a:gd name="T44" fmla="*/ 0 w 11"/>
                  <a:gd name="T45" fmla="*/ 0 h 6"/>
                  <a:gd name="T46" fmla="*/ 0 w 11"/>
                  <a:gd name="T47" fmla="*/ 0 h 6"/>
                  <a:gd name="T48" fmla="*/ 0 w 11"/>
                  <a:gd name="T49" fmla="*/ 0 h 6"/>
                  <a:gd name="T50" fmla="*/ 0 w 11"/>
                  <a:gd name="T51" fmla="*/ 0 h 6"/>
                  <a:gd name="T52" fmla="*/ 0 w 11"/>
                  <a:gd name="T53" fmla="*/ 0 h 6"/>
                  <a:gd name="T54" fmla="*/ 0 w 11"/>
                  <a:gd name="T55" fmla="*/ 0 h 6"/>
                  <a:gd name="T56" fmla="*/ 0 w 11"/>
                  <a:gd name="T57" fmla="*/ 0 h 6"/>
                  <a:gd name="T58" fmla="*/ 0 w 11"/>
                  <a:gd name="T59" fmla="*/ 0 h 6"/>
                  <a:gd name="T60" fmla="*/ 0 w 11"/>
                  <a:gd name="T61" fmla="*/ 0 h 6"/>
                  <a:gd name="T62" fmla="*/ 0 w 11"/>
                  <a:gd name="T63" fmla="*/ 0 h 6"/>
                  <a:gd name="T64" fmla="*/ 5 w 11"/>
                  <a:gd name="T65" fmla="*/ 0 h 6"/>
                  <a:gd name="T66" fmla="*/ 5 w 11"/>
                  <a:gd name="T67" fmla="*/ 0 h 6"/>
                  <a:gd name="T68" fmla="*/ 5 w 11"/>
                  <a:gd name="T69" fmla="*/ 6 h 6"/>
                  <a:gd name="T70" fmla="*/ 5 w 11"/>
                  <a:gd name="T71" fmla="*/ 6 h 6"/>
                  <a:gd name="T72" fmla="*/ 5 w 11"/>
                  <a:gd name="T73" fmla="*/ 6 h 6"/>
                  <a:gd name="T74" fmla="*/ 5 w 11"/>
                  <a:gd name="T75" fmla="*/ 0 h 6"/>
                  <a:gd name="T76" fmla="*/ 5 w 11"/>
                  <a:gd name="T77" fmla="*/ 0 h 6"/>
                  <a:gd name="T78" fmla="*/ 5 w 11"/>
                  <a:gd name="T79" fmla="*/ 0 h 6"/>
                  <a:gd name="T80" fmla="*/ 5 w 11"/>
                  <a:gd name="T81" fmla="*/ 0 h 6"/>
                  <a:gd name="T82" fmla="*/ 5 w 11"/>
                  <a:gd name="T83" fmla="*/ 6 h 6"/>
                  <a:gd name="T84" fmla="*/ 5 w 11"/>
                  <a:gd name="T85" fmla="*/ 6 h 6"/>
                  <a:gd name="T86" fmla="*/ 5 w 11"/>
                  <a:gd name="T87" fmla="*/ 6 h 6"/>
                  <a:gd name="T88" fmla="*/ 5 w 11"/>
                  <a:gd name="T89" fmla="*/ 6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6"/>
                  <a:gd name="T137" fmla="*/ 11 w 1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8" name="Freeform 206"/>
              <p:cNvSpPr>
                <a:spLocks/>
              </p:cNvSpPr>
              <p:nvPr/>
            </p:nvSpPr>
            <p:spPr bwMode="auto">
              <a:xfrm>
                <a:off x="4315" y="1617"/>
                <a:ext cx="12" cy="13"/>
              </a:xfrm>
              <a:custGeom>
                <a:avLst/>
                <a:gdLst>
                  <a:gd name="T0" fmla="*/ 6 w 12"/>
                  <a:gd name="T1" fmla="*/ 11 h 11"/>
                  <a:gd name="T2" fmla="*/ 6 w 12"/>
                  <a:gd name="T3" fmla="*/ 11 h 11"/>
                  <a:gd name="T4" fmla="*/ 6 w 12"/>
                  <a:gd name="T5" fmla="*/ 5 h 11"/>
                  <a:gd name="T6" fmla="*/ 6 w 12"/>
                  <a:gd name="T7" fmla="*/ 5 h 11"/>
                  <a:gd name="T8" fmla="*/ 6 w 12"/>
                  <a:gd name="T9" fmla="*/ 5 h 11"/>
                  <a:gd name="T10" fmla="*/ 6 w 12"/>
                  <a:gd name="T11" fmla="*/ 5 h 11"/>
                  <a:gd name="T12" fmla="*/ 6 w 12"/>
                  <a:gd name="T13" fmla="*/ 5 h 11"/>
                  <a:gd name="T14" fmla="*/ 6 w 12"/>
                  <a:gd name="T15" fmla="*/ 5 h 11"/>
                  <a:gd name="T16" fmla="*/ 6 w 12"/>
                  <a:gd name="T17" fmla="*/ 5 h 11"/>
                  <a:gd name="T18" fmla="*/ 6 w 12"/>
                  <a:gd name="T19" fmla="*/ 5 h 11"/>
                  <a:gd name="T20" fmla="*/ 6 w 12"/>
                  <a:gd name="T21" fmla="*/ 5 h 11"/>
                  <a:gd name="T22" fmla="*/ 6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5 h 11"/>
                  <a:gd name="T32" fmla="*/ 0 w 12"/>
                  <a:gd name="T33" fmla="*/ 5 h 11"/>
                  <a:gd name="T34" fmla="*/ 0 w 12"/>
                  <a:gd name="T35" fmla="*/ 5 h 11"/>
                  <a:gd name="T36" fmla="*/ 0 w 12"/>
                  <a:gd name="T37" fmla="*/ 5 h 11"/>
                  <a:gd name="T38" fmla="*/ 0 w 12"/>
                  <a:gd name="T39" fmla="*/ 5 h 11"/>
                  <a:gd name="T40" fmla="*/ 6 w 12"/>
                  <a:gd name="T41" fmla="*/ 5 h 11"/>
                  <a:gd name="T42" fmla="*/ 0 w 12"/>
                  <a:gd name="T43" fmla="*/ 5 h 11"/>
                  <a:gd name="T44" fmla="*/ 6 w 12"/>
                  <a:gd name="T45" fmla="*/ 11 h 11"/>
                  <a:gd name="T46" fmla="*/ 6 w 12"/>
                  <a:gd name="T47" fmla="*/ 11 h 11"/>
                  <a:gd name="T48" fmla="*/ 6 w 12"/>
                  <a:gd name="T49" fmla="*/ 5 h 11"/>
                  <a:gd name="T50" fmla="*/ 6 w 12"/>
                  <a:gd name="T51" fmla="*/ 5 h 11"/>
                  <a:gd name="T52" fmla="*/ 6 w 12"/>
                  <a:gd name="T53" fmla="*/ 5 h 11"/>
                  <a:gd name="T54" fmla="*/ 6 w 12"/>
                  <a:gd name="T55" fmla="*/ 11 h 11"/>
                  <a:gd name="T56" fmla="*/ 6 w 12"/>
                  <a:gd name="T57" fmla="*/ 11 h 11"/>
                  <a:gd name="T58" fmla="*/ 6 w 12"/>
                  <a:gd name="T59" fmla="*/ 11 h 11"/>
                  <a:gd name="T60" fmla="*/ 6 w 12"/>
                  <a:gd name="T61" fmla="*/ 5 h 11"/>
                  <a:gd name="T62" fmla="*/ 6 w 12"/>
                  <a:gd name="T63" fmla="*/ 5 h 11"/>
                  <a:gd name="T64" fmla="*/ 6 w 12"/>
                  <a:gd name="T65" fmla="*/ 5 h 11"/>
                  <a:gd name="T66" fmla="*/ 6 w 12"/>
                  <a:gd name="T67" fmla="*/ 5 h 11"/>
                  <a:gd name="T68" fmla="*/ 6 w 12"/>
                  <a:gd name="T69" fmla="*/ 5 h 11"/>
                  <a:gd name="T70" fmla="*/ 6 w 12"/>
                  <a:gd name="T71" fmla="*/ 11 h 11"/>
                  <a:gd name="T72" fmla="*/ 6 w 12"/>
                  <a:gd name="T73" fmla="*/ 11 h 11"/>
                  <a:gd name="T74" fmla="*/ 6 w 12"/>
                  <a:gd name="T75" fmla="*/ 5 h 11"/>
                  <a:gd name="T76" fmla="*/ 6 w 12"/>
                  <a:gd name="T77" fmla="*/ 5 h 11"/>
                  <a:gd name="T78" fmla="*/ 6 w 12"/>
                  <a:gd name="T79" fmla="*/ 5 h 11"/>
                  <a:gd name="T80" fmla="*/ 6 w 12"/>
                  <a:gd name="T81" fmla="*/ 11 h 11"/>
                  <a:gd name="T82" fmla="*/ 6 w 12"/>
                  <a:gd name="T83" fmla="*/ 11 h 11"/>
                  <a:gd name="T84" fmla="*/ 6 w 12"/>
                  <a:gd name="T85" fmla="*/ 11 h 11"/>
                  <a:gd name="T86" fmla="*/ 6 w 12"/>
                  <a:gd name="T87" fmla="*/ 11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"/>
                  <a:gd name="T133" fmla="*/ 0 h 11"/>
                  <a:gd name="T134" fmla="*/ 12 w 12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" h="11">
                    <a:moveTo>
                      <a:pt x="12" y="11"/>
                    </a:moveTo>
                    <a:lnTo>
                      <a:pt x="12" y="11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9" name="Freeform 207"/>
              <p:cNvSpPr>
                <a:spLocks/>
              </p:cNvSpPr>
              <p:nvPr/>
            </p:nvSpPr>
            <p:spPr bwMode="auto">
              <a:xfrm>
                <a:off x="4315" y="1617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6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0 w 6"/>
                  <a:gd name="T27" fmla="*/ 0 h 1"/>
                  <a:gd name="T28" fmla="*/ 0 w 6"/>
                  <a:gd name="T29" fmla="*/ 0 h 1"/>
                  <a:gd name="T30" fmla="*/ 6 w 6"/>
                  <a:gd name="T31" fmla="*/ 0 h 1"/>
                  <a:gd name="T32" fmla="*/ 6 w 6"/>
                  <a:gd name="T33" fmla="*/ 0 h 1"/>
                  <a:gd name="T34" fmla="*/ 6 w 6"/>
                  <a:gd name="T35" fmla="*/ 0 h 1"/>
                  <a:gd name="T36" fmla="*/ 6 w 6"/>
                  <a:gd name="T37" fmla="*/ 0 h 1"/>
                  <a:gd name="T38" fmla="*/ 6 w 6"/>
                  <a:gd name="T39" fmla="*/ 0 h 1"/>
                  <a:gd name="T40" fmla="*/ 6 w 6"/>
                  <a:gd name="T41" fmla="*/ 0 h 1"/>
                  <a:gd name="T42" fmla="*/ 6 w 6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1"/>
                  <a:gd name="T68" fmla="*/ 6 w 6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0" name="Freeform 208"/>
              <p:cNvSpPr>
                <a:spLocks/>
              </p:cNvSpPr>
              <p:nvPr/>
            </p:nvSpPr>
            <p:spPr bwMode="auto">
              <a:xfrm>
                <a:off x="4315" y="1617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0 h 5"/>
                  <a:gd name="T4" fmla="*/ 6 w 6"/>
                  <a:gd name="T5" fmla="*/ 5 h 5"/>
                  <a:gd name="T6" fmla="*/ 6 w 6"/>
                  <a:gd name="T7" fmla="*/ 0 h 5"/>
                  <a:gd name="T8" fmla="*/ 6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6 w 6"/>
                  <a:gd name="T29" fmla="*/ 0 h 5"/>
                  <a:gd name="T30" fmla="*/ 6 w 6"/>
                  <a:gd name="T31" fmla="*/ 0 h 5"/>
                  <a:gd name="T32" fmla="*/ 6 w 6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1" name="Freeform 209"/>
              <p:cNvSpPr>
                <a:spLocks/>
              </p:cNvSpPr>
              <p:nvPr/>
            </p:nvSpPr>
            <p:spPr bwMode="auto">
              <a:xfrm>
                <a:off x="4303" y="1626"/>
                <a:ext cx="6" cy="0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2" name="Freeform 210"/>
              <p:cNvSpPr>
                <a:spLocks/>
              </p:cNvSpPr>
              <p:nvPr/>
            </p:nvSpPr>
            <p:spPr bwMode="auto">
              <a:xfrm>
                <a:off x="4297" y="1617"/>
                <a:ext cx="6" cy="2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3" name="Freeform 211"/>
              <p:cNvSpPr>
                <a:spLocks/>
              </p:cNvSpPr>
              <p:nvPr/>
            </p:nvSpPr>
            <p:spPr bwMode="auto">
              <a:xfrm>
                <a:off x="4309" y="16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1"/>
                  <a:gd name="T38" fmla="*/ 1 w 1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4" name="Freeform 212"/>
              <p:cNvSpPr>
                <a:spLocks/>
              </p:cNvSpPr>
              <p:nvPr/>
            </p:nvSpPr>
            <p:spPr bwMode="auto">
              <a:xfrm>
                <a:off x="4187" y="1590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5" name="Group 256"/>
            <p:cNvGrpSpPr>
              <a:grpSpLocks/>
            </p:cNvGrpSpPr>
            <p:nvPr userDrawn="1"/>
          </p:nvGrpSpPr>
          <p:grpSpPr bwMode="auto">
            <a:xfrm>
              <a:off x="5038865" y="6619868"/>
              <a:ext cx="190500" cy="123825"/>
              <a:chOff x="7877798" y="2333052"/>
              <a:chExt cx="253806" cy="164973"/>
            </a:xfrm>
          </p:grpSpPr>
          <p:sp>
            <p:nvSpPr>
              <p:cNvPr id="76" name="Freeform 220"/>
              <p:cNvSpPr>
                <a:spLocks/>
              </p:cNvSpPr>
              <p:nvPr userDrawn="1"/>
            </p:nvSpPr>
            <p:spPr bwMode="auto">
              <a:xfrm>
                <a:off x="7877798" y="2333052"/>
                <a:ext cx="253806" cy="74026"/>
              </a:xfrm>
              <a:custGeom>
                <a:avLst/>
                <a:gdLst>
                  <a:gd name="T0" fmla="*/ 37 w 238"/>
                  <a:gd name="T1" fmla="*/ 36 h 72"/>
                  <a:gd name="T2" fmla="*/ 0 w 238"/>
                  <a:gd name="T3" fmla="*/ 36 h 72"/>
                  <a:gd name="T4" fmla="*/ 0 w 238"/>
                  <a:gd name="T5" fmla="*/ 0 h 72"/>
                  <a:gd name="T6" fmla="*/ 37 w 238"/>
                  <a:gd name="T7" fmla="*/ 0 h 72"/>
                  <a:gd name="T8" fmla="*/ 37 w 238"/>
                  <a:gd name="T9" fmla="*/ 36 h 72"/>
                  <a:gd name="T10" fmla="*/ 37 w 238"/>
                  <a:gd name="T11" fmla="*/ 36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2"/>
                  <a:gd name="T20" fmla="*/ 238 w 238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2">
                    <a:moveTo>
                      <a:pt x="238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238" y="0"/>
                    </a:lnTo>
                    <a:lnTo>
                      <a:pt x="238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7" name="Freeform 221"/>
              <p:cNvSpPr>
                <a:spLocks/>
              </p:cNvSpPr>
              <p:nvPr userDrawn="1"/>
            </p:nvSpPr>
            <p:spPr bwMode="auto">
              <a:xfrm>
                <a:off x="7879912" y="2411308"/>
                <a:ext cx="251692" cy="86717"/>
              </a:xfrm>
              <a:custGeom>
                <a:avLst/>
                <a:gdLst>
                  <a:gd name="T0" fmla="*/ 238 w 238"/>
                  <a:gd name="T1" fmla="*/ 84 h 84"/>
                  <a:gd name="T2" fmla="*/ 238 w 238"/>
                  <a:gd name="T3" fmla="*/ 0 h 84"/>
                  <a:gd name="T4" fmla="*/ 0 w 238"/>
                  <a:gd name="T5" fmla="*/ 0 h 84"/>
                  <a:gd name="T6" fmla="*/ 0 w 238"/>
                  <a:gd name="T7" fmla="*/ 84 h 84"/>
                  <a:gd name="T8" fmla="*/ 238 w 238"/>
                  <a:gd name="T9" fmla="*/ 84 h 84"/>
                  <a:gd name="T10" fmla="*/ 238 w 238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84"/>
                  <a:gd name="T20" fmla="*/ 238 w 23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84">
                    <a:moveTo>
                      <a:pt x="238" y="84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238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" name="Group 223"/>
            <p:cNvGrpSpPr>
              <a:grpSpLocks/>
            </p:cNvGrpSpPr>
            <p:nvPr userDrawn="1"/>
          </p:nvGrpSpPr>
          <p:grpSpPr bwMode="auto">
            <a:xfrm>
              <a:off x="2846569" y="6619868"/>
              <a:ext cx="192235" cy="122227"/>
              <a:chOff x="4184" y="1339"/>
              <a:chExt cx="238" cy="162"/>
            </a:xfrm>
          </p:grpSpPr>
          <p:sp>
            <p:nvSpPr>
              <p:cNvPr id="72" name="Freeform 224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3" name="Freeform 225"/>
              <p:cNvSpPr>
                <a:spLocks/>
              </p:cNvSpPr>
              <p:nvPr/>
            </p:nvSpPr>
            <p:spPr bwMode="auto">
              <a:xfrm>
                <a:off x="4184" y="1339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4" name="Freeform 226"/>
              <p:cNvSpPr>
                <a:spLocks/>
              </p:cNvSpPr>
              <p:nvPr/>
            </p:nvSpPr>
            <p:spPr bwMode="auto">
              <a:xfrm>
                <a:off x="4184" y="1448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409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5" name="Freeform 227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8" name="Group 228"/>
            <p:cNvGrpSpPr>
              <a:grpSpLocks/>
            </p:cNvGrpSpPr>
            <p:nvPr userDrawn="1"/>
          </p:nvGrpSpPr>
          <p:grpSpPr bwMode="auto">
            <a:xfrm>
              <a:off x="6037223" y="6619868"/>
              <a:ext cx="192235" cy="127020"/>
              <a:chOff x="4188" y="2157"/>
              <a:chExt cx="238" cy="162"/>
            </a:xfrm>
          </p:grpSpPr>
          <p:sp>
            <p:nvSpPr>
              <p:cNvPr id="59" name="Freeform 229"/>
              <p:cNvSpPr>
                <a:spLocks/>
              </p:cNvSpPr>
              <p:nvPr/>
            </p:nvSpPr>
            <p:spPr bwMode="auto">
              <a:xfrm>
                <a:off x="4188" y="2157"/>
                <a:ext cx="238" cy="158"/>
              </a:xfrm>
              <a:custGeom>
                <a:avLst/>
                <a:gdLst>
                  <a:gd name="T0" fmla="*/ 0 w 238"/>
                  <a:gd name="T1" fmla="*/ 0 h 151"/>
                  <a:gd name="T2" fmla="*/ 238 w 238"/>
                  <a:gd name="T3" fmla="*/ 0 h 151"/>
                  <a:gd name="T4" fmla="*/ 238 w 238"/>
                  <a:gd name="T5" fmla="*/ 1791 h 151"/>
                  <a:gd name="T6" fmla="*/ 0 w 238"/>
                  <a:gd name="T7" fmla="*/ 1791 h 151"/>
                  <a:gd name="T8" fmla="*/ 0 w 238"/>
                  <a:gd name="T9" fmla="*/ 0 h 151"/>
                  <a:gd name="T10" fmla="*/ 0 w 238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1"/>
                  <a:gd name="T20" fmla="*/ 238 w 238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1">
                    <a:moveTo>
                      <a:pt x="0" y="0"/>
                    </a:moveTo>
                    <a:lnTo>
                      <a:pt x="238" y="0"/>
                    </a:lnTo>
                    <a:lnTo>
                      <a:pt x="238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0" name="Freeform 230"/>
              <p:cNvSpPr>
                <a:spLocks/>
              </p:cNvSpPr>
              <p:nvPr/>
            </p:nvSpPr>
            <p:spPr bwMode="auto">
              <a:xfrm>
                <a:off x="4188" y="2157"/>
                <a:ext cx="238" cy="59"/>
              </a:xfrm>
              <a:custGeom>
                <a:avLst/>
                <a:gdLst>
                  <a:gd name="T0" fmla="*/ 0 w 238"/>
                  <a:gd name="T1" fmla="*/ 0 h 56"/>
                  <a:gd name="T2" fmla="*/ 238 w 238"/>
                  <a:gd name="T3" fmla="*/ 0 h 56"/>
                  <a:gd name="T4" fmla="*/ 238 w 238"/>
                  <a:gd name="T5" fmla="*/ 800 h 56"/>
                  <a:gd name="T6" fmla="*/ 0 w 238"/>
                  <a:gd name="T7" fmla="*/ 800 h 56"/>
                  <a:gd name="T8" fmla="*/ 0 w 238"/>
                  <a:gd name="T9" fmla="*/ 0 h 56"/>
                  <a:gd name="T10" fmla="*/ 0 w 238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6"/>
                  <a:gd name="T20" fmla="*/ 238 w 238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6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" name="Freeform 231"/>
              <p:cNvSpPr>
                <a:spLocks/>
              </p:cNvSpPr>
              <p:nvPr/>
            </p:nvSpPr>
            <p:spPr bwMode="auto">
              <a:xfrm>
                <a:off x="4188" y="2260"/>
                <a:ext cx="238" cy="59"/>
              </a:xfrm>
              <a:custGeom>
                <a:avLst/>
                <a:gdLst>
                  <a:gd name="T0" fmla="*/ 0 w 238"/>
                  <a:gd name="T1" fmla="*/ 0 h 55"/>
                  <a:gd name="T2" fmla="*/ 238 w 238"/>
                  <a:gd name="T3" fmla="*/ 0 h 55"/>
                  <a:gd name="T4" fmla="*/ 238 w 238"/>
                  <a:gd name="T5" fmla="*/ 820 h 55"/>
                  <a:gd name="T6" fmla="*/ 0 w 238"/>
                  <a:gd name="T7" fmla="*/ 820 h 55"/>
                  <a:gd name="T8" fmla="*/ 0 w 238"/>
                  <a:gd name="T9" fmla="*/ 0 h 55"/>
                  <a:gd name="T10" fmla="*/ 0 w 238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5"/>
                  <a:gd name="T20" fmla="*/ 238 w 238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5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2" name="Freeform 232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3" name="Freeform 233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</a:path>
                </a:pathLst>
              </a:custGeom>
              <a:noFill/>
              <a:ln w="0">
                <a:solidFill>
                  <a:srgbClr val="FF1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4" name="Freeform 234"/>
              <p:cNvSpPr>
                <a:spLocks/>
              </p:cNvSpPr>
              <p:nvPr/>
            </p:nvSpPr>
            <p:spPr bwMode="auto">
              <a:xfrm>
                <a:off x="4218" y="2179"/>
                <a:ext cx="41" cy="12"/>
              </a:xfrm>
              <a:custGeom>
                <a:avLst/>
                <a:gdLst>
                  <a:gd name="T0" fmla="*/ 42 w 42"/>
                  <a:gd name="T1" fmla="*/ 6 h 12"/>
                  <a:gd name="T2" fmla="*/ 42 w 42"/>
                  <a:gd name="T3" fmla="*/ 6 h 12"/>
                  <a:gd name="T4" fmla="*/ 36 w 42"/>
                  <a:gd name="T5" fmla="*/ 6 h 12"/>
                  <a:gd name="T6" fmla="*/ 30 w 42"/>
                  <a:gd name="T7" fmla="*/ 0 h 12"/>
                  <a:gd name="T8" fmla="*/ 24 w 42"/>
                  <a:gd name="T9" fmla="*/ 0 h 12"/>
                  <a:gd name="T10" fmla="*/ 12 w 42"/>
                  <a:gd name="T11" fmla="*/ 0 h 12"/>
                  <a:gd name="T12" fmla="*/ 6 w 42"/>
                  <a:gd name="T13" fmla="*/ 6 h 12"/>
                  <a:gd name="T14" fmla="*/ 0 w 42"/>
                  <a:gd name="T15" fmla="*/ 6 h 12"/>
                  <a:gd name="T16" fmla="*/ 0 w 42"/>
                  <a:gd name="T17" fmla="*/ 12 h 12"/>
                  <a:gd name="T18" fmla="*/ 42 w 42"/>
                  <a:gd name="T19" fmla="*/ 6 h 12"/>
                  <a:gd name="T20" fmla="*/ 42 w 4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"/>
                  <a:gd name="T35" fmla="*/ 42 w 4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">
                    <a:moveTo>
                      <a:pt x="42" y="6"/>
                    </a:moveTo>
                    <a:lnTo>
                      <a:pt x="42" y="6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5" name="Freeform 235"/>
              <p:cNvSpPr>
                <a:spLocks/>
              </p:cNvSpPr>
              <p:nvPr/>
            </p:nvSpPr>
            <p:spPr bwMode="auto">
              <a:xfrm>
                <a:off x="4224" y="2195"/>
                <a:ext cx="29" cy="36"/>
              </a:xfrm>
              <a:custGeom>
                <a:avLst/>
                <a:gdLst>
                  <a:gd name="T0" fmla="*/ 30 w 30"/>
                  <a:gd name="T1" fmla="*/ 174 h 34"/>
                  <a:gd name="T2" fmla="*/ 24 w 30"/>
                  <a:gd name="T3" fmla="*/ 6 h 34"/>
                  <a:gd name="T4" fmla="*/ 18 w 30"/>
                  <a:gd name="T5" fmla="*/ 6 h 34"/>
                  <a:gd name="T6" fmla="*/ 18 w 30"/>
                  <a:gd name="T7" fmla="*/ 0 h 34"/>
                  <a:gd name="T8" fmla="*/ 12 w 30"/>
                  <a:gd name="T9" fmla="*/ 6 h 34"/>
                  <a:gd name="T10" fmla="*/ 6 w 30"/>
                  <a:gd name="T11" fmla="*/ 6 h 34"/>
                  <a:gd name="T12" fmla="*/ 0 w 30"/>
                  <a:gd name="T13" fmla="*/ 174 h 34"/>
                  <a:gd name="T14" fmla="*/ 0 w 30"/>
                  <a:gd name="T15" fmla="*/ 207 h 34"/>
                  <a:gd name="T16" fmla="*/ 6 w 30"/>
                  <a:gd name="T17" fmla="*/ 239 h 34"/>
                  <a:gd name="T18" fmla="*/ 6 w 30"/>
                  <a:gd name="T19" fmla="*/ 239 h 34"/>
                  <a:gd name="T20" fmla="*/ 12 w 30"/>
                  <a:gd name="T21" fmla="*/ 284 h 34"/>
                  <a:gd name="T22" fmla="*/ 18 w 30"/>
                  <a:gd name="T23" fmla="*/ 284 h 34"/>
                  <a:gd name="T24" fmla="*/ 18 w 30"/>
                  <a:gd name="T25" fmla="*/ 284 h 34"/>
                  <a:gd name="T26" fmla="*/ 24 w 30"/>
                  <a:gd name="T27" fmla="*/ 239 h 34"/>
                  <a:gd name="T28" fmla="*/ 30 w 30"/>
                  <a:gd name="T29" fmla="*/ 239 h 34"/>
                  <a:gd name="T30" fmla="*/ 30 w 30"/>
                  <a:gd name="T31" fmla="*/ 207 h 34"/>
                  <a:gd name="T32" fmla="*/ 30 w 30"/>
                  <a:gd name="T33" fmla="*/ 174 h 34"/>
                  <a:gd name="T34" fmla="*/ 30 w 30"/>
                  <a:gd name="T35" fmla="*/ 174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30" y="17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28"/>
                    </a:lnTo>
                    <a:lnTo>
                      <a:pt x="30" y="28"/>
                    </a:lnTo>
                    <a:lnTo>
                      <a:pt x="30" y="23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6" name="Freeform 236"/>
              <p:cNvSpPr>
                <a:spLocks/>
              </p:cNvSpPr>
              <p:nvPr/>
            </p:nvSpPr>
            <p:spPr bwMode="auto">
              <a:xfrm>
                <a:off x="4224" y="2216"/>
                <a:ext cx="29" cy="6"/>
              </a:xfrm>
              <a:custGeom>
                <a:avLst/>
                <a:gdLst>
                  <a:gd name="T0" fmla="*/ 30 w 30"/>
                  <a:gd name="T1" fmla="*/ 6 h 6"/>
                  <a:gd name="T2" fmla="*/ 30 w 30"/>
                  <a:gd name="T3" fmla="*/ 6 h 6"/>
                  <a:gd name="T4" fmla="*/ 30 w 30"/>
                  <a:gd name="T5" fmla="*/ 6 h 6"/>
                  <a:gd name="T6" fmla="*/ 30 w 30"/>
                  <a:gd name="T7" fmla="*/ 6 h 6"/>
                  <a:gd name="T8" fmla="*/ 30 w 30"/>
                  <a:gd name="T9" fmla="*/ 0 h 6"/>
                  <a:gd name="T10" fmla="*/ 30 w 30"/>
                  <a:gd name="T11" fmla="*/ 0 h 6"/>
                  <a:gd name="T12" fmla="*/ 30 w 30"/>
                  <a:gd name="T13" fmla="*/ 0 h 6"/>
                  <a:gd name="T14" fmla="*/ 30 w 30"/>
                  <a:gd name="T15" fmla="*/ 0 h 6"/>
                  <a:gd name="T16" fmla="*/ 24 w 30"/>
                  <a:gd name="T17" fmla="*/ 0 h 6"/>
                  <a:gd name="T18" fmla="*/ 24 w 30"/>
                  <a:gd name="T19" fmla="*/ 0 h 6"/>
                  <a:gd name="T20" fmla="*/ 24 w 30"/>
                  <a:gd name="T21" fmla="*/ 0 h 6"/>
                  <a:gd name="T22" fmla="*/ 18 w 30"/>
                  <a:gd name="T23" fmla="*/ 0 h 6"/>
                  <a:gd name="T24" fmla="*/ 18 w 30"/>
                  <a:gd name="T25" fmla="*/ 0 h 6"/>
                  <a:gd name="T26" fmla="*/ 12 w 30"/>
                  <a:gd name="T27" fmla="*/ 0 h 6"/>
                  <a:gd name="T28" fmla="*/ 12 w 30"/>
                  <a:gd name="T29" fmla="*/ 0 h 6"/>
                  <a:gd name="T30" fmla="*/ 12 w 30"/>
                  <a:gd name="T31" fmla="*/ 0 h 6"/>
                  <a:gd name="T32" fmla="*/ 6 w 30"/>
                  <a:gd name="T33" fmla="*/ 0 h 6"/>
                  <a:gd name="T34" fmla="*/ 6 w 30"/>
                  <a:gd name="T35" fmla="*/ 0 h 6"/>
                  <a:gd name="T36" fmla="*/ 6 w 30"/>
                  <a:gd name="T37" fmla="*/ 0 h 6"/>
                  <a:gd name="T38" fmla="*/ 0 w 30"/>
                  <a:gd name="T39" fmla="*/ 0 h 6"/>
                  <a:gd name="T40" fmla="*/ 0 w 30"/>
                  <a:gd name="T41" fmla="*/ 0 h 6"/>
                  <a:gd name="T42" fmla="*/ 0 w 30"/>
                  <a:gd name="T43" fmla="*/ 0 h 6"/>
                  <a:gd name="T44" fmla="*/ 0 w 30"/>
                  <a:gd name="T45" fmla="*/ 6 h 6"/>
                  <a:gd name="T46" fmla="*/ 0 w 30"/>
                  <a:gd name="T47" fmla="*/ 6 h 6"/>
                  <a:gd name="T48" fmla="*/ 0 w 30"/>
                  <a:gd name="T49" fmla="*/ 6 h 6"/>
                  <a:gd name="T50" fmla="*/ 0 w 30"/>
                  <a:gd name="T51" fmla="*/ 6 h 6"/>
                  <a:gd name="T52" fmla="*/ 6 w 30"/>
                  <a:gd name="T53" fmla="*/ 6 h 6"/>
                  <a:gd name="T54" fmla="*/ 6 w 30"/>
                  <a:gd name="T55" fmla="*/ 6 h 6"/>
                  <a:gd name="T56" fmla="*/ 12 w 30"/>
                  <a:gd name="T57" fmla="*/ 6 h 6"/>
                  <a:gd name="T58" fmla="*/ 12 w 30"/>
                  <a:gd name="T59" fmla="*/ 6 h 6"/>
                  <a:gd name="T60" fmla="*/ 12 w 30"/>
                  <a:gd name="T61" fmla="*/ 6 h 6"/>
                  <a:gd name="T62" fmla="*/ 18 w 30"/>
                  <a:gd name="T63" fmla="*/ 6 h 6"/>
                  <a:gd name="T64" fmla="*/ 18 w 30"/>
                  <a:gd name="T65" fmla="*/ 6 h 6"/>
                  <a:gd name="T66" fmla="*/ 18 w 30"/>
                  <a:gd name="T67" fmla="*/ 6 h 6"/>
                  <a:gd name="T68" fmla="*/ 24 w 30"/>
                  <a:gd name="T69" fmla="*/ 6 h 6"/>
                  <a:gd name="T70" fmla="*/ 24 w 30"/>
                  <a:gd name="T71" fmla="*/ 6 h 6"/>
                  <a:gd name="T72" fmla="*/ 24 w 30"/>
                  <a:gd name="T73" fmla="*/ 6 h 6"/>
                  <a:gd name="T74" fmla="*/ 30 w 30"/>
                  <a:gd name="T75" fmla="*/ 6 h 6"/>
                  <a:gd name="T76" fmla="*/ 30 w 30"/>
                  <a:gd name="T77" fmla="*/ 6 h 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"/>
                  <a:gd name="T118" fmla="*/ 0 h 6"/>
                  <a:gd name="T119" fmla="*/ 30 w 30"/>
                  <a:gd name="T120" fmla="*/ 6 h 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" h="6">
                    <a:moveTo>
                      <a:pt x="30" y="6"/>
                    </a:moveTo>
                    <a:lnTo>
                      <a:pt x="30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7" name="Freeform 237"/>
              <p:cNvSpPr>
                <a:spLocks/>
              </p:cNvSpPr>
              <p:nvPr/>
            </p:nvSpPr>
            <p:spPr bwMode="auto">
              <a:xfrm>
                <a:off x="4224" y="2222"/>
                <a:ext cx="29" cy="2"/>
              </a:xfrm>
              <a:custGeom>
                <a:avLst/>
                <a:gdLst>
                  <a:gd name="T0" fmla="*/ 30 w 30"/>
                  <a:gd name="T1" fmla="*/ 0 h 1"/>
                  <a:gd name="T2" fmla="*/ 30 w 30"/>
                  <a:gd name="T3" fmla="*/ 0 h 1"/>
                  <a:gd name="T4" fmla="*/ 30 w 30"/>
                  <a:gd name="T5" fmla="*/ 0 h 1"/>
                  <a:gd name="T6" fmla="*/ 30 w 30"/>
                  <a:gd name="T7" fmla="*/ 0 h 1"/>
                  <a:gd name="T8" fmla="*/ 30 w 30"/>
                  <a:gd name="T9" fmla="*/ 0 h 1"/>
                  <a:gd name="T10" fmla="*/ 30 w 30"/>
                  <a:gd name="T11" fmla="*/ 0 h 1"/>
                  <a:gd name="T12" fmla="*/ 30 w 30"/>
                  <a:gd name="T13" fmla="*/ 0 h 1"/>
                  <a:gd name="T14" fmla="*/ 30 w 30"/>
                  <a:gd name="T15" fmla="*/ 0 h 1"/>
                  <a:gd name="T16" fmla="*/ 24 w 30"/>
                  <a:gd name="T17" fmla="*/ 0 h 1"/>
                  <a:gd name="T18" fmla="*/ 24 w 30"/>
                  <a:gd name="T19" fmla="*/ 0 h 1"/>
                  <a:gd name="T20" fmla="*/ 24 w 30"/>
                  <a:gd name="T21" fmla="*/ 0 h 1"/>
                  <a:gd name="T22" fmla="*/ 18 w 30"/>
                  <a:gd name="T23" fmla="*/ 0 h 1"/>
                  <a:gd name="T24" fmla="*/ 18 w 30"/>
                  <a:gd name="T25" fmla="*/ 0 h 1"/>
                  <a:gd name="T26" fmla="*/ 12 w 30"/>
                  <a:gd name="T27" fmla="*/ 0 h 1"/>
                  <a:gd name="T28" fmla="*/ 12 w 30"/>
                  <a:gd name="T29" fmla="*/ 0 h 1"/>
                  <a:gd name="T30" fmla="*/ 12 w 30"/>
                  <a:gd name="T31" fmla="*/ 0 h 1"/>
                  <a:gd name="T32" fmla="*/ 6 w 30"/>
                  <a:gd name="T33" fmla="*/ 0 h 1"/>
                  <a:gd name="T34" fmla="*/ 6 w 30"/>
                  <a:gd name="T35" fmla="*/ 0 h 1"/>
                  <a:gd name="T36" fmla="*/ 6 w 30"/>
                  <a:gd name="T37" fmla="*/ 0 h 1"/>
                  <a:gd name="T38" fmla="*/ 0 w 30"/>
                  <a:gd name="T39" fmla="*/ 0 h 1"/>
                  <a:gd name="T40" fmla="*/ 0 w 30"/>
                  <a:gd name="T41" fmla="*/ 0 h 1"/>
                  <a:gd name="T42" fmla="*/ 0 w 30"/>
                  <a:gd name="T43" fmla="*/ 0 h 1"/>
                  <a:gd name="T44" fmla="*/ 0 w 30"/>
                  <a:gd name="T45" fmla="*/ 0 h 1"/>
                  <a:gd name="T46" fmla="*/ 0 w 30"/>
                  <a:gd name="T47" fmla="*/ 0 h 1"/>
                  <a:gd name="T48" fmla="*/ 0 w 30"/>
                  <a:gd name="T49" fmla="*/ 0 h 1"/>
                  <a:gd name="T50" fmla="*/ 6 w 30"/>
                  <a:gd name="T51" fmla="*/ 0 h 1"/>
                  <a:gd name="T52" fmla="*/ 6 w 30"/>
                  <a:gd name="T53" fmla="*/ 0 h 1"/>
                  <a:gd name="T54" fmla="*/ 6 w 30"/>
                  <a:gd name="T55" fmla="*/ 0 h 1"/>
                  <a:gd name="T56" fmla="*/ 12 w 30"/>
                  <a:gd name="T57" fmla="*/ 0 h 1"/>
                  <a:gd name="T58" fmla="*/ 12 w 30"/>
                  <a:gd name="T59" fmla="*/ 0 h 1"/>
                  <a:gd name="T60" fmla="*/ 12 w 30"/>
                  <a:gd name="T61" fmla="*/ 0 h 1"/>
                  <a:gd name="T62" fmla="*/ 18 w 30"/>
                  <a:gd name="T63" fmla="*/ 0 h 1"/>
                  <a:gd name="T64" fmla="*/ 18 w 30"/>
                  <a:gd name="T65" fmla="*/ 0 h 1"/>
                  <a:gd name="T66" fmla="*/ 24 w 30"/>
                  <a:gd name="T67" fmla="*/ 0 h 1"/>
                  <a:gd name="T68" fmla="*/ 24 w 30"/>
                  <a:gd name="T69" fmla="*/ 0 h 1"/>
                  <a:gd name="T70" fmla="*/ 24 w 30"/>
                  <a:gd name="T71" fmla="*/ 0 h 1"/>
                  <a:gd name="T72" fmla="*/ 30 w 30"/>
                  <a:gd name="T73" fmla="*/ 0 h 1"/>
                  <a:gd name="T74" fmla="*/ 30 w 30"/>
                  <a:gd name="T75" fmla="*/ 0 h 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"/>
                  <a:gd name="T115" fmla="*/ 0 h 1"/>
                  <a:gd name="T116" fmla="*/ 30 w 30"/>
                  <a:gd name="T117" fmla="*/ 1 h 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" h="1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8" name="Freeform 238"/>
              <p:cNvSpPr>
                <a:spLocks/>
              </p:cNvSpPr>
              <p:nvPr/>
            </p:nvSpPr>
            <p:spPr bwMode="auto">
              <a:xfrm>
                <a:off x="4235" y="2191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0 h 5"/>
                  <a:gd name="T4" fmla="*/ 6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0 w 6"/>
                  <a:gd name="T13" fmla="*/ 0 h 5"/>
                  <a:gd name="T14" fmla="*/ 0 w 6"/>
                  <a:gd name="T15" fmla="*/ 0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9" name="Freeform 239"/>
              <p:cNvSpPr>
                <a:spLocks/>
              </p:cNvSpPr>
              <p:nvPr/>
            </p:nvSpPr>
            <p:spPr bwMode="auto">
              <a:xfrm>
                <a:off x="4241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0" name="Freeform 240"/>
              <p:cNvSpPr>
                <a:spLocks/>
              </p:cNvSpPr>
              <p:nvPr/>
            </p:nvSpPr>
            <p:spPr bwMode="auto">
              <a:xfrm>
                <a:off x="4229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6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1" name="Freeform 241"/>
              <p:cNvSpPr>
                <a:spLocks/>
              </p:cNvSpPr>
              <p:nvPr/>
            </p:nvSpPr>
            <p:spPr bwMode="auto">
              <a:xfrm>
                <a:off x="4188" y="2157"/>
                <a:ext cx="238" cy="162"/>
              </a:xfrm>
              <a:custGeom>
                <a:avLst/>
                <a:gdLst>
                  <a:gd name="T0" fmla="*/ 238 w 238"/>
                  <a:gd name="T1" fmla="*/ 0 h 156"/>
                  <a:gd name="T2" fmla="*/ 0 w 238"/>
                  <a:gd name="T3" fmla="*/ 0 h 156"/>
                  <a:gd name="T4" fmla="*/ 0 w 238"/>
                  <a:gd name="T5" fmla="*/ 1704 h 156"/>
                  <a:gd name="T6" fmla="*/ 238 w 238"/>
                  <a:gd name="T7" fmla="*/ 1704 h 156"/>
                  <a:gd name="T8" fmla="*/ 238 w 238"/>
                  <a:gd name="T9" fmla="*/ 0 h 156"/>
                  <a:gd name="T10" fmla="*/ 238 w 238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6"/>
                  <a:gd name="T20" fmla="*/ 238 w 23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6">
                    <a:moveTo>
                      <a:pt x="238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238" y="156"/>
                    </a:lnTo>
                    <a:lnTo>
                      <a:pt x="2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31" name="Object 252"/>
            <p:cNvGraphicFramePr>
              <a:graphicFrameLocks noChangeAspect="1"/>
            </p:cNvGraphicFramePr>
            <p:nvPr/>
          </p:nvGraphicFramePr>
          <p:xfrm>
            <a:off x="3829370" y="6619868"/>
            <a:ext cx="186303" cy="121473"/>
          </p:xfrm>
          <a:graphic>
            <a:graphicData uri="http://schemas.openxmlformats.org/presentationml/2006/ole">
              <p:oleObj spid="_x0000_s363558" name="Clip" r:id="rId5" imgW="2833538" imgH="1919138" progId="">
                <p:embed/>
              </p:oleObj>
            </a:graphicData>
          </a:graphic>
        </p:graphicFrame>
        <p:grpSp>
          <p:nvGrpSpPr>
            <p:cNvPr id="29" name="Group 214"/>
            <p:cNvGrpSpPr>
              <a:grpSpLocks/>
            </p:cNvGrpSpPr>
            <p:nvPr userDrawn="1"/>
          </p:nvGrpSpPr>
          <p:grpSpPr bwMode="auto">
            <a:xfrm>
              <a:off x="5544081" y="6619868"/>
              <a:ext cx="193851" cy="123854"/>
              <a:chOff x="4187" y="2402"/>
              <a:chExt cx="240" cy="161"/>
            </a:xfrm>
          </p:grpSpPr>
          <p:sp>
            <p:nvSpPr>
              <p:cNvPr id="55" name="Freeform 215"/>
              <p:cNvSpPr>
                <a:spLocks/>
              </p:cNvSpPr>
              <p:nvPr/>
            </p:nvSpPr>
            <p:spPr bwMode="auto">
              <a:xfrm>
                <a:off x="4234" y="2402"/>
                <a:ext cx="191" cy="161"/>
              </a:xfrm>
              <a:custGeom>
                <a:avLst/>
                <a:gdLst>
                  <a:gd name="T0" fmla="*/ 191 w 191"/>
                  <a:gd name="T1" fmla="*/ 1066 h 156"/>
                  <a:gd name="T2" fmla="*/ 191 w 191"/>
                  <a:gd name="T3" fmla="*/ 0 h 156"/>
                  <a:gd name="T4" fmla="*/ 0 w 191"/>
                  <a:gd name="T5" fmla="*/ 0 h 156"/>
                  <a:gd name="T6" fmla="*/ 0 w 191"/>
                  <a:gd name="T7" fmla="*/ 1066 h 156"/>
                  <a:gd name="T8" fmla="*/ 191 w 191"/>
                  <a:gd name="T9" fmla="*/ 1066 h 156"/>
                  <a:gd name="T10" fmla="*/ 191 w 191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156"/>
                  <a:gd name="T20" fmla="*/ 191 w 19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156">
                    <a:moveTo>
                      <a:pt x="191" y="156"/>
                    </a:moveTo>
                    <a:lnTo>
                      <a:pt x="191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91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6" name="Freeform 216"/>
              <p:cNvSpPr>
                <a:spLocks/>
              </p:cNvSpPr>
              <p:nvPr/>
            </p:nvSpPr>
            <p:spPr bwMode="auto">
              <a:xfrm>
                <a:off x="4187" y="2402"/>
                <a:ext cx="77" cy="161"/>
              </a:xfrm>
              <a:custGeom>
                <a:avLst/>
                <a:gdLst>
                  <a:gd name="T0" fmla="*/ 77 w 77"/>
                  <a:gd name="T1" fmla="*/ 106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066 h 156"/>
                  <a:gd name="T8" fmla="*/ 77 w 77"/>
                  <a:gd name="T9" fmla="*/ 1066 h 156"/>
                  <a:gd name="T10" fmla="*/ 77 w 77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7" name="Freeform 217"/>
              <p:cNvSpPr>
                <a:spLocks/>
              </p:cNvSpPr>
              <p:nvPr/>
            </p:nvSpPr>
            <p:spPr bwMode="auto">
              <a:xfrm>
                <a:off x="4348" y="2402"/>
                <a:ext cx="79" cy="161"/>
              </a:xfrm>
              <a:custGeom>
                <a:avLst/>
                <a:gdLst>
                  <a:gd name="T0" fmla="*/ 78 w 78"/>
                  <a:gd name="T1" fmla="*/ 1066 h 156"/>
                  <a:gd name="T2" fmla="*/ 78 w 78"/>
                  <a:gd name="T3" fmla="*/ 0 h 156"/>
                  <a:gd name="T4" fmla="*/ 0 w 78"/>
                  <a:gd name="T5" fmla="*/ 0 h 156"/>
                  <a:gd name="T6" fmla="*/ 0 w 78"/>
                  <a:gd name="T7" fmla="*/ 1066 h 156"/>
                  <a:gd name="T8" fmla="*/ 78 w 78"/>
                  <a:gd name="T9" fmla="*/ 1066 h 156"/>
                  <a:gd name="T10" fmla="*/ 78 w 78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156"/>
                  <a:gd name="T20" fmla="*/ 78 w 7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156">
                    <a:moveTo>
                      <a:pt x="78" y="156"/>
                    </a:moveTo>
                    <a:lnTo>
                      <a:pt x="78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8" name="Freeform 218"/>
              <p:cNvSpPr>
                <a:spLocks/>
              </p:cNvSpPr>
              <p:nvPr/>
            </p:nvSpPr>
            <p:spPr bwMode="auto">
              <a:xfrm>
                <a:off x="4187" y="2402"/>
                <a:ext cx="238" cy="161"/>
              </a:xfrm>
              <a:custGeom>
                <a:avLst/>
                <a:gdLst>
                  <a:gd name="T0" fmla="*/ 19 w 244"/>
                  <a:gd name="T1" fmla="*/ 19856 h 151"/>
                  <a:gd name="T2" fmla="*/ 19 w 244"/>
                  <a:gd name="T3" fmla="*/ 0 h 151"/>
                  <a:gd name="T4" fmla="*/ 0 w 244"/>
                  <a:gd name="T5" fmla="*/ 0 h 151"/>
                  <a:gd name="T6" fmla="*/ 0 w 244"/>
                  <a:gd name="T7" fmla="*/ 19856 h 151"/>
                  <a:gd name="T8" fmla="*/ 19 w 244"/>
                  <a:gd name="T9" fmla="*/ 19856 h 151"/>
                  <a:gd name="T10" fmla="*/ 19 w 244"/>
                  <a:gd name="T11" fmla="*/ 19856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0" name="Group 38"/>
            <p:cNvGrpSpPr>
              <a:grpSpLocks/>
            </p:cNvGrpSpPr>
            <p:nvPr userDrawn="1"/>
          </p:nvGrpSpPr>
          <p:grpSpPr bwMode="auto">
            <a:xfrm>
              <a:off x="1109726" y="6619868"/>
              <a:ext cx="192235" cy="122256"/>
              <a:chOff x="528" y="1773"/>
              <a:chExt cx="246" cy="156"/>
            </a:xfrm>
          </p:grpSpPr>
          <p:sp>
            <p:nvSpPr>
              <p:cNvPr id="51" name="Freeform 248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2" name="Freeform 249"/>
              <p:cNvSpPr>
                <a:spLocks/>
              </p:cNvSpPr>
              <p:nvPr/>
            </p:nvSpPr>
            <p:spPr bwMode="auto">
              <a:xfrm>
                <a:off x="528" y="1850"/>
                <a:ext cx="246" cy="79"/>
              </a:xfrm>
              <a:custGeom>
                <a:avLst/>
                <a:gdLst>
                  <a:gd name="T0" fmla="*/ 2929 w 238"/>
                  <a:gd name="T1" fmla="*/ 39 h 79"/>
                  <a:gd name="T2" fmla="*/ 2929 w 238"/>
                  <a:gd name="T3" fmla="*/ 0 h 79"/>
                  <a:gd name="T4" fmla="*/ 0 w 238"/>
                  <a:gd name="T5" fmla="*/ 0 h 79"/>
                  <a:gd name="T6" fmla="*/ 0 w 238"/>
                  <a:gd name="T7" fmla="*/ 39 h 79"/>
                  <a:gd name="T8" fmla="*/ 2929 w 238"/>
                  <a:gd name="T9" fmla="*/ 39 h 79"/>
                  <a:gd name="T10" fmla="*/ 2929 w 238"/>
                  <a:gd name="T11" fmla="*/ 39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9"/>
                  <a:gd name="T20" fmla="*/ 238 w 238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9">
                    <a:moveTo>
                      <a:pt x="238" y="79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38" y="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3" name="Freeform 250"/>
              <p:cNvSpPr>
                <a:spLocks/>
              </p:cNvSpPr>
              <p:nvPr/>
            </p:nvSpPr>
            <p:spPr bwMode="auto">
              <a:xfrm>
                <a:off x="528" y="1773"/>
                <a:ext cx="120" cy="156"/>
              </a:xfrm>
              <a:custGeom>
                <a:avLst/>
                <a:gdLst>
                  <a:gd name="T0" fmla="*/ 0 w 119"/>
                  <a:gd name="T1" fmla="*/ 0 h 157"/>
                  <a:gd name="T2" fmla="*/ 0 w 119"/>
                  <a:gd name="T3" fmla="*/ 61 h 157"/>
                  <a:gd name="T4" fmla="*/ 211 w 119"/>
                  <a:gd name="T5" fmla="*/ 39 h 157"/>
                  <a:gd name="T6" fmla="*/ 0 w 119"/>
                  <a:gd name="T7" fmla="*/ 0 h 157"/>
                  <a:gd name="T8" fmla="*/ 0 w 119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57"/>
                  <a:gd name="T17" fmla="*/ 119 w 119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57">
                    <a:moveTo>
                      <a:pt x="0" y="0"/>
                    </a:moveTo>
                    <a:lnTo>
                      <a:pt x="0" y="157"/>
                    </a:lnTo>
                    <a:lnTo>
                      <a:pt x="11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4" name="Freeform 251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48" name="Group 253"/>
            <p:cNvGrpSpPr>
              <a:grpSpLocks/>
            </p:cNvGrpSpPr>
            <p:nvPr userDrawn="1"/>
          </p:nvGrpSpPr>
          <p:grpSpPr bwMode="auto">
            <a:xfrm>
              <a:off x="7785664" y="6619868"/>
              <a:ext cx="190246" cy="122665"/>
              <a:chOff x="528" y="1164"/>
              <a:chExt cx="237" cy="157"/>
            </a:xfrm>
          </p:grpSpPr>
          <p:sp>
            <p:nvSpPr>
              <p:cNvPr id="47" name="Rectangle 254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1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Rectangle 255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5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" name="Rectangle 256"/>
              <p:cNvSpPr>
                <a:spLocks noChangeArrowheads="1"/>
              </p:cNvSpPr>
              <p:nvPr/>
            </p:nvSpPr>
            <p:spPr bwMode="auto">
              <a:xfrm>
                <a:off x="528" y="1217"/>
                <a:ext cx="237" cy="55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" name="Rectangle 257"/>
              <p:cNvSpPr>
                <a:spLocks noChangeArrowheads="1"/>
              </p:cNvSpPr>
              <p:nvPr/>
            </p:nvSpPr>
            <p:spPr bwMode="auto">
              <a:xfrm>
                <a:off x="528" y="1266"/>
                <a:ext cx="237" cy="55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5" name="Picture 268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96021" y="6619868"/>
              <a:ext cx="194609" cy="127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9" name="Group 269"/>
            <p:cNvGrpSpPr>
              <a:grpSpLocks noChangeAspect="1"/>
            </p:cNvGrpSpPr>
            <p:nvPr userDrawn="1"/>
          </p:nvGrpSpPr>
          <p:grpSpPr bwMode="auto">
            <a:xfrm>
              <a:off x="4312221" y="6619868"/>
              <a:ext cx="187075" cy="119869"/>
              <a:chOff x="4214" y="2064"/>
              <a:chExt cx="242" cy="157"/>
            </a:xfrm>
          </p:grpSpPr>
          <p:sp>
            <p:nvSpPr>
              <p:cNvPr id="43" name="AutoShape 270"/>
              <p:cNvSpPr>
                <a:spLocks noChangeAspect="1" noChangeArrowheads="1" noTextEdit="1"/>
              </p:cNvSpPr>
              <p:nvPr/>
            </p:nvSpPr>
            <p:spPr bwMode="auto">
              <a:xfrm>
                <a:off x="4214" y="2064"/>
                <a:ext cx="242" cy="157"/>
              </a:xfrm>
              <a:prstGeom prst="rect">
                <a:avLst/>
              </a:prstGeom>
              <a:noFill/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" name="Rectangle 271"/>
              <p:cNvSpPr>
                <a:spLocks noChangeArrowheads="1"/>
              </p:cNvSpPr>
              <p:nvPr/>
            </p:nvSpPr>
            <p:spPr bwMode="auto">
              <a:xfrm>
                <a:off x="4214" y="2064"/>
                <a:ext cx="242" cy="5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45" name="Rectangle 272"/>
              <p:cNvSpPr>
                <a:spLocks noChangeArrowheads="1"/>
              </p:cNvSpPr>
              <p:nvPr/>
            </p:nvSpPr>
            <p:spPr bwMode="auto">
              <a:xfrm>
                <a:off x="4214" y="2117"/>
                <a:ext cx="242" cy="51"/>
              </a:xfrm>
              <a:prstGeom prst="rect">
                <a:avLst/>
              </a:prstGeom>
              <a:solidFill>
                <a:srgbClr val="51D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46" name="Rectangle 273"/>
              <p:cNvSpPr>
                <a:spLocks noChangeArrowheads="1"/>
              </p:cNvSpPr>
              <p:nvPr/>
            </p:nvSpPr>
            <p:spPr bwMode="auto">
              <a:xfrm>
                <a:off x="4214" y="2168"/>
                <a:ext cx="242" cy="5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</p:grpSp>
        <p:grpSp>
          <p:nvGrpSpPr>
            <p:cNvPr id="250" name="Group 242"/>
            <p:cNvGrpSpPr>
              <a:grpSpLocks/>
            </p:cNvGrpSpPr>
            <p:nvPr userDrawn="1"/>
          </p:nvGrpSpPr>
          <p:grpSpPr bwMode="auto">
            <a:xfrm>
              <a:off x="1598659" y="6619868"/>
              <a:ext cx="190272" cy="121887"/>
              <a:chOff x="5555" y="2058"/>
              <a:chExt cx="245" cy="157"/>
            </a:xfrm>
          </p:grpSpPr>
          <p:sp>
            <p:nvSpPr>
              <p:cNvPr id="39" name="Freeform 243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0 w 244"/>
                  <a:gd name="T1" fmla="*/ 0 h 156"/>
                  <a:gd name="T2" fmla="*/ 0 w 244"/>
                  <a:gd name="T3" fmla="*/ 404 h 156"/>
                  <a:gd name="T4" fmla="*/ 445 w 244"/>
                  <a:gd name="T5" fmla="*/ 404 h 156"/>
                  <a:gd name="T6" fmla="*/ 445 w 244"/>
                  <a:gd name="T7" fmla="*/ 0 h 156"/>
                  <a:gd name="T8" fmla="*/ 0 w 244"/>
                  <a:gd name="T9" fmla="*/ 0 h 156"/>
                  <a:gd name="T10" fmla="*/ 0 w 244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0" y="0"/>
                    </a:moveTo>
                    <a:lnTo>
                      <a:pt x="0" y="156"/>
                    </a:lnTo>
                    <a:lnTo>
                      <a:pt x="244" y="156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" name="Freeform 244"/>
              <p:cNvSpPr>
                <a:spLocks/>
              </p:cNvSpPr>
              <p:nvPr/>
            </p:nvSpPr>
            <p:spPr bwMode="auto">
              <a:xfrm>
                <a:off x="5555" y="2162"/>
                <a:ext cx="245" cy="53"/>
              </a:xfrm>
              <a:custGeom>
                <a:avLst/>
                <a:gdLst>
                  <a:gd name="T0" fmla="*/ 0 w 244"/>
                  <a:gd name="T1" fmla="*/ 0 h 45"/>
                  <a:gd name="T2" fmla="*/ 0 w 244"/>
                  <a:gd name="T3" fmla="*/ 47398160 h 45"/>
                  <a:gd name="T4" fmla="*/ 445 w 244"/>
                  <a:gd name="T5" fmla="*/ 47398160 h 45"/>
                  <a:gd name="T6" fmla="*/ 445 w 244"/>
                  <a:gd name="T7" fmla="*/ 0 h 45"/>
                  <a:gd name="T8" fmla="*/ 0 w 244"/>
                  <a:gd name="T9" fmla="*/ 0 h 45"/>
                  <a:gd name="T10" fmla="*/ 0 w 244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45"/>
                  <a:gd name="T20" fmla="*/ 244 w 244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45">
                    <a:moveTo>
                      <a:pt x="0" y="0"/>
                    </a:moveTo>
                    <a:lnTo>
                      <a:pt x="0" y="45"/>
                    </a:lnTo>
                    <a:lnTo>
                      <a:pt x="244" y="45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" name="Freeform 245"/>
              <p:cNvSpPr>
                <a:spLocks/>
              </p:cNvSpPr>
              <p:nvPr/>
            </p:nvSpPr>
            <p:spPr bwMode="auto">
              <a:xfrm>
                <a:off x="5555" y="2060"/>
                <a:ext cx="245" cy="55"/>
              </a:xfrm>
              <a:custGeom>
                <a:avLst/>
                <a:gdLst>
                  <a:gd name="T0" fmla="*/ 0 w 244"/>
                  <a:gd name="T1" fmla="*/ 0 h 50"/>
                  <a:gd name="T2" fmla="*/ 0 w 244"/>
                  <a:gd name="T3" fmla="*/ 17379 h 50"/>
                  <a:gd name="T4" fmla="*/ 445 w 244"/>
                  <a:gd name="T5" fmla="*/ 17379 h 50"/>
                  <a:gd name="T6" fmla="*/ 445 w 244"/>
                  <a:gd name="T7" fmla="*/ 0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0" y="50"/>
                    </a:lnTo>
                    <a:lnTo>
                      <a:pt x="244" y="50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" name="Freeform 246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445 w 244"/>
                  <a:gd name="T1" fmla="*/ 404 h 156"/>
                  <a:gd name="T2" fmla="*/ 445 w 244"/>
                  <a:gd name="T3" fmla="*/ 0 h 156"/>
                  <a:gd name="T4" fmla="*/ 0 w 244"/>
                  <a:gd name="T5" fmla="*/ 0 h 156"/>
                  <a:gd name="T6" fmla="*/ 0 w 244"/>
                  <a:gd name="T7" fmla="*/ 404 h 156"/>
                  <a:gd name="T8" fmla="*/ 445 w 244"/>
                  <a:gd name="T9" fmla="*/ 404 h 156"/>
                  <a:gd name="T10" fmla="*/ 445 w 244"/>
                  <a:gd name="T11" fmla="*/ 4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pic>
          <p:nvPicPr>
            <p:cNvPr id="38" name="Picture 3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048478" y="6619868"/>
              <a:ext cx="192235" cy="123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ectangle 41"/>
          <p:cNvSpPr>
            <a:spLocks noGrp="1" noChangeArrowheads="1"/>
          </p:cNvSpPr>
          <p:nvPr userDrawn="1">
            <p:ph type="subTitle" sz="quarter" idx="1"/>
          </p:nvPr>
        </p:nvSpPr>
        <p:spPr>
          <a:xfrm>
            <a:off x="3421093" y="1601638"/>
            <a:ext cx="5952226" cy="1449237"/>
          </a:xfrm>
        </p:spPr>
        <p:txBody>
          <a:bodyPr anchor="ctr"/>
          <a:lstStyle>
            <a:lvl1pPr marL="0" indent="0">
              <a:lnSpc>
                <a:spcPts val="3400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GB" dirty="0" smtClean="0"/>
          </a:p>
        </p:txBody>
      </p:sp>
      <p:pic>
        <p:nvPicPr>
          <p:cNvPr id="251" name="Picture 11" descr="EUMETSATLogo_hor_noTagline_solid_CMYK UPDATED version.png"/>
          <p:cNvPicPr>
            <a:picLocks noChangeAspect="1"/>
          </p:cNvPicPr>
          <p:nvPr userDrawn="1"/>
        </p:nvPicPr>
        <p:blipFill>
          <a:blip r:embed="rId8" cstate="print">
            <a:lum contrast="10000"/>
          </a:blip>
          <a:srcRect/>
          <a:stretch>
            <a:fillRect/>
          </a:stretch>
        </p:blipFill>
        <p:spPr bwMode="auto">
          <a:xfrm>
            <a:off x="7200900" y="6303885"/>
            <a:ext cx="2486025" cy="45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 bwMode="ltGray">
      <p:bgPr>
        <a:blipFill dpi="0" rotWithShape="0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EUMETSAT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1588" y="660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1"/>
          <p:cNvSpPr>
            <a:spLocks noChangeArrowheads="1"/>
          </p:cNvSpPr>
          <p:nvPr userDrawn="1"/>
        </p:nvSpPr>
        <p:spPr bwMode="auto">
          <a:xfrm>
            <a:off x="627063" y="6610350"/>
            <a:ext cx="586057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de-DE" b="0" baseline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Go to ‚View‘ menu and click on ‚Slide Master‘ to update this footer. Include DM reference, version number and date</a:t>
            </a:r>
            <a:endParaRPr lang="de-DE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9"/>
          <p:cNvSpPr>
            <a:spLocks noChangeArrowheads="1"/>
          </p:cNvSpPr>
          <p:nvPr userDrawn="1"/>
        </p:nvSpPr>
        <p:spPr bwMode="auto">
          <a:xfrm>
            <a:off x="315913" y="6610350"/>
            <a:ext cx="141287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77640CE9-6600-4461-80F9-194BCF128167}" type="slidenum">
              <a:rPr lang="de-DE" b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de-DE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8793" y="534838"/>
            <a:ext cx="9351932" cy="1449237"/>
          </a:xfrm>
        </p:spPr>
        <p:txBody>
          <a:bodyPr anchor="ctr"/>
          <a:lstStyle>
            <a:lvl1pPr marL="0" indent="0">
              <a:lnSpc>
                <a:spcPts val="3400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 smtClean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 bwMode="ltGray">
      <p:bgPr>
        <a:blipFill dpi="0" rotWithShape="0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EUMETSAT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1588" y="660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1"/>
          <p:cNvSpPr>
            <a:spLocks noChangeArrowheads="1"/>
          </p:cNvSpPr>
          <p:nvPr userDrawn="1"/>
        </p:nvSpPr>
        <p:spPr bwMode="auto">
          <a:xfrm>
            <a:off x="627063" y="6610350"/>
            <a:ext cx="586057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de-DE" b="0" baseline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Go to ‚View‘ menu and click on ‚Slide Master‘ to update this footer. Include DM reference, version number and date</a:t>
            </a:r>
            <a:endParaRPr lang="de-DE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9"/>
          <p:cNvSpPr>
            <a:spLocks noChangeArrowheads="1"/>
          </p:cNvSpPr>
          <p:nvPr userDrawn="1"/>
        </p:nvSpPr>
        <p:spPr bwMode="auto">
          <a:xfrm>
            <a:off x="315913" y="6610350"/>
            <a:ext cx="141287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ADAE86F7-0BD7-4E98-960B-6036BF03EBC1}" type="slidenum">
              <a:rPr lang="de-DE" b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de-DE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0" descr="graphic-vector-map-europe.wmf"/>
          <p:cNvPicPr>
            <a:picLocks noChangeAspect="1"/>
          </p:cNvPicPr>
          <p:nvPr userDrawn="1"/>
        </p:nvPicPr>
        <p:blipFill>
          <a:blip r:embed="rId3" cstate="print"/>
          <a:srcRect t="4592"/>
          <a:stretch>
            <a:fillRect/>
          </a:stretch>
        </p:blipFill>
        <p:spPr bwMode="auto">
          <a:xfrm>
            <a:off x="5803128" y="874643"/>
            <a:ext cx="4102871" cy="5638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79963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992188"/>
            <a:ext cx="944721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891588" y="660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9"/>
          <p:cNvSpPr>
            <a:spLocks noChangeArrowheads="1"/>
          </p:cNvSpPr>
          <p:nvPr userDrawn="1"/>
        </p:nvSpPr>
        <p:spPr bwMode="auto">
          <a:xfrm>
            <a:off x="386524" y="6610350"/>
            <a:ext cx="6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endParaRPr lang="de-DE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1"/>
          <p:cNvSpPr>
            <a:spLocks noChangeArrowheads="1"/>
          </p:cNvSpPr>
          <p:nvPr/>
        </p:nvSpPr>
        <p:spPr bwMode="auto">
          <a:xfrm>
            <a:off x="293688" y="6416873"/>
            <a:ext cx="20494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de-DE" sz="1000" b="0" baseline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GSICS web meeting</a:t>
            </a:r>
          </a:p>
          <a:p>
            <a:pPr eaLnBrk="0" hangingPunct="0">
              <a:defRPr/>
            </a:pPr>
            <a:r>
              <a:rPr lang="de-DE" sz="1000" b="0" baseline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June 2014</a:t>
            </a:r>
            <a:endParaRPr lang="de-DE" sz="1000" b="0" baseline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69" r:id="rId1"/>
    <p:sldLayoutId id="2147487662" r:id="rId2"/>
    <p:sldLayoutId id="2147487670" r:id="rId3"/>
    <p:sldLayoutId id="2147487664" r:id="rId4"/>
    <p:sldLayoutId id="2147487665" r:id="rId5"/>
    <p:sldLayoutId id="2147487666" r:id="rId6"/>
    <p:sldLayoutId id="2147487667" r:id="rId7"/>
    <p:sldLayoutId id="2147487655" r:id="rId8"/>
  </p:sldLayoutIdLst>
  <p:transition/>
  <p:txStyles>
    <p:titleStyle>
      <a:lvl1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6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2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2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epsjsnorbits.png"/>
          <p:cNvPicPr>
            <a:picLocks noChangeAspect="1"/>
          </p:cNvPicPr>
          <p:nvPr/>
        </p:nvPicPr>
        <p:blipFill>
          <a:blip r:embed="rId3" cstate="print"/>
          <a:srcRect b="34722"/>
          <a:stretch>
            <a:fillRect/>
          </a:stretch>
        </p:blipFill>
        <p:spPr bwMode="auto">
          <a:xfrm>
            <a:off x="381000" y="2381250"/>
            <a:ext cx="347662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27753" y="296713"/>
            <a:ext cx="9340123" cy="1979762"/>
          </a:xfrm>
        </p:spPr>
        <p:txBody>
          <a:bodyPr/>
          <a:lstStyle/>
          <a:p>
            <a:pPr algn="ctr">
              <a:lnSpc>
                <a:spcPts val="3600"/>
              </a:lnSpc>
              <a:spcBef>
                <a:spcPts val="0"/>
              </a:spcBef>
              <a:defRPr/>
            </a:pPr>
            <a:r>
              <a:rPr lang="en-GB" sz="3000" cap="none" dirty="0" smtClean="0"/>
              <a:t>Inter-calibration using DCCs and seasonality</a:t>
            </a:r>
          </a:p>
          <a:p>
            <a:pPr algn="ctr">
              <a:lnSpc>
                <a:spcPts val="3600"/>
              </a:lnSpc>
              <a:spcBef>
                <a:spcPts val="0"/>
              </a:spcBef>
              <a:defRPr/>
            </a:pPr>
            <a:r>
              <a:rPr lang="en-GB" sz="2000" cap="none" dirty="0" err="1" smtClean="0"/>
              <a:t>Sébastien</a:t>
            </a:r>
            <a:r>
              <a:rPr lang="en-GB" sz="2000" cap="none" dirty="0" smtClean="0"/>
              <a:t> Wagner (EUMETSAT)</a:t>
            </a:r>
          </a:p>
        </p:txBody>
      </p:sp>
      <p:pic>
        <p:nvPicPr>
          <p:cNvPr id="74756" name="Picture 5" descr="jason-big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45958">
            <a:off x="2992438" y="2519363"/>
            <a:ext cx="981075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6" descr="metop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286163">
            <a:off x="185738" y="2195513"/>
            <a:ext cx="9128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8" name="Content Placeholder 3" descr="msg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067300"/>
            <a:ext cx="14446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9" name="Content Placeholder 3" descr="msg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24453" y="5076825"/>
            <a:ext cx="14446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0" name="Picture 8" descr="mfg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94363" y="4783138"/>
            <a:ext cx="769937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metop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286163">
            <a:off x="93747" y="3212389"/>
            <a:ext cx="9128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3" descr="msg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0515" y="5076825"/>
            <a:ext cx="14446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5" name="Rectangle 1"/>
          <p:cNvSpPr>
            <a:spLocks noChangeArrowheads="1"/>
          </p:cNvSpPr>
          <p:nvPr/>
        </p:nvSpPr>
        <p:spPr bwMode="auto">
          <a:xfrm>
            <a:off x="593387" y="1043256"/>
            <a:ext cx="881650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Choice of a model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 Multiplicative</a:t>
            </a:r>
            <a:r>
              <a:rPr lang="en-GB" sz="1800" b="0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: </a:t>
            </a:r>
            <a:r>
              <a:rPr lang="en-GB" sz="1800" b="0" dirty="0" err="1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Seasonalized</a:t>
            </a:r>
            <a:r>
              <a:rPr lang="en-GB" sz="1800" b="0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 = </a:t>
            </a:r>
            <a:r>
              <a:rPr lang="en-GB" sz="1800" b="0" dirty="0" err="1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Deseasonalized</a:t>
            </a:r>
            <a:r>
              <a:rPr lang="en-GB" sz="1800" b="0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 * Seasonal factors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  <a:r>
              <a:rPr kumimoji="0" lang="en-GB" sz="1800" b="0" i="0" u="none" strike="noStrike" cap="none" normalizeH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of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a smooth version of the time series: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800" b="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ach daily point is the centred average over 365 days (see </a:t>
            </a:r>
            <a:r>
              <a:rPr kumimoji="0" lang="en-GB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variograms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).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800" b="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Beginning and endings points: various methods to take care of the missing data (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replacing the missing points by as many time the last available value as necessary)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800" b="0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Estimation of the seasonal indices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685800" lvl="1" indent="-228600" eaLnBrk="0" hangingPunct="0">
              <a:buFont typeface="+mj-lt"/>
              <a:buAutoNum type="arabicPeriod"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Ratio between the mode time series and the smoothed data.</a:t>
            </a:r>
            <a:endParaRPr lang="en-GB" sz="1800" b="0" dirty="0" smtClean="0">
              <a:solidFill>
                <a:schemeClr val="tx1">
                  <a:lumMod val="40000"/>
                  <a:lumOff val="6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685800" lvl="1" indent="-228600" eaLnBrk="0" hangingPunct="0">
              <a:buFont typeface="+mj-lt"/>
              <a:buAutoNum type="arabicPeriod"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Calculating the seasonal indices: </a:t>
            </a:r>
          </a:p>
          <a:p>
            <a:pPr marL="1143000" lvl="2" indent="-228600" eaLnBrk="0" hangingPunct="0">
              <a:buFont typeface="+mj-lt"/>
              <a:buAutoNum type="alphaUcPeriod"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For each day of the year</a:t>
            </a:r>
            <a:r>
              <a:rPr lang="en-GB" sz="1800" b="0" dirty="0" smtClean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average all the ratio values (Step A) for that day across the years (for leap years I adjust it to 365 equivalent)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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year of seasonal indices. However, average value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  <a:sym typeface="Symbol"/>
              </a:rPr>
              <a:t>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1.</a:t>
            </a:r>
            <a:endParaRPr lang="en-GB" sz="1800" b="0" dirty="0" smtClean="0">
              <a:solidFill>
                <a:srgbClr val="00B05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1143000" lvl="2" indent="-228600" eaLnBrk="0" hangingPunct="0">
              <a:buFont typeface="+mj-lt"/>
              <a:buAutoNum type="alphaUcPeriod"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Normalization</a:t>
            </a:r>
            <a:r>
              <a:rPr kumimoji="0" lang="en-GB" sz="1800" b="0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of t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he ratios by the mean value over the year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Wingdings" pitchFamily="2" charset="2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365 seasonal indices.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defTabSz="914400" eaLnBrk="0" latinLnBrk="0" hangingPunct="0">
              <a:lnSpc>
                <a:spcPct val="100000"/>
              </a:lnSpc>
              <a:buClrTx/>
              <a:buSzTx/>
              <a:buFont typeface="+mj-lt"/>
              <a:buAutoNum type="arabicPeriod"/>
              <a:tabLst/>
            </a:pPr>
            <a:r>
              <a:rPr lang="en-GB" sz="1800" b="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Deseasonalization</a:t>
            </a:r>
            <a:r>
              <a:rPr lang="en-GB" sz="1800" b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of the time series by  dividing each value from the original time series by the seasonal indices</a:t>
            </a:r>
          </a:p>
          <a:p>
            <a:pPr marL="228600" marR="0" lvl="0" indent="-228600" defTabSz="914400" eaLnBrk="0" latinLnBrk="0" hangingPunct="0">
              <a:lnSpc>
                <a:spcPct val="100000"/>
              </a:lnSpc>
              <a:buClrTx/>
              <a:buSzTx/>
              <a:buFont typeface="+mj-lt"/>
              <a:buAutoNum type="arabicPeriod"/>
              <a:tabLst/>
            </a:pPr>
            <a:r>
              <a:rPr lang="en-GB" sz="1800" b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Linear regression of the </a:t>
            </a:r>
            <a:r>
              <a:rPr lang="en-GB" sz="1800" b="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deseasonalized</a:t>
            </a:r>
            <a:r>
              <a:rPr lang="en-GB" sz="1800" b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time series.</a:t>
            </a:r>
          </a:p>
          <a:p>
            <a:pPr marL="228600" marR="0" lvl="0" indent="-228600" defTabSz="914400" eaLnBrk="0" latinLnBrk="0" hangingPunct="0">
              <a:lnSpc>
                <a:spcPct val="100000"/>
              </a:lnSpc>
              <a:buClrTx/>
              <a:buSzTx/>
              <a:buFont typeface="+mj-lt"/>
              <a:buAutoNum type="arabicPeriod"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Consistency check: multiplying the trend by the seasonal indices and visual check.</a:t>
            </a:r>
            <a:endParaRPr kumimoji="0" lang="en-GB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3675"/>
            <a:ext cx="8229600" cy="498475"/>
          </a:xfrm>
          <a:noFill/>
        </p:spPr>
        <p:txBody>
          <a:bodyPr anchor="t"/>
          <a:lstStyle/>
          <a:p>
            <a:pPr marL="381000" indent="-381000" eaLnBrk="1" hangingPunct="1"/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Deseasonalizing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the time series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338" name="Picture 2" descr="H:\My Documents\Work\Calibration\DCCs\Figures\Seasonality\season_indices_modenotsatu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9453" y="1019378"/>
            <a:ext cx="7620000" cy="5334000"/>
          </a:xfrm>
          <a:prstGeom prst="rect">
            <a:avLst/>
          </a:prstGeom>
          <a:noFill/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3675"/>
            <a:ext cx="8229600" cy="498475"/>
          </a:xfrm>
          <a:noFill/>
        </p:spPr>
        <p:txBody>
          <a:bodyPr anchor="t"/>
          <a:lstStyle/>
          <a:p>
            <a:pPr marL="381000" indent="-381000" eaLnBrk="1" hangingPunct="1"/>
            <a:r>
              <a:rPr lang="en-GB" sz="2400" dirty="0" smtClean="0">
                <a:latin typeface="Calibri" pitchFamily="34" charset="0"/>
                <a:cs typeface="Calibri" pitchFamily="34" charset="0"/>
              </a:rPr>
              <a:t>Adjusted seasonal factors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291" name="Picture 3" descr="h:\My Documents\Work\Calibration\DCCs\Figures\Seasonality\mode_original_timeseries+adjustfactor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98759"/>
            <a:ext cx="9906000" cy="5959241"/>
          </a:xfrm>
          <a:prstGeom prst="rect">
            <a:avLst/>
          </a:prstGeom>
          <a:noFill/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3675"/>
            <a:ext cx="8229600" cy="498475"/>
          </a:xfrm>
          <a:noFill/>
        </p:spPr>
        <p:txBody>
          <a:bodyPr anchor="t"/>
          <a:lstStyle/>
          <a:p>
            <a:pPr marL="381000" indent="-381000" eaLnBrk="1" hangingPunct="1"/>
            <a:r>
              <a:rPr lang="en-GB" sz="2400" dirty="0" smtClean="0">
                <a:latin typeface="Calibri" pitchFamily="34" charset="0"/>
                <a:cs typeface="Calibri" pitchFamily="34" charset="0"/>
              </a:rPr>
              <a:t>Adjusted seasonal factors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5" name="Rectangle 1"/>
          <p:cNvSpPr>
            <a:spLocks noChangeArrowheads="1"/>
          </p:cNvSpPr>
          <p:nvPr/>
        </p:nvSpPr>
        <p:spPr bwMode="auto">
          <a:xfrm>
            <a:off x="593387" y="1043256"/>
            <a:ext cx="881650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Choice of a model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 Multiplicative</a:t>
            </a:r>
            <a:r>
              <a:rPr lang="en-GB" sz="1800" b="0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: </a:t>
            </a:r>
            <a:r>
              <a:rPr lang="en-GB" sz="1800" b="0" dirty="0" err="1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Seasonalized</a:t>
            </a:r>
            <a:r>
              <a:rPr lang="en-GB" sz="1800" b="0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 = </a:t>
            </a:r>
            <a:r>
              <a:rPr lang="en-GB" sz="1800" b="0" dirty="0" err="1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Deseasonalized</a:t>
            </a:r>
            <a:r>
              <a:rPr lang="en-GB" sz="1800" b="0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 * Seasonal factors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  <a:r>
              <a:rPr kumimoji="0" lang="en-GB" sz="1800" b="0" i="0" u="none" strike="noStrike" cap="none" normalizeH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of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a smooth version of the time series: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800" b="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ach daily point is the centred average over 365 days (see </a:t>
            </a:r>
            <a:r>
              <a:rPr kumimoji="0" lang="en-GB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variograms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).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800" b="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Beginning and endings points: various methods to take care of the missing data (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replacing the missing points by as many time the last available value as necessary)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800" b="0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Estimation of the seasonal indices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685800" lvl="1" indent="-228600" eaLnBrk="0" hangingPunct="0">
              <a:buFont typeface="+mj-lt"/>
              <a:buAutoNum type="arabicPeriod"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Ratio between the mode time series and the smoothed data.</a:t>
            </a:r>
            <a:endParaRPr lang="en-GB" sz="1800" b="0" dirty="0" smtClean="0">
              <a:solidFill>
                <a:schemeClr val="tx1">
                  <a:lumMod val="40000"/>
                  <a:lumOff val="6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685800" lvl="1" indent="-228600" eaLnBrk="0" hangingPunct="0">
              <a:buFont typeface="+mj-lt"/>
              <a:buAutoNum type="arabicPeriod"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Calculating the seasonal indices: </a:t>
            </a:r>
          </a:p>
          <a:p>
            <a:pPr marL="1143000" lvl="2" indent="-228600" eaLnBrk="0" hangingPunct="0">
              <a:buFont typeface="+mj-lt"/>
              <a:buAutoNum type="alphaUcPeriod"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For each day of the year</a:t>
            </a:r>
            <a:r>
              <a:rPr lang="en-GB" sz="1800" b="0" dirty="0" smtClean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average all the ratio values (Step A) for that day across the years (for leap years I adjust it to 365 equivalent)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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year of seasonal indices. However, average value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  <a:sym typeface="Symbol"/>
              </a:rPr>
              <a:t>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1.</a:t>
            </a:r>
            <a:endParaRPr lang="en-GB" sz="1800" b="0" dirty="0" smtClean="0">
              <a:solidFill>
                <a:srgbClr val="00B05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1143000" lvl="2" indent="-228600" eaLnBrk="0" hangingPunct="0">
              <a:buFont typeface="+mj-lt"/>
              <a:buAutoNum type="alphaUcPeriod"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Normalization</a:t>
            </a:r>
            <a:r>
              <a:rPr kumimoji="0" lang="en-GB" sz="1800" b="0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of t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he ratios by the mean value over the year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Wingdings" pitchFamily="2" charset="2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365 seasonal indices.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defTabSz="914400" eaLnBrk="0" latinLnBrk="0" hangingPunct="0">
              <a:lnSpc>
                <a:spcPct val="100000"/>
              </a:lnSpc>
              <a:buClrTx/>
              <a:buSzTx/>
              <a:buFont typeface="+mj-lt"/>
              <a:buAutoNum type="arabicPeriod"/>
              <a:tabLst/>
            </a:pPr>
            <a:r>
              <a:rPr lang="en-GB" sz="1800" b="0" dirty="0" err="1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Deseasonalization</a:t>
            </a:r>
            <a:r>
              <a:rPr lang="en-GB" sz="1800" b="0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of the time series by  dividing each value from the original time series by the seasonal indices</a:t>
            </a:r>
          </a:p>
          <a:p>
            <a:pPr marL="228600" marR="0" lvl="0" indent="-228600" defTabSz="914400" eaLnBrk="0" latinLnBrk="0" hangingPunct="0">
              <a:lnSpc>
                <a:spcPct val="100000"/>
              </a:lnSpc>
              <a:buClrTx/>
              <a:buSzTx/>
              <a:buFont typeface="+mj-lt"/>
              <a:buAutoNum type="arabicPeriod"/>
              <a:tabLst/>
            </a:pPr>
            <a:r>
              <a:rPr lang="en-GB" sz="1800" b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Linear regression of the </a:t>
            </a:r>
            <a:r>
              <a:rPr lang="en-GB" sz="1800" b="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deseasonalized</a:t>
            </a:r>
            <a:r>
              <a:rPr lang="en-GB" sz="1800" b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time series.</a:t>
            </a:r>
          </a:p>
          <a:p>
            <a:pPr marL="228600" marR="0" lvl="0" indent="-228600" defTabSz="914400" eaLnBrk="0" latinLnBrk="0" hangingPunct="0">
              <a:lnSpc>
                <a:spcPct val="100000"/>
              </a:lnSpc>
              <a:buClrTx/>
              <a:buSzTx/>
              <a:buFont typeface="+mj-lt"/>
              <a:buAutoNum type="arabicPeriod"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Consistency check: multiplying the trend by the seasonal indices and visual check.</a:t>
            </a:r>
            <a:endParaRPr kumimoji="0" lang="en-GB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3675"/>
            <a:ext cx="8229600" cy="498475"/>
          </a:xfrm>
          <a:noFill/>
        </p:spPr>
        <p:txBody>
          <a:bodyPr anchor="t"/>
          <a:lstStyle/>
          <a:p>
            <a:pPr marL="381000" indent="-381000" eaLnBrk="1" hangingPunct="1"/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Deseasonalizing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the time series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290" name="Picture 2" descr="h:\My Documents\Work\Calibration\DCCs\Figures\Seasonality\mode_original_timeseries+adjustfactors+deseasmo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98759"/>
            <a:ext cx="9906000" cy="5959241"/>
          </a:xfrm>
          <a:prstGeom prst="rect">
            <a:avLst/>
          </a:prstGeom>
          <a:noFill/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3675"/>
            <a:ext cx="8229600" cy="498475"/>
          </a:xfrm>
          <a:noFill/>
        </p:spPr>
        <p:txBody>
          <a:bodyPr anchor="t"/>
          <a:lstStyle/>
          <a:p>
            <a:pPr marL="381000" indent="-381000" eaLnBrk="1" hangingPunct="1"/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Deseasonalized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time series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5" name="Rectangle 1"/>
          <p:cNvSpPr>
            <a:spLocks noChangeArrowheads="1"/>
          </p:cNvSpPr>
          <p:nvPr/>
        </p:nvSpPr>
        <p:spPr bwMode="auto">
          <a:xfrm>
            <a:off x="593387" y="1043256"/>
            <a:ext cx="881650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Choice of a model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 Multiplicative</a:t>
            </a:r>
            <a:r>
              <a:rPr lang="en-GB" sz="1800" b="0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: </a:t>
            </a:r>
            <a:r>
              <a:rPr lang="en-GB" sz="1800" b="0" dirty="0" err="1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Seasonalized</a:t>
            </a:r>
            <a:r>
              <a:rPr lang="en-GB" sz="1800" b="0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 = </a:t>
            </a:r>
            <a:r>
              <a:rPr lang="en-GB" sz="1800" b="0" dirty="0" err="1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Deseasonalized</a:t>
            </a:r>
            <a:r>
              <a:rPr lang="en-GB" sz="1800" b="0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 * Seasonal factors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  <a:r>
              <a:rPr kumimoji="0" lang="en-GB" sz="1800" b="0" i="0" u="none" strike="noStrike" cap="none" normalizeH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of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a smooth version of the time series: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800" b="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ach daily point is the centred average over 365 days (see </a:t>
            </a:r>
            <a:r>
              <a:rPr kumimoji="0" lang="en-GB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variograms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).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800" b="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Beginning and endings points: various methods to take care of the missing data (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replacing the missing points by as many time the last available value as necessary)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800" b="0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Estimation of the seasonal indices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685800" lvl="1" indent="-228600" eaLnBrk="0" hangingPunct="0">
              <a:buFont typeface="+mj-lt"/>
              <a:buAutoNum type="arabicPeriod"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Ratio between the mode time series and the smoothed data.</a:t>
            </a:r>
            <a:endParaRPr lang="en-GB" sz="1800" b="0" dirty="0" smtClean="0">
              <a:solidFill>
                <a:schemeClr val="tx1">
                  <a:lumMod val="40000"/>
                  <a:lumOff val="6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685800" lvl="1" indent="-228600" eaLnBrk="0" hangingPunct="0">
              <a:buFont typeface="+mj-lt"/>
              <a:buAutoNum type="arabicPeriod"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Calculating the seasonal indices: </a:t>
            </a:r>
          </a:p>
          <a:p>
            <a:pPr marL="1143000" lvl="2" indent="-228600" eaLnBrk="0" hangingPunct="0">
              <a:buFont typeface="+mj-lt"/>
              <a:buAutoNum type="alphaUcPeriod"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For each day of the year</a:t>
            </a:r>
            <a:r>
              <a:rPr lang="en-GB" sz="1800" b="0" dirty="0" smtClean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average all the ratio values (Step A) for that day across the years (for leap years I adjust it to 365 equivalent)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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year of seasonal indices. However, average value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  <a:sym typeface="Symbol"/>
              </a:rPr>
              <a:t>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1.</a:t>
            </a:r>
            <a:endParaRPr lang="en-GB" sz="1800" b="0" dirty="0" smtClean="0">
              <a:solidFill>
                <a:srgbClr val="00B05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1143000" lvl="2" indent="-228600" eaLnBrk="0" hangingPunct="0">
              <a:buFont typeface="+mj-lt"/>
              <a:buAutoNum type="alphaUcPeriod"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Normalization</a:t>
            </a:r>
            <a:r>
              <a:rPr kumimoji="0" lang="en-GB" sz="1800" b="0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of t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he ratios by the mean value over the year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Wingdings" pitchFamily="2" charset="2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365 seasonal indices.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defTabSz="914400" eaLnBrk="0" latinLnBrk="0" hangingPunct="0">
              <a:lnSpc>
                <a:spcPct val="100000"/>
              </a:lnSpc>
              <a:buClrTx/>
              <a:buSzTx/>
              <a:buFont typeface="+mj-lt"/>
              <a:buAutoNum type="arabicPeriod"/>
              <a:tabLst/>
            </a:pPr>
            <a:r>
              <a:rPr lang="en-GB" sz="1800" b="0" dirty="0" err="1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Deseasonalization</a:t>
            </a:r>
            <a:r>
              <a:rPr lang="en-GB" sz="1800" b="0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of the time series by  dividing each value from the original time series by the seasonal indices</a:t>
            </a:r>
          </a:p>
          <a:p>
            <a:pPr marL="228600" marR="0" lvl="0" indent="-228600" defTabSz="914400" eaLnBrk="0" latinLnBrk="0" hangingPunct="0">
              <a:lnSpc>
                <a:spcPct val="100000"/>
              </a:lnSpc>
              <a:buClrTx/>
              <a:buSzTx/>
              <a:buFont typeface="+mj-lt"/>
              <a:buAutoNum type="arabicPeriod"/>
              <a:tabLst/>
            </a:pPr>
            <a:r>
              <a:rPr lang="en-GB" sz="1800" b="0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Linear regression of the </a:t>
            </a:r>
            <a:r>
              <a:rPr lang="en-GB" sz="1800" b="0" dirty="0" err="1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deseasonalized</a:t>
            </a:r>
            <a:r>
              <a:rPr lang="en-GB" sz="1800" b="0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time series.</a:t>
            </a:r>
          </a:p>
          <a:p>
            <a:pPr marL="228600" marR="0" lvl="0" indent="-228600" defTabSz="914400" eaLnBrk="0" latinLnBrk="0" hangingPunct="0">
              <a:lnSpc>
                <a:spcPct val="100000"/>
              </a:lnSpc>
              <a:buClrTx/>
              <a:buSzTx/>
              <a:buFont typeface="+mj-lt"/>
              <a:buAutoNum type="arabicPeriod"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Consistency check: multiplying the trend by the seasonal indices and visual check.</a:t>
            </a:r>
            <a:endParaRPr kumimoji="0" lang="en-GB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3675"/>
            <a:ext cx="8229600" cy="498475"/>
          </a:xfrm>
          <a:noFill/>
        </p:spPr>
        <p:txBody>
          <a:bodyPr anchor="t"/>
          <a:lstStyle/>
          <a:p>
            <a:pPr marL="381000" indent="-381000" eaLnBrk="1" hangingPunct="1"/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Deseasonalizing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the time series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293" name="Picture 5" descr="h:\My Documents\Work\Calibration\DCCs\Figures\Seasonality\mode_original_timeseries+adjustfactors+deseasmode+deseasdrif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98759"/>
            <a:ext cx="9906000" cy="5959241"/>
          </a:xfrm>
          <a:prstGeom prst="rect">
            <a:avLst/>
          </a:prstGeom>
          <a:noFill/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3675"/>
            <a:ext cx="8229600" cy="498475"/>
          </a:xfrm>
          <a:noFill/>
        </p:spPr>
        <p:txBody>
          <a:bodyPr anchor="t"/>
          <a:lstStyle/>
          <a:p>
            <a:pPr marL="381000" indent="-381000" eaLnBrk="1" hangingPunct="1"/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Deseasonalized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time series + drift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08564" y="5430016"/>
          <a:ext cx="744760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1901"/>
                <a:gridCol w="1861901"/>
                <a:gridCol w="1861901"/>
                <a:gridCol w="1861901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Drift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Offset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Error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Seasonalized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-0.4447% yr</a:t>
                      </a:r>
                      <a:r>
                        <a:rPr lang="en-GB" baseline="30000" dirty="0" smtClean="0"/>
                        <a:t>-1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880.16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7.587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Deseasonalized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-0.4325% yr</a:t>
                      </a:r>
                      <a:r>
                        <a:rPr lang="en-GB" baseline="30000" dirty="0" smtClean="0"/>
                        <a:t>-1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879.74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7.591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5" name="Rectangle 1"/>
          <p:cNvSpPr>
            <a:spLocks noChangeArrowheads="1"/>
          </p:cNvSpPr>
          <p:nvPr/>
        </p:nvSpPr>
        <p:spPr bwMode="auto">
          <a:xfrm>
            <a:off x="593387" y="1043256"/>
            <a:ext cx="881650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Choice of a model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 Multiplicative</a:t>
            </a:r>
            <a:r>
              <a:rPr lang="en-GB" sz="1800" b="0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: </a:t>
            </a:r>
            <a:r>
              <a:rPr lang="en-GB" sz="1800" b="0" dirty="0" err="1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Seasonalized</a:t>
            </a:r>
            <a:r>
              <a:rPr lang="en-GB" sz="1800" b="0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 = </a:t>
            </a:r>
            <a:r>
              <a:rPr lang="en-GB" sz="1800" b="0" dirty="0" err="1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Deseasonalized</a:t>
            </a:r>
            <a:r>
              <a:rPr lang="en-GB" sz="1800" b="0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 * Seasonal factors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  <a:r>
              <a:rPr kumimoji="0" lang="en-GB" sz="1800" b="0" i="0" u="none" strike="noStrike" cap="none" normalizeH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of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a smooth version of the time series: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800" b="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ach daily point is the centred average over 365 days (see </a:t>
            </a:r>
            <a:r>
              <a:rPr kumimoji="0" lang="en-GB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variograms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).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800" b="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Beginning and endings points: various methods to take care of the missing data (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replacing the missing points by as many time the last available value as necessary)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800" b="0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Estimation of the seasonal indices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685800" lvl="1" indent="-228600" eaLnBrk="0" hangingPunct="0">
              <a:buFont typeface="+mj-lt"/>
              <a:buAutoNum type="arabicPeriod"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Ratio between the mode time series and the smoothed data.</a:t>
            </a:r>
            <a:endParaRPr lang="en-GB" sz="1800" b="0" dirty="0" smtClean="0">
              <a:solidFill>
                <a:schemeClr val="tx1">
                  <a:lumMod val="40000"/>
                  <a:lumOff val="6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685800" lvl="1" indent="-228600" eaLnBrk="0" hangingPunct="0">
              <a:buFont typeface="+mj-lt"/>
              <a:buAutoNum type="arabicPeriod"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Calculating the seasonal indices: </a:t>
            </a:r>
          </a:p>
          <a:p>
            <a:pPr marL="1143000" lvl="2" indent="-228600" eaLnBrk="0" hangingPunct="0">
              <a:buFont typeface="+mj-lt"/>
              <a:buAutoNum type="alphaUcPeriod"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For each day of the year</a:t>
            </a:r>
            <a:r>
              <a:rPr lang="en-GB" sz="1800" b="0" dirty="0" smtClean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average all the ratio values (Step A) for that day across the years (for leap years I adjust it to 365 equivalent)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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year of seasonal indices. However, average value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  <a:sym typeface="Symbol"/>
              </a:rPr>
              <a:t>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1.</a:t>
            </a:r>
            <a:endParaRPr lang="en-GB" sz="1800" b="0" dirty="0" smtClean="0">
              <a:solidFill>
                <a:srgbClr val="00B05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1143000" lvl="2" indent="-228600" eaLnBrk="0" hangingPunct="0">
              <a:buFont typeface="+mj-lt"/>
              <a:buAutoNum type="alphaUcPeriod"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Normalization</a:t>
            </a:r>
            <a:r>
              <a:rPr kumimoji="0" lang="en-GB" sz="1800" b="0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of t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he ratios by the mean value over the year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Wingdings" pitchFamily="2" charset="2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365 seasonal indices.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defTabSz="914400" eaLnBrk="0" latinLnBrk="0" hangingPunct="0">
              <a:lnSpc>
                <a:spcPct val="100000"/>
              </a:lnSpc>
              <a:buClrTx/>
              <a:buSzTx/>
              <a:buFont typeface="+mj-lt"/>
              <a:buAutoNum type="arabicPeriod"/>
              <a:tabLst/>
            </a:pPr>
            <a:r>
              <a:rPr lang="en-GB" sz="1800" b="0" dirty="0" err="1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Deseasonalization</a:t>
            </a:r>
            <a:r>
              <a:rPr lang="en-GB" sz="1800" b="0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of the time series by  dividing each value from the original time series by the seasonal indices</a:t>
            </a:r>
          </a:p>
          <a:p>
            <a:pPr marL="228600" marR="0" lvl="0" indent="-228600" defTabSz="914400" eaLnBrk="0" latinLnBrk="0" hangingPunct="0">
              <a:lnSpc>
                <a:spcPct val="100000"/>
              </a:lnSpc>
              <a:buClrTx/>
              <a:buSzTx/>
              <a:buFont typeface="+mj-lt"/>
              <a:buAutoNum type="arabicPeriod"/>
              <a:tabLst/>
            </a:pPr>
            <a:r>
              <a:rPr lang="en-GB" sz="1800" b="0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Linear regression of the </a:t>
            </a:r>
            <a:r>
              <a:rPr lang="en-GB" sz="1800" b="0" dirty="0" err="1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deseasonalized</a:t>
            </a:r>
            <a:r>
              <a:rPr lang="en-GB" sz="1800" b="0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time series.</a:t>
            </a:r>
          </a:p>
          <a:p>
            <a:pPr marL="228600" marR="0" lvl="0" indent="-228600" defTabSz="914400" eaLnBrk="0" latinLnBrk="0" hangingPunct="0">
              <a:lnSpc>
                <a:spcPct val="100000"/>
              </a:lnSpc>
              <a:buClrTx/>
              <a:buSzTx/>
              <a:buFont typeface="+mj-lt"/>
              <a:buAutoNum type="arabicPeriod"/>
              <a:tabLst/>
            </a:pPr>
            <a:r>
              <a:rPr lang="en-GB" sz="1800" b="0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Consistency check: multiplying the trend by the seasonal indices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and visual check.</a:t>
            </a:r>
            <a:endParaRPr kumimoji="0" lang="en-GB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3675"/>
            <a:ext cx="8229600" cy="498475"/>
          </a:xfrm>
          <a:noFill/>
        </p:spPr>
        <p:txBody>
          <a:bodyPr anchor="t"/>
          <a:lstStyle/>
          <a:p>
            <a:pPr marL="381000" indent="-381000" eaLnBrk="1" hangingPunct="1"/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Deseasonalizing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the time series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294" name="Picture 6" descr="h:\My Documents\Work\Calibration\DCCs\Figures\Seasonality\mode_original_timeseries+adjustfactors+deseasmode+deseasdrift+chec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98759"/>
            <a:ext cx="9906000" cy="5959241"/>
          </a:xfrm>
          <a:prstGeom prst="rect">
            <a:avLst/>
          </a:prstGeom>
          <a:noFill/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3675"/>
            <a:ext cx="8229600" cy="498475"/>
          </a:xfrm>
          <a:noFill/>
        </p:spPr>
        <p:txBody>
          <a:bodyPr anchor="t"/>
          <a:lstStyle/>
          <a:p>
            <a:pPr marL="381000" indent="-381000" eaLnBrk="1" hangingPunct="1"/>
            <a:r>
              <a:rPr lang="en-GB" sz="2400" dirty="0" smtClean="0">
                <a:latin typeface="Calibri" pitchFamily="34" charset="0"/>
                <a:cs typeface="Calibri" pitchFamily="34" charset="0"/>
              </a:rPr>
              <a:t>Verification of the seasonal model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6700" y="1254868"/>
            <a:ext cx="9447213" cy="4970834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252000" lvl="1" indent="-252000">
              <a:spcBef>
                <a:spcPts val="0"/>
              </a:spcBef>
              <a:buNone/>
            </a:pPr>
            <a:r>
              <a:rPr lang="en-US" sz="2400" b="1" dirty="0" smtClean="0">
                <a:latin typeface="Calibri" pitchFamily="34" charset="0"/>
                <a:ea typeface="+mn-ea"/>
                <a:cs typeface="Calibri" pitchFamily="34" charset="0"/>
              </a:rPr>
              <a:t>Still to be done:</a:t>
            </a:r>
          </a:p>
          <a:p>
            <a:pPr marL="652050" lvl="2" indent="-252000">
              <a:spcBef>
                <a:spcPts val="0"/>
              </a:spcBef>
            </a:pPr>
            <a:r>
              <a:rPr lang="en-US" sz="2400" b="1" dirty="0" smtClean="0">
                <a:latin typeface="Calibri" pitchFamily="34" charset="0"/>
                <a:ea typeface="+mn-ea"/>
                <a:cs typeface="Calibri" pitchFamily="34" charset="0"/>
              </a:rPr>
              <a:t>Finish-up the analysis </a:t>
            </a:r>
          </a:p>
          <a:p>
            <a:pPr marL="652050" lvl="2" indent="-252000">
              <a:spcBef>
                <a:spcPts val="0"/>
              </a:spcBef>
            </a:pPr>
            <a:r>
              <a:rPr lang="en-US" sz="2400" b="1" dirty="0" smtClean="0">
                <a:latin typeface="Calibri" pitchFamily="34" charset="0"/>
                <a:ea typeface="+mn-ea"/>
                <a:cs typeface="Calibri" pitchFamily="34" charset="0"/>
              </a:rPr>
              <a:t>Define the smoothing parameters to try to reduce the noise</a:t>
            </a:r>
          </a:p>
          <a:p>
            <a:pPr marL="652050" lvl="2" indent="-252000">
              <a:spcBef>
                <a:spcPts val="0"/>
              </a:spcBef>
            </a:pPr>
            <a:r>
              <a:rPr lang="en-US" sz="2400" b="1" dirty="0" smtClean="0">
                <a:latin typeface="Calibri" pitchFamily="34" charset="0"/>
                <a:ea typeface="+mn-ea"/>
                <a:cs typeface="Calibri" pitchFamily="34" charset="0"/>
              </a:rPr>
              <a:t>Apply similar analysis to the reference time series for sake of consistency</a:t>
            </a:r>
          </a:p>
          <a:p>
            <a:pPr marL="652050" lvl="2" indent="-252000">
              <a:spcBef>
                <a:spcPts val="0"/>
              </a:spcBef>
            </a:pPr>
            <a:r>
              <a:rPr lang="en-US" sz="2400" b="1" dirty="0" smtClean="0">
                <a:latin typeface="Calibri" pitchFamily="34" charset="0"/>
                <a:ea typeface="+mn-ea"/>
                <a:cs typeface="Calibri" pitchFamily="34" charset="0"/>
              </a:rPr>
              <a:t>Apply the current seasonal indices to other SEVIRI instruments</a:t>
            </a:r>
          </a:p>
          <a:p>
            <a:pPr marL="652050" lvl="2" indent="-252000">
              <a:spcBef>
                <a:spcPts val="0"/>
              </a:spcBef>
              <a:buNone/>
            </a:pPr>
            <a:endParaRPr lang="en-US" sz="2000" b="1" dirty="0" smtClean="0">
              <a:latin typeface="Calibri" pitchFamily="34" charset="0"/>
              <a:ea typeface="+mn-ea"/>
              <a:cs typeface="Calibri" pitchFamily="34" charset="0"/>
            </a:endParaRPr>
          </a:p>
          <a:p>
            <a:pPr marL="252000" lvl="1" indent="-252000">
              <a:spcBef>
                <a:spcPts val="0"/>
              </a:spcBef>
              <a:buNone/>
            </a:pPr>
            <a:r>
              <a:rPr lang="en-US" sz="2400" b="1" dirty="0" smtClean="0">
                <a:latin typeface="Calibri" pitchFamily="34" charset="0"/>
                <a:ea typeface="+mn-ea"/>
                <a:cs typeface="Calibri" pitchFamily="34" charset="0"/>
              </a:rPr>
              <a:t>Questions:</a:t>
            </a:r>
          </a:p>
          <a:p>
            <a:pPr marL="652050" lvl="2" indent="-252000">
              <a:spcBef>
                <a:spcPts val="0"/>
              </a:spcBef>
            </a:pPr>
            <a:r>
              <a:rPr lang="en-US" sz="2400" b="1" dirty="0" smtClean="0">
                <a:latin typeface="Calibri" pitchFamily="34" charset="0"/>
                <a:ea typeface="+mn-ea"/>
                <a:cs typeface="Calibri" pitchFamily="34" charset="0"/>
              </a:rPr>
              <a:t>Can we think of “Level 3 product” (after NRTC and RAC)?</a:t>
            </a:r>
          </a:p>
          <a:p>
            <a:pPr marL="652050" lvl="2" indent="-252000">
              <a:spcBef>
                <a:spcPts val="0"/>
              </a:spcBef>
            </a:pPr>
            <a:r>
              <a:rPr lang="en-US" sz="2400" b="1" dirty="0" smtClean="0">
                <a:latin typeface="Calibri" pitchFamily="34" charset="0"/>
                <a:ea typeface="+mn-ea"/>
                <a:cs typeface="Calibri" pitchFamily="34" charset="0"/>
              </a:rPr>
              <a:t>Any other better way of taking care of the seasonality?</a:t>
            </a:r>
          </a:p>
          <a:p>
            <a:pPr marL="652050" lvl="2" indent="-252000">
              <a:spcBef>
                <a:spcPts val="0"/>
              </a:spcBef>
              <a:buNone/>
            </a:pPr>
            <a:endParaRPr lang="en-US" sz="2400" b="1" dirty="0" smtClean="0">
              <a:latin typeface="Calibri" pitchFamily="34" charset="0"/>
              <a:ea typeface="+mn-ea"/>
              <a:cs typeface="Calibri" pitchFamily="34" charset="0"/>
            </a:endParaRPr>
          </a:p>
          <a:p>
            <a:pPr marL="252000" lvl="1" indent="-252000">
              <a:spcBef>
                <a:spcPts val="0"/>
              </a:spcBef>
              <a:buNone/>
            </a:pPr>
            <a:r>
              <a:rPr lang="en-US" sz="2400" b="1" dirty="0" smtClean="0">
                <a:latin typeface="Calibri" pitchFamily="34" charset="0"/>
                <a:ea typeface="+mn-ea"/>
                <a:cs typeface="Calibri" pitchFamily="34" charset="0"/>
              </a:rPr>
              <a:t>Discussion / suggestion for the next web meeting on DCCs…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193675"/>
            <a:ext cx="82296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1000" marR="0" lvl="0" indent="-381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Conclusion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6700" y="992188"/>
            <a:ext cx="9447213" cy="5350246"/>
          </a:xfrm>
        </p:spPr>
        <p:txBody>
          <a:bodyPr>
            <a:normAutofit lnSpcReduction="10000"/>
          </a:bodyPr>
          <a:lstStyle/>
          <a:p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Moved from month-to-month analysis to a GEO-LEO IR approach with a rolling window to derive:</a:t>
            </a:r>
          </a:p>
          <a:p>
            <a:pPr lvl="1">
              <a:buFont typeface="Wingdings" pitchFamily="2" charset="2"/>
              <a:buChar char="ü"/>
            </a:pP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Daily Near-Real-Time Corrections</a:t>
            </a:r>
          </a:p>
          <a:p>
            <a:pPr lvl="1">
              <a:buFont typeface="Wingdings" pitchFamily="2" charset="2"/>
              <a:buChar char="ü"/>
            </a:pP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Re-analysis Corrections</a:t>
            </a:r>
          </a:p>
          <a:p>
            <a:pPr lvl="1">
              <a:buNone/>
            </a:pPr>
            <a:endParaRPr lang="en-GB" sz="2000" b="1" dirty="0" smtClean="0">
              <a:latin typeface="Calibri" pitchFamily="34" charset="0"/>
              <a:cs typeface="Calibri" pitchFamily="34" charset="0"/>
            </a:endParaRPr>
          </a:p>
          <a:p>
            <a:pPr marL="252000" lvl="1" indent="-252000">
              <a:spcBef>
                <a:spcPts val="0"/>
              </a:spcBef>
            </a:pPr>
            <a:r>
              <a:rPr lang="en-GB" sz="2400" b="1" dirty="0" smtClean="0">
                <a:latin typeface="Calibri" pitchFamily="34" charset="0"/>
                <a:ea typeface="+mn-ea"/>
                <a:cs typeface="Calibri" pitchFamily="34" charset="0"/>
              </a:rPr>
              <a:t>Effect of the saturation of MET-09/VIS0.6 over DCCs on the end results</a:t>
            </a:r>
          </a:p>
          <a:p>
            <a:pPr lvl="1">
              <a:buFont typeface="Wingdings" pitchFamily="2" charset="2"/>
              <a:buChar char="ü"/>
            </a:pP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Results without the saturated pixels are smoother (saturation adds a peak at Spring time)</a:t>
            </a:r>
          </a:p>
          <a:p>
            <a:pPr lvl="1">
              <a:buFont typeface="Wingdings" pitchFamily="2" charset="2"/>
              <a:buChar char="ü"/>
            </a:pP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Saturation disappears in time (degradation helps us </a:t>
            </a:r>
            <a:r>
              <a:rPr lang="en-GB" sz="2000" b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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lvl="1">
              <a:buFont typeface="Wingdings" pitchFamily="2" charset="2"/>
              <a:buChar char="ü"/>
            </a:pPr>
            <a:endParaRPr lang="en-GB" sz="2000" b="1" dirty="0" smtClean="0">
              <a:latin typeface="Calibri" pitchFamily="34" charset="0"/>
              <a:cs typeface="Calibri" pitchFamily="34" charset="0"/>
            </a:endParaRPr>
          </a:p>
          <a:p>
            <a:pPr marL="252000" lvl="1" indent="-252000">
              <a:spcBef>
                <a:spcPts val="0"/>
              </a:spcBef>
            </a:pPr>
            <a:r>
              <a:rPr lang="en-US" sz="2400" b="1" dirty="0" smtClean="0">
                <a:latin typeface="Calibri" pitchFamily="34" charset="0"/>
                <a:ea typeface="+mn-ea"/>
                <a:cs typeface="Calibri" pitchFamily="34" charset="0"/>
              </a:rPr>
              <a:t>Attempts to change the size of the rolling window for NRTC (30 days or 15 days)</a:t>
            </a:r>
            <a:endParaRPr lang="en-GB" sz="2400" b="1" dirty="0" smtClean="0">
              <a:latin typeface="Calibri" pitchFamily="34" charset="0"/>
              <a:ea typeface="+mn-ea"/>
              <a:cs typeface="Calibri" pitchFamily="34" charset="0"/>
            </a:endParaRPr>
          </a:p>
          <a:p>
            <a:pPr lvl="1">
              <a:buFont typeface="Wingdings" pitchFamily="2" charset="2"/>
              <a:buChar char="ü"/>
            </a:pPr>
            <a:endParaRPr lang="en-US" sz="2000" b="1" dirty="0" smtClean="0">
              <a:latin typeface="Calibri" pitchFamily="34" charset="0"/>
              <a:cs typeface="Calibri" pitchFamily="34" charset="0"/>
            </a:endParaRPr>
          </a:p>
          <a:p>
            <a:pPr marL="252000" lvl="1" indent="-252000">
              <a:spcBef>
                <a:spcPts val="0"/>
              </a:spcBef>
            </a:pPr>
            <a:r>
              <a:rPr lang="en-US" sz="2400" b="1" dirty="0" smtClean="0">
                <a:latin typeface="Calibri" pitchFamily="34" charset="0"/>
                <a:ea typeface="+mn-ea"/>
                <a:cs typeface="Calibri" pitchFamily="34" charset="0"/>
              </a:rPr>
              <a:t>Start looking into seasonality</a:t>
            </a:r>
            <a:endParaRPr lang="en-GB" sz="20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GB" sz="2000" b="1" dirty="0" err="1" smtClean="0">
                <a:latin typeface="Calibri" pitchFamily="34" charset="0"/>
                <a:cs typeface="Calibri" pitchFamily="34" charset="0"/>
              </a:rPr>
              <a:t>Variograms</a:t>
            </a:r>
            <a:endParaRPr lang="en-GB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193675"/>
            <a:ext cx="82296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1000" marR="0" lvl="0" indent="-381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Short summary of </a:t>
            </a:r>
            <a:r>
              <a:rPr kumimoji="0" lang="en-GB" sz="24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the 2014 GSICS Annual Meeting...</a:t>
            </a: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62" name="Picture 2" descr="H:\My Documents\Work\Calibration\DCCs\Figures\Seasonality\Variogram_MODIS_JMA_20100701_20140215.png"/>
          <p:cNvPicPr>
            <a:picLocks noChangeAspect="1" noChangeArrowheads="1"/>
          </p:cNvPicPr>
          <p:nvPr/>
        </p:nvPicPr>
        <p:blipFill>
          <a:blip r:embed="rId2" cstate="print"/>
          <a:srcRect l="8067" t="4809" r="2890" b="6851"/>
          <a:stretch>
            <a:fillRect/>
          </a:stretch>
        </p:blipFill>
        <p:spPr bwMode="auto">
          <a:xfrm>
            <a:off x="661481" y="1011676"/>
            <a:ext cx="8691129" cy="5389123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193675"/>
            <a:ext cx="82296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1000" marR="0" lvl="0" indent="-381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MODIS data</a:t>
            </a:r>
            <a:r>
              <a:rPr kumimoji="0" lang="en-GB" sz="24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as extracted by JMA (data provided by JMA)</a:t>
            </a: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571" name="Picture 3" descr="H:\My Documents\Work\Calibration\DCCs\Timeseries_DCC_MET-09_ALL_withstatistics.png"/>
          <p:cNvPicPr>
            <a:picLocks noChangeAspect="1" noChangeArrowheads="1"/>
          </p:cNvPicPr>
          <p:nvPr/>
        </p:nvPicPr>
        <p:blipFill>
          <a:blip r:embed="rId2" cstate="print"/>
          <a:srcRect l="4237" t="3948" r="4535" b="6701"/>
          <a:stretch>
            <a:fillRect/>
          </a:stretch>
        </p:blipFill>
        <p:spPr bwMode="auto">
          <a:xfrm>
            <a:off x="0" y="583660"/>
            <a:ext cx="9906000" cy="5836595"/>
          </a:xfrm>
          <a:prstGeom prst="rect">
            <a:avLst/>
          </a:prstGeo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76939"/>
            <a:ext cx="82296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1000" marR="0" lvl="0" indent="-381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NRTC – 30 days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38996" y="12605"/>
            <a:ext cx="2462154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MODE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35881" y="365877"/>
            <a:ext cx="2467496" cy="338554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FF00"/>
                </a:solidFill>
              </a:rPr>
              <a:t>MODE – No saturation</a:t>
            </a:r>
            <a:endParaRPr lang="en-US" sz="1600" dirty="0">
              <a:solidFill>
                <a:srgbClr val="00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5880" y="722263"/>
            <a:ext cx="2455745" cy="338554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MEAN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39245" y="1075535"/>
            <a:ext cx="2461905" cy="33855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MEAN – No saturation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8320" y="301123"/>
            <a:ext cx="3539457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SKEWNESS + smoothed over 30 days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64176" y="632630"/>
            <a:ext cx="3539457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600">
                <a:solidFill>
                  <a:srgbClr val="000000"/>
                </a:solidFill>
              </a:defRPr>
            </a:lvl1pPr>
          </a:lstStyle>
          <a:p>
            <a:r>
              <a:rPr lang="en-US" sz="1400" dirty="0" smtClean="0"/>
              <a:t>Number of DCCs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289188" y="1494094"/>
            <a:ext cx="867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K-K0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3361" y="5906495"/>
            <a:ext cx="3539457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85B0"/>
                </a:solidFill>
              </a:rPr>
              <a:t>KURTOSIS + smoothed over 30 days</a:t>
            </a:r>
            <a:endParaRPr lang="en-US" sz="1400" dirty="0">
              <a:solidFill>
                <a:srgbClr val="0085B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570" name="Picture 2" descr="H:\My Documents\Work\Calibration\DCCs\Timeseries_DCC_MET-09_ALL_withstatistics_P15D.png"/>
          <p:cNvPicPr>
            <a:picLocks noChangeAspect="1" noChangeArrowheads="1"/>
          </p:cNvPicPr>
          <p:nvPr/>
        </p:nvPicPr>
        <p:blipFill>
          <a:blip r:embed="rId2" cstate="print"/>
          <a:srcRect l="4237" t="3799" r="4535" b="7744"/>
          <a:stretch>
            <a:fillRect/>
          </a:stretch>
        </p:blipFill>
        <p:spPr bwMode="auto">
          <a:xfrm>
            <a:off x="0" y="573932"/>
            <a:ext cx="9906000" cy="5778230"/>
          </a:xfrm>
          <a:prstGeom prst="rect">
            <a:avLst/>
          </a:prstGeom>
          <a:noFill/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76939"/>
            <a:ext cx="82296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1000" marR="0" lvl="0" indent="-381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NRTC – 15 days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-289188" y="1494094"/>
            <a:ext cx="867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K-K0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38996" y="12605"/>
            <a:ext cx="2462154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MODE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35881" y="365877"/>
            <a:ext cx="2467496" cy="338554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FF00"/>
                </a:solidFill>
              </a:rPr>
              <a:t>MODE – No saturation</a:t>
            </a:r>
            <a:endParaRPr lang="en-US" sz="1600" dirty="0">
              <a:solidFill>
                <a:srgbClr val="00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35880" y="722263"/>
            <a:ext cx="2455745" cy="338554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MEAN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9245" y="1075535"/>
            <a:ext cx="2461905" cy="33855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MEAN – No saturation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8320" y="301123"/>
            <a:ext cx="3539457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SKEWNESS + smoothed over 30 days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64176" y="632630"/>
            <a:ext cx="3539457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600">
                <a:solidFill>
                  <a:srgbClr val="000000"/>
                </a:solidFill>
              </a:defRPr>
            </a:lvl1pPr>
          </a:lstStyle>
          <a:p>
            <a:r>
              <a:rPr lang="en-US" sz="1400" dirty="0" smtClean="0"/>
              <a:t>Number of DCCs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1143361" y="5906495"/>
            <a:ext cx="3539457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85B0"/>
                </a:solidFill>
              </a:rPr>
              <a:t>KURTOSIS + smoothed over 30 days</a:t>
            </a:r>
            <a:endParaRPr lang="en-US" sz="1400" dirty="0">
              <a:solidFill>
                <a:srgbClr val="0085B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42888" y="6477000"/>
            <a:ext cx="711200" cy="2667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dirty="0" smtClean="0"/>
              <a:t>Slide: </a:t>
            </a:r>
            <a:fld id="{017634D5-2521-4AEA-AF5C-46CCC3F74595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3675"/>
            <a:ext cx="8229600" cy="498475"/>
          </a:xfrm>
          <a:noFill/>
        </p:spPr>
        <p:txBody>
          <a:bodyPr anchor="t"/>
          <a:lstStyle/>
          <a:p>
            <a:pPr marL="381000" indent="-381000" eaLnBrk="1" hangingPunct="1"/>
            <a:r>
              <a:rPr lang="en-GB" sz="2400" dirty="0" smtClean="0">
                <a:latin typeface="Calibri" pitchFamily="34" charset="0"/>
                <a:cs typeface="Calibri" pitchFamily="34" charset="0"/>
              </a:rPr>
              <a:t>Effect of 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the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saturation MET-9/VIS0.6</a:t>
            </a:r>
          </a:p>
        </p:txBody>
      </p:sp>
      <p:pic>
        <p:nvPicPr>
          <p:cNvPr id="5" name="Picture 4" descr="Effect_Saturation_Mean_Mode_MET-09_VIS06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85" r="3912"/>
          <a:stretch/>
        </p:blipFill>
        <p:spPr>
          <a:xfrm>
            <a:off x="19311" y="967371"/>
            <a:ext cx="9893784" cy="3940460"/>
          </a:xfrm>
          <a:prstGeom prst="rect">
            <a:avLst/>
          </a:prstGeom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973943" y="5283200"/>
            <a:ext cx="6413954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800" dirty="0" smtClean="0">
                <a:solidFill>
                  <a:srgbClr val="FF0000"/>
                </a:solidFill>
              </a:rPr>
              <a:t>Effects of saturation decreases with time </a:t>
            </a:r>
            <a:r>
              <a:rPr lang="en-GB" sz="1800" dirty="0" smtClean="0">
                <a:solidFill>
                  <a:srgbClr val="FF0000"/>
                </a:solidFill>
                <a:sym typeface="Wingdings" pitchFamily="2" charset="2"/>
              </a:rPr>
              <a:t> Instrument degradation helps us!</a:t>
            </a:r>
            <a:endParaRPr lang="en-GB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27056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ariogram_timeseries_VIS06_MET-09_mean_mode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5" t="3668" r="1295" b="1971"/>
          <a:stretch/>
        </p:blipFill>
        <p:spPr>
          <a:xfrm>
            <a:off x="55256" y="911850"/>
            <a:ext cx="9852774" cy="3517026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3675"/>
            <a:ext cx="8229600" cy="498475"/>
          </a:xfrm>
          <a:noFill/>
        </p:spPr>
        <p:txBody>
          <a:bodyPr anchor="t"/>
          <a:lstStyle/>
          <a:p>
            <a:pPr marL="381000" indent="-381000" eaLnBrk="1" hangingPunct="1"/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Variogram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analysis of the time series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 flipH="1">
            <a:off x="6223000" y="2328333"/>
            <a:ext cx="3608917" cy="1307042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6149768" y="2231578"/>
            <a:ext cx="3724647" cy="1332383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flipH="1">
            <a:off x="5893801" y="2257832"/>
            <a:ext cx="4012200" cy="761362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H="1">
            <a:off x="5670651" y="2287367"/>
            <a:ext cx="4210327" cy="794180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32"/>
          <p:cNvSpPr txBox="1"/>
          <p:nvPr/>
        </p:nvSpPr>
        <p:spPr>
          <a:xfrm rot="16200000">
            <a:off x="-603199" y="2283319"/>
            <a:ext cx="157458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Variogram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 bwMode="auto">
          <a:xfrm flipV="1">
            <a:off x="563743" y="4095200"/>
            <a:ext cx="0" cy="609095"/>
          </a:xfrm>
          <a:prstGeom prst="straightConnector1">
            <a:avLst/>
          </a:prstGeom>
          <a:solidFill>
            <a:schemeClr val="bg2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-1" y="4710775"/>
            <a:ext cx="1548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30 days (interval used for the NRT product)</a:t>
            </a:r>
            <a:endParaRPr lang="en-US" sz="1200" dirty="0">
              <a:solidFill>
                <a:srgbClr val="0000FF"/>
              </a:solidFill>
            </a:endParaRPr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56330727"/>
              </p:ext>
            </p:extLst>
          </p:nvPr>
        </p:nvGraphicFramePr>
        <p:xfrm>
          <a:off x="2227703" y="5057195"/>
          <a:ext cx="7351726" cy="12067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894"/>
                <a:gridCol w="1597708"/>
                <a:gridCol w="1597708"/>
                <a:gridCol w="1597708"/>
                <a:gridCol w="1597708"/>
              </a:tblGrid>
              <a:tr h="47938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Mode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Mean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Mode 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(no saturation)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Mean 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(no saturation)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71907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Drift Stability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0.1538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0.1110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0.1374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0.1046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713720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292" name="Picture 4" descr="h:\My Documents\Work\Calibration\DCCs\Figures\Seasonality\mode_original_timeseri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98759"/>
            <a:ext cx="9906000" cy="5959241"/>
          </a:xfrm>
          <a:prstGeom prst="rect">
            <a:avLst/>
          </a:prstGeom>
          <a:noFill/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3675"/>
            <a:ext cx="8229600" cy="498475"/>
          </a:xfrm>
          <a:noFill/>
        </p:spPr>
        <p:txBody>
          <a:bodyPr anchor="t"/>
          <a:lstStyle/>
          <a:p>
            <a:pPr marL="381000" indent="-381000" eaLnBrk="1" hangingPunct="1"/>
            <a:r>
              <a:rPr lang="en-GB" sz="2400" dirty="0" smtClean="0">
                <a:latin typeface="Calibri" pitchFamily="34" charset="0"/>
                <a:cs typeface="Calibri" pitchFamily="34" charset="0"/>
              </a:rPr>
              <a:t>Original time series – NRTC 30 days – Mode – No saturation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5" name="Rectangle 1"/>
          <p:cNvSpPr>
            <a:spLocks noChangeArrowheads="1"/>
          </p:cNvSpPr>
          <p:nvPr/>
        </p:nvSpPr>
        <p:spPr bwMode="auto">
          <a:xfrm>
            <a:off x="593387" y="1043256"/>
            <a:ext cx="881650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Choice of a model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 Multiplicative</a:t>
            </a:r>
            <a:r>
              <a:rPr lang="en-GB" sz="1800" b="0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: </a:t>
            </a:r>
            <a:r>
              <a:rPr lang="en-GB" sz="1800" b="0" dirty="0" err="1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Seasonalized</a:t>
            </a:r>
            <a:r>
              <a:rPr lang="en-GB" sz="1800" b="0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 = </a:t>
            </a:r>
            <a:r>
              <a:rPr lang="en-GB" sz="1800" b="0" dirty="0" err="1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Deseasonalized</a:t>
            </a:r>
            <a:r>
              <a:rPr lang="en-GB" sz="1800" b="0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 * Seasonal factors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  <a:r>
              <a:rPr kumimoji="0" lang="en-GB" sz="1800" b="0" i="0" u="none" strike="noStrike" cap="none" normalizeH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of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a smooth version of the time series: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800" b="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ach daily point is the centred average over 365 days (see </a:t>
            </a:r>
            <a:r>
              <a:rPr kumimoji="0" lang="en-GB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variograms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).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800" b="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Beginning and endings points: various methods to take care of the missing data (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replacing the missing points by as many time the last available value as necessary)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800" b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Estimation of the seasonal indices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  <a:endParaRPr kumimoji="0" lang="en-GB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685800" lvl="1" indent="-228600" eaLnBrk="0" hangingPunct="0">
              <a:buFont typeface="+mj-lt"/>
              <a:buAutoNum type="arabicPeriod"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Ratio between the mode time series and the smoothed data.</a:t>
            </a:r>
            <a:endParaRPr lang="en-GB" sz="1800" b="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685800" lvl="1" indent="-228600" eaLnBrk="0" hangingPunct="0">
              <a:buFont typeface="+mj-lt"/>
              <a:buAutoNum type="arabicPeriod"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Calculating the seasonal indices: </a:t>
            </a:r>
          </a:p>
          <a:p>
            <a:pPr marL="1143000" lvl="2" indent="-228600" eaLnBrk="0" hangingPunct="0">
              <a:buFont typeface="+mj-lt"/>
              <a:buAutoNum type="alphaUcPeriod"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For each day of the year</a:t>
            </a:r>
            <a:r>
              <a:rPr lang="en-GB" sz="1800" b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,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average all the ratio values (Step A) for that day across the years (for leap years I adjust it to 365 equivalent)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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year of seasonal indices. However, average value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  <a:sym typeface="Symbol"/>
              </a:rPr>
              <a:t>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1.</a:t>
            </a:r>
            <a:endParaRPr lang="en-GB" sz="1800" b="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1143000" lvl="2" indent="-228600" eaLnBrk="0" hangingPunct="0">
              <a:buFont typeface="+mj-lt"/>
              <a:buAutoNum type="alphaUcPeriod"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Normalization</a:t>
            </a:r>
            <a:r>
              <a:rPr kumimoji="0" lang="en-GB" sz="1800" b="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of t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he ratios by the mean value over the year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effectLst/>
                <a:latin typeface="Wingdings" pitchFamily="2" charset="2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365 seasonal indices.</a:t>
            </a:r>
            <a:endParaRPr kumimoji="0" lang="en-GB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defTabSz="914400" eaLnBrk="0" latinLnBrk="0" hangingPunct="0">
              <a:lnSpc>
                <a:spcPct val="100000"/>
              </a:lnSpc>
              <a:buClrTx/>
              <a:buSzTx/>
              <a:buFont typeface="+mj-lt"/>
              <a:buAutoNum type="arabicPeriod"/>
              <a:tabLst/>
            </a:pPr>
            <a:r>
              <a:rPr lang="en-GB" sz="1800" b="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Deseasonalization</a:t>
            </a:r>
            <a:r>
              <a:rPr lang="en-GB" sz="1800" b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of the time series by  dividing each value from the original time series by the seasonal indices</a:t>
            </a:r>
          </a:p>
          <a:p>
            <a:pPr marL="228600" marR="0" lvl="0" indent="-228600" defTabSz="914400" eaLnBrk="0" latinLnBrk="0" hangingPunct="0">
              <a:lnSpc>
                <a:spcPct val="100000"/>
              </a:lnSpc>
              <a:buClrTx/>
              <a:buSzTx/>
              <a:buFont typeface="+mj-lt"/>
              <a:buAutoNum type="arabicPeriod"/>
              <a:tabLst/>
            </a:pPr>
            <a:r>
              <a:rPr lang="en-GB" sz="1800" b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Linear regression of the </a:t>
            </a:r>
            <a:r>
              <a:rPr lang="en-GB" sz="1800" b="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deseasonalized</a:t>
            </a:r>
            <a:r>
              <a:rPr lang="en-GB" sz="1800" b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time series.</a:t>
            </a:r>
          </a:p>
          <a:p>
            <a:pPr marL="228600" marR="0" lvl="0" indent="-228600" defTabSz="914400" eaLnBrk="0" latinLnBrk="0" hangingPunct="0">
              <a:lnSpc>
                <a:spcPct val="100000"/>
              </a:lnSpc>
              <a:buClrTx/>
              <a:buSzTx/>
              <a:buFont typeface="+mj-lt"/>
              <a:buAutoNum type="arabicPeriod"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Consistency check: multiplying the trend by the seasonal indices and visual check.</a:t>
            </a:r>
            <a:endParaRPr kumimoji="0" lang="en-GB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3675"/>
            <a:ext cx="8229600" cy="498475"/>
          </a:xfrm>
          <a:noFill/>
        </p:spPr>
        <p:txBody>
          <a:bodyPr anchor="t"/>
          <a:lstStyle/>
          <a:p>
            <a:pPr marL="381000" indent="-381000" eaLnBrk="1" hangingPunct="1"/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Deseasonalizing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the time series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314" name="Picture 2" descr="H:\My Documents\Work\Calibration\DCCs\Figures\Seasonality\mode_original_timeseries+smoothedseri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870109"/>
            <a:ext cx="9906000" cy="5987891"/>
          </a:xfrm>
          <a:prstGeom prst="rect">
            <a:avLst/>
          </a:prstGeom>
          <a:noFill/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3675"/>
            <a:ext cx="8229600" cy="498475"/>
          </a:xfrm>
          <a:noFill/>
        </p:spPr>
        <p:txBody>
          <a:bodyPr anchor="t"/>
          <a:lstStyle/>
          <a:p>
            <a:pPr marL="381000" indent="-381000" eaLnBrk="1" hangingPunct="1"/>
            <a:r>
              <a:rPr lang="en-GB" sz="2400" dirty="0" smtClean="0">
                <a:latin typeface="Calibri" pitchFamily="34" charset="0"/>
                <a:cs typeface="Calibri" pitchFamily="34" charset="0"/>
              </a:rPr>
              <a:t>Original time series + yearly-smoothed time series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graph_Landscape_Template[1]">
  <a:themeElements>
    <a:clrScheme name="Custom 2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279989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Viewgraph_Landscape_Template[1]</Template>
  <TotalTime>4106</TotalTime>
  <Words>1169</Words>
  <Application>Microsoft Office PowerPoint</Application>
  <PresentationFormat>A4 Paper (210x297 mm)</PresentationFormat>
  <Paragraphs>148</Paragraphs>
  <Slides>20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Viewgraph_Landscape_Template[1]</vt:lpstr>
      <vt:lpstr>Clip</vt:lpstr>
      <vt:lpstr>Slide 1</vt:lpstr>
      <vt:lpstr>Slide 2</vt:lpstr>
      <vt:lpstr>Slide 3</vt:lpstr>
      <vt:lpstr>Slide 4</vt:lpstr>
      <vt:lpstr>Effect of the saturation MET-9/VIS0.6</vt:lpstr>
      <vt:lpstr>Variogram analysis of the time series</vt:lpstr>
      <vt:lpstr>Original time series – NRTC 30 days – Mode – No saturation</vt:lpstr>
      <vt:lpstr>Deseasonalizing the time series</vt:lpstr>
      <vt:lpstr>Original time series + yearly-smoothed time series</vt:lpstr>
      <vt:lpstr>Deseasonalizing the time series</vt:lpstr>
      <vt:lpstr>Adjusted seasonal factors</vt:lpstr>
      <vt:lpstr>Adjusted seasonal factors</vt:lpstr>
      <vt:lpstr>Deseasonalizing the time series</vt:lpstr>
      <vt:lpstr>Deseasonalized time series</vt:lpstr>
      <vt:lpstr>Deseasonalizing the time series</vt:lpstr>
      <vt:lpstr>Deseasonalized time series + drift</vt:lpstr>
      <vt:lpstr>Deseasonalizing the time series</vt:lpstr>
      <vt:lpstr>Verification of the seasonal model</vt:lpstr>
      <vt:lpstr>Slide 19</vt:lpstr>
      <vt:lpstr>Slide 20</vt:lpstr>
    </vt:vector>
  </TitlesOfParts>
  <Company>EUMETSAT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Andrea Danz</dc:creator>
  <cp:lastModifiedBy>Sebastien Wagner</cp:lastModifiedBy>
  <cp:revision>410</cp:revision>
  <cp:lastPrinted>2006-03-06T14:11:17Z</cp:lastPrinted>
  <dcterms:created xsi:type="dcterms:W3CDTF">2014-02-05T10:11:59Z</dcterms:created>
  <dcterms:modified xsi:type="dcterms:W3CDTF">2014-06-05T06:50:20Z</dcterms:modified>
</cp:coreProperties>
</file>