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0" r:id="rId1"/>
  </p:sldMasterIdLst>
  <p:notesMasterIdLst>
    <p:notesMasterId r:id="rId17"/>
  </p:notesMasterIdLst>
  <p:sldIdLst>
    <p:sldId id="256" r:id="rId2"/>
    <p:sldId id="258" r:id="rId3"/>
    <p:sldId id="272" r:id="rId4"/>
    <p:sldId id="260" r:id="rId5"/>
    <p:sldId id="265" r:id="rId6"/>
    <p:sldId id="266" r:id="rId7"/>
    <p:sldId id="271" r:id="rId8"/>
    <p:sldId id="259" r:id="rId9"/>
    <p:sldId id="261" r:id="rId10"/>
    <p:sldId id="267" r:id="rId11"/>
    <p:sldId id="268" r:id="rId12"/>
    <p:sldId id="269" r:id="rId13"/>
    <p:sldId id="270" r:id="rId14"/>
    <p:sldId id="264"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CFF"/>
    <a:srgbClr val="FFCCCC"/>
    <a:srgbClr val="CCECFF"/>
    <a:srgbClr val="CCCC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25" autoAdjust="0"/>
  </p:normalViewPr>
  <p:slideViewPr>
    <p:cSldViewPr>
      <p:cViewPr varScale="1">
        <p:scale>
          <a:sx n="65" d="100"/>
          <a:sy n="65" d="100"/>
        </p:scale>
        <p:origin x="-120" y="-5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1A675-53A0-42F7-81AA-EBC7C15F1156}" type="datetimeFigureOut">
              <a:rPr lang="en-GB" smtClean="0"/>
              <a:pPr/>
              <a:t>25/07/2014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1EF8E6-0958-4B62-84DE-4606F1A2C61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a:t>
            </a:r>
            <a:r>
              <a:rPr lang="en-GB" baseline="0" dirty="0" smtClean="0"/>
              <a:t> STRESS: the file name follows an official (i.e. GSICS) convention. Participants should follow the filename template as indicated.</a:t>
            </a:r>
            <a:endParaRPr lang="en-GB" dirty="0"/>
          </a:p>
        </p:txBody>
      </p:sp>
      <p:sp>
        <p:nvSpPr>
          <p:cNvPr id="4" name="Slide Number Placeholder 3"/>
          <p:cNvSpPr>
            <a:spLocks noGrp="1"/>
          </p:cNvSpPr>
          <p:nvPr>
            <p:ph type="sldNum" sz="quarter" idx="10"/>
          </p:nvPr>
        </p:nvSpPr>
        <p:spPr/>
        <p:txBody>
          <a:bodyPr/>
          <a:lstStyle/>
          <a:p>
            <a:fld id="{651EF8E6-0958-4B62-84DE-4606F1A2C61B}"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STRESS: in the case when</a:t>
            </a:r>
            <a:r>
              <a:rPr lang="en-GB" baseline="0" dirty="0" smtClean="0"/>
              <a:t> both the observables and the imagettes are provided, the imagette is used ONLY for check purposes. The observables as provided by the user are the values used for deriving the end results. In case of discrepancies, a output message will notify it but there will be no data substitution.</a:t>
            </a:r>
          </a:p>
          <a:p>
            <a:endParaRPr lang="en-GB" baseline="0" dirty="0" smtClean="0"/>
          </a:p>
          <a:p>
            <a:r>
              <a:rPr lang="en-GB" baseline="0" dirty="0" smtClean="0"/>
              <a:t>TO STRESS: in the case </a:t>
            </a:r>
            <a:r>
              <a:rPr lang="en-GB" baseline="0" dirty="0" err="1" smtClean="0"/>
              <a:t>imagettes</a:t>
            </a:r>
            <a:r>
              <a:rPr lang="en-GB" baseline="0" dirty="0" smtClean="0"/>
              <a:t> are provided, both counts and radiances must be given. It is necessary to avoid complexity in the code to apply the calibration </a:t>
            </a:r>
            <a:r>
              <a:rPr lang="en-GB" baseline="0" dirty="0" err="1" smtClean="0"/>
              <a:t>formulaes</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651EF8E6-0958-4B62-84DE-4606F1A2C61B}"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2DF8FC-E7D4-4B68-B2BF-052E67AB1943}" type="datetime1">
              <a:rPr lang="en-GB" smtClean="0"/>
              <a:pPr/>
              <a:t>25/07/2014</a:t>
            </a:fld>
            <a:endParaRPr lang="en-GB"/>
          </a:p>
        </p:txBody>
      </p:sp>
      <p:sp>
        <p:nvSpPr>
          <p:cNvPr id="17" name="Footer Placeholder 16"/>
          <p:cNvSpPr>
            <a:spLocks noGrp="1"/>
          </p:cNvSpPr>
          <p:nvPr>
            <p:ph type="ftr" sz="quarter" idx="11"/>
          </p:nvPr>
        </p:nvSpPr>
        <p:spPr/>
        <p:txBody>
          <a:bodyPr/>
          <a:lstStyle/>
          <a:p>
            <a:r>
              <a:rPr lang="en-IE" smtClean="0"/>
              <a:t>GRWG/GDWG web meeting, 24 June, 2014</a:t>
            </a:r>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B208F0-6506-4A53-8573-371B9A226856}"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C5CFD3-80D5-4DA1-9ED6-268ECA98F723}" type="datetime1">
              <a:rPr lang="en-GB" smtClean="0"/>
              <a:pPr/>
              <a:t>25/07/2014</a:t>
            </a:fld>
            <a:endParaRPr lang="en-GB"/>
          </a:p>
        </p:txBody>
      </p:sp>
      <p:sp>
        <p:nvSpPr>
          <p:cNvPr id="5" name="Footer Placeholder 4"/>
          <p:cNvSpPr>
            <a:spLocks noGrp="1"/>
          </p:cNvSpPr>
          <p:nvPr>
            <p:ph type="ftr" sz="quarter" idx="11"/>
          </p:nvPr>
        </p:nvSpPr>
        <p:spPr/>
        <p:txBody>
          <a:bodyPr/>
          <a:lstStyle/>
          <a:p>
            <a:r>
              <a:rPr lang="en-IE" smtClean="0"/>
              <a:t>GRWG/GDWG web meeting, 24 June, 2014</a:t>
            </a:r>
            <a:endParaRPr lang="en-GB"/>
          </a:p>
        </p:txBody>
      </p:sp>
      <p:sp>
        <p:nvSpPr>
          <p:cNvPr id="6" name="Slide Number Placeholder 5"/>
          <p:cNvSpPr>
            <a:spLocks noGrp="1"/>
          </p:cNvSpPr>
          <p:nvPr>
            <p:ph type="sldNum" sz="quarter" idx="12"/>
          </p:nvPr>
        </p:nvSpPr>
        <p:spPr/>
        <p:txBody>
          <a:bodyPr/>
          <a:lstStyle/>
          <a:p>
            <a:fld id="{0BB208F0-6506-4A53-8573-371B9A22685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BB208F0-6506-4A53-8573-371B9A226856}"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5DA5E-0DBE-400D-A6AD-125B0311046E}" type="datetime1">
              <a:rPr lang="en-GB" smtClean="0"/>
              <a:pPr/>
              <a:t>25/07/2014</a:t>
            </a:fld>
            <a:endParaRPr lang="en-GB"/>
          </a:p>
        </p:txBody>
      </p:sp>
      <p:sp>
        <p:nvSpPr>
          <p:cNvPr id="5" name="Footer Placeholder 4"/>
          <p:cNvSpPr>
            <a:spLocks noGrp="1"/>
          </p:cNvSpPr>
          <p:nvPr>
            <p:ph type="ftr" sz="quarter" idx="11"/>
          </p:nvPr>
        </p:nvSpPr>
        <p:spPr/>
        <p:txBody>
          <a:bodyPr/>
          <a:lstStyle/>
          <a:p>
            <a:r>
              <a:rPr lang="en-IE" smtClean="0"/>
              <a:t>GRWG/GDWG web meeting, 24 June, 2014</a:t>
            </a:r>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B71CB7-6977-4D3D-81EF-91F1DE74F50B}" type="datetime1">
              <a:rPr lang="en-GB" smtClean="0"/>
              <a:pPr/>
              <a:t>25/07/2014</a:t>
            </a:fld>
            <a:endParaRPr lang="en-GB"/>
          </a:p>
        </p:txBody>
      </p:sp>
      <p:sp>
        <p:nvSpPr>
          <p:cNvPr id="5" name="Footer Placeholder 4"/>
          <p:cNvSpPr>
            <a:spLocks noGrp="1"/>
          </p:cNvSpPr>
          <p:nvPr>
            <p:ph type="ftr" sz="quarter" idx="11"/>
          </p:nvPr>
        </p:nvSpPr>
        <p:spPr/>
        <p:txBody>
          <a:bodyPr/>
          <a:lstStyle/>
          <a:p>
            <a:r>
              <a:rPr lang="en-IE" smtClean="0"/>
              <a:t>GRWG/GDWG web meeting, 24 June, 2014</a:t>
            </a:r>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0BB208F0-6506-4A53-8573-371B9A226856}"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IE" smtClean="0"/>
              <a:t>GRWG/GDWG web meeting, 24 June, 2014</a:t>
            </a:r>
            <a:endParaRPr lang="en-GB"/>
          </a:p>
        </p:txBody>
      </p:sp>
      <p:sp>
        <p:nvSpPr>
          <p:cNvPr id="4" name="Date Placeholder 3"/>
          <p:cNvSpPr>
            <a:spLocks noGrp="1"/>
          </p:cNvSpPr>
          <p:nvPr>
            <p:ph type="dt" sz="half" idx="10"/>
          </p:nvPr>
        </p:nvSpPr>
        <p:spPr/>
        <p:txBody>
          <a:bodyPr/>
          <a:lstStyle/>
          <a:p>
            <a:fld id="{D6BBAC92-4E6D-402D-A2F5-BE5A1CB8B531}" type="datetime1">
              <a:rPr lang="en-GB" smtClean="0"/>
              <a:pPr/>
              <a:t>25/07/2014</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B208F0-6506-4A53-8573-371B9A226856}"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E17B70-85C9-4387-874F-726E4D6B9B04}" type="datetime1">
              <a:rPr lang="en-GB" smtClean="0"/>
              <a:pPr/>
              <a:t>25/07/2014</a:t>
            </a:fld>
            <a:endParaRPr lang="en-GB"/>
          </a:p>
        </p:txBody>
      </p:sp>
      <p:sp>
        <p:nvSpPr>
          <p:cNvPr id="6" name="Footer Placeholder 5"/>
          <p:cNvSpPr>
            <a:spLocks noGrp="1"/>
          </p:cNvSpPr>
          <p:nvPr>
            <p:ph type="ftr" sz="quarter" idx="11"/>
          </p:nvPr>
        </p:nvSpPr>
        <p:spPr/>
        <p:txBody>
          <a:bodyPr/>
          <a:lstStyle/>
          <a:p>
            <a:r>
              <a:rPr lang="en-IE" smtClean="0"/>
              <a:t>GRWG/GDWG web meeting, 24 June, 2014</a:t>
            </a:r>
            <a:endParaRPr lang="en-GB"/>
          </a:p>
        </p:txBody>
      </p:sp>
      <p:sp>
        <p:nvSpPr>
          <p:cNvPr id="7" name="Slide Number Placeholder 6"/>
          <p:cNvSpPr>
            <a:spLocks noGrp="1"/>
          </p:cNvSpPr>
          <p:nvPr>
            <p:ph type="sldNum" sz="quarter" idx="12"/>
          </p:nvPr>
        </p:nvSpPr>
        <p:spPr/>
        <p:txBody>
          <a:bodyPr/>
          <a:lstStyle/>
          <a:p>
            <a:fld id="{0BB208F0-6506-4A53-8573-371B9A226856}"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6602AA2-A84B-4155-AE3B-92B32D09E3FC}" type="datetime1">
              <a:rPr lang="en-GB" smtClean="0"/>
              <a:pPr/>
              <a:t>25/07/2014</a:t>
            </a:fld>
            <a:endParaRPr lang="en-GB"/>
          </a:p>
        </p:txBody>
      </p:sp>
      <p:sp>
        <p:nvSpPr>
          <p:cNvPr id="8" name="Footer Placeholder 7"/>
          <p:cNvSpPr>
            <a:spLocks noGrp="1"/>
          </p:cNvSpPr>
          <p:nvPr>
            <p:ph type="ftr" sz="quarter" idx="11"/>
          </p:nvPr>
        </p:nvSpPr>
        <p:spPr>
          <a:xfrm>
            <a:off x="304800" y="6409944"/>
            <a:ext cx="3581400" cy="365760"/>
          </a:xfrm>
        </p:spPr>
        <p:txBody>
          <a:bodyPr/>
          <a:lstStyle/>
          <a:p>
            <a:r>
              <a:rPr lang="en-IE" smtClean="0"/>
              <a:t>GRWG/GDWG web meeting, 24 June, 2014</a:t>
            </a:r>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BB208F0-6506-4A53-8573-371B9A226856}"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C07DD6-5BC6-48A2-8BF0-F8C0ADDF3FCD}" type="datetime1">
              <a:rPr lang="en-GB" smtClean="0"/>
              <a:pPr/>
              <a:t>25/07/2014</a:t>
            </a:fld>
            <a:endParaRPr lang="en-GB"/>
          </a:p>
        </p:txBody>
      </p:sp>
      <p:sp>
        <p:nvSpPr>
          <p:cNvPr id="4" name="Footer Placeholder 3"/>
          <p:cNvSpPr>
            <a:spLocks noGrp="1"/>
          </p:cNvSpPr>
          <p:nvPr>
            <p:ph type="ftr" sz="quarter" idx="11"/>
          </p:nvPr>
        </p:nvSpPr>
        <p:spPr/>
        <p:txBody>
          <a:bodyPr/>
          <a:lstStyle/>
          <a:p>
            <a:r>
              <a:rPr lang="en-IE" smtClean="0"/>
              <a:t>GRWG/GDWG web meeting, 24 June, 2014</a:t>
            </a:r>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0BB208F0-6506-4A53-8573-371B9A22685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6FD91C5-62B0-41C9-99D5-4DED198B2FE6}" type="datetime1">
              <a:rPr lang="en-GB" smtClean="0"/>
              <a:pPr/>
              <a:t>25/07/2014</a:t>
            </a:fld>
            <a:endParaRPr lang="en-GB"/>
          </a:p>
        </p:txBody>
      </p:sp>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B208F0-6506-4A53-8573-371B9A22685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B208F0-6506-4A53-8573-371B9A226856}"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64EC4C7-1033-4E51-A1AD-BAD67BB8C719}" type="datetime1">
              <a:rPr lang="en-GB" smtClean="0"/>
              <a:pPr/>
              <a:t>25/07/2014</a:t>
            </a:fld>
            <a:endParaRPr lang="en-GB"/>
          </a:p>
        </p:txBody>
      </p:sp>
      <p:sp>
        <p:nvSpPr>
          <p:cNvPr id="6" name="Footer Placeholder 5"/>
          <p:cNvSpPr>
            <a:spLocks noGrp="1"/>
          </p:cNvSpPr>
          <p:nvPr>
            <p:ph type="ftr" sz="quarter" idx="11"/>
          </p:nvPr>
        </p:nvSpPr>
        <p:spPr>
          <a:xfrm>
            <a:off x="301752" y="6410848"/>
            <a:ext cx="3383280" cy="365760"/>
          </a:xfrm>
        </p:spPr>
        <p:txBody>
          <a:bodyPr/>
          <a:lstStyle/>
          <a:p>
            <a:r>
              <a:rPr lang="en-IE" smtClean="0"/>
              <a:t>GRWG/GDWG web meeting, 24 June, 2014</a:t>
            </a: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BB208F0-6506-4A53-8573-371B9A226856}"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E3D7E59-6ADD-4ACF-AED0-2C74A3F063B9}" type="datetime1">
              <a:rPr lang="en-GB" smtClean="0"/>
              <a:pPr/>
              <a:t>25/07/2014</a:t>
            </a:fld>
            <a:endParaRPr lang="en-GB"/>
          </a:p>
        </p:txBody>
      </p:sp>
      <p:sp>
        <p:nvSpPr>
          <p:cNvPr id="6" name="Footer Placeholder 5"/>
          <p:cNvSpPr>
            <a:spLocks noGrp="1"/>
          </p:cNvSpPr>
          <p:nvPr>
            <p:ph type="ftr" sz="quarter" idx="11"/>
          </p:nvPr>
        </p:nvSpPr>
        <p:spPr>
          <a:xfrm>
            <a:off x="301752" y="6410848"/>
            <a:ext cx="3584448" cy="365760"/>
          </a:xfrm>
        </p:spPr>
        <p:txBody>
          <a:bodyPr/>
          <a:lstStyle/>
          <a:p>
            <a:r>
              <a:rPr lang="en-IE" smtClean="0"/>
              <a:t>GRWG/GDWG web meeting, 24 June, 2014</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3DC3A36-2116-4814-AF6B-BE5912B3BDA1}" type="datetime1">
              <a:rPr lang="en-GB" smtClean="0"/>
              <a:pPr/>
              <a:t>25/07/2014</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IE" smtClean="0"/>
              <a:t>GRWG/GDWG web meeting, 24 June, 2014</a:t>
            </a:r>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B208F0-6506-4A53-8573-371B9A226856}"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Masaya.Takahashi@eumetsat.int" TargetMode="External"/><Relationship Id="rId2" Type="http://schemas.openxmlformats.org/officeDocument/2006/relationships/hyperlink" Target="https://gsics.nesdis.noaa.gov/wiki/Development/20140624" TargetMode="External"/><Relationship Id="rId1" Type="http://schemas.openxmlformats.org/officeDocument/2006/relationships/slideLayout" Target="../slideLayouts/slideLayout6.xml"/><Relationship Id="rId5" Type="http://schemas.openxmlformats.org/officeDocument/2006/relationships/hyperlink" Target="mailto:Bartolomeo.Viticchie@eumetsat.int" TargetMode="External"/><Relationship Id="rId4" Type="http://schemas.openxmlformats.org/officeDocument/2006/relationships/hyperlink" Target="mailto:masa.takahashi80@gmail.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sics.nesdis.noaa.gov/wiki/Development/NetcdfConvention" TargetMode="External"/><Relationship Id="rId2" Type="http://schemas.openxmlformats.org/officeDocument/2006/relationships/hyperlink" Target="https://gsics.nesdis.noaa.gov/wiki/Development/20140624" TargetMode="External"/><Relationship Id="rId1" Type="http://schemas.openxmlformats.org/officeDocument/2006/relationships/slideLayout" Target="../slideLayouts/slideLayout2.xml"/><Relationship Id="rId4" Type="http://schemas.openxmlformats.org/officeDocument/2006/relationships/hyperlink" Target="https://gsics.nesdis.noaa.gov/wiki/Development/FilenameConven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unidata.ucar.edu/software/netcdf/docs/html_guide/netcdf_utilities_guide.html" TargetMode="External"/><Relationship Id="rId2" Type="http://schemas.openxmlformats.org/officeDocument/2006/relationships/hyperlink" Target="http://www.unidata.ucar.edu/software/netcdf/docs/" TargetMode="External"/><Relationship Id="rId1" Type="http://schemas.openxmlformats.org/officeDocument/2006/relationships/slideLayout" Target="../slideLayouts/slideLayout6.xml"/><Relationship Id="rId4" Type="http://schemas.openxmlformats.org/officeDocument/2006/relationships/hyperlink" Target="http://www.unidata.ucar.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3284984"/>
            <a:ext cx="6400800" cy="1512168"/>
          </a:xfrm>
        </p:spPr>
        <p:txBody>
          <a:bodyPr>
            <a:normAutofit/>
          </a:bodyPr>
          <a:lstStyle/>
          <a:p>
            <a:pPr>
              <a:lnSpc>
                <a:spcPct val="110000"/>
              </a:lnSpc>
            </a:pPr>
            <a:r>
              <a:rPr lang="en-GB" sz="2800" u="sng" cap="none" dirty="0" smtClean="0"/>
              <a:t>Masaya Takahashi (JMA), </a:t>
            </a:r>
          </a:p>
          <a:p>
            <a:pPr>
              <a:lnSpc>
                <a:spcPct val="110000"/>
              </a:lnSpc>
            </a:pPr>
            <a:r>
              <a:rPr lang="en-GB" sz="2800" cap="none" dirty="0" smtClean="0"/>
              <a:t>Bartolomeo Viticchie (EUMETSAT)</a:t>
            </a:r>
            <a:endParaRPr lang="en-GB" sz="2800" dirty="0"/>
          </a:p>
        </p:txBody>
      </p:sp>
      <p:sp>
        <p:nvSpPr>
          <p:cNvPr id="6" name="Footer Placeholder 5"/>
          <p:cNvSpPr>
            <a:spLocks noGrp="1"/>
          </p:cNvSpPr>
          <p:nvPr>
            <p:ph type="ftr" sz="quarter" idx="11"/>
          </p:nvPr>
        </p:nvSpPr>
        <p:spPr/>
        <p:txBody>
          <a:bodyPr/>
          <a:lstStyle/>
          <a:p>
            <a:r>
              <a:rPr lang="en-IE" smtClean="0"/>
              <a:t>GRWG/GDWG web meeting, 24 June, 2014</a:t>
            </a:r>
            <a:endParaRPr lang="en-GB"/>
          </a:p>
        </p:txBody>
      </p:sp>
      <p:sp>
        <p:nvSpPr>
          <p:cNvPr id="5" name="Slide Number Placeholder 4"/>
          <p:cNvSpPr>
            <a:spLocks noGrp="1"/>
          </p:cNvSpPr>
          <p:nvPr>
            <p:ph type="sldNum" sz="quarter" idx="12"/>
          </p:nvPr>
        </p:nvSpPr>
        <p:spPr/>
        <p:txBody>
          <a:bodyPr/>
          <a:lstStyle/>
          <a:p>
            <a:fld id="{0BB208F0-6506-4A53-8573-371B9A226856}" type="slidenum">
              <a:rPr lang="en-GB" smtClean="0"/>
              <a:pPr/>
              <a:t>1</a:t>
            </a:fld>
            <a:endParaRPr lang="en-GB"/>
          </a:p>
        </p:txBody>
      </p:sp>
      <p:sp>
        <p:nvSpPr>
          <p:cNvPr id="4" name="Rectangle 41"/>
          <p:cNvSpPr>
            <a:spLocks noGrp="1" noChangeArrowheads="1"/>
          </p:cNvSpPr>
          <p:nvPr>
            <p:ph type="ctrTitle"/>
          </p:nvPr>
        </p:nvSpPr>
        <p:spPr>
          <a:xfrm>
            <a:off x="1619672" y="116632"/>
            <a:ext cx="6120680" cy="2478137"/>
          </a:xfrm>
        </p:spPr>
        <p:txBody>
          <a:bodyPr>
            <a:normAutofit/>
          </a:bodyPr>
          <a:lstStyle/>
          <a:p>
            <a:pPr algn="ctr">
              <a:lnSpc>
                <a:spcPct val="120000"/>
              </a:lnSpc>
              <a:spcBef>
                <a:spcPts val="0"/>
              </a:spcBef>
              <a:defRPr/>
            </a:pPr>
            <a:r>
              <a:rPr lang="en-GB" sz="4000" b="1" cap="none" dirty="0" smtClean="0">
                <a:solidFill>
                  <a:schemeClr val="tx1"/>
                </a:solidFill>
              </a:rPr>
              <a:t>Proposal for input/output data of GIRO application</a:t>
            </a:r>
          </a:p>
          <a:p>
            <a:pPr algn="ctr">
              <a:lnSpc>
                <a:spcPct val="120000"/>
              </a:lnSpc>
              <a:spcBef>
                <a:spcPts val="0"/>
              </a:spcBef>
              <a:defRPr/>
            </a:pPr>
            <a:endParaRPr lang="en-GB" sz="3200" b="1" cap="none"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10</a:t>
            </a:fld>
            <a:endParaRPr lang="en-GB"/>
          </a:p>
        </p:txBody>
      </p:sp>
      <p:sp>
        <p:nvSpPr>
          <p:cNvPr id="6" name="Title 1"/>
          <p:cNvSpPr>
            <a:spLocks noGrp="1"/>
          </p:cNvSpPr>
          <p:nvPr>
            <p:ph type="title"/>
          </p:nvPr>
        </p:nvSpPr>
        <p:spPr>
          <a:xfrm>
            <a:off x="301752" y="228600"/>
            <a:ext cx="8534400" cy="758952"/>
          </a:xfrm>
        </p:spPr>
        <p:txBody>
          <a:bodyPr/>
          <a:lstStyle/>
          <a:p>
            <a:r>
              <a:rPr lang="en-GB" dirty="0" smtClean="0">
                <a:solidFill>
                  <a:schemeClr val="tx1"/>
                </a:solidFill>
              </a:rPr>
              <a:t>global attributes: Lunar calibration </a:t>
            </a:r>
            <a:r>
              <a:rPr lang="en-GB" dirty="0" err="1" smtClean="0">
                <a:solidFill>
                  <a:schemeClr val="tx1"/>
                </a:solidFill>
              </a:rPr>
              <a:t>NetCDF</a:t>
            </a:r>
            <a:endParaRPr lang="en-GB" dirty="0">
              <a:solidFill>
                <a:schemeClr val="tx1"/>
              </a:solidFill>
            </a:endParaRPr>
          </a:p>
        </p:txBody>
      </p:sp>
      <p:graphicFrame>
        <p:nvGraphicFramePr>
          <p:cNvPr id="8" name="Table 7"/>
          <p:cNvGraphicFramePr>
            <a:graphicFrameLocks noGrp="1"/>
          </p:cNvGraphicFramePr>
          <p:nvPr/>
        </p:nvGraphicFramePr>
        <p:xfrm>
          <a:off x="420936" y="2370088"/>
          <a:ext cx="4104455" cy="3474720"/>
        </p:xfrm>
        <a:graphic>
          <a:graphicData uri="http://schemas.openxmlformats.org/drawingml/2006/table">
            <a:tbl>
              <a:tblPr/>
              <a:tblGrid>
                <a:gridCol w="1236281"/>
                <a:gridCol w="2868174"/>
              </a:tblGrid>
              <a:tr h="54043">
                <a:tc>
                  <a:txBody>
                    <a:bodyPr/>
                    <a:lstStyle/>
                    <a:p>
                      <a:pPr algn="just">
                        <a:spcBef>
                          <a:spcPts val="1200"/>
                        </a:spcBef>
                        <a:spcAft>
                          <a:spcPts val="1200"/>
                        </a:spcAft>
                      </a:pPr>
                      <a:r>
                        <a:rPr lang="en-GB" sz="1200" b="1" dirty="0">
                          <a:latin typeface="Calibri"/>
                          <a:ea typeface="Times New Roman"/>
                          <a:cs typeface="Calibri"/>
                        </a:rPr>
                        <a:t>NAME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1">
                          <a:latin typeface="Calibri"/>
                          <a:ea typeface="Times New Roman"/>
                          <a:cs typeface="Calibri"/>
                        </a:rPr>
                        <a:t>CONTENT</a:t>
                      </a:r>
                      <a:endParaRPr lang="en-GB" sz="120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dirty="0">
                          <a:latin typeface="Calibri"/>
                          <a:ea typeface="Times New Roman"/>
                          <a:cs typeface="Calibri"/>
                        </a:rPr>
                        <a:t>Conventions</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CF-1.6</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err="1">
                          <a:latin typeface="Calibri"/>
                          <a:ea typeface="Times New Roman"/>
                          <a:cs typeface="Calibri"/>
                        </a:rPr>
                        <a:t>Metadata_Conventions</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err="1">
                          <a:latin typeface="Calibri"/>
                          <a:ea typeface="Times New Roman"/>
                          <a:cs typeface="Calibri"/>
                        </a:rPr>
                        <a:t>Unidata</a:t>
                      </a:r>
                      <a:r>
                        <a:rPr lang="en-GB" sz="1200" b="0" dirty="0">
                          <a:latin typeface="Calibri"/>
                          <a:ea typeface="Times New Roman"/>
                          <a:cs typeface="Calibri"/>
                        </a:rPr>
                        <a:t> Dataset Discovery v1.0</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08085">
                <a:tc>
                  <a:txBody>
                    <a:bodyPr/>
                    <a:lstStyle/>
                    <a:p>
                      <a:pPr algn="just">
                        <a:spcBef>
                          <a:spcPts val="1200"/>
                        </a:spcBef>
                        <a:spcAft>
                          <a:spcPts val="1200"/>
                        </a:spcAft>
                      </a:pPr>
                      <a:r>
                        <a:rPr lang="en-GB" sz="1200" b="1" dirty="0" err="1">
                          <a:latin typeface="Calibri"/>
                          <a:ea typeface="Times New Roman"/>
                          <a:cs typeface="Calibri"/>
                        </a:rPr>
                        <a:t>standard_name_vocabulary</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a:latin typeface="Calibri"/>
                          <a:ea typeface="Times New Roman"/>
                          <a:cs typeface="Calibri"/>
                        </a:rPr>
                        <a:t>CF Standard Name Table (Version 19, 22 March 2012)</a:t>
                      </a:r>
                      <a:endParaRPr lang="en-GB" sz="1200" b="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62128">
                <a:tc>
                  <a:txBody>
                    <a:bodyPr/>
                    <a:lstStyle/>
                    <a:p>
                      <a:pPr algn="just">
                        <a:spcBef>
                          <a:spcPts val="1200"/>
                        </a:spcBef>
                        <a:spcAft>
                          <a:spcPts val="1200"/>
                        </a:spcAft>
                      </a:pPr>
                      <a:r>
                        <a:rPr lang="en-GB" sz="1200" b="1" dirty="0">
                          <a:latin typeface="Calibri"/>
                          <a:ea typeface="Times New Roman"/>
                          <a:cs typeface="Calibri"/>
                        </a:rPr>
                        <a:t>project</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smtClean="0">
                          <a:latin typeface="Calibri"/>
                          <a:ea typeface="Times New Roman"/>
                          <a:cs typeface="Calibri"/>
                        </a:rPr>
                        <a:t>e.g</a:t>
                      </a:r>
                      <a:r>
                        <a:rPr lang="en-GB" sz="1200" b="0" dirty="0">
                          <a:latin typeface="Calibri"/>
                          <a:ea typeface="Times New Roman"/>
                          <a:cs typeface="Calibri"/>
                        </a:rPr>
                        <a:t>., Global Space-based Inter-Calibration System </a:t>
                      </a:r>
                      <a:r>
                        <a:rPr lang="en-GB" sz="1200" b="0" u="none" dirty="0">
                          <a:solidFill>
                            <a:schemeClr val="tx1"/>
                          </a:solidFill>
                          <a:latin typeface="Calibri"/>
                          <a:ea typeface="Times New Roman"/>
                          <a:cs typeface="Calibri"/>
                        </a:rPr>
                        <a:t>http://</a:t>
                      </a:r>
                      <a:r>
                        <a:rPr lang="en-GB" sz="1200" b="0" u="none" dirty="0" smtClean="0">
                          <a:solidFill>
                            <a:schemeClr val="tx1"/>
                          </a:solidFill>
                          <a:latin typeface="Calibri"/>
                          <a:ea typeface="Times New Roman"/>
                          <a:cs typeface="Calibri"/>
                        </a:rPr>
                        <a:t>gsics.wmo.int</a:t>
                      </a:r>
                      <a:endParaRPr lang="en-GB" sz="1200" b="0" u="none" dirty="0">
                        <a:solidFill>
                          <a:schemeClr val="tx1"/>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24255">
                <a:tc>
                  <a:txBody>
                    <a:bodyPr/>
                    <a:lstStyle/>
                    <a:p>
                      <a:pPr algn="just">
                        <a:spcBef>
                          <a:spcPts val="1200"/>
                        </a:spcBef>
                        <a:spcAft>
                          <a:spcPts val="1200"/>
                        </a:spcAft>
                      </a:pPr>
                      <a:r>
                        <a:rPr lang="en-GB" sz="1200" b="1" dirty="0">
                          <a:latin typeface="Calibri"/>
                          <a:ea typeface="Times New Roman"/>
                          <a:cs typeface="Calibri"/>
                        </a:rPr>
                        <a:t>title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smtClean="0">
                          <a:solidFill>
                            <a:srgbClr val="0070C0"/>
                          </a:solidFill>
                          <a:latin typeface="Calibri"/>
                          <a:ea typeface="Times New Roman"/>
                          <a:cs typeface="Calibri"/>
                        </a:rPr>
                        <a:t>e.g</a:t>
                      </a:r>
                      <a:r>
                        <a:rPr lang="en-GB" sz="1200" b="0" dirty="0">
                          <a:solidFill>
                            <a:srgbClr val="0070C0"/>
                          </a:solidFill>
                          <a:latin typeface="Calibri"/>
                          <a:ea typeface="Times New Roman"/>
                          <a:cs typeface="Calibri"/>
                        </a:rPr>
                        <a:t>. GSICS </a:t>
                      </a:r>
                      <a:r>
                        <a:rPr lang="en-GB" sz="1200" b="0" dirty="0" smtClean="0">
                          <a:solidFill>
                            <a:srgbClr val="0070C0"/>
                          </a:solidFill>
                          <a:latin typeface="Calibri"/>
                          <a:ea typeface="Times New Roman"/>
                          <a:cs typeface="Calibri"/>
                        </a:rPr>
                        <a:t>MSG-2+SEVIRI </a:t>
                      </a:r>
                      <a:r>
                        <a:rPr lang="en-GB" sz="1200" b="0" dirty="0" err="1">
                          <a:solidFill>
                            <a:srgbClr val="0070C0"/>
                          </a:solidFill>
                          <a:latin typeface="Calibri"/>
                          <a:ea typeface="Times New Roman"/>
                          <a:cs typeface="Calibri"/>
                        </a:rPr>
                        <a:t>vs</a:t>
                      </a:r>
                      <a:r>
                        <a:rPr lang="en-GB" sz="1200" b="0" dirty="0">
                          <a:solidFill>
                            <a:srgbClr val="0070C0"/>
                          </a:solidFill>
                          <a:latin typeface="Calibri"/>
                          <a:ea typeface="Times New Roman"/>
                          <a:cs typeface="Calibri"/>
                        </a:rPr>
                        <a:t> ROLO1.0 lunar calibration </a:t>
                      </a:r>
                      <a:r>
                        <a:rPr lang="en-GB" sz="1200" b="0" dirty="0" smtClean="0">
                          <a:solidFill>
                            <a:srgbClr val="0070C0"/>
                          </a:solidFill>
                          <a:latin typeface="Calibri"/>
                          <a:ea typeface="Times New Roman"/>
                          <a:cs typeface="Calibri"/>
                        </a:rPr>
                        <a:t>file</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dirty="0">
                          <a:latin typeface="Calibri"/>
                          <a:ea typeface="Times New Roman"/>
                          <a:cs typeface="Calibri"/>
                        </a:rPr>
                        <a:t>summary</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Lunar calibration file</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dirty="0">
                          <a:latin typeface="Calibri"/>
                          <a:ea typeface="Times New Roman"/>
                          <a:cs typeface="Calibri"/>
                        </a:rPr>
                        <a:t>keywords</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a:latin typeface="Calibri"/>
                          <a:ea typeface="Times New Roman"/>
                          <a:cs typeface="Calibri"/>
                        </a:rPr>
                        <a:t>“free content”</a:t>
                      </a:r>
                      <a:endParaRPr lang="en-GB" sz="1200" b="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dirty="0">
                          <a:latin typeface="Calibri"/>
                          <a:ea typeface="Times New Roman"/>
                          <a:cs typeface="Calibri"/>
                        </a:rPr>
                        <a:t>references</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TBD</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08085">
                <a:tc>
                  <a:txBody>
                    <a:bodyPr/>
                    <a:lstStyle/>
                    <a:p>
                      <a:pPr algn="just">
                        <a:spcBef>
                          <a:spcPts val="1200"/>
                        </a:spcBef>
                        <a:spcAft>
                          <a:spcPts val="1200"/>
                        </a:spcAft>
                      </a:pPr>
                      <a:r>
                        <a:rPr lang="en-GB" sz="1200" b="1" dirty="0">
                          <a:latin typeface="Calibri"/>
                          <a:ea typeface="Times New Roman"/>
                          <a:cs typeface="Calibri"/>
                        </a:rPr>
                        <a:t>institution</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a:latin typeface="Calibri"/>
                          <a:ea typeface="Times New Roman"/>
                          <a:cs typeface="Calibri"/>
                        </a:rPr>
                        <a:t>“institution name” (e.g. EUMETSAT)</a:t>
                      </a:r>
                      <a:endParaRPr lang="en-GB" sz="1200" b="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1968">
                <a:tc>
                  <a:txBody>
                    <a:bodyPr/>
                    <a:lstStyle/>
                    <a:p>
                      <a:pPr algn="just">
                        <a:spcBef>
                          <a:spcPts val="1200"/>
                        </a:spcBef>
                        <a:spcAft>
                          <a:spcPts val="1200"/>
                        </a:spcAft>
                      </a:pPr>
                      <a:r>
                        <a:rPr lang="en-GB" sz="1200" b="1" dirty="0">
                          <a:latin typeface="Calibri"/>
                          <a:ea typeface="Times New Roman"/>
                          <a:cs typeface="Calibri"/>
                        </a:rPr>
                        <a:t>licence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solidFill>
                            <a:srgbClr val="0070C0"/>
                          </a:solidFill>
                          <a:latin typeface="Calibri"/>
                          <a:ea typeface="Times New Roman"/>
                          <a:cs typeface="Calibri"/>
                        </a:rPr>
                        <a:t>“terms of use”</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62128">
                <a:tc>
                  <a:txBody>
                    <a:bodyPr/>
                    <a:lstStyle/>
                    <a:p>
                      <a:pPr algn="just">
                        <a:spcBef>
                          <a:spcPts val="1200"/>
                        </a:spcBef>
                        <a:spcAft>
                          <a:spcPts val="1200"/>
                        </a:spcAft>
                      </a:pPr>
                      <a:r>
                        <a:rPr lang="en-GB" sz="1200" b="1" dirty="0" err="1">
                          <a:latin typeface="Calibri"/>
                          <a:ea typeface="Times New Roman"/>
                          <a:cs typeface="Calibri"/>
                        </a:rPr>
                        <a:t>creator_name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e.g., EUMETSAT - European Organisation for the Exploitation of Meteorological Satellites</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dirty="0" err="1">
                          <a:latin typeface="Calibri"/>
                          <a:ea typeface="Times New Roman"/>
                          <a:cs typeface="Calibri"/>
                        </a:rPr>
                        <a:t>creator_email</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ops@eumetsat.int</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a:latin typeface="Calibri"/>
                          <a:ea typeface="Times New Roman"/>
                          <a:cs typeface="Calibri"/>
                        </a:rPr>
                        <a:t>creator_url</a:t>
                      </a:r>
                      <a:endParaRPr lang="en-GB" sz="120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http://www.eumetsat.int</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4728716" y="2348880"/>
          <a:ext cx="3973140" cy="3325130"/>
        </p:xfrm>
        <a:graphic>
          <a:graphicData uri="http://schemas.openxmlformats.org/drawingml/2006/table">
            <a:tbl>
              <a:tblPr/>
              <a:tblGrid>
                <a:gridCol w="1596876"/>
                <a:gridCol w="2376264"/>
              </a:tblGrid>
              <a:tr h="54043">
                <a:tc>
                  <a:txBody>
                    <a:bodyPr/>
                    <a:lstStyle/>
                    <a:p>
                      <a:pPr algn="just">
                        <a:spcBef>
                          <a:spcPts val="1200"/>
                        </a:spcBef>
                        <a:spcAft>
                          <a:spcPts val="1200"/>
                        </a:spcAft>
                      </a:pPr>
                      <a:r>
                        <a:rPr lang="en-GB" sz="1200" b="1" dirty="0">
                          <a:latin typeface="Calibri"/>
                          <a:ea typeface="Times New Roman"/>
                          <a:cs typeface="Calibri"/>
                        </a:rPr>
                        <a:t>NAME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1" dirty="0">
                          <a:latin typeface="Calibri"/>
                          <a:ea typeface="Times New Roman"/>
                          <a:cs typeface="Calibri"/>
                        </a:rPr>
                        <a:t>CONTENT</a:t>
                      </a:r>
                      <a:endParaRPr lang="en-GB" sz="120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160">
                <a:tc>
                  <a:txBody>
                    <a:bodyPr/>
                    <a:lstStyle/>
                    <a:p>
                      <a:pPr algn="just">
                        <a:spcBef>
                          <a:spcPts val="1200"/>
                        </a:spcBef>
                        <a:spcAft>
                          <a:spcPts val="1200"/>
                        </a:spcAft>
                      </a:pPr>
                      <a:r>
                        <a:rPr lang="en-GB" sz="1200" b="1" dirty="0">
                          <a:latin typeface="Calibri"/>
                          <a:ea typeface="Times New Roman"/>
                          <a:cs typeface="Calibri"/>
                        </a:rPr>
                        <a:t>instrument</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e.g., MSG2 SEVIRI</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dirty="0" err="1">
                          <a:latin typeface="Calibri"/>
                          <a:ea typeface="Times New Roman"/>
                          <a:cs typeface="Calibri"/>
                        </a:rPr>
                        <a:t>instrument_wmo_code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(56, 207)</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dirty="0" err="1">
                          <a:latin typeface="Calibri"/>
                          <a:ea typeface="Times New Roman"/>
                          <a:cs typeface="Calibri"/>
                        </a:rPr>
                        <a:t>date_created</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YYYY-MM-DDTHH:MM:SSZ</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4043">
                <a:tc>
                  <a:txBody>
                    <a:bodyPr/>
                    <a:lstStyle/>
                    <a:p>
                      <a:pPr algn="just">
                        <a:spcBef>
                          <a:spcPts val="1200"/>
                        </a:spcBef>
                        <a:spcAft>
                          <a:spcPts val="1200"/>
                        </a:spcAft>
                      </a:pPr>
                      <a:r>
                        <a:rPr lang="en-GB" sz="1200" b="1" dirty="0" err="1">
                          <a:latin typeface="Calibri"/>
                          <a:ea typeface="Times New Roman"/>
                          <a:cs typeface="Calibri"/>
                        </a:rPr>
                        <a:t>date_modified</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a:latin typeface="Calibri"/>
                          <a:ea typeface="Times New Roman"/>
                          <a:cs typeface="Calibri"/>
                        </a:rPr>
                        <a:t>YYYY-MM-DDTHH:MM:SSZ</a:t>
                      </a:r>
                      <a:endParaRPr lang="en-GB" sz="1200" b="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62128">
                <a:tc>
                  <a:txBody>
                    <a:bodyPr/>
                    <a:lstStyle/>
                    <a:p>
                      <a:pPr algn="just">
                        <a:spcBef>
                          <a:spcPts val="1200"/>
                        </a:spcBef>
                        <a:spcAft>
                          <a:spcPts val="1200"/>
                        </a:spcAft>
                      </a:pPr>
                      <a:r>
                        <a:rPr lang="en-GB" sz="1200" b="1" dirty="0">
                          <a:latin typeface="Calibri"/>
                          <a:ea typeface="Times New Roman"/>
                          <a:cs typeface="Calibri"/>
                        </a:rPr>
                        <a:t>history</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a:latin typeface="Calibri"/>
                          <a:ea typeface="Times New Roman"/>
                          <a:cs typeface="Calibri"/>
                        </a:rPr>
                        <a:t>“free content”</a:t>
                      </a:r>
                      <a:endParaRPr lang="en-GB" sz="1200" b="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5641">
                <a:tc>
                  <a:txBody>
                    <a:bodyPr/>
                    <a:lstStyle/>
                    <a:p>
                      <a:pPr algn="just">
                        <a:spcBef>
                          <a:spcPts val="1200"/>
                        </a:spcBef>
                        <a:spcAft>
                          <a:spcPts val="1200"/>
                        </a:spcAft>
                      </a:pPr>
                      <a:r>
                        <a:rPr lang="en-GB" sz="1200" b="1" dirty="0">
                          <a:latin typeface="Calibri"/>
                          <a:ea typeface="Times New Roman"/>
                          <a:cs typeface="Calibri"/>
                        </a:rPr>
                        <a:t>id</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smtClean="0">
                          <a:solidFill>
                            <a:srgbClr val="0070C0"/>
                          </a:solidFill>
                          <a:latin typeface="Calibri"/>
                          <a:ea typeface="Times New Roman"/>
                          <a:cs typeface="Calibri"/>
                        </a:rPr>
                        <a:t>file</a:t>
                      </a:r>
                      <a:r>
                        <a:rPr lang="en-GB" sz="1200" b="0" baseline="0" dirty="0" smtClean="0">
                          <a:solidFill>
                            <a:srgbClr val="0070C0"/>
                          </a:solidFill>
                          <a:latin typeface="Calibri"/>
                          <a:ea typeface="Times New Roman"/>
                          <a:cs typeface="Calibri"/>
                        </a:rPr>
                        <a:t> name</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08085">
                <a:tc>
                  <a:txBody>
                    <a:bodyPr/>
                    <a:lstStyle/>
                    <a:p>
                      <a:pPr algn="just">
                        <a:spcBef>
                          <a:spcPts val="1200"/>
                        </a:spcBef>
                        <a:spcAft>
                          <a:spcPts val="1200"/>
                        </a:spcAft>
                      </a:pPr>
                      <a:r>
                        <a:rPr lang="en-GB" sz="1200" b="1" dirty="0" err="1">
                          <a:latin typeface="Calibri"/>
                          <a:ea typeface="Times New Roman"/>
                          <a:cs typeface="Calibri"/>
                        </a:rPr>
                        <a:t>wmo_data_category</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30 for Calibration dataset (satellite)</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62128">
                <a:tc>
                  <a:txBody>
                    <a:bodyPr/>
                    <a:lstStyle/>
                    <a:p>
                      <a:pPr algn="just">
                        <a:spcBef>
                          <a:spcPts val="1200"/>
                        </a:spcBef>
                        <a:spcAft>
                          <a:spcPts val="1200"/>
                        </a:spcAft>
                      </a:pPr>
                      <a:r>
                        <a:rPr lang="en-GB" sz="1200" b="1" dirty="0" err="1">
                          <a:latin typeface="Calibri"/>
                          <a:ea typeface="Times New Roman"/>
                          <a:cs typeface="Calibri"/>
                        </a:rPr>
                        <a:t>wmo_international_data_subcategory</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5 for Re-Analysis Correction</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6170">
                <a:tc>
                  <a:txBody>
                    <a:bodyPr/>
                    <a:lstStyle/>
                    <a:p>
                      <a:pPr algn="just">
                        <a:spcBef>
                          <a:spcPts val="1200"/>
                        </a:spcBef>
                        <a:spcAft>
                          <a:spcPts val="1200"/>
                        </a:spcAft>
                      </a:pPr>
                      <a:r>
                        <a:rPr lang="en-GB" sz="1200" b="1" dirty="0" err="1">
                          <a:solidFill>
                            <a:srgbClr val="0070C0"/>
                          </a:solidFill>
                          <a:latin typeface="Calibri"/>
                          <a:ea typeface="Times New Roman"/>
                          <a:cs typeface="Calibri"/>
                        </a:rPr>
                        <a:t>processing_level</a:t>
                      </a:r>
                      <a:endParaRPr lang="en-GB" sz="1200" dirty="0">
                        <a:solidFill>
                          <a:srgbClr val="0070C0"/>
                        </a:solidFill>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e.g. “v1.0.0”</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08085">
                <a:tc>
                  <a:txBody>
                    <a:bodyPr/>
                    <a:lstStyle/>
                    <a:p>
                      <a:pPr algn="just">
                        <a:spcBef>
                          <a:spcPts val="1200"/>
                        </a:spcBef>
                        <a:spcAft>
                          <a:spcPts val="1200"/>
                        </a:spcAft>
                      </a:pPr>
                      <a:r>
                        <a:rPr lang="en-GB" sz="1200" b="1" dirty="0" err="1" smtClean="0">
                          <a:solidFill>
                            <a:srgbClr val="0070C0"/>
                          </a:solidFill>
                          <a:latin typeface="Calibri"/>
                          <a:ea typeface="Times New Roman"/>
                          <a:cs typeface="Calibri"/>
                        </a:rPr>
                        <a:t>atbd_url</a:t>
                      </a:r>
                      <a:endParaRPr lang="en-GB" sz="1200" dirty="0">
                        <a:solidFill>
                          <a:srgbClr val="0070C0"/>
                        </a:solidFill>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smtClean="0">
                          <a:solidFill>
                            <a:srgbClr val="0070C0"/>
                          </a:solidFill>
                          <a:latin typeface="Calibri"/>
                          <a:ea typeface="Times New Roman"/>
                          <a:cs typeface="Times New Roman"/>
                        </a:rPr>
                        <a:t>ATBD</a:t>
                      </a:r>
                      <a:r>
                        <a:rPr lang="en-GB" sz="1200" b="0" baseline="0" dirty="0" smtClean="0">
                          <a:solidFill>
                            <a:srgbClr val="0070C0"/>
                          </a:solidFill>
                          <a:latin typeface="Calibri"/>
                          <a:ea typeface="Times New Roman"/>
                          <a:cs typeface="Times New Roman"/>
                        </a:rPr>
                        <a:t> URL</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64851">
                <a:tc>
                  <a:txBody>
                    <a:bodyPr/>
                    <a:lstStyle/>
                    <a:p>
                      <a:pPr algn="just">
                        <a:spcBef>
                          <a:spcPts val="1200"/>
                        </a:spcBef>
                        <a:spcAft>
                          <a:spcPts val="1200"/>
                        </a:spcAft>
                      </a:pPr>
                      <a:r>
                        <a:rPr lang="en-GB" sz="1200" b="1" dirty="0" err="1" smtClean="0">
                          <a:solidFill>
                            <a:srgbClr val="0070C0"/>
                          </a:solidFill>
                          <a:latin typeface="Calibri"/>
                          <a:ea typeface="Times New Roman"/>
                          <a:cs typeface="Calibri"/>
                        </a:rPr>
                        <a:t>atbd_doi</a:t>
                      </a:r>
                      <a:endParaRPr lang="en-GB" sz="1200" dirty="0">
                        <a:solidFill>
                          <a:srgbClr val="0070C0"/>
                        </a:solidFill>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smtClean="0">
                          <a:solidFill>
                            <a:srgbClr val="0070C0"/>
                          </a:solidFill>
                          <a:latin typeface="Calibri"/>
                          <a:ea typeface="Times New Roman"/>
                          <a:cs typeface="Times New Roman"/>
                        </a:rPr>
                        <a:t>ATBD DOI</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08085">
                <a:tc>
                  <a:txBody>
                    <a:bodyPr/>
                    <a:lstStyle/>
                    <a:p>
                      <a:pPr algn="just">
                        <a:spcBef>
                          <a:spcPts val="1200"/>
                        </a:spcBef>
                        <a:spcAft>
                          <a:spcPts val="1200"/>
                        </a:spcAft>
                      </a:pPr>
                      <a:r>
                        <a:rPr lang="en-GB" sz="1200" b="1" dirty="0" err="1">
                          <a:solidFill>
                            <a:srgbClr val="0070C0"/>
                          </a:solidFill>
                          <a:latin typeface="Calibri"/>
                          <a:ea typeface="Times New Roman"/>
                          <a:cs typeface="Calibri"/>
                        </a:rPr>
                        <a:t>time_coverage_start</a:t>
                      </a:r>
                      <a:endParaRPr lang="en-GB" sz="1200" dirty="0">
                        <a:solidFill>
                          <a:srgbClr val="0070C0"/>
                        </a:solidFill>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YYYY-MM-DDTHH:MM:SSZ</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08085">
                <a:tc>
                  <a:txBody>
                    <a:bodyPr/>
                    <a:lstStyle/>
                    <a:p>
                      <a:pPr algn="just">
                        <a:spcBef>
                          <a:spcPts val="1200"/>
                        </a:spcBef>
                        <a:spcAft>
                          <a:spcPts val="1200"/>
                        </a:spcAft>
                      </a:pPr>
                      <a:r>
                        <a:rPr lang="en-GB" sz="1200" b="1" dirty="0" err="1">
                          <a:solidFill>
                            <a:srgbClr val="0070C0"/>
                          </a:solidFill>
                          <a:latin typeface="Calibri"/>
                          <a:ea typeface="Times New Roman"/>
                          <a:cs typeface="Calibri"/>
                        </a:rPr>
                        <a:t>time_coverage_end</a:t>
                      </a:r>
                      <a:endParaRPr lang="en-GB" sz="1200" dirty="0">
                        <a:solidFill>
                          <a:srgbClr val="0070C0"/>
                        </a:solidFill>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YYYY-MM-DDTHH:MM:SSZ</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08085">
                <a:tc>
                  <a:txBody>
                    <a:bodyPr/>
                    <a:lstStyle/>
                    <a:p>
                      <a:pPr algn="just">
                        <a:spcBef>
                          <a:spcPts val="1200"/>
                        </a:spcBef>
                        <a:spcAft>
                          <a:spcPts val="1200"/>
                        </a:spcAft>
                      </a:pPr>
                      <a:r>
                        <a:rPr lang="en-GB" sz="1200" b="1" dirty="0" err="1">
                          <a:solidFill>
                            <a:srgbClr val="0070C0"/>
                          </a:solidFill>
                          <a:latin typeface="Calibri"/>
                          <a:ea typeface="Times New Roman"/>
                          <a:cs typeface="Calibri"/>
                        </a:rPr>
                        <a:t>phase_angle_min</a:t>
                      </a:r>
                      <a:endParaRPr lang="en-GB" sz="1200" dirty="0">
                        <a:solidFill>
                          <a:srgbClr val="0070C0"/>
                        </a:solidFill>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2 [degree]</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08085">
                <a:tc>
                  <a:txBody>
                    <a:bodyPr/>
                    <a:lstStyle/>
                    <a:p>
                      <a:pPr algn="just">
                        <a:spcBef>
                          <a:spcPts val="1200"/>
                        </a:spcBef>
                        <a:spcAft>
                          <a:spcPts val="1200"/>
                        </a:spcAft>
                      </a:pPr>
                      <a:r>
                        <a:rPr lang="en-GB" sz="1200" b="1" dirty="0" err="1">
                          <a:solidFill>
                            <a:srgbClr val="0070C0"/>
                          </a:solidFill>
                          <a:latin typeface="Calibri"/>
                          <a:ea typeface="Times New Roman"/>
                          <a:cs typeface="Calibri"/>
                        </a:rPr>
                        <a:t>phase_angle_max</a:t>
                      </a:r>
                      <a:endParaRPr lang="en-GB" sz="1200" dirty="0">
                        <a:solidFill>
                          <a:srgbClr val="0070C0"/>
                        </a:solidFill>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solidFill>
                            <a:srgbClr val="0070C0"/>
                          </a:solidFill>
                          <a:latin typeface="Calibri"/>
                          <a:ea typeface="Times New Roman"/>
                          <a:cs typeface="Calibri"/>
                        </a:rPr>
                        <a:t>92 [degree]</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62128">
                <a:tc>
                  <a:txBody>
                    <a:bodyPr/>
                    <a:lstStyle/>
                    <a:p>
                      <a:pPr algn="just">
                        <a:spcBef>
                          <a:spcPts val="1200"/>
                        </a:spcBef>
                        <a:spcAft>
                          <a:spcPts val="1200"/>
                        </a:spcAft>
                      </a:pPr>
                      <a:r>
                        <a:rPr lang="en-GB" sz="1200" b="1" dirty="0" err="1">
                          <a:solidFill>
                            <a:srgbClr val="0070C0"/>
                          </a:solidFill>
                          <a:latin typeface="Calibri"/>
                          <a:ea typeface="Times New Roman"/>
                          <a:cs typeface="Calibri"/>
                        </a:rPr>
                        <a:t>reference_model</a:t>
                      </a:r>
                      <a:endParaRPr lang="en-GB" sz="1200" dirty="0">
                        <a:solidFill>
                          <a:srgbClr val="0070C0"/>
                        </a:solidFill>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Bef>
                          <a:spcPts val="1200"/>
                        </a:spcBef>
                        <a:spcAft>
                          <a:spcPts val="1200"/>
                        </a:spcAft>
                      </a:pPr>
                      <a:r>
                        <a:rPr lang="en-GB" sz="1200" b="0" dirty="0" smtClean="0">
                          <a:solidFill>
                            <a:srgbClr val="0070C0"/>
                          </a:solidFill>
                          <a:latin typeface="Calibri"/>
                          <a:ea typeface="Times New Roman"/>
                          <a:cs typeface="Calibri"/>
                        </a:rPr>
                        <a:t>e.g. ROLO </a:t>
                      </a:r>
                      <a:r>
                        <a:rPr lang="en-GB" sz="1200" b="0" dirty="0">
                          <a:solidFill>
                            <a:srgbClr val="0070C0"/>
                          </a:solidFill>
                          <a:latin typeface="Calibri"/>
                          <a:ea typeface="Times New Roman"/>
                          <a:cs typeface="Calibri"/>
                        </a:rPr>
                        <a:t>version 1.0</a:t>
                      </a:r>
                      <a:endParaRPr lang="en-GB" sz="1200" b="0" dirty="0">
                        <a:solidFill>
                          <a:srgbClr val="0070C0"/>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395536" y="1600344"/>
            <a:ext cx="6120680" cy="892552"/>
          </a:xfrm>
          <a:prstGeom prst="rect">
            <a:avLst/>
          </a:prstGeom>
        </p:spPr>
        <p:txBody>
          <a:bodyPr wrap="square">
            <a:spAutoFit/>
          </a:bodyPr>
          <a:lstStyle/>
          <a:p>
            <a:pPr marL="363538" indent="-363538">
              <a:lnSpc>
                <a:spcPct val="130000"/>
              </a:lnSpc>
              <a:buFont typeface="Wingdings" pitchFamily="2" charset="2"/>
              <a:buChar char="Ø"/>
            </a:pPr>
            <a:r>
              <a:rPr lang="en-GB" sz="2000" dirty="0" smtClean="0">
                <a:solidFill>
                  <a:srgbClr val="0070C0"/>
                </a:solidFill>
              </a:rPr>
              <a:t>Some differences </a:t>
            </a:r>
            <a:r>
              <a:rPr lang="en-GB" sz="2000" dirty="0" smtClean="0"/>
              <a:t>from the lunar observation  </a:t>
            </a:r>
            <a:r>
              <a:rPr lang="en-GB" sz="2000" dirty="0" err="1" smtClean="0"/>
              <a:t>NetCDF</a:t>
            </a:r>
            <a:endParaRPr lang="en-GB" sz="2000" dirty="0" smtClean="0">
              <a:solidFill>
                <a:schemeClr val="tx1"/>
              </a:solidFill>
            </a:endParaRPr>
          </a:p>
          <a:p>
            <a:pPr marL="363538" indent="-363538">
              <a:lnSpc>
                <a:spcPct val="130000"/>
              </a:lnSpc>
              <a:buFont typeface="Wingdings" pitchFamily="2" charset="2"/>
              <a:buChar char="Ø"/>
            </a:pP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11</a:t>
            </a:fld>
            <a:endParaRPr lang="en-GB"/>
          </a:p>
        </p:txBody>
      </p:sp>
      <p:sp>
        <p:nvSpPr>
          <p:cNvPr id="5" name="Title 1"/>
          <p:cNvSpPr>
            <a:spLocks noGrp="1"/>
          </p:cNvSpPr>
          <p:nvPr>
            <p:ph type="title"/>
          </p:nvPr>
        </p:nvSpPr>
        <p:spPr>
          <a:xfrm>
            <a:off x="301752" y="228600"/>
            <a:ext cx="8534400" cy="758952"/>
          </a:xfrm>
        </p:spPr>
        <p:txBody>
          <a:bodyPr/>
          <a:lstStyle/>
          <a:p>
            <a:r>
              <a:rPr lang="en-GB" dirty="0" smtClean="0">
                <a:solidFill>
                  <a:schemeClr val="tx1"/>
                </a:solidFill>
              </a:rPr>
              <a:t>dimensions: Lunar calibration </a:t>
            </a:r>
            <a:r>
              <a:rPr lang="en-GB" dirty="0" err="1" smtClean="0">
                <a:solidFill>
                  <a:schemeClr val="tx1"/>
                </a:solidFill>
              </a:rPr>
              <a:t>NetCDF</a:t>
            </a:r>
            <a:endParaRPr lang="en-GB" dirty="0">
              <a:solidFill>
                <a:schemeClr val="tx1"/>
              </a:solidFill>
            </a:endParaRPr>
          </a:p>
        </p:txBody>
      </p:sp>
      <p:graphicFrame>
        <p:nvGraphicFramePr>
          <p:cNvPr id="6" name="Table 5"/>
          <p:cNvGraphicFramePr>
            <a:graphicFrameLocks noGrp="1"/>
          </p:cNvGraphicFramePr>
          <p:nvPr/>
        </p:nvGraphicFramePr>
        <p:xfrm>
          <a:off x="755576" y="1826880"/>
          <a:ext cx="7632848" cy="2438400"/>
        </p:xfrm>
        <a:graphic>
          <a:graphicData uri="http://schemas.openxmlformats.org/drawingml/2006/table">
            <a:tbl>
              <a:tblPr/>
              <a:tblGrid>
                <a:gridCol w="1413490"/>
                <a:gridCol w="1696188"/>
                <a:gridCol w="4523170"/>
              </a:tblGrid>
              <a:tr h="0">
                <a:tc>
                  <a:txBody>
                    <a:bodyPr/>
                    <a:lstStyle/>
                    <a:p>
                      <a:pPr algn="just">
                        <a:spcBef>
                          <a:spcPts val="1200"/>
                        </a:spcBef>
                        <a:spcAft>
                          <a:spcPts val="1200"/>
                        </a:spcAft>
                      </a:pPr>
                      <a:r>
                        <a:rPr lang="en-GB" sz="1600" b="1" dirty="0">
                          <a:latin typeface="Calibri"/>
                          <a:ea typeface="Times New Roman"/>
                          <a:cs typeface="Calibri"/>
                        </a:rPr>
                        <a:t>NAME</a:t>
                      </a:r>
                      <a:endParaRPr lang="en-GB" sz="2400" dirty="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1" dirty="0">
                          <a:latin typeface="Calibri"/>
                          <a:ea typeface="Times New Roman"/>
                          <a:cs typeface="Calibri"/>
                        </a:rPr>
                        <a:t>VALUE</a:t>
                      </a:r>
                      <a:endParaRPr lang="en-GB" sz="240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1">
                          <a:latin typeface="Calibri"/>
                          <a:ea typeface="Times New Roman"/>
                          <a:cs typeface="Calibri"/>
                        </a:rPr>
                        <a:t>DESCRIPTION</a:t>
                      </a:r>
                      <a:endParaRPr lang="en-GB" sz="240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600" b="1" dirty="0" err="1">
                          <a:latin typeface="Calibri"/>
                          <a:ea typeface="Times New Roman"/>
                          <a:cs typeface="Calibri"/>
                        </a:rPr>
                        <a:t>chan</a:t>
                      </a:r>
                      <a:endParaRPr lang="en-GB" sz="2400" dirty="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dirty="0">
                          <a:latin typeface="Calibri"/>
                          <a:ea typeface="Times New Roman"/>
                          <a:cs typeface="Calibri"/>
                        </a:rPr>
                        <a:t>e.g. 4 for SEVIRI</a:t>
                      </a:r>
                      <a:endParaRPr lang="en-GB" sz="24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600" b="0" dirty="0">
                          <a:latin typeface="Calibri"/>
                          <a:ea typeface="Times New Roman"/>
                          <a:cs typeface="Calibri"/>
                        </a:rPr>
                        <a:t>Number of channels</a:t>
                      </a:r>
                      <a:endParaRPr lang="en-GB" sz="24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600" b="1" dirty="0" err="1">
                          <a:latin typeface="Calibri"/>
                          <a:ea typeface="Times New Roman"/>
                          <a:cs typeface="Calibri"/>
                        </a:rPr>
                        <a:t>chan_strlen</a:t>
                      </a:r>
                      <a:endParaRPr lang="en-GB" sz="2400" dirty="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dirty="0">
                          <a:latin typeface="Calibri"/>
                          <a:ea typeface="Times New Roman"/>
                          <a:cs typeface="Calibri"/>
                        </a:rPr>
                        <a:t>e.g. </a:t>
                      </a:r>
                      <a:r>
                        <a:rPr lang="en-GB" sz="1600" b="0" dirty="0" smtClean="0">
                          <a:latin typeface="Calibri"/>
                          <a:ea typeface="Times New Roman"/>
                          <a:cs typeface="Calibri"/>
                        </a:rPr>
                        <a:t>6 </a:t>
                      </a:r>
                      <a:r>
                        <a:rPr lang="en-GB" sz="1600" b="0" dirty="0">
                          <a:latin typeface="Calibri"/>
                          <a:ea typeface="Times New Roman"/>
                          <a:cs typeface="Calibri"/>
                        </a:rPr>
                        <a:t>for SEVIRI</a:t>
                      </a:r>
                      <a:endParaRPr lang="en-GB" sz="24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dirty="0">
                          <a:latin typeface="Calibri"/>
                          <a:ea typeface="Times New Roman"/>
                          <a:cs typeface="Calibri"/>
                        </a:rPr>
                        <a:t>Maximum length of variable: </a:t>
                      </a:r>
                      <a:r>
                        <a:rPr lang="en-GB" sz="1600" b="0" dirty="0" err="1" smtClean="0">
                          <a:latin typeface="Calibri"/>
                          <a:ea typeface="Times New Roman"/>
                          <a:cs typeface="Calibri"/>
                        </a:rPr>
                        <a:t>chan</a:t>
                      </a:r>
                      <a:endParaRPr lang="en-GB" sz="24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600" b="1" dirty="0">
                          <a:latin typeface="Calibri"/>
                          <a:ea typeface="Times New Roman"/>
                          <a:cs typeface="Calibri"/>
                        </a:rPr>
                        <a:t>date</a:t>
                      </a:r>
                      <a:endParaRPr lang="en-GB" sz="2400" dirty="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dirty="0">
                          <a:latin typeface="Calibri"/>
                          <a:ea typeface="Times New Roman"/>
                          <a:cs typeface="Calibri"/>
                        </a:rPr>
                        <a:t>1</a:t>
                      </a:r>
                      <a:endParaRPr lang="en-GB" sz="24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dirty="0">
                          <a:latin typeface="Calibri"/>
                          <a:ea typeface="Times New Roman"/>
                          <a:cs typeface="Calibri"/>
                        </a:rPr>
                        <a:t>Number of date</a:t>
                      </a:r>
                      <a:endParaRPr lang="en-GB" sz="24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600" b="1" dirty="0" err="1">
                          <a:latin typeface="Calibri"/>
                          <a:ea typeface="Times New Roman"/>
                          <a:cs typeface="Calibri"/>
                        </a:rPr>
                        <a:t>sat_ref_strlen</a:t>
                      </a:r>
                      <a:endParaRPr lang="en-GB" sz="2400" dirty="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dirty="0">
                          <a:latin typeface="Calibri"/>
                          <a:ea typeface="Times New Roman"/>
                          <a:cs typeface="Calibri"/>
                        </a:rPr>
                        <a:t>6</a:t>
                      </a:r>
                      <a:endParaRPr lang="en-GB" sz="24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dirty="0">
                          <a:latin typeface="Calibri"/>
                          <a:ea typeface="Times New Roman"/>
                          <a:cs typeface="Calibri"/>
                        </a:rPr>
                        <a:t>Maximum length of variable: </a:t>
                      </a:r>
                      <a:r>
                        <a:rPr lang="en-GB" sz="1600" b="0" dirty="0" err="1">
                          <a:latin typeface="Calibri"/>
                          <a:ea typeface="Times New Roman"/>
                          <a:cs typeface="Calibri"/>
                        </a:rPr>
                        <a:t>sat_pos_ref</a:t>
                      </a:r>
                      <a:r>
                        <a:rPr lang="en-GB" sz="1600" b="0" dirty="0">
                          <a:latin typeface="Calibri"/>
                          <a:ea typeface="Times New Roman"/>
                          <a:cs typeface="Calibri"/>
                        </a:rPr>
                        <a:t> (i.e. “ITRF93”)</a:t>
                      </a:r>
                      <a:endParaRPr lang="en-GB" sz="24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600" b="1" dirty="0" err="1">
                          <a:latin typeface="Calibri"/>
                          <a:ea typeface="Times New Roman"/>
                          <a:cs typeface="Calibri"/>
                        </a:rPr>
                        <a:t>sat_xyz</a:t>
                      </a:r>
                      <a:endParaRPr lang="en-GB" sz="1600" dirty="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a:latin typeface="Calibri"/>
                          <a:ea typeface="Times New Roman"/>
                          <a:cs typeface="Calibri"/>
                        </a:rPr>
                        <a:t>3</a:t>
                      </a:r>
                      <a:endParaRPr lang="en-GB" sz="1600" b="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600" b="0" dirty="0">
                          <a:latin typeface="Calibri"/>
                          <a:ea typeface="Times New Roman"/>
                          <a:cs typeface="Calibri"/>
                        </a:rPr>
                        <a:t>X, Y, and Z axis of satellite position </a:t>
                      </a:r>
                      <a:endParaRPr lang="en-GB" sz="16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600" b="1">
                          <a:latin typeface="Calibri"/>
                          <a:ea typeface="Times New Roman"/>
                          <a:cs typeface="Calibri"/>
                        </a:rPr>
                        <a:t>lambda_rolo</a:t>
                      </a:r>
                      <a:endParaRPr lang="en-GB" sz="160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Bef>
                          <a:spcPts val="1200"/>
                        </a:spcBef>
                        <a:spcAft>
                          <a:spcPts val="1200"/>
                        </a:spcAft>
                      </a:pPr>
                      <a:r>
                        <a:rPr lang="en-GB" sz="1600" b="0">
                          <a:latin typeface="Calibri"/>
                          <a:ea typeface="Times New Roman"/>
                          <a:cs typeface="Calibri"/>
                        </a:rPr>
                        <a:t>32</a:t>
                      </a:r>
                      <a:endParaRPr lang="en-GB" sz="1600" b="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Bef>
                          <a:spcPts val="1200"/>
                        </a:spcBef>
                        <a:spcAft>
                          <a:spcPts val="1200"/>
                        </a:spcAft>
                      </a:pPr>
                      <a:r>
                        <a:rPr lang="en-GB" sz="1600" dirty="0">
                          <a:latin typeface="Calibri"/>
                          <a:ea typeface="Times New Roman"/>
                          <a:cs typeface="Calibri"/>
                        </a:rPr>
                        <a:t>Number of ROLO spectrum</a:t>
                      </a:r>
                      <a:endParaRPr lang="en-GB" sz="160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r>
              <a:tr h="0">
                <a:tc>
                  <a:txBody>
                    <a:bodyPr/>
                    <a:lstStyle/>
                    <a:p>
                      <a:pPr algn="just">
                        <a:spcBef>
                          <a:spcPts val="1200"/>
                        </a:spcBef>
                        <a:spcAft>
                          <a:spcPts val="1200"/>
                        </a:spcAft>
                      </a:pPr>
                      <a:r>
                        <a:rPr lang="en-GB" sz="1600" b="1">
                          <a:latin typeface="Calibri"/>
                          <a:ea typeface="Times New Roman"/>
                          <a:cs typeface="Calibri"/>
                        </a:rPr>
                        <a:t>lambda_apollo</a:t>
                      </a:r>
                      <a:endParaRPr lang="en-GB" sz="160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Bef>
                          <a:spcPts val="1200"/>
                        </a:spcBef>
                        <a:spcAft>
                          <a:spcPts val="1200"/>
                        </a:spcAft>
                      </a:pPr>
                      <a:r>
                        <a:rPr lang="en-GB" sz="1600" b="0">
                          <a:latin typeface="Calibri"/>
                          <a:ea typeface="Times New Roman"/>
                          <a:cs typeface="Calibri"/>
                        </a:rPr>
                        <a:t>221</a:t>
                      </a:r>
                      <a:endParaRPr lang="en-GB" sz="1600" b="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Bef>
                          <a:spcPts val="1200"/>
                        </a:spcBef>
                        <a:spcAft>
                          <a:spcPts val="1200"/>
                        </a:spcAft>
                      </a:pPr>
                      <a:r>
                        <a:rPr lang="en-GB" sz="1600">
                          <a:latin typeface="Calibri"/>
                          <a:ea typeface="Times New Roman"/>
                          <a:cs typeface="Calibri"/>
                        </a:rPr>
                        <a:t>Number of APOLLO spectrum</a:t>
                      </a:r>
                      <a:endParaRPr lang="en-GB" sz="160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r>
              <a:tr h="0">
                <a:tc>
                  <a:txBody>
                    <a:bodyPr/>
                    <a:lstStyle/>
                    <a:p>
                      <a:pPr algn="just">
                        <a:spcBef>
                          <a:spcPts val="1200"/>
                        </a:spcBef>
                        <a:spcAft>
                          <a:spcPts val="1200"/>
                        </a:spcAft>
                      </a:pPr>
                      <a:r>
                        <a:rPr lang="en-GB" sz="1600" b="1" dirty="0" err="1" smtClean="0">
                          <a:latin typeface="Calibri"/>
                          <a:ea typeface="Times New Roman"/>
                          <a:cs typeface="Calibri"/>
                        </a:rPr>
                        <a:t>obs_strlen</a:t>
                      </a:r>
                      <a:endParaRPr lang="en-GB" sz="1600" dirty="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just">
                        <a:spcBef>
                          <a:spcPts val="1200"/>
                        </a:spcBef>
                        <a:spcAft>
                          <a:spcPts val="1200"/>
                        </a:spcAft>
                      </a:pPr>
                      <a:endParaRPr lang="en-GB" sz="16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just">
                        <a:spcBef>
                          <a:spcPts val="1200"/>
                        </a:spcBef>
                        <a:spcAft>
                          <a:spcPts val="1200"/>
                        </a:spcAft>
                      </a:pPr>
                      <a:r>
                        <a:rPr lang="en-GB" sz="1600" dirty="0">
                          <a:latin typeface="Calibri"/>
                          <a:ea typeface="Times New Roman"/>
                          <a:cs typeface="Calibri"/>
                        </a:rPr>
                        <a:t>Length of lunar </a:t>
                      </a:r>
                      <a:r>
                        <a:rPr lang="en-GB" sz="1600" dirty="0" smtClean="0">
                          <a:latin typeface="Calibri"/>
                          <a:ea typeface="Times New Roman"/>
                          <a:cs typeface="Calibri"/>
                        </a:rPr>
                        <a:t>observation </a:t>
                      </a:r>
                      <a:r>
                        <a:rPr lang="en-GB" sz="1600" dirty="0" err="1">
                          <a:latin typeface="Calibri"/>
                          <a:ea typeface="Times New Roman"/>
                          <a:cs typeface="Calibri"/>
                        </a:rPr>
                        <a:t>N</a:t>
                      </a:r>
                      <a:r>
                        <a:rPr lang="en-GB" sz="1600" dirty="0" err="1" smtClean="0">
                          <a:latin typeface="Calibri"/>
                          <a:ea typeface="Times New Roman"/>
                          <a:cs typeface="Calibri"/>
                        </a:rPr>
                        <a:t>etCDF</a:t>
                      </a:r>
                      <a:r>
                        <a:rPr lang="en-GB" sz="1600" dirty="0" smtClean="0">
                          <a:latin typeface="Calibri"/>
                          <a:ea typeface="Times New Roman"/>
                          <a:cs typeface="Calibri"/>
                        </a:rPr>
                        <a:t> </a:t>
                      </a:r>
                      <a:r>
                        <a:rPr lang="en-GB" sz="1600" dirty="0">
                          <a:latin typeface="Calibri"/>
                          <a:ea typeface="Times New Roman"/>
                          <a:cs typeface="Calibri"/>
                        </a:rPr>
                        <a:t>file name</a:t>
                      </a:r>
                      <a:endParaRPr lang="en-GB" sz="160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r>
            </a:tbl>
          </a:graphicData>
        </a:graphic>
      </p:graphicFrame>
      <p:sp>
        <p:nvSpPr>
          <p:cNvPr id="11" name="TextBox 10"/>
          <p:cNvSpPr txBox="1"/>
          <p:nvPr/>
        </p:nvSpPr>
        <p:spPr>
          <a:xfrm>
            <a:off x="4472800" y="4581128"/>
            <a:ext cx="4195700" cy="369332"/>
          </a:xfrm>
          <a:prstGeom prst="rect">
            <a:avLst/>
          </a:prstGeom>
          <a:noFill/>
        </p:spPr>
        <p:txBody>
          <a:bodyPr wrap="none" rtlCol="0">
            <a:spAutoFit/>
          </a:bodyPr>
          <a:lstStyle/>
          <a:p>
            <a:r>
              <a:rPr lang="en-GB" dirty="0" smtClean="0">
                <a:solidFill>
                  <a:srgbClr val="0070C0"/>
                </a:solidFill>
              </a:rPr>
              <a:t>Differences from lunar observation </a:t>
            </a:r>
            <a:r>
              <a:rPr lang="en-GB" dirty="0" err="1" smtClean="0">
                <a:solidFill>
                  <a:srgbClr val="0070C0"/>
                </a:solidFill>
              </a:rPr>
              <a:t>NetCDF</a:t>
            </a:r>
            <a:endParaRPr lang="en-GB"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12</a:t>
            </a:fld>
            <a:endParaRPr lang="en-GB"/>
          </a:p>
        </p:txBody>
      </p:sp>
      <p:sp>
        <p:nvSpPr>
          <p:cNvPr id="5" name="Title 1"/>
          <p:cNvSpPr>
            <a:spLocks noGrp="1"/>
          </p:cNvSpPr>
          <p:nvPr>
            <p:ph type="title"/>
          </p:nvPr>
        </p:nvSpPr>
        <p:spPr>
          <a:xfrm>
            <a:off x="301752" y="228600"/>
            <a:ext cx="8534400" cy="758952"/>
          </a:xfrm>
        </p:spPr>
        <p:txBody>
          <a:bodyPr/>
          <a:lstStyle/>
          <a:p>
            <a:r>
              <a:rPr lang="en-GB" dirty="0" smtClean="0">
                <a:solidFill>
                  <a:schemeClr val="tx1"/>
                </a:solidFill>
              </a:rPr>
              <a:t>variables: Lunar calibration </a:t>
            </a:r>
            <a:r>
              <a:rPr lang="en-GB" dirty="0" err="1" smtClean="0">
                <a:solidFill>
                  <a:schemeClr val="tx1"/>
                </a:solidFill>
              </a:rPr>
              <a:t>NetCDF</a:t>
            </a:r>
            <a:endParaRPr lang="en-GB" dirty="0">
              <a:solidFill>
                <a:schemeClr val="tx1"/>
              </a:solidFill>
            </a:endParaRPr>
          </a:p>
        </p:txBody>
      </p:sp>
      <p:sp>
        <p:nvSpPr>
          <p:cNvPr id="11" name="Rectangle 10"/>
          <p:cNvSpPr/>
          <p:nvPr/>
        </p:nvSpPr>
        <p:spPr>
          <a:xfrm>
            <a:off x="654992" y="1383160"/>
            <a:ext cx="7920880" cy="533672"/>
          </a:xfrm>
          <a:prstGeom prst="rect">
            <a:avLst/>
          </a:prstGeom>
        </p:spPr>
        <p:txBody>
          <a:bodyPr wrap="square">
            <a:spAutoFit/>
          </a:bodyPr>
          <a:lstStyle/>
          <a:p>
            <a:pPr marL="363538" indent="-363538">
              <a:lnSpc>
                <a:spcPct val="130000"/>
              </a:lnSpc>
              <a:buFont typeface="Wingdings" pitchFamily="2" charset="2"/>
              <a:buChar char="Ø"/>
            </a:pPr>
            <a:r>
              <a:rPr lang="en-GB" sz="2400" b="1" dirty="0" smtClean="0">
                <a:solidFill>
                  <a:schemeClr val="tx1"/>
                </a:solidFill>
              </a:rPr>
              <a:t>3</a:t>
            </a:r>
            <a:r>
              <a:rPr lang="en-GB" sz="2400" dirty="0" smtClean="0">
                <a:solidFill>
                  <a:schemeClr val="tx1"/>
                </a:solidFill>
              </a:rPr>
              <a:t> options:    </a:t>
            </a:r>
            <a:r>
              <a:rPr lang="en-GB" sz="2400" dirty="0" smtClean="0">
                <a:solidFill>
                  <a:srgbClr val="00B050"/>
                </a:solidFill>
              </a:rPr>
              <a:t>Basic</a:t>
            </a:r>
            <a:r>
              <a:rPr lang="en-GB" sz="2400" dirty="0" smtClean="0"/>
              <a:t>, </a:t>
            </a:r>
            <a:r>
              <a:rPr lang="en-GB" sz="2400" dirty="0" smtClean="0">
                <a:solidFill>
                  <a:srgbClr val="7030A0"/>
                </a:solidFill>
              </a:rPr>
              <a:t>Partial: Basic+</a:t>
            </a:r>
            <a:r>
              <a:rPr lang="en-GB" sz="2400" dirty="0" smtClean="0"/>
              <a:t>, </a:t>
            </a:r>
            <a:r>
              <a:rPr lang="en-GB" sz="2400" dirty="0" smtClean="0">
                <a:solidFill>
                  <a:srgbClr val="0070C0"/>
                </a:solidFill>
              </a:rPr>
              <a:t>Complete: Partial+</a:t>
            </a:r>
          </a:p>
        </p:txBody>
      </p:sp>
      <p:graphicFrame>
        <p:nvGraphicFramePr>
          <p:cNvPr id="12" name="Table 11"/>
          <p:cNvGraphicFramePr>
            <a:graphicFrameLocks noGrp="1"/>
          </p:cNvGraphicFramePr>
          <p:nvPr/>
        </p:nvGraphicFramePr>
        <p:xfrm>
          <a:off x="248344" y="1939673"/>
          <a:ext cx="8640960" cy="4395263"/>
        </p:xfrm>
        <a:graphic>
          <a:graphicData uri="http://schemas.openxmlformats.org/drawingml/2006/table">
            <a:tbl>
              <a:tblPr/>
              <a:tblGrid>
                <a:gridCol w="2050397"/>
                <a:gridCol w="2918155"/>
                <a:gridCol w="1296144"/>
                <a:gridCol w="2376264"/>
              </a:tblGrid>
              <a:tr h="47256">
                <a:tc>
                  <a:txBody>
                    <a:bodyPr/>
                    <a:lstStyle/>
                    <a:p>
                      <a:pPr algn="just">
                        <a:spcAft>
                          <a:spcPts val="0"/>
                        </a:spcAft>
                      </a:pPr>
                      <a:r>
                        <a:rPr lang="en-GB" sz="1200" b="1" dirty="0">
                          <a:latin typeface="Calibri"/>
                          <a:ea typeface="Times New Roman"/>
                          <a:cs typeface="Calibri"/>
                        </a:rPr>
                        <a:t>NAME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1" dirty="0">
                          <a:latin typeface="Calibri"/>
                          <a:ea typeface="Times New Roman"/>
                          <a:cs typeface="Calibri"/>
                        </a:rPr>
                        <a:t>LONG NAME</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1" dirty="0">
                          <a:latin typeface="Calibri"/>
                          <a:ea typeface="Times New Roman"/>
                          <a:cs typeface="Calibri"/>
                        </a:rPr>
                        <a:t>UNITS</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1" dirty="0">
                          <a:latin typeface="Calibri"/>
                          <a:ea typeface="Times New Roman"/>
                          <a:cs typeface="Calibri"/>
                        </a:rPr>
                        <a:t>TYPE</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41767">
                <a:tc>
                  <a:txBody>
                    <a:bodyPr/>
                    <a:lstStyle/>
                    <a:p>
                      <a:pPr algn="just">
                        <a:spcAft>
                          <a:spcPts val="0"/>
                        </a:spcAft>
                      </a:pPr>
                      <a:r>
                        <a:rPr lang="en-GB" sz="1200" b="1" dirty="0">
                          <a:latin typeface="Calibri"/>
                          <a:ea typeface="Times New Roman"/>
                          <a:cs typeface="Calibri"/>
                        </a:rPr>
                        <a:t>date[date]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a:latin typeface="Calibri"/>
                          <a:ea typeface="Times New Roman"/>
                          <a:cs typeface="Calibri"/>
                        </a:rPr>
                        <a:t>time of lunar observation</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a:latin typeface="Calibri"/>
                          <a:ea typeface="Times New Roman"/>
                          <a:cs typeface="Calibri"/>
                        </a:rPr>
                        <a:t>seconds since 1970-01-01T00:00:00Z</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smtClean="0">
                          <a:latin typeface="Calibri"/>
                          <a:ea typeface="Times New Roman"/>
                          <a:cs typeface="Calibri"/>
                        </a:rPr>
                        <a:t>double </a:t>
                      </a:r>
                      <a:r>
                        <a:rPr lang="en-GB" sz="1200" b="0" dirty="0">
                          <a:latin typeface="Calibri"/>
                          <a:ea typeface="Times New Roman"/>
                          <a:cs typeface="Calibri"/>
                        </a:rPr>
                        <a:t>precision floating point</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100" b="1" dirty="0" err="1">
                          <a:latin typeface="Calibri"/>
                          <a:ea typeface="Times New Roman"/>
                          <a:cs typeface="Calibri"/>
                        </a:rPr>
                        <a:t>channel_name</a:t>
                      </a:r>
                      <a:r>
                        <a:rPr lang="en-GB" sz="1100" b="1" dirty="0">
                          <a:latin typeface="Calibri"/>
                          <a:ea typeface="Times New Roman"/>
                          <a:cs typeface="Calibri"/>
                        </a:rPr>
                        <a:t>[</a:t>
                      </a:r>
                      <a:r>
                        <a:rPr lang="en-GB" sz="1100" b="1" dirty="0" err="1">
                          <a:latin typeface="Calibri"/>
                          <a:ea typeface="Times New Roman"/>
                          <a:cs typeface="Calibri"/>
                        </a:rPr>
                        <a:t>chan,chan_strlen</a:t>
                      </a:r>
                      <a:r>
                        <a:rPr lang="en-GB" sz="1100" b="1" dirty="0">
                          <a:latin typeface="Calibri"/>
                          <a:ea typeface="Times New Roman"/>
                          <a:cs typeface="Calibri"/>
                        </a:rPr>
                        <a:t>]</a:t>
                      </a:r>
                      <a:endParaRPr lang="en-GB" sz="11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channel identifier</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smtClean="0">
                          <a:latin typeface="Calibri"/>
                          <a:ea typeface="Times New Roman"/>
                          <a:cs typeface="Calibri"/>
                        </a:rPr>
                        <a:t>character, e.g. “</a:t>
                      </a:r>
                      <a:r>
                        <a:rPr lang="en-GB" sz="1200" b="0" dirty="0" smtClean="0">
                          <a:latin typeface="Calibri"/>
                          <a:ea typeface="Times New Roman"/>
                          <a:cs typeface="Calibri"/>
                        </a:rPr>
                        <a:t>VIS006</a:t>
                      </a:r>
                      <a:r>
                        <a:rPr lang="en-GB" sz="1200" b="0" dirty="0" smtClean="0">
                          <a:latin typeface="Calibri"/>
                          <a:ea typeface="Times New Roman"/>
                          <a:cs typeface="Calibri"/>
                        </a:rPr>
                        <a:t>”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smtClean="0">
                          <a:latin typeface="Calibri"/>
                          <a:ea typeface="Times New Roman"/>
                          <a:cs typeface="Times New Roman"/>
                        </a:rPr>
                        <a:t>central_wavelength</a:t>
                      </a:r>
                      <a:r>
                        <a:rPr lang="en-GB" sz="1200" b="1" dirty="0" smtClean="0">
                          <a:latin typeface="Calibri"/>
                          <a:ea typeface="Times New Roman"/>
                          <a:cs typeface="Times New Roman"/>
                        </a:rPr>
                        <a:t>[</a:t>
                      </a:r>
                      <a:r>
                        <a:rPr lang="en-GB" sz="1200" b="1" dirty="0" err="1" smtClean="0">
                          <a:latin typeface="Calibri"/>
                          <a:ea typeface="Times New Roman"/>
                          <a:cs typeface="Times New Roman"/>
                        </a:rPr>
                        <a:t>chan</a:t>
                      </a:r>
                      <a:r>
                        <a:rPr lang="en-GB" sz="1200" b="1" dirty="0" smtClean="0">
                          <a:latin typeface="Calibri"/>
                          <a:ea typeface="Times New Roman"/>
                          <a:cs typeface="Times New Roman"/>
                        </a:rPr>
                        <a:t>]</a:t>
                      </a:r>
                      <a:endParaRPr lang="en-GB" sz="1200" b="1"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smtClean="0">
                          <a:latin typeface="Calibri"/>
                          <a:ea typeface="Times New Roman"/>
                          <a:cs typeface="Times New Roman"/>
                        </a:rPr>
                        <a:t>nominal channel</a:t>
                      </a:r>
                      <a:r>
                        <a:rPr lang="en-GB" sz="1200" b="0" baseline="0" dirty="0" smtClean="0">
                          <a:latin typeface="Calibri"/>
                          <a:ea typeface="Times New Roman"/>
                          <a:cs typeface="Times New Roman"/>
                        </a:rPr>
                        <a:t> central wavelength</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smtClean="0">
                          <a:latin typeface="+mn-lt"/>
                          <a:ea typeface="Times New Roman"/>
                          <a:cs typeface="Calibri"/>
                        </a:rPr>
                        <a:t>µm</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b="0" dirty="0" smtClean="0">
                          <a:latin typeface="+mn-lt"/>
                          <a:ea typeface="Times New Roman"/>
                          <a:cs typeface="Calibri"/>
                        </a:rPr>
                        <a:t>double precision floating point </a:t>
                      </a:r>
                      <a:endParaRPr lang="en-GB" sz="1200" b="0" dirty="0" smtClean="0">
                        <a:latin typeface="+mn-lt"/>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a:latin typeface="Calibri"/>
                          <a:ea typeface="Times New Roman"/>
                          <a:cs typeface="Calibri"/>
                        </a:rPr>
                        <a:t>irr_obs</a:t>
                      </a:r>
                      <a:r>
                        <a:rPr lang="en-GB" sz="1200" b="1" dirty="0">
                          <a:latin typeface="Calibri"/>
                          <a:ea typeface="Times New Roman"/>
                          <a:cs typeface="Calibri"/>
                        </a:rPr>
                        <a:t>[</a:t>
                      </a:r>
                      <a:r>
                        <a:rPr lang="en-GB" sz="1200" b="1" dirty="0" err="1">
                          <a:latin typeface="Calibri"/>
                          <a:ea typeface="Times New Roman"/>
                          <a:cs typeface="Calibri"/>
                        </a:rPr>
                        <a:t>date,chan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observed moon irradiance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smtClean="0">
                          <a:latin typeface="Calibri"/>
                          <a:ea typeface="Times New Roman"/>
                          <a:cs typeface="Calibri"/>
                        </a:rPr>
                        <a:t>W </a:t>
                      </a:r>
                      <a:r>
                        <a:rPr lang="en-GB" sz="1200" b="0" dirty="0">
                          <a:latin typeface="Calibri"/>
                          <a:ea typeface="Times New Roman"/>
                          <a:cs typeface="Calibri"/>
                        </a:rPr>
                        <a:t>m</a:t>
                      </a:r>
                      <a:r>
                        <a:rPr lang="en-GB" sz="1200" b="0" baseline="30000" dirty="0">
                          <a:latin typeface="Calibri"/>
                          <a:ea typeface="Times New Roman"/>
                          <a:cs typeface="Calibri"/>
                        </a:rPr>
                        <a:t>-2</a:t>
                      </a:r>
                      <a:r>
                        <a:rPr lang="en-GB" sz="1200" b="0" dirty="0">
                          <a:latin typeface="Calibri"/>
                          <a:ea typeface="Times New Roman"/>
                          <a:cs typeface="Calibri"/>
                        </a:rPr>
                        <a:t> µm</a:t>
                      </a:r>
                      <a:r>
                        <a:rPr lang="en-GB" sz="1200" b="0" baseline="30000" dirty="0">
                          <a:latin typeface="Calibri"/>
                          <a:ea typeface="Times New Roman"/>
                          <a:cs typeface="Calibri"/>
                        </a:rPr>
                        <a:t>-1</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a:latin typeface="Calibri"/>
                          <a:ea typeface="Times New Roman"/>
                          <a:cs typeface="Calibri"/>
                        </a:rPr>
                        <a:t>double precision floating point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a:latin typeface="Calibri"/>
                          <a:ea typeface="Times New Roman"/>
                          <a:cs typeface="Calibri"/>
                        </a:rPr>
                        <a:t>irr_rolo</a:t>
                      </a:r>
                      <a:r>
                        <a:rPr lang="en-GB" sz="1200" b="1" dirty="0">
                          <a:latin typeface="Calibri"/>
                          <a:ea typeface="Times New Roman"/>
                          <a:cs typeface="Calibri"/>
                        </a:rPr>
                        <a:t>[</a:t>
                      </a:r>
                      <a:r>
                        <a:rPr lang="en-GB" sz="1200" b="1" dirty="0" err="1">
                          <a:latin typeface="Calibri"/>
                          <a:ea typeface="Times New Roman"/>
                          <a:cs typeface="Calibri"/>
                        </a:rPr>
                        <a:t>date,chan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rolo irradiance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smtClean="0">
                          <a:latin typeface="Calibri"/>
                          <a:ea typeface="Times New Roman"/>
                          <a:cs typeface="Calibri"/>
                        </a:rPr>
                        <a:t>W </a:t>
                      </a:r>
                      <a:r>
                        <a:rPr lang="en-GB" sz="1200" b="0" dirty="0">
                          <a:latin typeface="Calibri"/>
                          <a:ea typeface="Times New Roman"/>
                          <a:cs typeface="Calibri"/>
                        </a:rPr>
                        <a:t>m</a:t>
                      </a:r>
                      <a:r>
                        <a:rPr lang="en-GB" sz="1200" b="0" baseline="30000" dirty="0">
                          <a:latin typeface="Calibri"/>
                          <a:ea typeface="Times New Roman"/>
                          <a:cs typeface="Calibri"/>
                        </a:rPr>
                        <a:t>-2</a:t>
                      </a:r>
                      <a:r>
                        <a:rPr lang="en-GB" sz="1200" b="0" dirty="0">
                          <a:latin typeface="Calibri"/>
                          <a:ea typeface="Times New Roman"/>
                          <a:cs typeface="Calibri"/>
                        </a:rPr>
                        <a:t> µm</a:t>
                      </a:r>
                      <a:r>
                        <a:rPr lang="en-GB" sz="1200" b="0" baseline="30000" dirty="0">
                          <a:latin typeface="Calibri"/>
                          <a:ea typeface="Times New Roman"/>
                          <a:cs typeface="Calibri"/>
                        </a:rPr>
                        <a:t>-1</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a:latin typeface="Calibri"/>
                          <a:ea typeface="Times New Roman"/>
                          <a:cs typeface="Calibri"/>
                        </a:rPr>
                        <a:t>double precision floating point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a:latin typeface="Calibri"/>
                          <a:ea typeface="Times New Roman"/>
                          <a:cs typeface="Calibri"/>
                        </a:rPr>
                        <a:t>dc_obs</a:t>
                      </a:r>
                      <a:r>
                        <a:rPr lang="en-GB" sz="1200" b="1" dirty="0">
                          <a:latin typeface="Calibri"/>
                          <a:ea typeface="Times New Roman"/>
                          <a:cs typeface="Calibri"/>
                        </a:rPr>
                        <a:t>[</a:t>
                      </a:r>
                      <a:r>
                        <a:rPr lang="en-GB" sz="1200" b="1" dirty="0" err="1">
                          <a:latin typeface="Calibri"/>
                          <a:ea typeface="Times New Roman"/>
                          <a:cs typeface="Calibri"/>
                        </a:rPr>
                        <a:t>date,chan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integrated digital counts of lunar observation</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a:latin typeface="Calibri"/>
                          <a:ea typeface="Times New Roman"/>
                          <a:cs typeface="Calibri"/>
                        </a:rPr>
                        <a:t>1</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smtClean="0">
                          <a:latin typeface="Calibri"/>
                          <a:ea typeface="Times New Roman"/>
                          <a:cs typeface="Calibri"/>
                        </a:rPr>
                        <a:t>32-bit </a:t>
                      </a:r>
                      <a:r>
                        <a:rPr lang="en-GB" sz="1200" b="0" dirty="0" smtClean="0">
                          <a:latin typeface="Calibri"/>
                          <a:ea typeface="Times New Roman"/>
                          <a:cs typeface="Calibri"/>
                        </a:rPr>
                        <a:t>integer</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a:latin typeface="Calibri"/>
                          <a:ea typeface="Times New Roman"/>
                          <a:cs typeface="Calibri"/>
                        </a:rPr>
                        <a:t>dc_obs_offset</a:t>
                      </a:r>
                      <a:r>
                        <a:rPr lang="en-GB" sz="1200" b="1" dirty="0">
                          <a:latin typeface="Calibri"/>
                          <a:ea typeface="Times New Roman"/>
                          <a:cs typeface="Calibri"/>
                        </a:rPr>
                        <a:t>[date, </a:t>
                      </a:r>
                      <a:r>
                        <a:rPr lang="en-GB" sz="1200" b="1" dirty="0" err="1">
                          <a:latin typeface="Calibri"/>
                          <a:ea typeface="Times New Roman"/>
                          <a:cs typeface="Calibri"/>
                        </a:rPr>
                        <a:t>chan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averaged digital counts offset of deep space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a:latin typeface="Calibri"/>
                          <a:ea typeface="Times New Roman"/>
                          <a:cs typeface="Calibri"/>
                        </a:rPr>
                        <a:t>1</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a:latin typeface="Calibri"/>
                          <a:ea typeface="Times New Roman"/>
                          <a:cs typeface="Calibri"/>
                        </a:rPr>
                        <a:t>double precision floating point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a:latin typeface="Calibri"/>
                          <a:ea typeface="Times New Roman"/>
                          <a:cs typeface="Calibri"/>
                        </a:rPr>
                        <a:t>moon_pix_num</a:t>
                      </a:r>
                      <a:r>
                        <a:rPr lang="en-GB" sz="1200" b="1" dirty="0">
                          <a:latin typeface="Calibri"/>
                          <a:ea typeface="Times New Roman"/>
                          <a:cs typeface="Calibri"/>
                        </a:rPr>
                        <a:t>[</a:t>
                      </a:r>
                      <a:r>
                        <a:rPr lang="en-GB" sz="1200" b="1" dirty="0" err="1">
                          <a:latin typeface="Calibri"/>
                          <a:ea typeface="Times New Roman"/>
                          <a:cs typeface="Calibri"/>
                        </a:rPr>
                        <a:t>date,chan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number of moon pixels</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1</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smtClean="0">
                          <a:latin typeface="Calibri"/>
                          <a:ea typeface="Times New Roman"/>
                          <a:cs typeface="Calibri"/>
                        </a:rPr>
                        <a:t>32-bit </a:t>
                      </a:r>
                      <a:r>
                        <a:rPr lang="en-GB" sz="1200" b="0" dirty="0">
                          <a:latin typeface="Calibri"/>
                          <a:ea typeface="Times New Roman"/>
                          <a:cs typeface="Calibri"/>
                        </a:rPr>
                        <a:t>integer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a:latin typeface="Calibri"/>
                          <a:ea typeface="Times New Roman"/>
                          <a:cs typeface="Calibri"/>
                        </a:rPr>
                        <a:t>pix_solid_ang</a:t>
                      </a:r>
                      <a:r>
                        <a:rPr lang="en-GB" sz="1200" b="1" dirty="0">
                          <a:latin typeface="Calibri"/>
                          <a:ea typeface="Times New Roman"/>
                          <a:cs typeface="Calibri"/>
                        </a:rPr>
                        <a:t>[</a:t>
                      </a:r>
                      <a:r>
                        <a:rPr lang="en-GB" sz="1200" b="1" dirty="0" err="1">
                          <a:latin typeface="Calibri"/>
                          <a:ea typeface="Times New Roman"/>
                          <a:cs typeface="Calibri"/>
                        </a:rPr>
                        <a:t>date,chan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pixel solid angle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sr</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a:latin typeface="Calibri"/>
                          <a:ea typeface="Times New Roman"/>
                          <a:cs typeface="Calibri"/>
                        </a:rPr>
                        <a:t>double precision floating point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smtClean="0">
                          <a:latin typeface="Calibri"/>
                          <a:ea typeface="Times New Roman"/>
                          <a:cs typeface="Times New Roman"/>
                        </a:rPr>
                        <a:t>ovrsamp_fa</a:t>
                      </a:r>
                      <a:r>
                        <a:rPr lang="en-GB" sz="1200" b="1" dirty="0" smtClean="0">
                          <a:latin typeface="Calibri"/>
                          <a:ea typeface="Times New Roman"/>
                          <a:cs typeface="Times New Roman"/>
                        </a:rPr>
                        <a:t>[</a:t>
                      </a:r>
                      <a:r>
                        <a:rPr lang="en-GB" sz="1200" b="1" dirty="0" err="1" smtClean="0">
                          <a:latin typeface="Calibri"/>
                          <a:ea typeface="Times New Roman"/>
                          <a:cs typeface="Times New Roman"/>
                        </a:rPr>
                        <a:t>date,chan</a:t>
                      </a:r>
                      <a:r>
                        <a:rPr lang="en-GB" sz="1200" b="1" dirty="0" smtClean="0">
                          <a:latin typeface="Calibri"/>
                          <a:ea typeface="Times New Roman"/>
                          <a:cs typeface="Times New Roman"/>
                        </a:rPr>
                        <a:t>]</a:t>
                      </a:r>
                      <a:endParaRPr lang="en-GB" sz="1200" b="1"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smtClean="0">
                          <a:latin typeface="Calibri"/>
                          <a:ea typeface="Times New Roman"/>
                          <a:cs typeface="Times New Roman"/>
                        </a:rPr>
                        <a:t>oversampling factor</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dirty="0" smtClean="0">
                          <a:latin typeface="Calibri"/>
                          <a:ea typeface="Times New Roman"/>
                          <a:cs typeface="Times New Roman"/>
                        </a:rPr>
                        <a:t>1</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latin typeface="+mn-lt"/>
                          <a:ea typeface="Times New Roman"/>
                          <a:cs typeface="Calibri"/>
                        </a:rPr>
                        <a:t>double precision floating point </a:t>
                      </a:r>
                      <a:endParaRPr lang="en-GB" sz="1200" b="0" dirty="0" smtClean="0">
                        <a:latin typeface="+mn-lt"/>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94512">
                <a:tc>
                  <a:txBody>
                    <a:bodyPr/>
                    <a:lstStyle/>
                    <a:p>
                      <a:pPr algn="just">
                        <a:spcAft>
                          <a:spcPts val="0"/>
                        </a:spcAft>
                      </a:pPr>
                      <a:r>
                        <a:rPr lang="en-GB" sz="1200" b="1" dirty="0" err="1">
                          <a:latin typeface="Calibri"/>
                          <a:ea typeface="Times New Roman"/>
                          <a:cs typeface="Calibri"/>
                        </a:rPr>
                        <a:t>moon_pix_thld</a:t>
                      </a:r>
                      <a:r>
                        <a:rPr lang="en-GB" sz="1200" b="1" dirty="0">
                          <a:latin typeface="Calibri"/>
                          <a:ea typeface="Times New Roman"/>
                          <a:cs typeface="Calibri"/>
                        </a:rPr>
                        <a:t>[</a:t>
                      </a:r>
                      <a:r>
                        <a:rPr lang="en-GB" sz="1200" b="1" dirty="0" err="1">
                          <a:latin typeface="Calibri"/>
                          <a:ea typeface="Times New Roman"/>
                          <a:cs typeface="Calibri"/>
                        </a:rPr>
                        <a:t>date,chan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digital counts threshold for moon mask</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Aft>
                          <a:spcPts val="0"/>
                        </a:spcAft>
                      </a:pPr>
                      <a:r>
                        <a:rPr lang="en-GB" sz="1200" b="0">
                          <a:latin typeface="Calibri"/>
                          <a:ea typeface="Times New Roman"/>
                          <a:cs typeface="Calibri"/>
                        </a:rPr>
                        <a:t>1</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Aft>
                          <a:spcPts val="0"/>
                        </a:spcAft>
                      </a:pPr>
                      <a:r>
                        <a:rPr lang="en-GB" sz="1200" b="0" dirty="0">
                          <a:latin typeface="Calibri"/>
                          <a:ea typeface="Times New Roman"/>
                          <a:cs typeface="Calibri"/>
                        </a:rPr>
                        <a:t>32-bit integer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141767">
                <a:tc>
                  <a:txBody>
                    <a:bodyPr/>
                    <a:lstStyle/>
                    <a:p>
                      <a:pPr algn="just">
                        <a:spcAft>
                          <a:spcPts val="0"/>
                        </a:spcAft>
                      </a:pPr>
                      <a:r>
                        <a:rPr lang="en-GB" sz="1200" b="1" dirty="0" err="1">
                          <a:latin typeface="Calibri"/>
                          <a:ea typeface="Times New Roman"/>
                          <a:cs typeface="Calibri"/>
                        </a:rPr>
                        <a:t>sat_selen_lat</a:t>
                      </a:r>
                      <a:r>
                        <a:rPr lang="en-GB" sz="1200" b="1" dirty="0">
                          <a:latin typeface="Calibri"/>
                          <a:ea typeface="Times New Roman"/>
                          <a:cs typeface="Calibri"/>
                        </a:rPr>
                        <a:t>[date ]</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dirty="0">
                          <a:latin typeface="Calibri"/>
                          <a:ea typeface="Times New Roman"/>
                          <a:cs typeface="Calibri"/>
                        </a:rPr>
                        <a:t>satellite </a:t>
                      </a:r>
                      <a:r>
                        <a:rPr lang="en-GB" sz="1200" b="0" dirty="0" err="1">
                          <a:latin typeface="Calibri"/>
                          <a:ea typeface="Times New Roman"/>
                          <a:cs typeface="Calibri"/>
                        </a:rPr>
                        <a:t>selenographic</a:t>
                      </a:r>
                      <a:r>
                        <a:rPr lang="en-GB" sz="1200" b="0" dirty="0">
                          <a:latin typeface="Calibri"/>
                          <a:ea typeface="Times New Roman"/>
                          <a:cs typeface="Calibri"/>
                        </a:rPr>
                        <a:t> latitude</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dirty="0">
                          <a:latin typeface="Calibri"/>
                          <a:ea typeface="Times New Roman"/>
                          <a:cs typeface="Calibri"/>
                        </a:rPr>
                        <a:t>degrees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dirty="0">
                          <a:latin typeface="Calibri"/>
                          <a:ea typeface="Times New Roman"/>
                          <a:cs typeface="Calibri"/>
                        </a:rPr>
                        <a:t>double precision floating point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a:latin typeface="Calibri"/>
                          <a:ea typeface="Times New Roman"/>
                          <a:cs typeface="Calibri"/>
                        </a:rPr>
                        <a:t>sat_selen_lon</a:t>
                      </a:r>
                      <a:r>
                        <a:rPr lang="en-GB" sz="1200" b="1" dirty="0">
                          <a:latin typeface="Calibri"/>
                          <a:ea typeface="Times New Roman"/>
                          <a:cs typeface="Calibri"/>
                        </a:rPr>
                        <a:t>[date]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dirty="0">
                          <a:latin typeface="Calibri"/>
                          <a:ea typeface="Times New Roman"/>
                          <a:cs typeface="Calibri"/>
                        </a:rPr>
                        <a:t>satellite </a:t>
                      </a:r>
                      <a:r>
                        <a:rPr lang="en-GB" sz="1200" b="0" dirty="0" err="1">
                          <a:latin typeface="Calibri"/>
                          <a:ea typeface="Times New Roman"/>
                          <a:cs typeface="Calibri"/>
                        </a:rPr>
                        <a:t>selenographic</a:t>
                      </a:r>
                      <a:r>
                        <a:rPr lang="en-GB" sz="1200" b="0" dirty="0">
                          <a:latin typeface="Calibri"/>
                          <a:ea typeface="Times New Roman"/>
                          <a:cs typeface="Calibri"/>
                        </a:rPr>
                        <a:t> longitude</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dirty="0">
                          <a:latin typeface="Calibri"/>
                          <a:ea typeface="Times New Roman"/>
                          <a:cs typeface="Calibri"/>
                        </a:rPr>
                        <a:t>degrees</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a:latin typeface="Calibri"/>
                          <a:ea typeface="Times New Roman"/>
                          <a:cs typeface="Calibri"/>
                        </a:rPr>
                        <a:t>double precision floating point</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a:latin typeface="Calibri"/>
                          <a:ea typeface="Times New Roman"/>
                          <a:cs typeface="Calibri"/>
                        </a:rPr>
                        <a:t>dist_sat_moon</a:t>
                      </a:r>
                      <a:r>
                        <a:rPr lang="en-GB" sz="1200" b="1" dirty="0">
                          <a:latin typeface="Calibri"/>
                          <a:ea typeface="Times New Roman"/>
                          <a:cs typeface="Calibri"/>
                        </a:rPr>
                        <a:t>[date]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satellite moon distance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km</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a:latin typeface="Calibri"/>
                          <a:ea typeface="Times New Roman"/>
                          <a:cs typeface="Calibri"/>
                        </a:rPr>
                        <a:t>double precision floating point</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a:latin typeface="Calibri"/>
                          <a:ea typeface="Times New Roman"/>
                          <a:cs typeface="Calibri"/>
                        </a:rPr>
                        <a:t>sun_selen_lat</a:t>
                      </a:r>
                      <a:r>
                        <a:rPr lang="en-GB" sz="1200" b="1" dirty="0">
                          <a:latin typeface="Calibri"/>
                          <a:ea typeface="Times New Roman"/>
                          <a:cs typeface="Calibri"/>
                        </a:rPr>
                        <a:t>[date]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sun selenographic latitude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degrees</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a:latin typeface="Calibri"/>
                          <a:ea typeface="Times New Roman"/>
                          <a:cs typeface="Calibri"/>
                        </a:rPr>
                        <a:t>double precision floating point </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a:latin typeface="Calibri"/>
                          <a:ea typeface="Times New Roman"/>
                          <a:cs typeface="Calibri"/>
                        </a:rPr>
                        <a:t>sun_selen_lon</a:t>
                      </a:r>
                      <a:r>
                        <a:rPr lang="en-GB" sz="1200" b="1" dirty="0">
                          <a:latin typeface="Calibri"/>
                          <a:ea typeface="Times New Roman"/>
                          <a:cs typeface="Calibri"/>
                        </a:rPr>
                        <a:t>[date]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sun selenographic longitude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dirty="0">
                          <a:latin typeface="Calibri"/>
                          <a:ea typeface="Times New Roman"/>
                          <a:cs typeface="Calibri"/>
                        </a:rPr>
                        <a:t>d</a:t>
                      </a:r>
                      <a:r>
                        <a:rPr lang="en-GB" sz="1200" b="0" dirty="0" smtClean="0">
                          <a:latin typeface="Calibri"/>
                          <a:ea typeface="Times New Roman"/>
                          <a:cs typeface="Calibri"/>
                        </a:rPr>
                        <a:t>egrees</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dirty="0">
                          <a:latin typeface="Calibri"/>
                          <a:ea typeface="Times New Roman"/>
                          <a:cs typeface="Calibri"/>
                        </a:rPr>
                        <a:t>double precision floating point</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a:latin typeface="Calibri"/>
                          <a:ea typeface="Times New Roman"/>
                          <a:cs typeface="Calibri"/>
                        </a:rPr>
                        <a:t>dist_sun_moon</a:t>
                      </a:r>
                      <a:r>
                        <a:rPr lang="en-GB" sz="1200" b="1" dirty="0">
                          <a:latin typeface="Calibri"/>
                          <a:ea typeface="Times New Roman"/>
                          <a:cs typeface="Calibri"/>
                        </a:rPr>
                        <a:t>[date]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sun moon distance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AU</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a:latin typeface="Calibri"/>
                          <a:ea typeface="Times New Roman"/>
                          <a:cs typeface="Calibri"/>
                        </a:rPr>
                        <a:t>double precision floating point</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a:latin typeface="Calibri"/>
                          <a:ea typeface="Times New Roman"/>
                          <a:cs typeface="Calibri"/>
                        </a:rPr>
                        <a:t>phase_ang</a:t>
                      </a:r>
                      <a:r>
                        <a:rPr lang="en-GB" sz="1200" b="1" dirty="0">
                          <a:latin typeface="Calibri"/>
                          <a:ea typeface="Times New Roman"/>
                          <a:cs typeface="Calibri"/>
                        </a:rPr>
                        <a:t>[date]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moon phase angle</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degrees</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a:latin typeface="Calibri"/>
                          <a:ea typeface="Times New Roman"/>
                          <a:cs typeface="Calibri"/>
                        </a:rPr>
                        <a:t>double precision floating point </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89023">
                <a:tc>
                  <a:txBody>
                    <a:bodyPr/>
                    <a:lstStyle/>
                    <a:p>
                      <a:pPr algn="just">
                        <a:spcAft>
                          <a:spcPts val="0"/>
                        </a:spcAft>
                      </a:pPr>
                      <a:r>
                        <a:rPr lang="en-GB" sz="1200" b="1" dirty="0" err="1">
                          <a:latin typeface="Calibri"/>
                          <a:ea typeface="Times New Roman"/>
                          <a:cs typeface="Calibri"/>
                        </a:rPr>
                        <a:t>sat_pos_ref</a:t>
                      </a:r>
                      <a:r>
                        <a:rPr lang="en-GB" sz="1200" b="1" dirty="0">
                          <a:latin typeface="Calibri"/>
                          <a:ea typeface="Times New Roman"/>
                          <a:cs typeface="Calibri"/>
                        </a:rPr>
                        <a:t>[</a:t>
                      </a:r>
                      <a:r>
                        <a:rPr lang="en-GB" sz="1200" b="1" dirty="0" err="1">
                          <a:latin typeface="Calibri"/>
                          <a:ea typeface="Times New Roman"/>
                          <a:cs typeface="Calibri"/>
                        </a:rPr>
                        <a:t>sat_ref_strlen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satellite position x y z</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endParaRPr lang="en-GB" sz="1200" b="0">
                        <a:latin typeface="Calibri"/>
                        <a:ea typeface="Times New Roman"/>
                        <a:cs typeface="Calibri"/>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latin typeface="Calibri"/>
                          <a:ea typeface="Times New Roman"/>
                          <a:cs typeface="Calibri"/>
                        </a:rPr>
                        <a:t>character, </a:t>
                      </a:r>
                      <a:r>
                        <a:rPr lang="en-GB" sz="1200" b="0" dirty="0" smtClean="0">
                          <a:latin typeface="+mn-lt"/>
                          <a:ea typeface="Times New Roman"/>
                          <a:cs typeface="Calibri"/>
                        </a:rPr>
                        <a:t>either “J2000” or “ITRF93”</a:t>
                      </a:r>
                      <a:endParaRPr lang="en-GB" sz="1200" b="0" dirty="0" smtClean="0">
                        <a:latin typeface="+mn-lt"/>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a:latin typeface="Calibri"/>
                          <a:ea typeface="Times New Roman"/>
                          <a:cs typeface="Calibri"/>
                        </a:rPr>
                        <a:t>sat_pos</a:t>
                      </a:r>
                      <a:r>
                        <a:rPr lang="en-GB" sz="1200" b="1" dirty="0">
                          <a:latin typeface="Calibri"/>
                          <a:ea typeface="Times New Roman"/>
                          <a:cs typeface="Calibri"/>
                        </a:rPr>
                        <a:t>[date, </a:t>
                      </a:r>
                      <a:r>
                        <a:rPr lang="en-GB" sz="1200" b="1" dirty="0" err="1">
                          <a:latin typeface="Calibri"/>
                          <a:ea typeface="Times New Roman"/>
                          <a:cs typeface="Calibri"/>
                        </a:rPr>
                        <a:t>sat_xyz</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satellite position</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km</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a:latin typeface="Calibri"/>
                          <a:ea typeface="Times New Roman"/>
                          <a:cs typeface="Calibri"/>
                        </a:rPr>
                        <a:t>double precision floating point </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smtClean="0">
                          <a:latin typeface="Calibri"/>
                          <a:ea typeface="Times New Roman"/>
                          <a:cs typeface="Calibri"/>
                        </a:rPr>
                        <a:t>sun_pos</a:t>
                      </a:r>
                      <a:r>
                        <a:rPr lang="en-GB" sz="1200" b="1" dirty="0" smtClean="0">
                          <a:latin typeface="Calibri"/>
                          <a:ea typeface="Times New Roman"/>
                          <a:cs typeface="Calibri"/>
                        </a:rPr>
                        <a:t>[date</a:t>
                      </a:r>
                      <a:r>
                        <a:rPr lang="en-GB" sz="1200" b="1" dirty="0">
                          <a:latin typeface="Calibri"/>
                          <a:ea typeface="Times New Roman"/>
                          <a:cs typeface="Calibri"/>
                        </a:rPr>
                        <a:t>, </a:t>
                      </a:r>
                      <a:r>
                        <a:rPr lang="en-GB" sz="1200" b="1" dirty="0" err="1">
                          <a:latin typeface="Calibri"/>
                          <a:ea typeface="Times New Roman"/>
                          <a:cs typeface="Calibri"/>
                        </a:rPr>
                        <a:t>sat_xyz</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sun position</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a:latin typeface="Calibri"/>
                          <a:ea typeface="Times New Roman"/>
                          <a:cs typeface="Calibri"/>
                        </a:rPr>
                        <a:t>km</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a:latin typeface="Calibri"/>
                          <a:ea typeface="Times New Roman"/>
                          <a:cs typeface="Calibri"/>
                        </a:rPr>
                        <a:t>double precision floating point </a:t>
                      </a:r>
                      <a:endParaRPr lang="en-GB" sz="1200" b="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r h="141767">
                <a:tc>
                  <a:txBody>
                    <a:bodyPr/>
                    <a:lstStyle/>
                    <a:p>
                      <a:pPr algn="just">
                        <a:spcAft>
                          <a:spcPts val="0"/>
                        </a:spcAft>
                      </a:pPr>
                      <a:r>
                        <a:rPr lang="en-GB" sz="1200" b="1" dirty="0" err="1" smtClean="0">
                          <a:latin typeface="Calibri"/>
                          <a:ea typeface="Times New Roman"/>
                          <a:cs typeface="Calibri"/>
                        </a:rPr>
                        <a:t>moon_pos</a:t>
                      </a:r>
                      <a:r>
                        <a:rPr lang="en-GB" sz="1200" b="1" dirty="0" smtClean="0">
                          <a:latin typeface="Calibri"/>
                          <a:ea typeface="Times New Roman"/>
                          <a:cs typeface="Calibri"/>
                        </a:rPr>
                        <a:t>[date</a:t>
                      </a:r>
                      <a:r>
                        <a:rPr lang="en-GB" sz="1200" b="1" dirty="0">
                          <a:latin typeface="Calibri"/>
                          <a:ea typeface="Times New Roman"/>
                          <a:cs typeface="Calibri"/>
                        </a:rPr>
                        <a:t>, </a:t>
                      </a:r>
                      <a:r>
                        <a:rPr lang="en-GB" sz="1200" b="1" dirty="0" err="1">
                          <a:latin typeface="Calibri"/>
                          <a:ea typeface="Times New Roman"/>
                          <a:cs typeface="Calibri"/>
                        </a:rPr>
                        <a:t>sat_xyz</a:t>
                      </a:r>
                      <a:r>
                        <a:rPr lang="en-GB" sz="1200" b="1" dirty="0" smtClean="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dirty="0">
                          <a:latin typeface="Calibri"/>
                          <a:ea typeface="Times New Roman"/>
                          <a:cs typeface="Calibri"/>
                        </a:rPr>
                        <a:t>moon position</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just">
                        <a:spcAft>
                          <a:spcPts val="0"/>
                        </a:spcAft>
                      </a:pPr>
                      <a:r>
                        <a:rPr lang="en-GB" sz="1200" b="0" dirty="0">
                          <a:latin typeface="Calibri"/>
                          <a:ea typeface="Times New Roman"/>
                          <a:cs typeface="Calibri"/>
                        </a:rPr>
                        <a:t>km</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c>
                  <a:txBody>
                    <a:bodyPr/>
                    <a:lstStyle/>
                    <a:p>
                      <a:pPr algn="l">
                        <a:spcAft>
                          <a:spcPts val="0"/>
                        </a:spcAft>
                      </a:pPr>
                      <a:r>
                        <a:rPr lang="en-GB" sz="1200" b="0" dirty="0">
                          <a:latin typeface="Calibri"/>
                          <a:ea typeface="Times New Roman"/>
                          <a:cs typeface="Calibri"/>
                        </a:rPr>
                        <a:t>double precision floating point </a:t>
                      </a:r>
                      <a:endParaRPr lang="en-GB" sz="1200" b="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FF"/>
                    </a:solidFill>
                  </a:tcPr>
                </a:tc>
              </a:tr>
            </a:tbl>
          </a:graphicData>
        </a:graphic>
      </p:graphicFrame>
      <p:sp>
        <p:nvSpPr>
          <p:cNvPr id="2665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pitchFamily="34" charset="0"/>
                <a:cs typeface="Arial" pitchFamily="34" charset="0"/>
              </a:rPr>
              <a:t/>
            </a:r>
            <a:br>
              <a:rPr kumimoji="0" lang="en-GB" sz="18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13</a:t>
            </a:fld>
            <a:endParaRPr lang="en-GB"/>
          </a:p>
        </p:txBody>
      </p:sp>
      <p:sp>
        <p:nvSpPr>
          <p:cNvPr id="5" name="Title 1"/>
          <p:cNvSpPr>
            <a:spLocks noGrp="1"/>
          </p:cNvSpPr>
          <p:nvPr>
            <p:ph type="title"/>
          </p:nvPr>
        </p:nvSpPr>
        <p:spPr>
          <a:xfrm>
            <a:off x="301752" y="228600"/>
            <a:ext cx="8534400" cy="758952"/>
          </a:xfrm>
        </p:spPr>
        <p:txBody>
          <a:bodyPr/>
          <a:lstStyle/>
          <a:p>
            <a:r>
              <a:rPr lang="en-GB" dirty="0" smtClean="0">
                <a:solidFill>
                  <a:schemeClr val="tx1"/>
                </a:solidFill>
              </a:rPr>
              <a:t>variables: Lunar calibration </a:t>
            </a:r>
            <a:r>
              <a:rPr lang="en-GB" dirty="0" err="1" smtClean="0">
                <a:solidFill>
                  <a:schemeClr val="tx1"/>
                </a:solidFill>
              </a:rPr>
              <a:t>NetCDF</a:t>
            </a:r>
            <a:endParaRPr lang="en-GB" dirty="0">
              <a:solidFill>
                <a:schemeClr val="tx1"/>
              </a:solidFill>
            </a:endParaRPr>
          </a:p>
        </p:txBody>
      </p:sp>
      <p:graphicFrame>
        <p:nvGraphicFramePr>
          <p:cNvPr id="12" name="Table 11"/>
          <p:cNvGraphicFramePr>
            <a:graphicFrameLocks noGrp="1"/>
          </p:cNvGraphicFramePr>
          <p:nvPr/>
        </p:nvGraphicFramePr>
        <p:xfrm>
          <a:off x="395536" y="2276872"/>
          <a:ext cx="8496945" cy="1463040"/>
        </p:xfrm>
        <a:graphic>
          <a:graphicData uri="http://schemas.openxmlformats.org/drawingml/2006/table">
            <a:tbl>
              <a:tblPr/>
              <a:tblGrid>
                <a:gridCol w="3153559"/>
                <a:gridCol w="1887001"/>
                <a:gridCol w="1389001"/>
                <a:gridCol w="2067384"/>
              </a:tblGrid>
              <a:tr h="47256">
                <a:tc>
                  <a:txBody>
                    <a:bodyPr/>
                    <a:lstStyle/>
                    <a:p>
                      <a:pPr algn="just">
                        <a:spcAft>
                          <a:spcPts val="0"/>
                        </a:spcAft>
                      </a:pPr>
                      <a:r>
                        <a:rPr lang="en-GB" sz="1200" b="1" dirty="0">
                          <a:latin typeface="Calibri"/>
                          <a:ea typeface="Times New Roman"/>
                          <a:cs typeface="Calibri"/>
                        </a:rPr>
                        <a:t>NAME</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1" dirty="0">
                          <a:latin typeface="Calibri"/>
                          <a:ea typeface="Times New Roman"/>
                          <a:cs typeface="Calibri"/>
                        </a:rPr>
                        <a:t>LONG NAME</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1" dirty="0">
                          <a:latin typeface="Calibri"/>
                          <a:ea typeface="Times New Roman"/>
                          <a:cs typeface="Calibri"/>
                        </a:rPr>
                        <a:t>UNITS</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1" dirty="0">
                          <a:latin typeface="Calibri"/>
                          <a:ea typeface="Times New Roman"/>
                          <a:cs typeface="Calibri"/>
                        </a:rPr>
                        <a:t>TYPE</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36279">
                <a:tc>
                  <a:txBody>
                    <a:bodyPr/>
                    <a:lstStyle/>
                    <a:p>
                      <a:pPr algn="just">
                        <a:spcAft>
                          <a:spcPts val="0"/>
                        </a:spcAft>
                      </a:pPr>
                      <a:r>
                        <a:rPr lang="en-GB" sz="1200" b="1" dirty="0" err="1" smtClean="0">
                          <a:latin typeface="Calibri"/>
                          <a:ea typeface="Times New Roman"/>
                          <a:cs typeface="Calibri"/>
                        </a:rPr>
                        <a:t>rolo_spectr</a:t>
                      </a:r>
                      <a:r>
                        <a:rPr lang="en-GB" sz="1200" b="1" dirty="0" smtClean="0">
                          <a:latin typeface="Calibri"/>
                          <a:ea typeface="Times New Roman"/>
                          <a:cs typeface="Calibri"/>
                        </a:rPr>
                        <a:t>[date, </a:t>
                      </a:r>
                      <a:r>
                        <a:rPr lang="en-GB" sz="1200" b="1" baseline="0" dirty="0" err="1" smtClean="0">
                          <a:latin typeface="Calibri"/>
                          <a:ea typeface="Times New Roman"/>
                          <a:cs typeface="Calibri"/>
                        </a:rPr>
                        <a:t>chan</a:t>
                      </a:r>
                      <a:r>
                        <a:rPr lang="en-GB" sz="1200" b="1" baseline="0" dirty="0" smtClean="0">
                          <a:latin typeface="Calibri"/>
                          <a:ea typeface="Times New Roman"/>
                          <a:cs typeface="Calibri"/>
                        </a:rPr>
                        <a:t>, </a:t>
                      </a:r>
                      <a:r>
                        <a:rPr lang="en-GB" sz="1200" b="1" baseline="0" dirty="0" err="1" smtClean="0">
                          <a:latin typeface="Calibri"/>
                          <a:ea typeface="Times New Roman"/>
                          <a:cs typeface="Calibri"/>
                        </a:rPr>
                        <a:t>l</a:t>
                      </a:r>
                      <a:r>
                        <a:rPr lang="en-GB" sz="1200" b="1" dirty="0" err="1" smtClean="0">
                          <a:latin typeface="Calibri"/>
                          <a:ea typeface="Times New Roman"/>
                          <a:cs typeface="Calibri"/>
                        </a:rPr>
                        <a:t>ambda_rolo</a:t>
                      </a:r>
                      <a:r>
                        <a:rPr lang="en-GB" sz="1200" b="1" dirty="0" smtClean="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b="1">
                          <a:latin typeface="Calibri"/>
                          <a:ea typeface="Times New Roman"/>
                          <a:cs typeface="Calibri"/>
                        </a:rPr>
                        <a:t>rolo reflectance spectrum at rolo wavelength</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a:latin typeface="Calibri"/>
                          <a:ea typeface="Times New Roman"/>
                          <a:cs typeface="Calibri"/>
                        </a:rPr>
                        <a:t>1</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l">
                        <a:spcAft>
                          <a:spcPts val="0"/>
                        </a:spcAft>
                      </a:pPr>
                      <a:r>
                        <a:rPr lang="en-GB" sz="1200">
                          <a:latin typeface="Calibri"/>
                          <a:ea typeface="Times New Roman"/>
                          <a:cs typeface="Calibri"/>
                        </a:rPr>
                        <a:t>double precision floating point </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r>
              <a:tr h="141767">
                <a:tc>
                  <a:txBody>
                    <a:bodyPr/>
                    <a:lstStyle/>
                    <a:p>
                      <a:pPr algn="just">
                        <a:spcAft>
                          <a:spcPts val="0"/>
                        </a:spcAft>
                      </a:pPr>
                      <a:r>
                        <a:rPr lang="en-GB" sz="1200" b="1" dirty="0" err="1">
                          <a:latin typeface="Calibri"/>
                          <a:ea typeface="Times New Roman"/>
                          <a:cs typeface="Calibri"/>
                        </a:rPr>
                        <a:t>rolo_lambdas</a:t>
                      </a:r>
                      <a:r>
                        <a:rPr lang="en-GB" sz="1200" b="1" dirty="0">
                          <a:latin typeface="Calibri"/>
                          <a:ea typeface="Times New Roman"/>
                          <a:cs typeface="Calibri"/>
                        </a:rPr>
                        <a:t>[</a:t>
                      </a:r>
                      <a:r>
                        <a:rPr lang="en-GB" sz="1200" b="1" dirty="0" err="1">
                          <a:latin typeface="Calibri"/>
                          <a:ea typeface="Times New Roman"/>
                          <a:cs typeface="Calibri"/>
                        </a:rPr>
                        <a:t>lambda_rolo</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b="1">
                          <a:latin typeface="Calibri"/>
                          <a:ea typeface="Times New Roman"/>
                          <a:cs typeface="Calibri"/>
                        </a:rPr>
                        <a:t>rolo wavelength</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a:latin typeface="Calibri"/>
                          <a:ea typeface="Times New Roman"/>
                          <a:cs typeface="Calibri"/>
                        </a:rPr>
                        <a:t>µm</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l">
                        <a:spcAft>
                          <a:spcPts val="0"/>
                        </a:spcAft>
                      </a:pPr>
                      <a:r>
                        <a:rPr lang="en-GB" sz="1200">
                          <a:latin typeface="Calibri"/>
                          <a:ea typeface="Times New Roman"/>
                          <a:cs typeface="Calibri"/>
                        </a:rPr>
                        <a:t>double precision floating point </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r>
              <a:tr h="236279">
                <a:tc>
                  <a:txBody>
                    <a:bodyPr/>
                    <a:lstStyle/>
                    <a:p>
                      <a:pPr algn="just">
                        <a:spcAft>
                          <a:spcPts val="0"/>
                        </a:spcAft>
                      </a:pPr>
                      <a:r>
                        <a:rPr lang="en-GB" sz="1200" b="1" dirty="0" err="1" smtClean="0">
                          <a:latin typeface="Calibri"/>
                          <a:ea typeface="Times New Roman"/>
                          <a:cs typeface="Calibri"/>
                        </a:rPr>
                        <a:t>rolo_smooth_spectr</a:t>
                      </a:r>
                      <a:r>
                        <a:rPr lang="en-GB" sz="1200" b="1" dirty="0" smtClean="0">
                          <a:latin typeface="Calibri"/>
                          <a:ea typeface="Times New Roman"/>
                          <a:cs typeface="Calibri"/>
                        </a:rPr>
                        <a:t>[date, </a:t>
                      </a:r>
                      <a:r>
                        <a:rPr lang="en-GB" sz="1200" b="1" dirty="0" err="1" smtClean="0">
                          <a:latin typeface="Calibri"/>
                          <a:ea typeface="Times New Roman"/>
                          <a:cs typeface="Calibri"/>
                        </a:rPr>
                        <a:t>chan</a:t>
                      </a:r>
                      <a:r>
                        <a:rPr lang="en-GB" sz="1200" b="1" dirty="0" smtClean="0">
                          <a:latin typeface="Calibri"/>
                          <a:ea typeface="Times New Roman"/>
                          <a:cs typeface="Calibri"/>
                        </a:rPr>
                        <a:t>, </a:t>
                      </a:r>
                      <a:r>
                        <a:rPr lang="en-GB" sz="1200" b="1" dirty="0" err="1" smtClean="0">
                          <a:latin typeface="Calibri"/>
                          <a:ea typeface="Times New Roman"/>
                          <a:cs typeface="Calibri"/>
                        </a:rPr>
                        <a:t>lambda_apollo</a:t>
                      </a:r>
                      <a:r>
                        <a:rPr lang="en-GB" sz="1200" b="1" dirty="0" smtClean="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b="1">
                          <a:latin typeface="Calibri"/>
                          <a:ea typeface="Times New Roman"/>
                          <a:cs typeface="Calibri"/>
                        </a:rPr>
                        <a:t>rolo reflectance spectrum at apollo wavelength</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a:latin typeface="Calibri"/>
                          <a:ea typeface="Times New Roman"/>
                          <a:cs typeface="Calibri"/>
                        </a:rPr>
                        <a:t>1</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l">
                        <a:spcAft>
                          <a:spcPts val="0"/>
                        </a:spcAft>
                      </a:pPr>
                      <a:r>
                        <a:rPr lang="en-GB" sz="1200">
                          <a:latin typeface="Calibri"/>
                          <a:ea typeface="Times New Roman"/>
                          <a:cs typeface="Calibri"/>
                        </a:rPr>
                        <a:t>double precision floating point </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r>
              <a:tr h="94512">
                <a:tc>
                  <a:txBody>
                    <a:bodyPr/>
                    <a:lstStyle/>
                    <a:p>
                      <a:pPr algn="just">
                        <a:spcAft>
                          <a:spcPts val="0"/>
                        </a:spcAft>
                      </a:pPr>
                      <a:r>
                        <a:rPr lang="en-GB" sz="1200" b="1" dirty="0" err="1">
                          <a:latin typeface="Calibri"/>
                          <a:ea typeface="Times New Roman"/>
                          <a:cs typeface="Calibri"/>
                        </a:rPr>
                        <a:t>apollo_lambdas</a:t>
                      </a:r>
                      <a:r>
                        <a:rPr lang="en-GB" sz="1200" b="1" dirty="0">
                          <a:latin typeface="Calibri"/>
                          <a:ea typeface="Times New Roman"/>
                          <a:cs typeface="Calibri"/>
                        </a:rPr>
                        <a:t>[</a:t>
                      </a:r>
                      <a:r>
                        <a:rPr lang="en-GB" sz="1200" b="1" dirty="0" err="1">
                          <a:latin typeface="Calibri"/>
                          <a:ea typeface="Times New Roman"/>
                          <a:cs typeface="Calibri"/>
                        </a:rPr>
                        <a:t>lambda_apollo</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b="1" dirty="0" err="1">
                          <a:latin typeface="Calibri"/>
                          <a:ea typeface="Times New Roman"/>
                          <a:cs typeface="Calibri"/>
                        </a:rPr>
                        <a:t>apollo</a:t>
                      </a:r>
                      <a:r>
                        <a:rPr lang="en-GB" sz="1200" b="1" dirty="0">
                          <a:latin typeface="Calibri"/>
                          <a:ea typeface="Times New Roman"/>
                          <a:cs typeface="Calibri"/>
                        </a:rPr>
                        <a:t> wavelength</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a:latin typeface="Calibri"/>
                          <a:ea typeface="Times New Roman"/>
                          <a:cs typeface="Calibri"/>
                        </a:rPr>
                        <a:t>m</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l">
                        <a:spcAft>
                          <a:spcPts val="0"/>
                        </a:spcAft>
                      </a:pPr>
                      <a:r>
                        <a:rPr lang="en-GB" sz="1200">
                          <a:latin typeface="Calibri"/>
                          <a:ea typeface="Times New Roman"/>
                          <a:cs typeface="Calibri"/>
                        </a:rPr>
                        <a:t>double precision </a:t>
                      </a:r>
                      <a:endParaRPr lang="en-GB" sz="120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r>
              <a:tr h="141767">
                <a:tc>
                  <a:txBody>
                    <a:bodyPr/>
                    <a:lstStyle/>
                    <a:p>
                      <a:pPr algn="just">
                        <a:spcAft>
                          <a:spcPts val="0"/>
                        </a:spcAft>
                      </a:pPr>
                      <a:r>
                        <a:rPr lang="en-GB" sz="1200" b="1" dirty="0" err="1">
                          <a:latin typeface="Calibri"/>
                          <a:ea typeface="Times New Roman"/>
                          <a:cs typeface="Calibri"/>
                        </a:rPr>
                        <a:t>moon_obs_file</a:t>
                      </a:r>
                      <a:r>
                        <a:rPr lang="en-GB" sz="1200" b="1" dirty="0">
                          <a:latin typeface="Calibri"/>
                          <a:ea typeface="Times New Roman"/>
                          <a:cs typeface="Calibri"/>
                        </a:rPr>
                        <a:t>[date, </a:t>
                      </a:r>
                      <a:r>
                        <a:rPr lang="en-GB" sz="1200" b="1" dirty="0" err="1" smtClean="0">
                          <a:latin typeface="Calibri"/>
                          <a:ea typeface="Times New Roman"/>
                          <a:cs typeface="Calibri"/>
                        </a:rPr>
                        <a:t>obs_strlen</a:t>
                      </a:r>
                      <a:r>
                        <a:rPr lang="en-GB" sz="1200" b="1" dirty="0">
                          <a:latin typeface="Calibri"/>
                          <a:ea typeface="Times New Roman"/>
                          <a:cs typeface="Calibri"/>
                        </a:rPr>
                        <a:t>]</a:t>
                      </a:r>
                      <a:endParaRPr lang="en-GB" sz="1200" dirty="0">
                        <a:latin typeface="Calibri"/>
                        <a:ea typeface="Times New Roman"/>
                        <a:cs typeface="Times New Roman"/>
                      </a:endParaRPr>
                    </a:p>
                  </a:txBody>
                  <a:tcPr marL="21265" marR="21265"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r>
                        <a:rPr lang="en-GB" sz="1200" b="1" dirty="0">
                          <a:latin typeface="Calibri"/>
                          <a:ea typeface="Times New Roman"/>
                          <a:cs typeface="Calibri"/>
                        </a:rPr>
                        <a:t>lunar </a:t>
                      </a:r>
                      <a:r>
                        <a:rPr lang="en-GB" sz="1200" b="1" dirty="0" smtClean="0">
                          <a:latin typeface="Calibri"/>
                          <a:ea typeface="Times New Roman"/>
                          <a:cs typeface="Calibri"/>
                        </a:rPr>
                        <a:t>observation </a:t>
                      </a:r>
                      <a:r>
                        <a:rPr lang="en-GB" sz="1200" b="1" dirty="0">
                          <a:latin typeface="Calibri"/>
                          <a:ea typeface="Times New Roman"/>
                          <a:cs typeface="Calibri"/>
                        </a:rPr>
                        <a:t>file name</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just">
                        <a:spcAft>
                          <a:spcPts val="0"/>
                        </a:spcAft>
                      </a:pPr>
                      <a:endParaRPr lang="en-GB" sz="1200">
                        <a:latin typeface="Calibri"/>
                        <a:ea typeface="Times New Roman"/>
                        <a:cs typeface="Calibri"/>
                      </a:endParaRPr>
                    </a:p>
                  </a:txBody>
                  <a:tcPr marL="21265" marR="2126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c>
                  <a:txBody>
                    <a:bodyPr/>
                    <a:lstStyle/>
                    <a:p>
                      <a:pPr algn="l">
                        <a:spcAft>
                          <a:spcPts val="0"/>
                        </a:spcAft>
                      </a:pPr>
                      <a:r>
                        <a:rPr lang="en-GB" sz="1200" dirty="0">
                          <a:latin typeface="Calibri"/>
                          <a:ea typeface="Times New Roman"/>
                          <a:cs typeface="Calibri"/>
                        </a:rPr>
                        <a:t>character </a:t>
                      </a:r>
                      <a:endParaRPr lang="en-GB" sz="1200" dirty="0">
                        <a:latin typeface="Calibri"/>
                        <a:ea typeface="Times New Roman"/>
                        <a:cs typeface="Times New Roman"/>
                      </a:endParaRPr>
                    </a:p>
                  </a:txBody>
                  <a:tcPr marL="21265" marR="21265"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ECFF"/>
                    </a:solidFill>
                  </a:tcPr>
                </a:tc>
              </a:tr>
            </a:tbl>
          </a:graphicData>
        </a:graphic>
      </p:graphicFrame>
      <p:sp>
        <p:nvSpPr>
          <p:cNvPr id="2665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pitchFamily="34" charset="0"/>
                <a:cs typeface="Arial" pitchFamily="34" charset="0"/>
              </a:rPr>
              <a:t/>
            </a:r>
            <a:br>
              <a:rPr kumimoji="0" lang="en-GB" sz="18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654992" y="1383160"/>
            <a:ext cx="7920880" cy="533672"/>
          </a:xfrm>
          <a:prstGeom prst="rect">
            <a:avLst/>
          </a:prstGeom>
        </p:spPr>
        <p:txBody>
          <a:bodyPr wrap="square">
            <a:spAutoFit/>
          </a:bodyPr>
          <a:lstStyle/>
          <a:p>
            <a:pPr marL="363538" indent="-363538">
              <a:lnSpc>
                <a:spcPct val="130000"/>
              </a:lnSpc>
              <a:buFont typeface="Wingdings" pitchFamily="2" charset="2"/>
              <a:buChar char="Ø"/>
            </a:pPr>
            <a:r>
              <a:rPr lang="en-GB" sz="2400" b="1" dirty="0" smtClean="0">
                <a:solidFill>
                  <a:schemeClr val="tx1"/>
                </a:solidFill>
              </a:rPr>
              <a:t>3</a:t>
            </a:r>
            <a:r>
              <a:rPr lang="en-GB" sz="2400" dirty="0" smtClean="0">
                <a:solidFill>
                  <a:schemeClr val="tx1"/>
                </a:solidFill>
              </a:rPr>
              <a:t> options:    </a:t>
            </a:r>
            <a:r>
              <a:rPr lang="en-GB" sz="2400" dirty="0" smtClean="0">
                <a:solidFill>
                  <a:srgbClr val="00B050"/>
                </a:solidFill>
              </a:rPr>
              <a:t>Basic</a:t>
            </a:r>
            <a:r>
              <a:rPr lang="en-GB" sz="2400" dirty="0" smtClean="0"/>
              <a:t>, </a:t>
            </a:r>
            <a:r>
              <a:rPr lang="en-GB" sz="2400" dirty="0" smtClean="0">
                <a:solidFill>
                  <a:srgbClr val="7030A0"/>
                </a:solidFill>
              </a:rPr>
              <a:t>Partial: Basic+</a:t>
            </a:r>
            <a:r>
              <a:rPr lang="en-GB" sz="2400" dirty="0" smtClean="0"/>
              <a:t>, </a:t>
            </a:r>
            <a:r>
              <a:rPr lang="en-GB" sz="2400" dirty="0" smtClean="0">
                <a:solidFill>
                  <a:srgbClr val="0070C0"/>
                </a:solidFill>
              </a:rPr>
              <a:t>Complete: Partial+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Points of contact</a:t>
            </a:r>
            <a:endParaRPr lang="en-GB" dirty="0">
              <a:solidFill>
                <a:schemeClr val="tx1"/>
              </a:solidFill>
            </a:endParaRPr>
          </a:p>
        </p:txBody>
      </p:sp>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14</a:t>
            </a:fld>
            <a:endParaRPr lang="en-GB"/>
          </a:p>
        </p:txBody>
      </p:sp>
      <p:sp>
        <p:nvSpPr>
          <p:cNvPr id="5" name="Rectangle 4"/>
          <p:cNvSpPr/>
          <p:nvPr/>
        </p:nvSpPr>
        <p:spPr>
          <a:xfrm>
            <a:off x="539552" y="1469928"/>
            <a:ext cx="8352927" cy="4893647"/>
          </a:xfrm>
          <a:prstGeom prst="rect">
            <a:avLst/>
          </a:prstGeom>
        </p:spPr>
        <p:txBody>
          <a:bodyPr wrap="square">
            <a:spAutoFit/>
          </a:bodyPr>
          <a:lstStyle/>
          <a:p>
            <a:pPr marL="363538" indent="-363538">
              <a:lnSpc>
                <a:spcPct val="130000"/>
              </a:lnSpc>
              <a:buFont typeface="Wingdings" pitchFamily="2" charset="2"/>
              <a:buChar char="Ø"/>
            </a:pPr>
            <a:r>
              <a:rPr lang="en-GB" sz="2000" dirty="0" smtClean="0">
                <a:solidFill>
                  <a:schemeClr val="tx1"/>
                </a:solidFill>
              </a:rPr>
              <a:t>If you have any questions about:</a:t>
            </a:r>
          </a:p>
          <a:p>
            <a:pPr marL="715963" indent="-358775">
              <a:lnSpc>
                <a:spcPct val="130000"/>
              </a:lnSpc>
              <a:buFont typeface="Arial" pitchFamily="34" charset="0"/>
              <a:buChar char="•"/>
            </a:pPr>
            <a:r>
              <a:rPr lang="en-GB" sz="2000" dirty="0" smtClean="0"/>
              <a:t>Generating lunar observation </a:t>
            </a:r>
            <a:r>
              <a:rPr lang="en-GB" sz="2000" dirty="0" err="1" smtClean="0"/>
              <a:t>NetCDF</a:t>
            </a:r>
            <a:endParaRPr lang="en-GB" sz="2000" dirty="0" smtClean="0"/>
          </a:p>
          <a:p>
            <a:pPr marL="715963" indent="-358775">
              <a:lnSpc>
                <a:spcPct val="130000"/>
              </a:lnSpc>
              <a:buFont typeface="Arial" pitchFamily="34" charset="0"/>
              <a:buChar char="•"/>
            </a:pPr>
            <a:r>
              <a:rPr lang="en-GB" sz="2000" dirty="0" smtClean="0"/>
              <a:t>Generating new instrument SRF </a:t>
            </a:r>
            <a:r>
              <a:rPr lang="en-GB" sz="2000" dirty="0" err="1" smtClean="0"/>
              <a:t>NetCDF</a:t>
            </a:r>
            <a:endParaRPr lang="en-GB" sz="2000" dirty="0" smtClean="0"/>
          </a:p>
          <a:p>
            <a:pPr marL="715963" indent="-358775">
              <a:lnSpc>
                <a:spcPct val="130000"/>
              </a:lnSpc>
              <a:buFont typeface="Arial" pitchFamily="34" charset="0"/>
              <a:buChar char="•"/>
            </a:pPr>
            <a:r>
              <a:rPr lang="en-GB" sz="2000" dirty="0" smtClean="0"/>
              <a:t>Troubleshooting of GIRO</a:t>
            </a:r>
          </a:p>
          <a:p>
            <a:pPr marL="715963" indent="-358775">
              <a:lnSpc>
                <a:spcPct val="130000"/>
              </a:lnSpc>
              <a:buFont typeface="Arial" pitchFamily="34" charset="0"/>
              <a:buChar char="•"/>
            </a:pPr>
            <a:r>
              <a:rPr lang="en-GB" sz="2000" dirty="0" smtClean="0">
                <a:solidFill>
                  <a:schemeClr val="tx1"/>
                </a:solidFill>
              </a:rPr>
              <a:t>etc.</a:t>
            </a:r>
          </a:p>
          <a:p>
            <a:pPr marL="363538" indent="-363538">
              <a:lnSpc>
                <a:spcPct val="130000"/>
              </a:lnSpc>
              <a:buFont typeface="Wingdings" pitchFamily="2" charset="2"/>
              <a:buChar char="Ø"/>
            </a:pPr>
            <a:r>
              <a:rPr lang="en-GB" sz="2000" dirty="0" smtClean="0"/>
              <a:t>Please email us!</a:t>
            </a:r>
          </a:p>
          <a:p>
            <a:pPr marL="363538" indent="-363538">
              <a:lnSpc>
                <a:spcPct val="130000"/>
              </a:lnSpc>
              <a:buFont typeface="Wingdings" pitchFamily="2" charset="2"/>
              <a:buChar char="Ø"/>
            </a:pPr>
            <a:endParaRPr lang="en-GB" sz="2000" dirty="0" smtClean="0"/>
          </a:p>
          <a:p>
            <a:pPr marL="363538" indent="-363538">
              <a:lnSpc>
                <a:spcPct val="130000"/>
              </a:lnSpc>
              <a:buFont typeface="Wingdings" pitchFamily="2" charset="2"/>
              <a:buChar char="Ø"/>
            </a:pPr>
            <a:endParaRPr lang="en-GB" sz="2000" dirty="0" smtClean="0"/>
          </a:p>
          <a:p>
            <a:pPr marL="363538" indent="-363538">
              <a:lnSpc>
                <a:spcPct val="130000"/>
              </a:lnSpc>
              <a:buFont typeface="Wingdings" pitchFamily="2" charset="2"/>
              <a:buChar char="Ø"/>
            </a:pPr>
            <a:endParaRPr lang="en-GB" sz="2000" dirty="0" smtClean="0"/>
          </a:p>
          <a:p>
            <a:pPr marL="363538" indent="-363538">
              <a:lnSpc>
                <a:spcPct val="130000"/>
              </a:lnSpc>
              <a:buFont typeface="Wingdings" pitchFamily="2" charset="2"/>
              <a:buChar char="Ø"/>
            </a:pPr>
            <a:endParaRPr lang="en-GB" sz="2000" dirty="0" smtClean="0"/>
          </a:p>
          <a:p>
            <a:pPr marL="363538" indent="-363538">
              <a:lnSpc>
                <a:spcPct val="130000"/>
              </a:lnSpc>
              <a:buFont typeface="Wingdings" pitchFamily="2" charset="2"/>
              <a:buChar char="Ø"/>
            </a:pPr>
            <a:r>
              <a:rPr lang="en-GB" sz="2000" dirty="0" smtClean="0"/>
              <a:t>Before asking, please check updates of documentations on the GSICS wiki (</a:t>
            </a:r>
            <a:r>
              <a:rPr lang="en-GB" sz="2000" dirty="0" smtClean="0">
                <a:solidFill>
                  <a:schemeClr val="tx1">
                    <a:lumMod val="40000"/>
                    <a:lumOff val="60000"/>
                  </a:schemeClr>
                </a:solidFill>
                <a:hlinkClick r:id="rId2"/>
              </a:rPr>
              <a:t>https://gsics.nesdis.noaa.gov/wiki/Development/20140624</a:t>
            </a:r>
            <a:r>
              <a:rPr lang="en-GB" sz="2000" dirty="0" smtClean="0"/>
              <a:t>)</a:t>
            </a:r>
            <a:endParaRPr lang="en-GB" sz="2000" dirty="0" smtClean="0">
              <a:solidFill>
                <a:schemeClr val="tx1"/>
              </a:solidFill>
            </a:endParaRPr>
          </a:p>
        </p:txBody>
      </p:sp>
      <p:sp>
        <p:nvSpPr>
          <p:cNvPr id="6" name="Rectangle 5"/>
          <p:cNvSpPr/>
          <p:nvPr/>
        </p:nvSpPr>
        <p:spPr>
          <a:xfrm>
            <a:off x="971600" y="3967335"/>
            <a:ext cx="7704856" cy="1421928"/>
          </a:xfrm>
          <a:prstGeom prst="rect">
            <a:avLst/>
          </a:prstGeom>
          <a:ln>
            <a:solidFill>
              <a:schemeClr val="tx1"/>
            </a:solidFill>
          </a:ln>
        </p:spPr>
        <p:txBody>
          <a:bodyPr wrap="square">
            <a:spAutoFit/>
          </a:bodyPr>
          <a:lstStyle/>
          <a:p>
            <a:pPr marL="363538" indent="-363538">
              <a:lnSpc>
                <a:spcPct val="120000"/>
              </a:lnSpc>
            </a:pPr>
            <a:r>
              <a:rPr lang="en-GB" sz="1800" dirty="0" smtClean="0">
                <a:solidFill>
                  <a:schemeClr val="tx1"/>
                </a:solidFill>
              </a:rPr>
              <a:t>Masaya Takahashi (EUMETSAT visiting scientist from JMA):</a:t>
            </a:r>
            <a:endParaRPr lang="en-GB" dirty="0" smtClean="0"/>
          </a:p>
          <a:p>
            <a:pPr marL="363538" indent="-98425">
              <a:lnSpc>
                <a:spcPct val="120000"/>
              </a:lnSpc>
            </a:pPr>
            <a:r>
              <a:rPr lang="en-GB" sz="1800" dirty="0" err="1" smtClean="0">
                <a:solidFill>
                  <a:schemeClr val="tx1"/>
                </a:solidFill>
                <a:hlinkClick r:id="rId3"/>
              </a:rPr>
              <a:t>Masaya.Takahashi</a:t>
            </a:r>
            <a:r>
              <a:rPr lang="en-GB" sz="1800" dirty="0" smtClean="0">
                <a:solidFill>
                  <a:schemeClr val="tx1"/>
                </a:solidFill>
                <a:hlinkClick r:id="rId3"/>
              </a:rPr>
              <a:t> -at- eumetsat.int</a:t>
            </a:r>
            <a:r>
              <a:rPr lang="en-GB" sz="1800" dirty="0" smtClean="0">
                <a:solidFill>
                  <a:schemeClr val="tx1"/>
                </a:solidFill>
              </a:rPr>
              <a:t> (or </a:t>
            </a:r>
            <a:r>
              <a:rPr lang="en-GB" sz="1800" dirty="0" smtClean="0">
                <a:solidFill>
                  <a:schemeClr val="tx1"/>
                </a:solidFill>
                <a:hlinkClick r:id="rId4"/>
              </a:rPr>
              <a:t>masa.takahashi80 -at- gmail.com</a:t>
            </a:r>
            <a:r>
              <a:rPr lang="en-GB" dirty="0" smtClean="0"/>
              <a:t>)</a:t>
            </a:r>
          </a:p>
          <a:p>
            <a:pPr>
              <a:lnSpc>
                <a:spcPct val="120000"/>
              </a:lnSpc>
            </a:pPr>
            <a:r>
              <a:rPr lang="en-GB" sz="1800" dirty="0" smtClean="0">
                <a:solidFill>
                  <a:schemeClr val="tx1"/>
                </a:solidFill>
              </a:rPr>
              <a:t>Bartolomeo Viticchie:</a:t>
            </a:r>
          </a:p>
          <a:p>
            <a:pPr marL="265113">
              <a:lnSpc>
                <a:spcPct val="120000"/>
              </a:lnSpc>
            </a:pPr>
            <a:r>
              <a:rPr lang="en-GB" dirty="0" err="1" smtClean="0">
                <a:hlinkClick r:id="rId5"/>
              </a:rPr>
              <a:t>Bartolomeo.Viticchie</a:t>
            </a:r>
            <a:r>
              <a:rPr lang="en-GB" dirty="0" smtClean="0">
                <a:hlinkClick r:id="rId5"/>
              </a:rPr>
              <a:t> -at- eumetsat.int</a:t>
            </a:r>
            <a:r>
              <a:rPr lang="en-GB" dirty="0" smtClean="0"/>
              <a:t> </a:t>
            </a:r>
            <a:endParaRPr lang="en-GB" sz="1800"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
          <p:cNvSpPr txBox="1">
            <a:spLocks/>
          </p:cNvSpPr>
          <p:nvPr/>
        </p:nvSpPr>
        <p:spPr>
          <a:xfrm>
            <a:off x="1068545" y="2616705"/>
            <a:ext cx="6575896" cy="797704"/>
          </a:xfrm>
          <a:prstGeom prst="rect">
            <a:avLst/>
          </a:prstGeom>
        </p:spPr>
        <p:txBody>
          <a:bodyPr>
            <a:noAutofit/>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defRPr/>
            </a:pPr>
            <a:r>
              <a:rPr kumimoji="0" lang="en-GB" sz="4400" b="1" i="0" u="none" strike="noStrike" kern="0" cap="none" spc="0" normalizeH="0" baseline="0" noProof="0" dirty="0" smtClean="0">
                <a:ln>
                  <a:noFill/>
                </a:ln>
                <a:solidFill>
                  <a:schemeClr val="tx2"/>
                </a:solidFill>
                <a:effectLst/>
                <a:uLnTx/>
                <a:uFillTx/>
                <a:latin typeface="Calibri" pitchFamily="34" charset="0"/>
                <a:ea typeface="+mn-ea"/>
                <a:cs typeface="Calibri" pitchFamily="34" charset="0"/>
              </a:rPr>
              <a:t>Thanks</a:t>
            </a:r>
            <a:r>
              <a:rPr kumimoji="0" lang="en-GB" sz="4400" b="1" i="0" u="none" strike="noStrike" kern="0" cap="none" spc="0" normalizeH="0" noProof="0" dirty="0" smtClean="0">
                <a:ln>
                  <a:noFill/>
                </a:ln>
                <a:solidFill>
                  <a:schemeClr val="tx2"/>
                </a:solidFill>
                <a:effectLst/>
                <a:uLnTx/>
                <a:uFillTx/>
                <a:latin typeface="Calibri" pitchFamily="34" charset="0"/>
                <a:ea typeface="+mn-ea"/>
                <a:cs typeface="Calibri" pitchFamily="34" charset="0"/>
              </a:rPr>
              <a:t> for your attention</a:t>
            </a:r>
            <a:endParaRPr kumimoji="0" lang="en-GB" sz="4400" b="1" i="0" u="none" strike="noStrike" kern="0" cap="none" spc="0" normalizeH="0" baseline="0" noProof="0" dirty="0" smtClean="0">
              <a:ln>
                <a:noFill/>
              </a:ln>
              <a:solidFill>
                <a:schemeClr val="tx2"/>
              </a:solidFill>
              <a:effectLst/>
              <a:uLnTx/>
              <a:uFillTx/>
              <a:latin typeface="Calibri" pitchFamily="34" charset="0"/>
              <a:ea typeface="+mn-ea"/>
              <a:cs typeface="Calibri" pitchFamily="34" charset="0"/>
              <a:sym typeface="Wingdings" pitchFamily="2" charset="2"/>
            </a:endParaRPr>
          </a:p>
        </p:txBody>
      </p:sp>
      <p:sp>
        <p:nvSpPr>
          <p:cNvPr id="4" name="Footer Placeholder 3"/>
          <p:cNvSpPr>
            <a:spLocks noGrp="1"/>
          </p:cNvSpPr>
          <p:nvPr>
            <p:ph type="ftr" sz="quarter" idx="11"/>
          </p:nvPr>
        </p:nvSpPr>
        <p:spPr/>
        <p:txBody>
          <a:bodyPr/>
          <a:lstStyle/>
          <a:p>
            <a:r>
              <a:rPr lang="en-IE" smtClean="0"/>
              <a:t>GRWG/GDWG web meeting, 24 June, 2014</a:t>
            </a:r>
            <a:endParaRPr lang="en-GB"/>
          </a:p>
        </p:txBody>
      </p:sp>
      <p:sp>
        <p:nvSpPr>
          <p:cNvPr id="3" name="Slide Number Placeholder 2"/>
          <p:cNvSpPr>
            <a:spLocks noGrp="1"/>
          </p:cNvSpPr>
          <p:nvPr>
            <p:ph type="sldNum" sz="quarter" idx="12"/>
          </p:nvPr>
        </p:nvSpPr>
        <p:spPr/>
        <p:txBody>
          <a:bodyPr/>
          <a:lstStyle/>
          <a:p>
            <a:fld id="{0BB208F0-6506-4A53-8573-371B9A226856}" type="slidenum">
              <a:rPr lang="en-GB" smtClean="0"/>
              <a:pPr/>
              <a:t>15</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512" y="1556792"/>
            <a:ext cx="8974361" cy="1932837"/>
          </a:xfrm>
          <a:prstGeom prst="rect">
            <a:avLst/>
          </a:prstGeom>
          <a:noFill/>
        </p:spPr>
        <p:txBody>
          <a:bodyPr wrap="square" rtlCol="0">
            <a:spAutoFit/>
          </a:bodyPr>
          <a:lstStyle/>
          <a:p>
            <a:pPr marL="819150" lvl="1" indent="-361950">
              <a:lnSpc>
                <a:spcPct val="130000"/>
              </a:lnSpc>
            </a:pPr>
            <a:r>
              <a:rPr lang="en-GB" sz="2000" dirty="0" smtClean="0">
                <a:solidFill>
                  <a:schemeClr val="tx1"/>
                </a:solidFill>
              </a:rPr>
              <a:t>We propose both input and output files </a:t>
            </a:r>
            <a:r>
              <a:rPr lang="en-GB" sz="2000" dirty="0" smtClean="0"/>
              <a:t>to be in </a:t>
            </a:r>
            <a:r>
              <a:rPr lang="en-GB" sz="2000" dirty="0" err="1" smtClean="0">
                <a:solidFill>
                  <a:srgbClr val="FF0000"/>
                </a:solidFill>
              </a:rPr>
              <a:t>NetCDF</a:t>
            </a:r>
            <a:endParaRPr lang="en-GB" sz="2000" b="0" dirty="0" smtClean="0">
              <a:solidFill>
                <a:srgbClr val="FF0000"/>
              </a:solidFill>
            </a:endParaRPr>
          </a:p>
          <a:p>
            <a:pPr marL="1169988" lvl="1" indent="-349250">
              <a:lnSpc>
                <a:spcPct val="130000"/>
              </a:lnSpc>
              <a:buFont typeface="Arial" pitchFamily="34" charset="0"/>
              <a:buChar char="•"/>
            </a:pPr>
            <a:r>
              <a:rPr lang="en-GB" sz="1800" dirty="0" smtClean="0">
                <a:solidFill>
                  <a:schemeClr val="tx1"/>
                </a:solidFill>
              </a:rPr>
              <a:t>Input: lunar </a:t>
            </a:r>
            <a:r>
              <a:rPr lang="en-GB" dirty="0" smtClean="0"/>
              <a:t>observation</a:t>
            </a:r>
            <a:r>
              <a:rPr lang="en-GB" sz="1800" dirty="0" smtClean="0">
                <a:solidFill>
                  <a:schemeClr val="tx1"/>
                </a:solidFill>
              </a:rPr>
              <a:t> and instrument SRF files, Output: lunar calibration file</a:t>
            </a:r>
          </a:p>
          <a:p>
            <a:pPr marL="1169988" lvl="1" indent="-349250">
              <a:lnSpc>
                <a:spcPct val="130000"/>
              </a:lnSpc>
              <a:buFont typeface="Arial" pitchFamily="34" charset="0"/>
              <a:buChar char="•"/>
            </a:pPr>
            <a:r>
              <a:rPr lang="en-GB" sz="1800" dirty="0" smtClean="0">
                <a:solidFill>
                  <a:schemeClr val="tx1"/>
                </a:solidFill>
              </a:rPr>
              <a:t>Common format data: easy-to-handle in the </a:t>
            </a:r>
            <a:r>
              <a:rPr lang="en-GB" dirty="0" smtClean="0"/>
              <a:t>executable</a:t>
            </a:r>
            <a:endParaRPr lang="en-GB" sz="1800" strike="sngStrike" dirty="0" smtClean="0"/>
          </a:p>
          <a:p>
            <a:pPr marL="1169988" lvl="1" indent="-349250">
              <a:lnSpc>
                <a:spcPct val="130000"/>
              </a:lnSpc>
              <a:buFont typeface="Arial" pitchFamily="34" charset="0"/>
              <a:buChar char="•"/>
            </a:pPr>
            <a:r>
              <a:rPr lang="en-GB" sz="1800" dirty="0" smtClean="0">
                <a:solidFill>
                  <a:schemeClr val="tx1"/>
                </a:solidFill>
              </a:rPr>
              <a:t>Detailed document and </a:t>
            </a:r>
            <a:r>
              <a:rPr lang="en-GB" dirty="0" err="1" smtClean="0"/>
              <a:t>N</a:t>
            </a:r>
            <a:r>
              <a:rPr lang="en-GB" sz="1800" dirty="0" err="1" smtClean="0">
                <a:solidFill>
                  <a:schemeClr val="tx1"/>
                </a:solidFill>
              </a:rPr>
              <a:t>etCDF</a:t>
            </a:r>
            <a:r>
              <a:rPr lang="en-GB" sz="1800" dirty="0" smtClean="0">
                <a:solidFill>
                  <a:schemeClr val="tx1"/>
                </a:solidFill>
              </a:rPr>
              <a:t> template will be found on the GSICS Wiki </a:t>
            </a:r>
            <a:r>
              <a:rPr lang="en-GB" sz="1600" dirty="0" smtClean="0">
                <a:solidFill>
                  <a:schemeClr val="tx1">
                    <a:lumMod val="40000"/>
                    <a:lumOff val="60000"/>
                  </a:schemeClr>
                </a:solidFill>
                <a:hlinkClick r:id="rId2"/>
              </a:rPr>
              <a:t>https://gsics.nesdis.noaa.gov/wiki/Development/20140624</a:t>
            </a:r>
            <a:endParaRPr lang="en-GB" sz="1600" dirty="0" smtClean="0">
              <a:solidFill>
                <a:schemeClr val="tx1">
                  <a:lumMod val="40000"/>
                  <a:lumOff val="60000"/>
                </a:schemeClr>
              </a:solidFill>
            </a:endParaRPr>
          </a:p>
        </p:txBody>
      </p:sp>
      <p:sp>
        <p:nvSpPr>
          <p:cNvPr id="3" name="Title 1"/>
          <p:cNvSpPr>
            <a:spLocks noGrp="1"/>
          </p:cNvSpPr>
          <p:nvPr>
            <p:ph type="title"/>
          </p:nvPr>
        </p:nvSpPr>
        <p:spPr>
          <a:xfrm>
            <a:off x="457200" y="274638"/>
            <a:ext cx="8229600" cy="706090"/>
          </a:xfrm>
        </p:spPr>
        <p:txBody>
          <a:bodyPr>
            <a:normAutofit/>
          </a:bodyPr>
          <a:lstStyle/>
          <a:p>
            <a:r>
              <a:rPr lang="en-GB" sz="3200" dirty="0" err="1" smtClean="0">
                <a:solidFill>
                  <a:schemeClr val="tx1"/>
                </a:solidFill>
                <a:latin typeface="Calibri"/>
                <a:cs typeface="Calibri"/>
              </a:rPr>
              <a:t>Input/Output</a:t>
            </a:r>
            <a:r>
              <a:rPr lang="en-GB" sz="3200" dirty="0" smtClean="0">
                <a:solidFill>
                  <a:schemeClr val="tx1"/>
                </a:solidFill>
                <a:latin typeface="Calibri"/>
                <a:cs typeface="Calibri"/>
              </a:rPr>
              <a:t> files of GIRO application</a:t>
            </a:r>
            <a:endParaRPr lang="en-GB" sz="3200" strike="sngStrike" dirty="0">
              <a:solidFill>
                <a:schemeClr val="tx1"/>
              </a:solidFill>
              <a:latin typeface="Calibri"/>
              <a:cs typeface="Calibri"/>
            </a:endParaRPr>
          </a:p>
        </p:txBody>
      </p:sp>
      <p:sp>
        <p:nvSpPr>
          <p:cNvPr id="7" name="Footer Placeholder 6"/>
          <p:cNvSpPr>
            <a:spLocks noGrp="1"/>
          </p:cNvSpPr>
          <p:nvPr>
            <p:ph type="ftr" sz="quarter" idx="11"/>
          </p:nvPr>
        </p:nvSpPr>
        <p:spPr/>
        <p:txBody>
          <a:bodyPr/>
          <a:lstStyle/>
          <a:p>
            <a:r>
              <a:rPr lang="en-IE" smtClean="0"/>
              <a:t>GRWG/GDWG web meeting, 24 June, 2014</a:t>
            </a:r>
            <a:endParaRPr lang="en-GB"/>
          </a:p>
        </p:txBody>
      </p:sp>
      <p:sp>
        <p:nvSpPr>
          <p:cNvPr id="6" name="Slide Number Placeholder 5"/>
          <p:cNvSpPr>
            <a:spLocks noGrp="1"/>
          </p:cNvSpPr>
          <p:nvPr>
            <p:ph type="sldNum" sz="quarter" idx="12"/>
          </p:nvPr>
        </p:nvSpPr>
        <p:spPr/>
        <p:txBody>
          <a:bodyPr>
            <a:normAutofit/>
          </a:bodyPr>
          <a:lstStyle/>
          <a:p>
            <a:fld id="{0BB208F0-6506-4A53-8573-371B9A226856}" type="slidenum">
              <a:rPr lang="en-GB" smtClean="0"/>
              <a:pPr/>
              <a:t>2</a:t>
            </a:fld>
            <a:endParaRPr lang="en-GB"/>
          </a:p>
        </p:txBody>
      </p:sp>
      <p:sp>
        <p:nvSpPr>
          <p:cNvPr id="5" name="TextBox 4"/>
          <p:cNvSpPr txBox="1"/>
          <p:nvPr/>
        </p:nvSpPr>
        <p:spPr>
          <a:xfrm>
            <a:off x="509007" y="3513278"/>
            <a:ext cx="8056461" cy="2769989"/>
          </a:xfrm>
          <a:prstGeom prst="rect">
            <a:avLst/>
          </a:prstGeom>
          <a:noFill/>
        </p:spPr>
        <p:txBody>
          <a:bodyPr wrap="square" rtlCol="0">
            <a:spAutoFit/>
          </a:bodyPr>
          <a:lstStyle/>
          <a:p>
            <a:pPr>
              <a:lnSpc>
                <a:spcPct val="120000"/>
              </a:lnSpc>
            </a:pPr>
            <a:r>
              <a:rPr lang="en-GB" sz="2000" dirty="0" smtClean="0">
                <a:solidFill>
                  <a:schemeClr val="tx1"/>
                </a:solidFill>
              </a:rPr>
              <a:t>The contents are based on:</a:t>
            </a:r>
          </a:p>
          <a:p>
            <a:pPr marL="268288" indent="-93663">
              <a:lnSpc>
                <a:spcPct val="120000"/>
              </a:lnSpc>
            </a:pPr>
            <a:r>
              <a:rPr lang="en-GB" sz="2000" dirty="0" smtClean="0">
                <a:solidFill>
                  <a:srgbClr val="FF0000"/>
                </a:solidFill>
              </a:rPr>
              <a:t>GSICS </a:t>
            </a:r>
            <a:r>
              <a:rPr lang="en-GB" sz="2000" dirty="0" err="1" smtClean="0">
                <a:solidFill>
                  <a:srgbClr val="FF0000"/>
                </a:solidFill>
              </a:rPr>
              <a:t>NetCDF</a:t>
            </a:r>
            <a:r>
              <a:rPr lang="en-GB" sz="2000" dirty="0" smtClean="0">
                <a:solidFill>
                  <a:srgbClr val="FF0000"/>
                </a:solidFill>
              </a:rPr>
              <a:t> convention</a:t>
            </a:r>
          </a:p>
          <a:p>
            <a:pPr marL="268288" indent="-93663">
              <a:lnSpc>
                <a:spcPct val="120000"/>
              </a:lnSpc>
            </a:pPr>
            <a:r>
              <a:rPr lang="en-GB" sz="1600" dirty="0" smtClean="0">
                <a:solidFill>
                  <a:schemeClr val="tx1">
                    <a:lumMod val="40000"/>
                    <a:lumOff val="60000"/>
                  </a:schemeClr>
                </a:solidFill>
                <a:hlinkClick r:id="rId3"/>
              </a:rPr>
              <a:t>https://gsics.nesdis.noaa.gov/wiki/Development/NetcdfConvention</a:t>
            </a:r>
            <a:endParaRPr lang="en-GB" sz="1600" dirty="0" smtClean="0">
              <a:solidFill>
                <a:schemeClr val="tx1">
                  <a:lumMod val="40000"/>
                  <a:lumOff val="60000"/>
                </a:schemeClr>
              </a:solidFill>
              <a:sym typeface="Wingdings"/>
            </a:endParaRPr>
          </a:p>
          <a:p>
            <a:pPr marL="268288">
              <a:lnSpc>
                <a:spcPct val="120000"/>
              </a:lnSpc>
            </a:pPr>
            <a:r>
              <a:rPr lang="en-GB" sz="1600" dirty="0" smtClean="0">
                <a:solidFill>
                  <a:schemeClr val="tx1"/>
                </a:solidFill>
                <a:sym typeface="Wingdings"/>
              </a:rPr>
              <a:t> </a:t>
            </a:r>
            <a:r>
              <a:rPr lang="en-GB" sz="1600" dirty="0" smtClean="0">
                <a:solidFill>
                  <a:schemeClr val="tx1"/>
                </a:solidFill>
              </a:rPr>
              <a:t>Relies on the following </a:t>
            </a:r>
            <a:r>
              <a:rPr lang="en-GB" sz="1600" dirty="0" err="1" smtClean="0"/>
              <a:t>n</a:t>
            </a:r>
            <a:r>
              <a:rPr lang="en-GB" sz="1600" dirty="0" err="1" smtClean="0">
                <a:solidFill>
                  <a:schemeClr val="tx1"/>
                </a:solidFill>
              </a:rPr>
              <a:t>etCDF</a:t>
            </a:r>
            <a:r>
              <a:rPr lang="en-GB" sz="1600" dirty="0" smtClean="0">
                <a:solidFill>
                  <a:schemeClr val="tx1"/>
                </a:solidFill>
              </a:rPr>
              <a:t> conventions:</a:t>
            </a:r>
            <a:endParaRPr lang="en-GB" sz="1600" dirty="0" smtClean="0">
              <a:solidFill>
                <a:srgbClr val="FF0000"/>
              </a:solidFill>
            </a:endParaRPr>
          </a:p>
          <a:p>
            <a:pPr>
              <a:lnSpc>
                <a:spcPct val="150000"/>
              </a:lnSpc>
            </a:pPr>
            <a:r>
              <a:rPr lang="en-GB" sz="2000" dirty="0" smtClean="0">
                <a:solidFill>
                  <a:srgbClr val="FF0000"/>
                </a:solidFill>
              </a:rPr>
              <a:t>  GSICS file naming convention</a:t>
            </a:r>
          </a:p>
          <a:p>
            <a:pPr marL="174625">
              <a:lnSpc>
                <a:spcPct val="120000"/>
              </a:lnSpc>
            </a:pPr>
            <a:r>
              <a:rPr lang="en-GB" sz="1600" dirty="0" smtClean="0">
                <a:solidFill>
                  <a:srgbClr val="0C62FF"/>
                </a:solidFill>
                <a:hlinkClick r:id="rId4"/>
              </a:rPr>
              <a:t>https://gsics.nesdis.noaa.gov/wiki/Development/FilenameConvention</a:t>
            </a:r>
            <a:endParaRPr lang="en-GB" sz="2000" dirty="0" smtClean="0">
              <a:solidFill>
                <a:srgbClr val="FF0000"/>
              </a:solidFill>
            </a:endParaRPr>
          </a:p>
          <a:p>
            <a:pPr marL="444500" indent="-269875">
              <a:lnSpc>
                <a:spcPct val="120000"/>
              </a:lnSpc>
            </a:pPr>
            <a:r>
              <a:rPr lang="en-GB" sz="1600" dirty="0" smtClean="0">
                <a:solidFill>
                  <a:schemeClr val="tx1"/>
                </a:solidFill>
                <a:sym typeface="Wingdings"/>
              </a:rPr>
              <a:t>   </a:t>
            </a:r>
            <a:r>
              <a:rPr lang="en-IE" sz="1600" dirty="0" smtClean="0">
                <a:solidFill>
                  <a:schemeClr val="tx1"/>
                </a:solidFill>
              </a:rPr>
              <a:t>Follows </a:t>
            </a:r>
            <a:r>
              <a:rPr lang="en-IE" sz="1600" dirty="0">
                <a:solidFill>
                  <a:schemeClr val="tx1"/>
                </a:solidFill>
              </a:rPr>
              <a:t>the rules given in the General File Naming Conventions section of </a:t>
            </a:r>
            <a:r>
              <a:rPr lang="en-IE" sz="1600" dirty="0" smtClean="0">
                <a:solidFill>
                  <a:schemeClr val="tx1"/>
                </a:solidFill>
              </a:rPr>
              <a:t>the</a:t>
            </a:r>
          </a:p>
          <a:p>
            <a:pPr marL="444500" indent="-269875">
              <a:lnSpc>
                <a:spcPct val="120000"/>
              </a:lnSpc>
            </a:pPr>
            <a:r>
              <a:rPr lang="en-IE" sz="1600" dirty="0" smtClean="0">
                <a:solidFill>
                  <a:schemeClr val="tx1"/>
                </a:solidFill>
              </a:rPr>
              <a:t>      </a:t>
            </a:r>
            <a:r>
              <a:rPr lang="en-IE" sz="1600" i="1" dirty="0" smtClean="0">
                <a:solidFill>
                  <a:srgbClr val="FF0000"/>
                </a:solidFill>
              </a:rPr>
              <a:t>W.M.O</a:t>
            </a:r>
            <a:r>
              <a:rPr lang="en-IE" sz="1600" i="1" dirty="0">
                <a:solidFill>
                  <a:srgbClr val="FF0000"/>
                </a:solidFill>
              </a:rPr>
              <a:t>. Manual on The Global Telecommunication System</a:t>
            </a:r>
            <a:r>
              <a:rPr lang="en-GB" sz="1600" dirty="0" smtClean="0">
                <a:solidFill>
                  <a:srgbClr val="FF0000"/>
                </a:solidFill>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3</a:t>
            </a:fld>
            <a:endParaRPr lang="en-GB"/>
          </a:p>
        </p:txBody>
      </p:sp>
      <p:sp>
        <p:nvSpPr>
          <p:cNvPr id="5" name="Title 1"/>
          <p:cNvSpPr>
            <a:spLocks noGrp="1"/>
          </p:cNvSpPr>
          <p:nvPr>
            <p:ph type="title"/>
          </p:nvPr>
        </p:nvSpPr>
        <p:spPr>
          <a:xfrm>
            <a:off x="457200" y="274638"/>
            <a:ext cx="8229600" cy="706090"/>
          </a:xfrm>
        </p:spPr>
        <p:txBody>
          <a:bodyPr>
            <a:normAutofit/>
          </a:bodyPr>
          <a:lstStyle/>
          <a:p>
            <a:r>
              <a:rPr lang="en-GB" sz="3200" dirty="0" smtClean="0">
                <a:solidFill>
                  <a:schemeClr val="tx1"/>
                </a:solidFill>
                <a:latin typeface="Calibri"/>
                <a:cs typeface="Calibri"/>
              </a:rPr>
              <a:t>General information about </a:t>
            </a:r>
            <a:r>
              <a:rPr lang="en-GB" sz="3200" dirty="0" err="1" smtClean="0">
                <a:solidFill>
                  <a:schemeClr val="tx1"/>
                </a:solidFill>
                <a:latin typeface="Calibri"/>
                <a:cs typeface="Calibri"/>
              </a:rPr>
              <a:t>NetCDF</a:t>
            </a:r>
            <a:endParaRPr lang="en-GB" sz="3200" strike="sngStrike" dirty="0">
              <a:solidFill>
                <a:schemeClr val="tx1"/>
              </a:solidFill>
              <a:latin typeface="Calibri"/>
              <a:cs typeface="Calibri"/>
            </a:endParaRPr>
          </a:p>
        </p:txBody>
      </p:sp>
      <p:sp>
        <p:nvSpPr>
          <p:cNvPr id="6" name="Rectangle 5"/>
          <p:cNvSpPr/>
          <p:nvPr/>
        </p:nvSpPr>
        <p:spPr>
          <a:xfrm>
            <a:off x="395536" y="1685952"/>
            <a:ext cx="8424936" cy="2813078"/>
          </a:xfrm>
          <a:prstGeom prst="rect">
            <a:avLst/>
          </a:prstGeom>
        </p:spPr>
        <p:txBody>
          <a:bodyPr wrap="square">
            <a:spAutoFit/>
          </a:bodyPr>
          <a:lstStyle/>
          <a:p>
            <a:pPr>
              <a:lnSpc>
                <a:spcPct val="130000"/>
              </a:lnSpc>
              <a:buFont typeface="Wingdings" pitchFamily="2" charset="2"/>
              <a:buChar char="Ø"/>
            </a:pPr>
            <a:r>
              <a:rPr lang="en-GB" sz="2000" b="1" dirty="0" smtClean="0">
                <a:hlinkClick r:id="rId2"/>
              </a:rPr>
              <a:t>http://www.unidata.ucar.edu/software/netcdf/docs/</a:t>
            </a:r>
            <a:endParaRPr lang="en-GB" sz="2000" b="1" dirty="0" smtClean="0"/>
          </a:p>
          <a:p>
            <a:pPr marL="542925" indent="-271463">
              <a:lnSpc>
                <a:spcPct val="130000"/>
              </a:lnSpc>
              <a:buFont typeface="Arial" pitchFamily="34" charset="0"/>
              <a:buChar char="•"/>
            </a:pPr>
            <a:r>
              <a:rPr lang="en-GB" sz="2000" dirty="0" smtClean="0"/>
              <a:t>easy-to-understand User’s guide and tutorials</a:t>
            </a:r>
          </a:p>
          <a:p>
            <a:pPr>
              <a:lnSpc>
                <a:spcPct val="130000"/>
              </a:lnSpc>
              <a:buFont typeface="Wingdings" pitchFamily="2" charset="2"/>
              <a:buChar char="Ø"/>
            </a:pPr>
            <a:r>
              <a:rPr lang="en-GB" sz="2000" dirty="0" smtClean="0"/>
              <a:t>Utilities: many CUI/GUI apps, </a:t>
            </a:r>
            <a:r>
              <a:rPr lang="en-GB" sz="2000" dirty="0" err="1" smtClean="0"/>
              <a:t>ncdump</a:t>
            </a:r>
            <a:r>
              <a:rPr lang="en-GB" sz="2000" dirty="0" smtClean="0"/>
              <a:t>/</a:t>
            </a:r>
            <a:r>
              <a:rPr lang="en-GB" sz="2000" dirty="0" err="1" smtClean="0"/>
              <a:t>ncgen</a:t>
            </a:r>
            <a:r>
              <a:rPr lang="en-GB" sz="2000" dirty="0" smtClean="0"/>
              <a:t> are quite useful</a:t>
            </a:r>
          </a:p>
          <a:p>
            <a:pPr marL="542925" indent="-271463">
              <a:lnSpc>
                <a:spcPct val="130000"/>
              </a:lnSpc>
              <a:buFont typeface="Arial" pitchFamily="34" charset="0"/>
              <a:buChar char="•"/>
            </a:pPr>
            <a:r>
              <a:rPr lang="en-GB" sz="1600" dirty="0" smtClean="0">
                <a:hlinkClick r:id="rId3"/>
              </a:rPr>
              <a:t>http://www.unidata.ucar.edu/software/netcdf/docs/html_guide/netcdf_utilities_guide.html</a:t>
            </a:r>
            <a:endParaRPr lang="en-GB" sz="1600" dirty="0" smtClean="0"/>
          </a:p>
          <a:p>
            <a:pPr marL="542925" indent="-271463">
              <a:lnSpc>
                <a:spcPct val="130000"/>
              </a:lnSpc>
              <a:buFont typeface="Arial" pitchFamily="34" charset="0"/>
              <a:buChar char="•"/>
            </a:pPr>
            <a:r>
              <a:rPr lang="en-GB" sz="2000" b="1" dirty="0" err="1" smtClean="0"/>
              <a:t>ncdump</a:t>
            </a:r>
            <a:r>
              <a:rPr lang="en-GB" sz="2000" dirty="0" smtClean="0"/>
              <a:t>: c</a:t>
            </a:r>
            <a:r>
              <a:rPr lang="en-IE" sz="2000" dirty="0" err="1" smtClean="0"/>
              <a:t>onvert</a:t>
            </a:r>
            <a:r>
              <a:rPr lang="en-IE" sz="2000" dirty="0" smtClean="0"/>
              <a:t> </a:t>
            </a:r>
            <a:r>
              <a:rPr lang="en-IE" sz="2000" dirty="0" err="1" smtClean="0"/>
              <a:t>NetCDF</a:t>
            </a:r>
            <a:r>
              <a:rPr lang="en-IE" sz="2000" dirty="0" smtClean="0"/>
              <a:t> file to text form (CDL)</a:t>
            </a:r>
            <a:endParaRPr lang="en-GB" sz="2000" dirty="0" smtClean="0"/>
          </a:p>
          <a:p>
            <a:pPr marL="542925" indent="-271463">
              <a:lnSpc>
                <a:spcPct val="130000"/>
              </a:lnSpc>
              <a:buFont typeface="Arial" pitchFamily="34" charset="0"/>
              <a:buChar char="•"/>
              <a:tabLst>
                <a:tab pos="542925" algn="l"/>
              </a:tabLst>
            </a:pPr>
            <a:r>
              <a:rPr lang="en-GB" sz="2000" b="1" dirty="0" err="1" smtClean="0"/>
              <a:t>ncgen</a:t>
            </a:r>
            <a:r>
              <a:rPr lang="en-GB" sz="2000" dirty="0" smtClean="0"/>
              <a:t>: g</a:t>
            </a:r>
            <a:r>
              <a:rPr lang="en-IE" sz="2000" dirty="0" err="1" smtClean="0"/>
              <a:t>enerates</a:t>
            </a:r>
            <a:r>
              <a:rPr lang="en-IE" sz="2000" dirty="0" smtClean="0"/>
              <a:t> a </a:t>
            </a:r>
            <a:r>
              <a:rPr lang="en-IE" sz="2000" dirty="0" err="1" smtClean="0"/>
              <a:t>NetCDF</a:t>
            </a:r>
            <a:r>
              <a:rPr lang="en-IE" sz="2000" dirty="0" smtClean="0"/>
              <a:t> file or a C/FORTRAN code that creates a </a:t>
            </a:r>
            <a:r>
              <a:rPr lang="en-IE" sz="2000" dirty="0" err="1" smtClean="0"/>
              <a:t>netCDF</a:t>
            </a:r>
            <a:r>
              <a:rPr lang="en-IE" sz="2000" dirty="0" smtClean="0"/>
              <a:t> dataset from CDL</a:t>
            </a:r>
            <a:endParaRPr lang="en-GB" sz="2000" dirty="0" smtClean="0"/>
          </a:p>
        </p:txBody>
      </p:sp>
      <p:sp>
        <p:nvSpPr>
          <p:cNvPr id="7" name="Rectangle 6"/>
          <p:cNvSpPr/>
          <p:nvPr/>
        </p:nvSpPr>
        <p:spPr>
          <a:xfrm>
            <a:off x="611560" y="4797152"/>
            <a:ext cx="8136904" cy="1323439"/>
          </a:xfrm>
          <a:prstGeom prst="rect">
            <a:avLst/>
          </a:prstGeom>
        </p:spPr>
        <p:txBody>
          <a:bodyPr wrap="square">
            <a:spAutoFit/>
          </a:bodyPr>
          <a:lstStyle/>
          <a:p>
            <a:r>
              <a:rPr lang="en-IE" sz="2000" i="1" dirty="0" smtClean="0"/>
              <a:t>“</a:t>
            </a:r>
            <a:r>
              <a:rPr lang="en-IE" sz="2000" i="1" dirty="0" err="1" smtClean="0"/>
              <a:t>NetCDF</a:t>
            </a:r>
            <a:r>
              <a:rPr lang="en-IE" sz="2000" i="1" dirty="0" smtClean="0"/>
              <a:t> is </a:t>
            </a:r>
            <a:r>
              <a:rPr lang="en-IE" sz="2000" i="1" dirty="0" smtClean="0">
                <a:solidFill>
                  <a:srgbClr val="FF0000"/>
                </a:solidFill>
              </a:rPr>
              <a:t>a set of software libraries and self-describing, machine-independent data formats </a:t>
            </a:r>
            <a:r>
              <a:rPr lang="en-IE" sz="2000" i="1" dirty="0" smtClean="0"/>
              <a:t>that support the creation, access, and sharing of array-oriented scientific data. </a:t>
            </a:r>
            <a:r>
              <a:rPr lang="en-IE" sz="2000" i="1" dirty="0" err="1" smtClean="0"/>
              <a:t>NetCDF</a:t>
            </a:r>
            <a:r>
              <a:rPr lang="en-IE" sz="2000" i="1" dirty="0" smtClean="0"/>
              <a:t> was developed and is maintained at </a:t>
            </a:r>
            <a:r>
              <a:rPr lang="en-IE" sz="2000" i="1" dirty="0" err="1" smtClean="0">
                <a:hlinkClick r:id="rId4"/>
              </a:rPr>
              <a:t>Unidata</a:t>
            </a:r>
            <a:r>
              <a:rPr lang="en-IE" sz="2000" i="1" dirty="0" smtClean="0"/>
              <a:t>. ...”</a:t>
            </a:r>
            <a:endParaRPr lang="en-IE" sz="2000" i="1" dirty="0"/>
          </a:p>
        </p:txBody>
      </p:sp>
      <p:sp>
        <p:nvSpPr>
          <p:cNvPr id="8" name="Rectangle 7"/>
          <p:cNvSpPr/>
          <p:nvPr/>
        </p:nvSpPr>
        <p:spPr>
          <a:xfrm>
            <a:off x="5436096" y="5867980"/>
            <a:ext cx="3082056" cy="369332"/>
          </a:xfrm>
          <a:prstGeom prst="rect">
            <a:avLst/>
          </a:prstGeom>
        </p:spPr>
        <p:txBody>
          <a:bodyPr wrap="square">
            <a:spAutoFit/>
          </a:bodyPr>
          <a:lstStyle/>
          <a:p>
            <a:r>
              <a:rPr lang="en-GB" dirty="0" smtClean="0"/>
              <a:t>(from </a:t>
            </a:r>
            <a:r>
              <a:rPr lang="en-GB" dirty="0" err="1" smtClean="0"/>
              <a:t>Unidata</a:t>
            </a:r>
            <a:r>
              <a:rPr lang="en-GB" dirty="0" smtClean="0"/>
              <a:t> website above)</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Input-1: Lunar observation </a:t>
            </a:r>
            <a:r>
              <a:rPr lang="en-GB" dirty="0" err="1" smtClean="0">
                <a:solidFill>
                  <a:schemeClr val="tx1"/>
                </a:solidFill>
              </a:rPr>
              <a:t>NetCDF</a:t>
            </a:r>
            <a:endParaRPr lang="en-GB" dirty="0">
              <a:solidFill>
                <a:schemeClr val="tx1"/>
              </a:solidFill>
            </a:endParaRPr>
          </a:p>
        </p:txBody>
      </p:sp>
      <p:sp>
        <p:nvSpPr>
          <p:cNvPr id="6" name="Footer Placeholder 5"/>
          <p:cNvSpPr>
            <a:spLocks noGrp="1"/>
          </p:cNvSpPr>
          <p:nvPr>
            <p:ph type="ftr" sz="quarter" idx="11"/>
          </p:nvPr>
        </p:nvSpPr>
        <p:spPr/>
        <p:txBody>
          <a:bodyPr/>
          <a:lstStyle/>
          <a:p>
            <a:r>
              <a:rPr lang="en-IE" smtClean="0"/>
              <a:t>GRWG/GDWG web meeting, 24 June, 2014</a:t>
            </a:r>
            <a:endParaRPr lang="en-GB"/>
          </a:p>
        </p:txBody>
      </p:sp>
      <p:sp>
        <p:nvSpPr>
          <p:cNvPr id="5" name="Slide Number Placeholder 4"/>
          <p:cNvSpPr>
            <a:spLocks noGrp="1"/>
          </p:cNvSpPr>
          <p:nvPr>
            <p:ph type="sldNum" sz="quarter" idx="12"/>
          </p:nvPr>
        </p:nvSpPr>
        <p:spPr/>
        <p:txBody>
          <a:bodyPr>
            <a:normAutofit/>
          </a:bodyPr>
          <a:lstStyle/>
          <a:p>
            <a:fld id="{0BB208F0-6506-4A53-8573-371B9A226856}" type="slidenum">
              <a:rPr lang="en-GB" smtClean="0"/>
              <a:pPr/>
              <a:t>4</a:t>
            </a:fld>
            <a:endParaRPr lang="en-GB"/>
          </a:p>
        </p:txBody>
      </p:sp>
      <p:sp>
        <p:nvSpPr>
          <p:cNvPr id="3" name="Rectangle 2"/>
          <p:cNvSpPr/>
          <p:nvPr/>
        </p:nvSpPr>
        <p:spPr>
          <a:xfrm>
            <a:off x="467544" y="4013115"/>
            <a:ext cx="7992888" cy="2092881"/>
          </a:xfrm>
          <a:prstGeom prst="rect">
            <a:avLst/>
          </a:prstGeom>
        </p:spPr>
        <p:txBody>
          <a:bodyPr wrap="square">
            <a:spAutoFit/>
          </a:bodyPr>
          <a:lstStyle/>
          <a:p>
            <a:pPr marL="363538" indent="-363538">
              <a:lnSpc>
                <a:spcPct val="130000"/>
              </a:lnSpc>
              <a:buFont typeface="Wingdings" pitchFamily="2" charset="2"/>
              <a:buChar char="Ø"/>
            </a:pPr>
            <a:r>
              <a:rPr lang="en-GB" sz="2000" dirty="0" smtClean="0"/>
              <a:t>Each participant has to generate this file</a:t>
            </a:r>
          </a:p>
          <a:p>
            <a:pPr marL="363538" indent="-363538">
              <a:lnSpc>
                <a:spcPct val="130000"/>
              </a:lnSpc>
              <a:buFont typeface="Wingdings" pitchFamily="2" charset="2"/>
              <a:buChar char="Ø"/>
            </a:pPr>
            <a:r>
              <a:rPr lang="en-GB" sz="2000" dirty="0" smtClean="0">
                <a:solidFill>
                  <a:srgbClr val="0070C0"/>
                </a:solidFill>
              </a:rPr>
              <a:t>Single file for each lunar occurrence, including all-channel information</a:t>
            </a:r>
          </a:p>
          <a:p>
            <a:pPr marL="363538" indent="-363538">
              <a:lnSpc>
                <a:spcPct val="130000"/>
              </a:lnSpc>
              <a:buFont typeface="Wingdings" pitchFamily="2" charset="2"/>
              <a:buChar char="Ø"/>
            </a:pPr>
            <a:r>
              <a:rPr lang="en-GB" sz="2000" dirty="0" smtClean="0"/>
              <a:t>Variable units: must be the same as those in a template</a:t>
            </a:r>
          </a:p>
          <a:p>
            <a:pPr marL="363538" indent="-363538">
              <a:lnSpc>
                <a:spcPct val="130000"/>
              </a:lnSpc>
              <a:buFont typeface="Wingdings" pitchFamily="2" charset="2"/>
              <a:buChar char="Ø"/>
            </a:pPr>
            <a:r>
              <a:rPr lang="en-GB" sz="2000" dirty="0" smtClean="0"/>
              <a:t>Recommend to use </a:t>
            </a:r>
            <a:r>
              <a:rPr lang="en-GB" sz="2000" b="1" dirty="0" smtClean="0"/>
              <a:t>classic netCDF4</a:t>
            </a:r>
            <a:endParaRPr lang="en-GB" sz="2000" b="1" dirty="0" smtClean="0">
              <a:solidFill>
                <a:srgbClr val="00B050"/>
              </a:solidFill>
            </a:endParaRPr>
          </a:p>
          <a:p>
            <a:pPr marL="363538" indent="-363538">
              <a:lnSpc>
                <a:spcPct val="130000"/>
              </a:lnSpc>
              <a:buFont typeface="Wingdings" pitchFamily="2" charset="2"/>
              <a:buChar char="Ø"/>
            </a:pPr>
            <a:r>
              <a:rPr lang="en-GB" sz="2000" u="sng" dirty="0" smtClean="0"/>
              <a:t>Could </a:t>
            </a:r>
            <a:r>
              <a:rPr lang="en-GB" sz="2000" u="sng" dirty="0" smtClean="0">
                <a:solidFill>
                  <a:schemeClr val="tx1"/>
                </a:solidFill>
              </a:rPr>
              <a:t>be used as “GSICS source dataset” in the future</a:t>
            </a:r>
          </a:p>
        </p:txBody>
      </p:sp>
      <p:sp>
        <p:nvSpPr>
          <p:cNvPr id="4" name="TextBox 3"/>
          <p:cNvSpPr txBox="1"/>
          <p:nvPr/>
        </p:nvSpPr>
        <p:spPr>
          <a:xfrm>
            <a:off x="170520" y="1511288"/>
            <a:ext cx="8820472" cy="852541"/>
          </a:xfrm>
          <a:prstGeom prst="rect">
            <a:avLst/>
          </a:prstGeom>
          <a:noFill/>
          <a:ln>
            <a:noFill/>
          </a:ln>
        </p:spPr>
        <p:txBody>
          <a:bodyPr wrap="square" rtlCol="0">
            <a:spAutoFit/>
          </a:bodyPr>
          <a:lstStyle/>
          <a:p>
            <a:pPr>
              <a:lnSpc>
                <a:spcPct val="130000"/>
              </a:lnSpc>
            </a:pPr>
            <a:r>
              <a:rPr lang="en-GB" sz="2000" b="1" dirty="0" smtClean="0">
                <a:solidFill>
                  <a:schemeClr val="tx1"/>
                </a:solidFill>
              </a:rPr>
              <a:t>File name </a:t>
            </a:r>
            <a:r>
              <a:rPr lang="en-GB" sz="1800" b="1" dirty="0" smtClean="0">
                <a:solidFill>
                  <a:schemeClr val="tx1"/>
                </a:solidFill>
              </a:rPr>
              <a:t>(e.g., MTSAT-2/Imager)</a:t>
            </a:r>
          </a:p>
          <a:p>
            <a:pPr>
              <a:lnSpc>
                <a:spcPct val="130000"/>
              </a:lnSpc>
            </a:pPr>
            <a:r>
              <a:rPr lang="en-GB" sz="1800" b="1" dirty="0" smtClean="0">
                <a:solidFill>
                  <a:schemeClr val="tx1"/>
                </a:solidFill>
              </a:rPr>
              <a:t>W_JP-JMA-MSC,VISNIR+SUBSET+MOON,</a:t>
            </a:r>
            <a:r>
              <a:rPr lang="en-GB" sz="1800" b="1" dirty="0" smtClean="0">
                <a:solidFill>
                  <a:srgbClr val="FF0000"/>
                </a:solidFill>
              </a:rPr>
              <a:t>MTSAT2+Imager</a:t>
            </a:r>
            <a:r>
              <a:rPr lang="en-GB" sz="1800" b="1" dirty="0" smtClean="0">
                <a:solidFill>
                  <a:schemeClr val="tx1"/>
                </a:solidFill>
              </a:rPr>
              <a:t>_C_RJTD_</a:t>
            </a:r>
            <a:r>
              <a:rPr lang="en-GB" sz="1800" b="1" dirty="0" smtClean="0">
                <a:solidFill>
                  <a:srgbClr val="0070C0"/>
                </a:solidFill>
              </a:rPr>
              <a:t>20130701062451</a:t>
            </a:r>
            <a:r>
              <a:rPr lang="en-GB" sz="1800" b="1" dirty="0" smtClean="0">
                <a:solidFill>
                  <a:schemeClr val="tx1"/>
                </a:solidFill>
              </a:rPr>
              <a:t>_01.nc</a:t>
            </a:r>
            <a:endParaRPr lang="en-GB" sz="1400" b="1" u="sng" dirty="0" smtClean="0">
              <a:solidFill>
                <a:schemeClr val="tx1">
                  <a:lumMod val="40000"/>
                  <a:lumOff val="60000"/>
                </a:schemeClr>
              </a:solidFill>
            </a:endParaRPr>
          </a:p>
        </p:txBody>
      </p:sp>
      <p:sp>
        <p:nvSpPr>
          <p:cNvPr id="8" name="Rectangle 7"/>
          <p:cNvSpPr/>
          <p:nvPr/>
        </p:nvSpPr>
        <p:spPr>
          <a:xfrm>
            <a:off x="467544" y="3140968"/>
            <a:ext cx="7056784" cy="646331"/>
          </a:xfrm>
          <a:prstGeom prst="rect">
            <a:avLst/>
          </a:prstGeom>
        </p:spPr>
        <p:txBody>
          <a:bodyPr wrap="square">
            <a:spAutoFit/>
          </a:bodyPr>
          <a:lstStyle/>
          <a:p>
            <a:r>
              <a:rPr lang="en-GB" dirty="0" smtClean="0"/>
              <a:t>To know the naming details, please refer to:   https://gsics.nesdis.noaa.gov/wiki/Development/FilenameConvention</a:t>
            </a:r>
            <a:endParaRPr lang="en-GB" dirty="0"/>
          </a:p>
        </p:txBody>
      </p:sp>
      <p:sp>
        <p:nvSpPr>
          <p:cNvPr id="9" name="TextBox 8"/>
          <p:cNvSpPr txBox="1"/>
          <p:nvPr/>
        </p:nvSpPr>
        <p:spPr>
          <a:xfrm>
            <a:off x="2699792" y="2420888"/>
            <a:ext cx="3003771" cy="369332"/>
          </a:xfrm>
          <a:prstGeom prst="rect">
            <a:avLst/>
          </a:prstGeom>
          <a:noFill/>
        </p:spPr>
        <p:txBody>
          <a:bodyPr wrap="none" rtlCol="0">
            <a:spAutoFit/>
          </a:bodyPr>
          <a:lstStyle/>
          <a:p>
            <a:r>
              <a:rPr lang="en-GB" dirty="0" smtClean="0">
                <a:solidFill>
                  <a:srgbClr val="FF0000"/>
                </a:solidFill>
              </a:rPr>
              <a:t>satellite and instrument name</a:t>
            </a:r>
            <a:endParaRPr lang="en-GB" dirty="0">
              <a:solidFill>
                <a:srgbClr val="0070C0"/>
              </a:solidFill>
            </a:endParaRPr>
          </a:p>
        </p:txBody>
      </p:sp>
      <p:sp>
        <p:nvSpPr>
          <p:cNvPr id="10" name="Rectangle 9"/>
          <p:cNvSpPr/>
          <p:nvPr/>
        </p:nvSpPr>
        <p:spPr>
          <a:xfrm>
            <a:off x="5796136" y="2420888"/>
            <a:ext cx="3078088" cy="646331"/>
          </a:xfrm>
          <a:prstGeom prst="rect">
            <a:avLst/>
          </a:prstGeom>
        </p:spPr>
        <p:txBody>
          <a:bodyPr wrap="square">
            <a:spAutoFit/>
          </a:bodyPr>
          <a:lstStyle/>
          <a:p>
            <a:pPr algn="ctr"/>
            <a:r>
              <a:rPr lang="en-GB" dirty="0" smtClean="0">
                <a:solidFill>
                  <a:srgbClr val="0070C0"/>
                </a:solidFill>
              </a:rPr>
              <a:t>lunar observation time as </a:t>
            </a:r>
            <a:r>
              <a:rPr lang="en-GB" dirty="0" err="1" smtClean="0">
                <a:solidFill>
                  <a:srgbClr val="0070C0"/>
                </a:solidFill>
              </a:rPr>
              <a:t>yyyyMMddhhmmss</a:t>
            </a:r>
            <a:endParaRPr lang="en-GB" dirty="0">
              <a:solidFill>
                <a:srgbClr val="0070C0"/>
              </a:solidFill>
            </a:endParaRPr>
          </a:p>
        </p:txBody>
      </p:sp>
      <p:cxnSp>
        <p:nvCxnSpPr>
          <p:cNvPr id="12" name="Straight Arrow Connector 11"/>
          <p:cNvCxnSpPr/>
          <p:nvPr/>
        </p:nvCxnSpPr>
        <p:spPr>
          <a:xfrm flipH="1">
            <a:off x="4572000" y="2250368"/>
            <a:ext cx="144016" cy="216024"/>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164288" y="2276872"/>
            <a:ext cx="135632" cy="207640"/>
          </a:xfrm>
          <a:prstGeom prst="straightConnector1">
            <a:avLst/>
          </a:prstGeom>
          <a:ln w="2222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5</a:t>
            </a:fld>
            <a:endParaRPr lang="en-GB"/>
          </a:p>
        </p:txBody>
      </p:sp>
      <p:sp>
        <p:nvSpPr>
          <p:cNvPr id="6" name="Title 1"/>
          <p:cNvSpPr>
            <a:spLocks noGrp="1"/>
          </p:cNvSpPr>
          <p:nvPr>
            <p:ph type="title"/>
          </p:nvPr>
        </p:nvSpPr>
        <p:spPr>
          <a:xfrm>
            <a:off x="301752" y="228600"/>
            <a:ext cx="8534400" cy="758952"/>
          </a:xfrm>
        </p:spPr>
        <p:txBody>
          <a:bodyPr/>
          <a:lstStyle/>
          <a:p>
            <a:r>
              <a:rPr lang="en-GB" dirty="0" smtClean="0">
                <a:solidFill>
                  <a:schemeClr val="tx1"/>
                </a:solidFill>
              </a:rPr>
              <a:t>global attributes: Lunar observation </a:t>
            </a:r>
            <a:r>
              <a:rPr lang="en-GB" dirty="0" err="1" smtClean="0">
                <a:solidFill>
                  <a:schemeClr val="tx1"/>
                </a:solidFill>
              </a:rPr>
              <a:t>NetCDF</a:t>
            </a:r>
            <a:endParaRPr lang="en-GB" dirty="0">
              <a:solidFill>
                <a:schemeClr val="tx1"/>
              </a:solidFill>
            </a:endParaRPr>
          </a:p>
        </p:txBody>
      </p:sp>
      <p:sp>
        <p:nvSpPr>
          <p:cNvPr id="7" name="Rectangle 6"/>
          <p:cNvSpPr/>
          <p:nvPr/>
        </p:nvSpPr>
        <p:spPr>
          <a:xfrm>
            <a:off x="395536" y="1632282"/>
            <a:ext cx="7344816" cy="892552"/>
          </a:xfrm>
          <a:prstGeom prst="rect">
            <a:avLst/>
          </a:prstGeom>
        </p:spPr>
        <p:txBody>
          <a:bodyPr wrap="square">
            <a:spAutoFit/>
          </a:bodyPr>
          <a:lstStyle/>
          <a:p>
            <a:pPr marL="363538" indent="-363538">
              <a:lnSpc>
                <a:spcPct val="130000"/>
              </a:lnSpc>
              <a:buFont typeface="Wingdings" pitchFamily="2" charset="2"/>
              <a:buChar char="Ø"/>
            </a:pPr>
            <a:r>
              <a:rPr lang="en-GB" sz="2000" dirty="0" smtClean="0"/>
              <a:t>Please</a:t>
            </a:r>
            <a:r>
              <a:rPr lang="en-GB" sz="2000" dirty="0" smtClean="0">
                <a:solidFill>
                  <a:schemeClr val="tx1"/>
                </a:solidFill>
              </a:rPr>
              <a:t> </a:t>
            </a:r>
            <a:r>
              <a:rPr lang="en-GB" sz="2000" dirty="0" smtClean="0"/>
              <a:t>follow our proposal </a:t>
            </a:r>
            <a:r>
              <a:rPr lang="en-GB" sz="2000" u="sng" dirty="0" smtClean="0"/>
              <a:t>if you have a plan to share the lunar observation </a:t>
            </a:r>
            <a:r>
              <a:rPr lang="en-GB" sz="2000" u="sng" dirty="0" err="1" smtClean="0"/>
              <a:t>NetCDF</a:t>
            </a:r>
            <a:r>
              <a:rPr lang="en-GB" sz="2000" u="sng" dirty="0" smtClean="0"/>
              <a:t> within GSICS community in the future</a:t>
            </a:r>
            <a:endParaRPr lang="en-GB" sz="2000" u="sng" dirty="0" smtClean="0">
              <a:solidFill>
                <a:schemeClr val="tx1"/>
              </a:solidFill>
            </a:endParaRPr>
          </a:p>
        </p:txBody>
      </p:sp>
      <p:graphicFrame>
        <p:nvGraphicFramePr>
          <p:cNvPr id="9" name="Table 8"/>
          <p:cNvGraphicFramePr>
            <a:graphicFrameLocks noGrp="1"/>
          </p:cNvGraphicFramePr>
          <p:nvPr/>
        </p:nvGraphicFramePr>
        <p:xfrm>
          <a:off x="369032" y="2852936"/>
          <a:ext cx="4176464" cy="2926080"/>
        </p:xfrm>
        <a:graphic>
          <a:graphicData uri="http://schemas.openxmlformats.org/drawingml/2006/table">
            <a:tbl>
              <a:tblPr/>
              <a:tblGrid>
                <a:gridCol w="1152128"/>
                <a:gridCol w="3024336"/>
              </a:tblGrid>
              <a:tr h="0">
                <a:tc>
                  <a:txBody>
                    <a:bodyPr/>
                    <a:lstStyle/>
                    <a:p>
                      <a:pPr algn="ctr">
                        <a:spcBef>
                          <a:spcPts val="1200"/>
                        </a:spcBef>
                        <a:spcAft>
                          <a:spcPts val="1200"/>
                        </a:spcAft>
                      </a:pPr>
                      <a:r>
                        <a:rPr lang="en-GB" sz="1200" b="1" dirty="0">
                          <a:latin typeface="Calibri"/>
                          <a:ea typeface="Times New Roman"/>
                          <a:cs typeface="Calibri"/>
                        </a:rPr>
                        <a:t>NAME</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Bef>
                          <a:spcPts val="1200"/>
                        </a:spcBef>
                        <a:spcAft>
                          <a:spcPts val="1200"/>
                        </a:spcAft>
                      </a:pPr>
                      <a:r>
                        <a:rPr lang="en-GB" sz="1200" b="1" dirty="0">
                          <a:latin typeface="Calibri"/>
                          <a:ea typeface="Times New Roman"/>
                          <a:cs typeface="Calibri"/>
                        </a:rPr>
                        <a:t>CONTENT</a:t>
                      </a:r>
                      <a:endParaRPr lang="en-GB" sz="140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a:latin typeface="Calibri"/>
                          <a:ea typeface="Times New Roman"/>
                          <a:cs typeface="Calibri"/>
                        </a:rPr>
                        <a:t>Conventions</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CF-1.6</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008">
                <a:tc>
                  <a:txBody>
                    <a:bodyPr/>
                    <a:lstStyle/>
                    <a:p>
                      <a:pPr algn="just">
                        <a:spcBef>
                          <a:spcPts val="1200"/>
                        </a:spcBef>
                        <a:spcAft>
                          <a:spcPts val="1200"/>
                        </a:spcAft>
                      </a:pPr>
                      <a:r>
                        <a:rPr lang="en-GB" sz="1200" b="1" dirty="0" err="1">
                          <a:latin typeface="Calibri"/>
                          <a:ea typeface="Times New Roman"/>
                          <a:cs typeface="Calibri"/>
                        </a:rPr>
                        <a:t>Metadata_Conventions</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err="1">
                          <a:latin typeface="Calibri"/>
                          <a:ea typeface="Times New Roman"/>
                          <a:cs typeface="Calibri"/>
                        </a:rPr>
                        <a:t>Unidata</a:t>
                      </a:r>
                      <a:r>
                        <a:rPr lang="en-GB" sz="1200" b="0" dirty="0">
                          <a:latin typeface="Calibri"/>
                          <a:ea typeface="Times New Roman"/>
                          <a:cs typeface="Calibri"/>
                        </a:rPr>
                        <a:t> Dataset Discovery v1.0</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5322">
                <a:tc>
                  <a:txBody>
                    <a:bodyPr/>
                    <a:lstStyle/>
                    <a:p>
                      <a:pPr algn="just">
                        <a:spcBef>
                          <a:spcPts val="1200"/>
                        </a:spcBef>
                        <a:spcAft>
                          <a:spcPts val="1200"/>
                        </a:spcAft>
                      </a:pPr>
                      <a:r>
                        <a:rPr lang="en-GB" sz="1200" b="1" dirty="0" err="1">
                          <a:latin typeface="Calibri"/>
                          <a:ea typeface="Times New Roman"/>
                          <a:cs typeface="Calibri"/>
                        </a:rPr>
                        <a:t>standard_name_vocabulary</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CF Standard Name Table (Version 19, 22 March 2012)</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smtClean="0">
                          <a:latin typeface="Calibri"/>
                          <a:ea typeface="Times New Roman"/>
                          <a:cs typeface="Calibri"/>
                        </a:rPr>
                        <a:t>project</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smtClean="0">
                          <a:latin typeface="Calibri"/>
                          <a:ea typeface="Times New Roman"/>
                          <a:cs typeface="Calibri"/>
                        </a:rPr>
                        <a:t>e.g. </a:t>
                      </a:r>
                      <a:r>
                        <a:rPr lang="en-GB" sz="1200" b="0" dirty="0">
                          <a:latin typeface="Calibri"/>
                          <a:ea typeface="Times New Roman"/>
                          <a:cs typeface="Calibri"/>
                        </a:rPr>
                        <a:t>Global Space-based Inter-Calibration System </a:t>
                      </a:r>
                      <a:r>
                        <a:rPr lang="en-GB" sz="1200" b="0" u="none" dirty="0">
                          <a:solidFill>
                            <a:schemeClr val="tx1"/>
                          </a:solidFill>
                          <a:latin typeface="Calibri"/>
                          <a:ea typeface="Times New Roman"/>
                          <a:cs typeface="Calibri"/>
                        </a:rPr>
                        <a:t>http://</a:t>
                      </a:r>
                      <a:r>
                        <a:rPr lang="en-GB" sz="1200" b="0" u="none" dirty="0" smtClean="0">
                          <a:solidFill>
                            <a:schemeClr val="tx1"/>
                          </a:solidFill>
                          <a:latin typeface="Calibri"/>
                          <a:ea typeface="Times New Roman"/>
                          <a:cs typeface="Calibri"/>
                        </a:rPr>
                        <a:t>gsics.wmo.int</a:t>
                      </a:r>
                      <a:endParaRPr lang="en-GB" sz="1400" b="0" u="none" dirty="0">
                        <a:solidFill>
                          <a:schemeClr val="tx1"/>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smtClean="0">
                          <a:latin typeface="Calibri"/>
                          <a:ea typeface="Times New Roman"/>
                          <a:cs typeface="Calibri"/>
                        </a:rPr>
                        <a:t>title</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smtClean="0">
                          <a:latin typeface="Calibri"/>
                          <a:ea typeface="Times New Roman"/>
                          <a:cs typeface="Calibri"/>
                        </a:rPr>
                        <a:t>e.g</a:t>
                      </a:r>
                      <a:r>
                        <a:rPr lang="en-GB" sz="1200" b="0" dirty="0">
                          <a:latin typeface="Calibri"/>
                          <a:ea typeface="Times New Roman"/>
                          <a:cs typeface="Calibri"/>
                        </a:rPr>
                        <a:t>. </a:t>
                      </a:r>
                      <a:r>
                        <a:rPr lang="en-GB" sz="1200" b="0" dirty="0" smtClean="0">
                          <a:latin typeface="Calibri"/>
                          <a:ea typeface="Times New Roman"/>
                          <a:cs typeface="Calibri"/>
                        </a:rPr>
                        <a:t>MSG-2+SEVIRI lunar </a:t>
                      </a:r>
                      <a:r>
                        <a:rPr lang="en-GB" sz="1200" b="0" dirty="0" err="1" smtClean="0">
                          <a:latin typeface="Calibri"/>
                          <a:ea typeface="Times New Roman"/>
                          <a:cs typeface="Calibri"/>
                        </a:rPr>
                        <a:t>imagtette</a:t>
                      </a:r>
                      <a:r>
                        <a:rPr lang="en-GB" sz="1200" b="0" dirty="0" smtClean="0">
                          <a:latin typeface="Calibri"/>
                          <a:ea typeface="Times New Roman"/>
                          <a:cs typeface="Calibri"/>
                        </a:rPr>
                        <a:t> file</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smtClean="0">
                          <a:latin typeface="Calibri"/>
                          <a:ea typeface="Times New Roman"/>
                          <a:cs typeface="Calibri"/>
                        </a:rPr>
                        <a:t>summary</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smtClean="0">
                          <a:latin typeface="Calibri"/>
                          <a:ea typeface="Times New Roman"/>
                          <a:cs typeface="Calibri"/>
                        </a:rPr>
                        <a:t>e.g. Lunar </a:t>
                      </a:r>
                      <a:r>
                        <a:rPr lang="en-GB" sz="1200" b="0" dirty="0">
                          <a:latin typeface="Calibri"/>
                          <a:ea typeface="Times New Roman"/>
                          <a:cs typeface="Calibri"/>
                        </a:rPr>
                        <a:t>observation file</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smtClean="0">
                          <a:latin typeface="Calibri"/>
                          <a:ea typeface="Times New Roman"/>
                          <a:cs typeface="Calibri"/>
                        </a:rPr>
                        <a:t>keywords</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“free content”</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smtClean="0">
                          <a:latin typeface="Calibri"/>
                          <a:ea typeface="Times New Roman"/>
                          <a:cs typeface="Calibri"/>
                        </a:rPr>
                        <a:t>references</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TBD</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6882">
                <a:tc>
                  <a:txBody>
                    <a:bodyPr/>
                    <a:lstStyle/>
                    <a:p>
                      <a:pPr algn="just">
                        <a:spcBef>
                          <a:spcPts val="1200"/>
                        </a:spcBef>
                        <a:spcAft>
                          <a:spcPts val="1200"/>
                        </a:spcAft>
                      </a:pPr>
                      <a:r>
                        <a:rPr lang="en-GB" sz="1200" b="1" dirty="0" smtClean="0">
                          <a:latin typeface="Calibri"/>
                          <a:ea typeface="Times New Roman"/>
                          <a:cs typeface="Calibri"/>
                        </a:rPr>
                        <a:t>institution</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smtClean="0">
                          <a:latin typeface="Calibri"/>
                          <a:ea typeface="Times New Roman"/>
                          <a:cs typeface="Calibri"/>
                        </a:rPr>
                        <a:t>e.g</a:t>
                      </a:r>
                      <a:r>
                        <a:rPr lang="en-GB" sz="1200" b="0" dirty="0">
                          <a:latin typeface="Calibri"/>
                          <a:ea typeface="Times New Roman"/>
                          <a:cs typeface="Calibri"/>
                        </a:rPr>
                        <a:t>. </a:t>
                      </a:r>
                      <a:r>
                        <a:rPr lang="en-GB" sz="1200" b="0" dirty="0" smtClean="0">
                          <a:latin typeface="Calibri"/>
                          <a:ea typeface="Times New Roman"/>
                          <a:cs typeface="Calibri"/>
                        </a:rPr>
                        <a:t>EUMETSAT</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smtClean="0">
                          <a:latin typeface="Calibri"/>
                          <a:ea typeface="Times New Roman"/>
                          <a:cs typeface="Calibri"/>
                        </a:rPr>
                        <a:t>licence</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“terms of use”</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Bef>
                          <a:spcPts val="1200"/>
                        </a:spcBef>
                        <a:spcAft>
                          <a:spcPts val="1200"/>
                        </a:spcAft>
                      </a:pPr>
                      <a:r>
                        <a:rPr lang="en-GB" sz="1200" b="1" dirty="0" err="1">
                          <a:latin typeface="Calibri"/>
                          <a:ea typeface="Times New Roman"/>
                          <a:cs typeface="Calibri"/>
                        </a:rPr>
                        <a:t>creator_name</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e.g., EUMETSAT - European Organisation for the Exploitation of Meteorological Satellites</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4761520" y="2852936"/>
          <a:ext cx="4032448" cy="2926080"/>
        </p:xfrm>
        <a:graphic>
          <a:graphicData uri="http://schemas.openxmlformats.org/drawingml/2006/table">
            <a:tbl>
              <a:tblPr/>
              <a:tblGrid>
                <a:gridCol w="1584176"/>
                <a:gridCol w="2448272"/>
              </a:tblGrid>
              <a:tr h="58440">
                <a:tc>
                  <a:txBody>
                    <a:bodyPr/>
                    <a:lstStyle/>
                    <a:p>
                      <a:pPr algn="ctr">
                        <a:spcBef>
                          <a:spcPts val="1200"/>
                        </a:spcBef>
                        <a:spcAft>
                          <a:spcPts val="1200"/>
                        </a:spcAft>
                      </a:pPr>
                      <a:r>
                        <a:rPr lang="en-GB" sz="1200" b="1" dirty="0">
                          <a:latin typeface="Calibri"/>
                          <a:ea typeface="Times New Roman"/>
                          <a:cs typeface="Calibri"/>
                        </a:rPr>
                        <a:t>NAME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Bef>
                          <a:spcPts val="1200"/>
                        </a:spcBef>
                        <a:spcAft>
                          <a:spcPts val="1200"/>
                        </a:spcAft>
                      </a:pPr>
                      <a:r>
                        <a:rPr lang="en-GB" sz="1200" b="1" dirty="0">
                          <a:latin typeface="Calibri"/>
                          <a:ea typeface="Times New Roman"/>
                          <a:cs typeface="Calibri"/>
                        </a:rPr>
                        <a:t>CONTENT</a:t>
                      </a:r>
                      <a:endParaRPr lang="en-GB" sz="120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8440">
                <a:tc>
                  <a:txBody>
                    <a:bodyPr/>
                    <a:lstStyle/>
                    <a:p>
                      <a:pPr algn="just">
                        <a:spcBef>
                          <a:spcPts val="1200"/>
                        </a:spcBef>
                        <a:spcAft>
                          <a:spcPts val="1200"/>
                        </a:spcAft>
                      </a:pPr>
                      <a:r>
                        <a:rPr lang="en-GB" sz="1200" b="1" dirty="0" err="1">
                          <a:latin typeface="Calibri"/>
                          <a:ea typeface="Times New Roman"/>
                          <a:cs typeface="Calibri"/>
                        </a:rPr>
                        <a:t>creator_email</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smtClean="0">
                          <a:latin typeface="Calibri"/>
                          <a:ea typeface="Times New Roman"/>
                          <a:cs typeface="Calibri"/>
                        </a:rPr>
                        <a:t>e.g. ops@eumetsat.int</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8440">
                <a:tc>
                  <a:txBody>
                    <a:bodyPr/>
                    <a:lstStyle/>
                    <a:p>
                      <a:pPr algn="just">
                        <a:spcBef>
                          <a:spcPts val="1200"/>
                        </a:spcBef>
                        <a:spcAft>
                          <a:spcPts val="1200"/>
                        </a:spcAft>
                      </a:pPr>
                      <a:r>
                        <a:rPr lang="en-GB" sz="1200" b="1" dirty="0" err="1">
                          <a:latin typeface="Calibri"/>
                          <a:ea typeface="Times New Roman"/>
                          <a:cs typeface="Calibri"/>
                        </a:rPr>
                        <a:t>creator_url</a:t>
                      </a:r>
                      <a:endParaRPr lang="en-GB" sz="14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smtClean="0">
                          <a:latin typeface="Calibri"/>
                          <a:ea typeface="Times New Roman"/>
                          <a:cs typeface="Calibri"/>
                        </a:rPr>
                        <a:t>e.g. http</a:t>
                      </a:r>
                      <a:r>
                        <a:rPr lang="en-GB" sz="1200" b="0" dirty="0">
                          <a:latin typeface="Calibri"/>
                          <a:ea typeface="Times New Roman"/>
                          <a:cs typeface="Calibri"/>
                        </a:rPr>
                        <a:t>://www.eumetsat.int</a:t>
                      </a:r>
                      <a:endParaRPr lang="en-GB" sz="14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8440">
                <a:tc>
                  <a:txBody>
                    <a:bodyPr/>
                    <a:lstStyle/>
                    <a:p>
                      <a:pPr algn="just">
                        <a:spcBef>
                          <a:spcPts val="1200"/>
                        </a:spcBef>
                        <a:spcAft>
                          <a:spcPts val="1200"/>
                        </a:spcAft>
                      </a:pPr>
                      <a:r>
                        <a:rPr lang="en-GB" sz="1200" b="1" dirty="0" smtClean="0">
                          <a:latin typeface="Calibri"/>
                          <a:ea typeface="Times New Roman"/>
                          <a:cs typeface="Calibri"/>
                        </a:rPr>
                        <a:t>instrument</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e.g</a:t>
                      </a:r>
                      <a:r>
                        <a:rPr lang="en-GB" sz="1200" b="0" dirty="0" smtClean="0">
                          <a:latin typeface="Calibri"/>
                          <a:ea typeface="Times New Roman"/>
                          <a:cs typeface="Calibri"/>
                        </a:rPr>
                        <a:t>. </a:t>
                      </a:r>
                      <a:r>
                        <a:rPr lang="en-GB" sz="1200" b="0" dirty="0">
                          <a:latin typeface="Calibri"/>
                          <a:ea typeface="Times New Roman"/>
                          <a:cs typeface="Calibri"/>
                        </a:rPr>
                        <a:t>MSG2 SEVIRI</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just">
                        <a:spcAft>
                          <a:spcPts val="0"/>
                        </a:spcAft>
                      </a:pPr>
                      <a:r>
                        <a:rPr lang="en-GB" sz="1200" b="1" dirty="0" err="1">
                          <a:latin typeface="Calibri"/>
                          <a:ea typeface="Times New Roman"/>
                          <a:cs typeface="Calibri"/>
                        </a:rPr>
                        <a:t>instrument_wmo_code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Aft>
                          <a:spcPts val="0"/>
                        </a:spcAft>
                      </a:pPr>
                      <a:r>
                        <a:rPr lang="en-GB" sz="1200" b="0" dirty="0" smtClean="0">
                          <a:latin typeface="Calibri"/>
                          <a:ea typeface="Times New Roman"/>
                          <a:cs typeface="Calibri"/>
                        </a:rPr>
                        <a:t>e.g. (56</a:t>
                      </a:r>
                      <a:r>
                        <a:rPr lang="en-GB" sz="1200" b="0" dirty="0">
                          <a:latin typeface="Calibri"/>
                          <a:ea typeface="Times New Roman"/>
                          <a:cs typeface="Calibri"/>
                        </a:rPr>
                        <a:t>, 207)</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64686">
                <a:tc>
                  <a:txBody>
                    <a:bodyPr/>
                    <a:lstStyle/>
                    <a:p>
                      <a:pPr algn="just">
                        <a:spcBef>
                          <a:spcPts val="1200"/>
                        </a:spcBef>
                        <a:spcAft>
                          <a:spcPts val="1200"/>
                        </a:spcAft>
                      </a:pPr>
                      <a:r>
                        <a:rPr lang="en-GB" sz="1200" b="1" dirty="0" err="1">
                          <a:latin typeface="Calibri"/>
                          <a:ea typeface="Times New Roman"/>
                          <a:cs typeface="Calibri"/>
                        </a:rPr>
                        <a:t>data_source</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“free content” e.g., Level 1.0</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8440">
                <a:tc>
                  <a:txBody>
                    <a:bodyPr/>
                    <a:lstStyle/>
                    <a:p>
                      <a:pPr algn="just">
                        <a:spcBef>
                          <a:spcPts val="1200"/>
                        </a:spcBef>
                        <a:spcAft>
                          <a:spcPts val="1200"/>
                        </a:spcAft>
                      </a:pPr>
                      <a:r>
                        <a:rPr lang="en-GB" sz="1200" b="1" dirty="0" err="1">
                          <a:latin typeface="Calibri"/>
                          <a:ea typeface="Times New Roman"/>
                          <a:cs typeface="Calibri"/>
                        </a:rPr>
                        <a:t>date_created</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a:latin typeface="Calibri"/>
                          <a:ea typeface="Times New Roman"/>
                          <a:cs typeface="Calibri"/>
                        </a:rPr>
                        <a:t>YYYY-MM-DDTHH:MM:SSZ</a:t>
                      </a:r>
                      <a:endParaRPr lang="en-GB" sz="1200" b="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8440">
                <a:tc>
                  <a:txBody>
                    <a:bodyPr/>
                    <a:lstStyle/>
                    <a:p>
                      <a:pPr algn="just">
                        <a:spcBef>
                          <a:spcPts val="1200"/>
                        </a:spcBef>
                        <a:spcAft>
                          <a:spcPts val="1200"/>
                        </a:spcAft>
                      </a:pPr>
                      <a:r>
                        <a:rPr lang="en-GB" sz="1200" b="1" dirty="0" err="1">
                          <a:latin typeface="Calibri"/>
                          <a:ea typeface="Times New Roman"/>
                          <a:cs typeface="Calibri"/>
                        </a:rPr>
                        <a:t>date_modified</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a:latin typeface="Calibri"/>
                          <a:ea typeface="Times New Roman"/>
                          <a:cs typeface="Calibri"/>
                        </a:rPr>
                        <a:t>YYYY-MM-DDTHH:MM:SSZ</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5322">
                <a:tc>
                  <a:txBody>
                    <a:bodyPr/>
                    <a:lstStyle/>
                    <a:p>
                      <a:pPr algn="just">
                        <a:spcBef>
                          <a:spcPts val="1200"/>
                        </a:spcBef>
                        <a:spcAft>
                          <a:spcPts val="1200"/>
                        </a:spcAft>
                      </a:pPr>
                      <a:r>
                        <a:rPr lang="en-GB" sz="1200" b="1" dirty="0" smtClean="0">
                          <a:latin typeface="Calibri"/>
                          <a:ea typeface="Times New Roman"/>
                          <a:cs typeface="Calibri"/>
                        </a:rPr>
                        <a:t>history</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a:latin typeface="Calibri"/>
                          <a:ea typeface="Times New Roman"/>
                          <a:cs typeface="Calibri"/>
                        </a:rPr>
                        <a:t>“free content”</a:t>
                      </a:r>
                      <a:endParaRPr lang="en-GB" sz="1200" b="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7904">
                <a:tc>
                  <a:txBody>
                    <a:bodyPr/>
                    <a:lstStyle/>
                    <a:p>
                      <a:pPr algn="just">
                        <a:spcBef>
                          <a:spcPts val="1200"/>
                        </a:spcBef>
                        <a:spcAft>
                          <a:spcPts val="1200"/>
                        </a:spcAft>
                      </a:pPr>
                      <a:r>
                        <a:rPr lang="en-GB" sz="1200" b="1" dirty="0" smtClean="0">
                          <a:latin typeface="Calibri"/>
                          <a:ea typeface="Times New Roman"/>
                          <a:cs typeface="Calibri"/>
                        </a:rPr>
                        <a:t>id</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u="none" dirty="0" smtClean="0">
                          <a:solidFill>
                            <a:schemeClr val="tx1"/>
                          </a:solidFill>
                          <a:latin typeface="Calibri"/>
                          <a:ea typeface="Times New Roman"/>
                          <a:cs typeface="Calibri"/>
                        </a:rPr>
                        <a:t>File name</a:t>
                      </a:r>
                      <a:endParaRPr lang="en-GB" sz="1200" b="0" u="none" dirty="0">
                        <a:solidFill>
                          <a:schemeClr val="tx1"/>
                        </a:solidFill>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6882">
                <a:tc>
                  <a:txBody>
                    <a:bodyPr/>
                    <a:lstStyle/>
                    <a:p>
                      <a:pPr algn="just">
                        <a:spcBef>
                          <a:spcPts val="1200"/>
                        </a:spcBef>
                        <a:spcAft>
                          <a:spcPts val="1200"/>
                        </a:spcAft>
                      </a:pPr>
                      <a:r>
                        <a:rPr lang="en-GB" sz="1200" b="1" dirty="0" err="1">
                          <a:latin typeface="Calibri"/>
                          <a:ea typeface="Times New Roman"/>
                          <a:cs typeface="Calibri"/>
                        </a:rPr>
                        <a:t>wmo_data_category</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101 for Imager data(satellite)</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6882">
                <a:tc>
                  <a:txBody>
                    <a:bodyPr/>
                    <a:lstStyle/>
                    <a:p>
                      <a:pPr algn="just">
                        <a:spcBef>
                          <a:spcPts val="1200"/>
                        </a:spcBef>
                        <a:spcAft>
                          <a:spcPts val="1200"/>
                        </a:spcAft>
                      </a:pPr>
                      <a:r>
                        <a:rPr lang="en-GB" sz="1200" b="1" dirty="0" err="1">
                          <a:latin typeface="Calibri"/>
                          <a:ea typeface="Times New Roman"/>
                          <a:cs typeface="Calibri"/>
                        </a:rPr>
                        <a:t>wmo_international_data_subcategory</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0 for Multi-purpose VIS/IR imagery</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4762">
                <a:tc>
                  <a:txBody>
                    <a:bodyPr/>
                    <a:lstStyle/>
                    <a:p>
                      <a:pPr algn="just">
                        <a:spcBef>
                          <a:spcPts val="1200"/>
                        </a:spcBef>
                        <a:spcAft>
                          <a:spcPts val="1200"/>
                        </a:spcAft>
                      </a:pPr>
                      <a:r>
                        <a:rPr lang="en-GB" sz="1200" b="1" dirty="0" err="1">
                          <a:latin typeface="Calibri"/>
                          <a:ea typeface="Times New Roman"/>
                          <a:cs typeface="Calibri"/>
                        </a:rPr>
                        <a:t>processing_level</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Bef>
                          <a:spcPts val="1200"/>
                        </a:spcBef>
                        <a:spcAft>
                          <a:spcPts val="1200"/>
                        </a:spcAft>
                      </a:pPr>
                      <a:r>
                        <a:rPr lang="en-GB" sz="1200" b="0" dirty="0">
                          <a:latin typeface="Calibri"/>
                          <a:ea typeface="Times New Roman"/>
                          <a:cs typeface="Calibri"/>
                        </a:rPr>
                        <a:t>e.g. “v1.0.0”</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6882">
                <a:tc>
                  <a:txBody>
                    <a:bodyPr/>
                    <a:lstStyle/>
                    <a:p>
                      <a:pPr algn="just">
                        <a:spcBef>
                          <a:spcPts val="1200"/>
                        </a:spcBef>
                        <a:spcAft>
                          <a:spcPts val="1200"/>
                        </a:spcAft>
                      </a:pPr>
                      <a:r>
                        <a:rPr lang="en-GB" sz="1200" b="1" dirty="0" err="1" smtClean="0">
                          <a:latin typeface="Calibri"/>
                          <a:ea typeface="Times New Roman"/>
                          <a:cs typeface="Calibri"/>
                        </a:rPr>
                        <a:t>doc_url</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spcBef>
                          <a:spcPts val="1200"/>
                        </a:spcBef>
                        <a:spcAft>
                          <a:spcPts val="1200"/>
                        </a:spcAft>
                      </a:pPr>
                      <a:r>
                        <a:rPr lang="en-GB" sz="1200" b="0" dirty="0" smtClean="0">
                          <a:latin typeface="Calibri"/>
                          <a:ea typeface="Times New Roman"/>
                          <a:cs typeface="Times New Roman"/>
                        </a:rPr>
                        <a:t>URL</a:t>
                      </a:r>
                      <a:r>
                        <a:rPr lang="en-GB" sz="1200" b="0" baseline="0" dirty="0" smtClean="0">
                          <a:latin typeface="Calibri"/>
                          <a:ea typeface="Times New Roman"/>
                          <a:cs typeface="Times New Roman"/>
                        </a:rPr>
                        <a:t> of document</a:t>
                      </a:r>
                      <a:endParaRPr lang="en-GB" sz="1200" b="0" dirty="0">
                        <a:latin typeface="Calibri"/>
                        <a:ea typeface="Times New Roman"/>
                        <a:cs typeface="Times New Roman"/>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8440">
                <a:tc>
                  <a:txBody>
                    <a:bodyPr/>
                    <a:lstStyle/>
                    <a:p>
                      <a:pPr algn="just">
                        <a:spcBef>
                          <a:spcPts val="1200"/>
                        </a:spcBef>
                        <a:spcAft>
                          <a:spcPts val="1200"/>
                        </a:spcAft>
                      </a:pPr>
                      <a:r>
                        <a:rPr lang="en-GB" sz="1200" b="1" dirty="0" err="1" smtClean="0">
                          <a:latin typeface="Calibri"/>
                          <a:ea typeface="Times New Roman"/>
                          <a:cs typeface="Calibri"/>
                        </a:rPr>
                        <a:t>doc_doi</a:t>
                      </a:r>
                      <a:endParaRPr lang="en-GB" sz="1200" dirty="0">
                        <a:latin typeface="Calibri"/>
                        <a:ea typeface="Times New Roman"/>
                        <a:cs typeface="Times New Roman"/>
                      </a:endParaRPr>
                    </a:p>
                  </a:txBody>
                  <a:tcPr marL="36000" marR="3600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Bef>
                          <a:spcPts val="1200"/>
                        </a:spcBef>
                        <a:spcAft>
                          <a:spcPts val="1200"/>
                        </a:spcAft>
                      </a:pPr>
                      <a:r>
                        <a:rPr lang="en-GB" sz="1200" b="0" dirty="0" smtClean="0">
                          <a:latin typeface="Calibri"/>
                          <a:ea typeface="Times New Roman"/>
                          <a:cs typeface="Calibri"/>
                        </a:rPr>
                        <a:t>DOI</a:t>
                      </a:r>
                      <a:r>
                        <a:rPr lang="en-GB" sz="1200" b="0" baseline="0" dirty="0" smtClean="0">
                          <a:latin typeface="Calibri"/>
                          <a:ea typeface="Times New Roman"/>
                          <a:cs typeface="Calibri"/>
                        </a:rPr>
                        <a:t> of document (if exists)</a:t>
                      </a:r>
                      <a:endParaRPr lang="en-GB" sz="1200" b="0" dirty="0">
                        <a:latin typeface="Calibri"/>
                        <a:ea typeface="Times New Roman"/>
                        <a:cs typeface="Calibri"/>
                      </a:endParaRPr>
                    </a:p>
                  </a:txBody>
                  <a:tcPr marL="36000" marR="3600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6</a:t>
            </a:fld>
            <a:endParaRPr lang="en-GB"/>
          </a:p>
        </p:txBody>
      </p:sp>
      <p:sp>
        <p:nvSpPr>
          <p:cNvPr id="5" name="Title 1"/>
          <p:cNvSpPr>
            <a:spLocks noGrp="1"/>
          </p:cNvSpPr>
          <p:nvPr>
            <p:ph type="title"/>
          </p:nvPr>
        </p:nvSpPr>
        <p:spPr>
          <a:xfrm>
            <a:off x="301752" y="228600"/>
            <a:ext cx="8534400" cy="758952"/>
          </a:xfrm>
        </p:spPr>
        <p:txBody>
          <a:bodyPr/>
          <a:lstStyle/>
          <a:p>
            <a:r>
              <a:rPr lang="en-GB" dirty="0" smtClean="0">
                <a:solidFill>
                  <a:schemeClr val="tx1"/>
                </a:solidFill>
              </a:rPr>
              <a:t>dimensions/variables: Lunar observation </a:t>
            </a:r>
            <a:r>
              <a:rPr lang="en-GB" dirty="0" err="1" smtClean="0">
                <a:solidFill>
                  <a:schemeClr val="tx1"/>
                </a:solidFill>
              </a:rPr>
              <a:t>NetCDF</a:t>
            </a:r>
            <a:endParaRPr lang="en-GB" dirty="0">
              <a:solidFill>
                <a:schemeClr val="tx1"/>
              </a:solidFill>
            </a:endParaRPr>
          </a:p>
        </p:txBody>
      </p:sp>
      <p:graphicFrame>
        <p:nvGraphicFramePr>
          <p:cNvPr id="6" name="Table 5"/>
          <p:cNvGraphicFramePr>
            <a:graphicFrameLocks noGrp="1"/>
          </p:cNvGraphicFramePr>
          <p:nvPr/>
        </p:nvGraphicFramePr>
        <p:xfrm>
          <a:off x="217512" y="1591722"/>
          <a:ext cx="6048671" cy="1280160"/>
        </p:xfrm>
        <a:graphic>
          <a:graphicData uri="http://schemas.openxmlformats.org/drawingml/2006/table">
            <a:tbl>
              <a:tblPr/>
              <a:tblGrid>
                <a:gridCol w="1120124"/>
                <a:gridCol w="1344149"/>
                <a:gridCol w="3584398"/>
              </a:tblGrid>
              <a:tr h="0">
                <a:tc>
                  <a:txBody>
                    <a:bodyPr/>
                    <a:lstStyle/>
                    <a:p>
                      <a:pPr algn="just">
                        <a:spcBef>
                          <a:spcPts val="1200"/>
                        </a:spcBef>
                        <a:spcAft>
                          <a:spcPts val="1200"/>
                        </a:spcAft>
                      </a:pPr>
                      <a:r>
                        <a:rPr lang="en-GB" sz="1200" b="1" dirty="0">
                          <a:latin typeface="Calibri"/>
                          <a:ea typeface="Times New Roman"/>
                          <a:cs typeface="Calibri"/>
                        </a:rPr>
                        <a:t>NAME</a:t>
                      </a:r>
                      <a:endParaRPr lang="en-GB" sz="1800" dirty="0">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1" dirty="0">
                          <a:latin typeface="Calibri"/>
                          <a:ea typeface="Times New Roman"/>
                          <a:cs typeface="Calibri"/>
                        </a:rPr>
                        <a:t>VALUE</a:t>
                      </a:r>
                      <a:endParaRPr lang="en-GB" sz="180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1">
                          <a:latin typeface="Calibri"/>
                          <a:ea typeface="Times New Roman"/>
                          <a:cs typeface="Calibri"/>
                        </a:rPr>
                        <a:t>DESCRIPTION</a:t>
                      </a:r>
                      <a:endParaRPr lang="en-GB" sz="180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200" b="1" dirty="0" err="1">
                          <a:solidFill>
                            <a:srgbClr val="FF0000"/>
                          </a:solidFill>
                          <a:latin typeface="Calibri"/>
                          <a:ea typeface="Times New Roman"/>
                          <a:cs typeface="Calibri"/>
                        </a:rPr>
                        <a:t>chan</a:t>
                      </a:r>
                      <a:endParaRPr lang="en-GB" sz="1800" dirty="0">
                        <a:solidFill>
                          <a:srgbClr val="FF0000"/>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e.g. 4 for SEVIRI</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a:latin typeface="Calibri"/>
                          <a:ea typeface="Times New Roman"/>
                          <a:cs typeface="Calibri"/>
                        </a:rPr>
                        <a:t>Number of channels</a:t>
                      </a:r>
                      <a:endParaRPr lang="en-GB" sz="1800" b="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200" b="1" dirty="0" err="1">
                          <a:solidFill>
                            <a:srgbClr val="FF0000"/>
                          </a:solidFill>
                          <a:latin typeface="Calibri"/>
                          <a:ea typeface="Times New Roman"/>
                          <a:cs typeface="Calibri"/>
                        </a:rPr>
                        <a:t>chan_strlen</a:t>
                      </a:r>
                      <a:endParaRPr lang="en-GB" sz="1800" dirty="0">
                        <a:solidFill>
                          <a:srgbClr val="FF0000"/>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e.g. </a:t>
                      </a:r>
                      <a:r>
                        <a:rPr lang="en-GB" sz="1200" b="0" dirty="0" smtClean="0">
                          <a:latin typeface="Calibri"/>
                          <a:ea typeface="Times New Roman"/>
                          <a:cs typeface="Calibri"/>
                        </a:rPr>
                        <a:t>6 </a:t>
                      </a:r>
                      <a:r>
                        <a:rPr lang="en-GB" sz="1200" b="0" dirty="0">
                          <a:latin typeface="Calibri"/>
                          <a:ea typeface="Times New Roman"/>
                          <a:cs typeface="Calibri"/>
                        </a:rPr>
                        <a:t>for SEVIRI</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Maximum length of variable: </a:t>
                      </a:r>
                      <a:r>
                        <a:rPr lang="en-GB" sz="1200" b="0" dirty="0" err="1" smtClean="0">
                          <a:latin typeface="Calibri"/>
                          <a:ea typeface="Times New Roman"/>
                          <a:cs typeface="Calibri"/>
                        </a:rPr>
                        <a:t>chan</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200" b="1" dirty="0">
                          <a:solidFill>
                            <a:srgbClr val="FF0000"/>
                          </a:solidFill>
                          <a:latin typeface="Calibri"/>
                          <a:ea typeface="Times New Roman"/>
                          <a:cs typeface="Calibri"/>
                        </a:rPr>
                        <a:t>date</a:t>
                      </a:r>
                      <a:endParaRPr lang="en-GB" sz="1800" dirty="0">
                        <a:solidFill>
                          <a:srgbClr val="FF0000"/>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1</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Number of date</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200" b="1" dirty="0" err="1">
                          <a:solidFill>
                            <a:srgbClr val="FF0000"/>
                          </a:solidFill>
                          <a:latin typeface="Calibri"/>
                          <a:ea typeface="Times New Roman"/>
                          <a:cs typeface="Calibri"/>
                        </a:rPr>
                        <a:t>sat_ref_strlen</a:t>
                      </a:r>
                      <a:endParaRPr lang="en-GB" sz="1800" dirty="0">
                        <a:solidFill>
                          <a:srgbClr val="FF0000"/>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6</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Maximum length of variable: </a:t>
                      </a:r>
                      <a:r>
                        <a:rPr lang="en-GB" sz="1200" b="0" dirty="0" err="1">
                          <a:latin typeface="Calibri"/>
                          <a:ea typeface="Times New Roman"/>
                          <a:cs typeface="Calibri"/>
                        </a:rPr>
                        <a:t>sat_pos_ref</a:t>
                      </a:r>
                      <a:r>
                        <a:rPr lang="en-GB" sz="1200" b="0" dirty="0">
                          <a:latin typeface="Calibri"/>
                          <a:ea typeface="Times New Roman"/>
                          <a:cs typeface="Calibri"/>
                        </a:rPr>
                        <a:t> (i.e. “ITRF93”)</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200" b="1" dirty="0" err="1">
                          <a:solidFill>
                            <a:srgbClr val="FF0000"/>
                          </a:solidFill>
                          <a:latin typeface="Calibri"/>
                          <a:ea typeface="Times New Roman"/>
                          <a:cs typeface="Calibri"/>
                        </a:rPr>
                        <a:t>sat_xyz</a:t>
                      </a:r>
                      <a:endParaRPr lang="en-GB" sz="1800" dirty="0">
                        <a:solidFill>
                          <a:srgbClr val="FF0000"/>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3</a:t>
                      </a:r>
                      <a:endParaRPr lang="en-GB" sz="1800" b="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X, Y, and Z axis of satellite position </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200" b="1" dirty="0" err="1" smtClean="0">
                          <a:solidFill>
                            <a:srgbClr val="00B050"/>
                          </a:solidFill>
                          <a:latin typeface="Calibri"/>
                          <a:ea typeface="Times New Roman"/>
                          <a:cs typeface="Calibri"/>
                        </a:rPr>
                        <a:t>col</a:t>
                      </a:r>
                      <a:r>
                        <a:rPr lang="en-GB" sz="1200" b="1" dirty="0" smtClean="0">
                          <a:solidFill>
                            <a:srgbClr val="00B050"/>
                          </a:solidFill>
                          <a:latin typeface="Calibri"/>
                          <a:ea typeface="Times New Roman"/>
                          <a:cs typeface="Calibri"/>
                        </a:rPr>
                        <a:t>, row</a:t>
                      </a:r>
                      <a:endParaRPr lang="en-GB" sz="1800" dirty="0">
                        <a:solidFill>
                          <a:srgbClr val="00B050"/>
                        </a:solidFill>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e.g. </a:t>
                      </a:r>
                      <a:r>
                        <a:rPr lang="en-GB" sz="1200" b="0" dirty="0" smtClean="0">
                          <a:latin typeface="Calibri"/>
                          <a:ea typeface="Times New Roman"/>
                          <a:cs typeface="Calibri"/>
                        </a:rPr>
                        <a:t>499 </a:t>
                      </a:r>
                      <a:r>
                        <a:rPr lang="en-GB" sz="1200" b="0" dirty="0">
                          <a:latin typeface="Calibri"/>
                          <a:ea typeface="Times New Roman"/>
                          <a:cs typeface="Calibri"/>
                        </a:rPr>
                        <a:t>for SEVIRI</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Number of columns </a:t>
                      </a:r>
                      <a:r>
                        <a:rPr lang="en-GB" sz="1200" b="0" dirty="0" smtClean="0">
                          <a:latin typeface="Calibri"/>
                          <a:ea typeface="Times New Roman"/>
                          <a:cs typeface="Calibri"/>
                        </a:rPr>
                        <a:t>and</a:t>
                      </a:r>
                      <a:r>
                        <a:rPr lang="en-GB" sz="1200" b="0" baseline="0" dirty="0" smtClean="0">
                          <a:latin typeface="Calibri"/>
                          <a:ea typeface="Times New Roman"/>
                          <a:cs typeface="Calibri"/>
                        </a:rPr>
                        <a:t> rows </a:t>
                      </a:r>
                      <a:r>
                        <a:rPr lang="en-GB" sz="1200" b="0" dirty="0" smtClean="0">
                          <a:latin typeface="Calibri"/>
                          <a:ea typeface="Times New Roman"/>
                          <a:cs typeface="Calibri"/>
                        </a:rPr>
                        <a:t>of </a:t>
                      </a:r>
                      <a:r>
                        <a:rPr lang="en-GB" sz="1200" b="0" dirty="0">
                          <a:latin typeface="Calibri"/>
                          <a:ea typeface="Times New Roman"/>
                          <a:cs typeface="Calibri"/>
                        </a:rPr>
                        <a:t>the </a:t>
                      </a:r>
                      <a:r>
                        <a:rPr lang="en-GB" sz="1200" b="0" dirty="0" err="1">
                          <a:latin typeface="Calibri"/>
                          <a:ea typeface="Times New Roman"/>
                          <a:cs typeface="Calibri"/>
                        </a:rPr>
                        <a:t>imagette</a:t>
                      </a:r>
                      <a:endParaRPr lang="en-GB" sz="1800" b="0" dirty="0">
                        <a:latin typeface="Calibri"/>
                        <a:ea typeface="Times New Roman"/>
                        <a:cs typeface="Times New Roman"/>
                      </a:endParaRPr>
                    </a:p>
                  </a:txBody>
                  <a:tcPr marL="68580" marR="68580"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nvGraphicFramePr>
        <p:xfrm>
          <a:off x="225016" y="3153142"/>
          <a:ext cx="8676456" cy="3206711"/>
        </p:xfrm>
        <a:graphic>
          <a:graphicData uri="http://schemas.openxmlformats.org/drawingml/2006/table">
            <a:tbl>
              <a:tblPr/>
              <a:tblGrid>
                <a:gridCol w="1872208"/>
                <a:gridCol w="2880320"/>
                <a:gridCol w="1512168"/>
                <a:gridCol w="2411760"/>
              </a:tblGrid>
              <a:tr h="92364">
                <a:tc>
                  <a:txBody>
                    <a:bodyPr/>
                    <a:lstStyle/>
                    <a:p>
                      <a:pPr algn="just">
                        <a:spcBef>
                          <a:spcPts val="1200"/>
                        </a:spcBef>
                        <a:spcAft>
                          <a:spcPts val="1200"/>
                        </a:spcAft>
                      </a:pPr>
                      <a:r>
                        <a:rPr lang="en-GB" sz="1200" b="1" dirty="0">
                          <a:latin typeface="Calibri"/>
                          <a:ea typeface="Times New Roman"/>
                          <a:cs typeface="Calibri"/>
                        </a:rPr>
                        <a:t>NAME [dimension]</a:t>
                      </a:r>
                      <a:endParaRPr lang="en-GB" sz="1200" dirty="0">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1" dirty="0">
                          <a:latin typeface="Calibri"/>
                          <a:ea typeface="Times New Roman"/>
                          <a:cs typeface="Calibri"/>
                        </a:rPr>
                        <a:t>LONG NAME</a:t>
                      </a:r>
                      <a:endParaRPr lang="en-GB" sz="120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1" dirty="0">
                          <a:latin typeface="Calibri"/>
                          <a:ea typeface="Times New Roman"/>
                          <a:cs typeface="Calibri"/>
                        </a:rPr>
                        <a:t>UNITS</a:t>
                      </a:r>
                      <a:endParaRPr lang="en-GB" sz="120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1" dirty="0">
                          <a:latin typeface="Calibri"/>
                          <a:ea typeface="Times New Roman"/>
                          <a:cs typeface="Calibri"/>
                        </a:rPr>
                        <a:t>TYPE</a:t>
                      </a:r>
                      <a:endParaRPr lang="en-GB" sz="120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3144">
                <a:tc>
                  <a:txBody>
                    <a:bodyPr/>
                    <a:lstStyle/>
                    <a:p>
                      <a:pPr algn="just">
                        <a:spcBef>
                          <a:spcPts val="1200"/>
                        </a:spcBef>
                        <a:spcAft>
                          <a:spcPts val="1200"/>
                        </a:spcAft>
                      </a:pPr>
                      <a:r>
                        <a:rPr lang="en-GB" sz="1200" b="1" dirty="0">
                          <a:solidFill>
                            <a:srgbClr val="FF0000"/>
                          </a:solidFill>
                          <a:latin typeface="Calibri"/>
                          <a:ea typeface="Times New Roman"/>
                          <a:cs typeface="Calibri"/>
                        </a:rPr>
                        <a:t>date[date]</a:t>
                      </a:r>
                      <a:endParaRPr lang="en-GB" sz="1200" dirty="0">
                        <a:solidFill>
                          <a:srgbClr val="FF000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time of lunar observation</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latin typeface="Calibri"/>
                          <a:ea typeface="Times New Roman"/>
                          <a:cs typeface="Calibri"/>
                        </a:rPr>
                        <a:t>seconds since 1970-01-01T00:00:00Z </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d</a:t>
                      </a:r>
                      <a:r>
                        <a:rPr lang="en-GB" sz="1200" b="0" dirty="0" smtClean="0">
                          <a:latin typeface="Calibri"/>
                          <a:ea typeface="Times New Roman"/>
                          <a:cs typeface="Calibri"/>
                        </a:rPr>
                        <a:t>ouble </a:t>
                      </a:r>
                      <a:r>
                        <a:rPr lang="en-GB" sz="1200" b="0" dirty="0">
                          <a:latin typeface="Calibri"/>
                          <a:ea typeface="Times New Roman"/>
                          <a:cs typeface="Calibri"/>
                        </a:rPr>
                        <a:t>precision floating point</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99432">
                <a:tc>
                  <a:txBody>
                    <a:bodyPr/>
                    <a:lstStyle/>
                    <a:p>
                      <a:pPr algn="just">
                        <a:spcBef>
                          <a:spcPts val="1200"/>
                        </a:spcBef>
                        <a:spcAft>
                          <a:spcPts val="1200"/>
                        </a:spcAft>
                      </a:pPr>
                      <a:r>
                        <a:rPr lang="en-GB" sz="1000" b="1" dirty="0" err="1">
                          <a:solidFill>
                            <a:srgbClr val="FF0000"/>
                          </a:solidFill>
                          <a:latin typeface="Calibri"/>
                          <a:ea typeface="Times New Roman"/>
                          <a:cs typeface="Calibri"/>
                        </a:rPr>
                        <a:t>channel_name</a:t>
                      </a:r>
                      <a:r>
                        <a:rPr lang="en-GB" sz="1000" b="1" dirty="0">
                          <a:solidFill>
                            <a:srgbClr val="FF0000"/>
                          </a:solidFill>
                          <a:latin typeface="Calibri"/>
                          <a:ea typeface="Times New Roman"/>
                          <a:cs typeface="Calibri"/>
                        </a:rPr>
                        <a:t>[</a:t>
                      </a:r>
                      <a:r>
                        <a:rPr lang="en-GB" sz="1000" b="1" dirty="0" err="1">
                          <a:solidFill>
                            <a:srgbClr val="FF0000"/>
                          </a:solidFill>
                          <a:latin typeface="Calibri"/>
                          <a:ea typeface="Times New Roman"/>
                          <a:cs typeface="Calibri"/>
                        </a:rPr>
                        <a:t>chan,chan_strlen</a:t>
                      </a:r>
                      <a:r>
                        <a:rPr lang="en-GB" sz="1000" b="1" dirty="0">
                          <a:solidFill>
                            <a:srgbClr val="FF0000"/>
                          </a:solidFill>
                          <a:latin typeface="Calibri"/>
                          <a:ea typeface="Times New Roman"/>
                          <a:cs typeface="Calibri"/>
                        </a:rPr>
                        <a:t>]</a:t>
                      </a:r>
                      <a:endParaRPr lang="en-GB" sz="1000" dirty="0">
                        <a:solidFill>
                          <a:srgbClr val="FF000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CC"/>
                    </a:solidFill>
                  </a:tcPr>
                </a:tc>
                <a:tc>
                  <a:txBody>
                    <a:bodyPr/>
                    <a:lstStyle/>
                    <a:p>
                      <a:pPr algn="just">
                        <a:spcBef>
                          <a:spcPts val="1200"/>
                        </a:spcBef>
                        <a:spcAft>
                          <a:spcPts val="1200"/>
                        </a:spcAft>
                      </a:pPr>
                      <a:r>
                        <a:rPr lang="en-GB" sz="1200" b="0" dirty="0">
                          <a:latin typeface="Calibri"/>
                          <a:ea typeface="Times New Roman"/>
                          <a:cs typeface="Calibri"/>
                        </a:rPr>
                        <a:t>channel identifier</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CC"/>
                    </a:solidFill>
                  </a:tcPr>
                </a:tc>
                <a:tc>
                  <a:txBody>
                    <a:bodyPr/>
                    <a:lstStyle/>
                    <a:p>
                      <a:pPr algn="just">
                        <a:spcBef>
                          <a:spcPts val="1200"/>
                        </a:spcBef>
                        <a:spcAft>
                          <a:spcPts val="1200"/>
                        </a:spcAft>
                      </a:pP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CC"/>
                    </a:solidFill>
                  </a:tcPr>
                </a:tc>
                <a:tc>
                  <a:txBody>
                    <a:bodyPr/>
                    <a:lstStyle/>
                    <a:p>
                      <a:pPr algn="l">
                        <a:spcBef>
                          <a:spcPts val="1200"/>
                        </a:spcBef>
                        <a:spcAft>
                          <a:spcPts val="1200"/>
                        </a:spcAft>
                      </a:pPr>
                      <a:r>
                        <a:rPr lang="en-GB" sz="1200" b="0" dirty="0" smtClean="0">
                          <a:latin typeface="Calibri"/>
                          <a:ea typeface="Times New Roman"/>
                          <a:cs typeface="Calibri"/>
                        </a:rPr>
                        <a:t>character</a:t>
                      </a:r>
                      <a:r>
                        <a:rPr lang="en-GB" sz="1200" b="0" baseline="0" dirty="0" smtClean="0">
                          <a:latin typeface="Calibri"/>
                          <a:ea typeface="Times New Roman"/>
                          <a:cs typeface="Calibri"/>
                        </a:rPr>
                        <a:t> ,</a:t>
                      </a:r>
                      <a:r>
                        <a:rPr lang="en-GB" sz="1200" b="0" dirty="0" smtClean="0">
                          <a:latin typeface="Calibri"/>
                          <a:ea typeface="Times New Roman"/>
                          <a:cs typeface="Calibri"/>
                        </a:rPr>
                        <a:t>e.g. “</a:t>
                      </a:r>
                      <a:r>
                        <a:rPr lang="en-GB" sz="1200" b="0" dirty="0" smtClean="0">
                          <a:latin typeface="Calibri"/>
                          <a:ea typeface="Times New Roman"/>
                          <a:cs typeface="Calibri"/>
                        </a:rPr>
                        <a:t>VIS006</a:t>
                      </a:r>
                      <a:r>
                        <a:rPr lang="en-GB" sz="1200" b="0" dirty="0" smtClean="0">
                          <a:latin typeface="Calibri"/>
                          <a:ea typeface="Times New Roman"/>
                          <a:cs typeface="Calibri"/>
                        </a:rPr>
                        <a:t>”</a:t>
                      </a: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CC"/>
                    </a:solidFill>
                  </a:tcPr>
                </a:tc>
              </a:tr>
              <a:tr h="0">
                <a:tc>
                  <a:txBody>
                    <a:bodyPr/>
                    <a:lstStyle/>
                    <a:p>
                      <a:pPr algn="just">
                        <a:spcBef>
                          <a:spcPts val="1200"/>
                        </a:spcBef>
                        <a:spcAft>
                          <a:spcPts val="1200"/>
                        </a:spcAft>
                      </a:pPr>
                      <a:r>
                        <a:rPr lang="en-GB" sz="1200" b="1" dirty="0" err="1" smtClean="0">
                          <a:solidFill>
                            <a:srgbClr val="FF0000"/>
                          </a:solidFill>
                          <a:latin typeface="Calibri"/>
                          <a:ea typeface="Times New Roman"/>
                          <a:cs typeface="Calibri"/>
                        </a:rPr>
                        <a:t>sat_pos</a:t>
                      </a:r>
                      <a:r>
                        <a:rPr lang="en-GB" sz="1200" b="1" dirty="0" smtClean="0">
                          <a:solidFill>
                            <a:srgbClr val="FF0000"/>
                          </a:solidFill>
                          <a:latin typeface="Calibri"/>
                          <a:ea typeface="Times New Roman"/>
                          <a:cs typeface="Calibri"/>
                        </a:rPr>
                        <a:t>[</a:t>
                      </a:r>
                      <a:r>
                        <a:rPr lang="en-GB" sz="1200" b="1" dirty="0" err="1" smtClean="0">
                          <a:solidFill>
                            <a:srgbClr val="FF0000"/>
                          </a:solidFill>
                          <a:latin typeface="Calibri"/>
                          <a:ea typeface="Times New Roman"/>
                          <a:cs typeface="Calibri"/>
                        </a:rPr>
                        <a:t>sat_xyz</a:t>
                      </a:r>
                      <a:r>
                        <a:rPr lang="en-GB" sz="1200" b="1" dirty="0">
                          <a:solidFill>
                            <a:srgbClr val="FF0000"/>
                          </a:solidFill>
                          <a:latin typeface="Calibri"/>
                          <a:ea typeface="Times New Roman"/>
                          <a:cs typeface="Calibri"/>
                        </a:rPr>
                        <a:t>]</a:t>
                      </a:r>
                      <a:endParaRPr lang="en-GB" sz="1200" dirty="0">
                        <a:solidFill>
                          <a:srgbClr val="FF000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satellite position</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km</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latin typeface="Calibri"/>
                          <a:ea typeface="Times New Roman"/>
                          <a:cs typeface="Calibri"/>
                        </a:rPr>
                        <a:t>double precision floating point</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98864">
                <a:tc>
                  <a:txBody>
                    <a:bodyPr/>
                    <a:lstStyle/>
                    <a:p>
                      <a:pPr algn="just">
                        <a:spcBef>
                          <a:spcPts val="1200"/>
                        </a:spcBef>
                        <a:spcAft>
                          <a:spcPts val="1200"/>
                        </a:spcAft>
                      </a:pPr>
                      <a:r>
                        <a:rPr lang="en-GB" sz="1200" b="1" dirty="0" err="1">
                          <a:solidFill>
                            <a:srgbClr val="FF0000"/>
                          </a:solidFill>
                          <a:latin typeface="Calibri"/>
                          <a:ea typeface="Times New Roman"/>
                          <a:cs typeface="Calibri"/>
                        </a:rPr>
                        <a:t>sat_pos_ref</a:t>
                      </a:r>
                      <a:r>
                        <a:rPr lang="en-GB" sz="1200" b="1" dirty="0">
                          <a:solidFill>
                            <a:srgbClr val="FF0000"/>
                          </a:solidFill>
                          <a:latin typeface="Calibri"/>
                          <a:ea typeface="Times New Roman"/>
                          <a:cs typeface="Calibri"/>
                        </a:rPr>
                        <a:t>[</a:t>
                      </a:r>
                      <a:r>
                        <a:rPr lang="en-GB" sz="1200" b="1" dirty="0" err="1">
                          <a:solidFill>
                            <a:srgbClr val="FF0000"/>
                          </a:solidFill>
                          <a:latin typeface="Calibri"/>
                          <a:ea typeface="Times New Roman"/>
                          <a:cs typeface="Calibri"/>
                        </a:rPr>
                        <a:t>sat_ref_strlen</a:t>
                      </a:r>
                      <a:r>
                        <a:rPr lang="en-GB" sz="1200" b="1" dirty="0">
                          <a:solidFill>
                            <a:srgbClr val="FF0000"/>
                          </a:solidFill>
                          <a:latin typeface="Calibri"/>
                          <a:ea typeface="Times New Roman"/>
                          <a:cs typeface="Calibri"/>
                        </a:rPr>
                        <a:t>]</a:t>
                      </a:r>
                      <a:endParaRPr lang="en-GB" sz="1200" dirty="0">
                        <a:solidFill>
                          <a:srgbClr val="FF000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satellite position x y z</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endParaRPr lang="en-GB" sz="1200" b="0" dirty="0">
                        <a:latin typeface="Calibri"/>
                        <a:ea typeface="Times New Roman"/>
                        <a:cs typeface="Calibri"/>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smtClean="0">
                          <a:latin typeface="Calibri"/>
                          <a:ea typeface="Times New Roman"/>
                          <a:cs typeface="Calibri"/>
                        </a:rPr>
                        <a:t>character,</a:t>
                      </a:r>
                      <a:r>
                        <a:rPr lang="en-GB" sz="1200" b="0" baseline="0" dirty="0" smtClean="0">
                          <a:latin typeface="Calibri"/>
                          <a:ea typeface="Times New Roman"/>
                          <a:cs typeface="Calibri"/>
                        </a:rPr>
                        <a:t> </a:t>
                      </a:r>
                      <a:r>
                        <a:rPr lang="en-GB" sz="1200" b="0" dirty="0" smtClean="0">
                          <a:latin typeface="+mn-lt"/>
                          <a:ea typeface="Times New Roman"/>
                          <a:cs typeface="Calibri"/>
                        </a:rPr>
                        <a:t>either “J2000” or “ITRF93”</a:t>
                      </a:r>
                      <a:endParaRPr lang="en-GB" sz="1200" b="0" dirty="0" smtClean="0">
                        <a:latin typeface="+mn-lt"/>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98864">
                <a:tc>
                  <a:txBody>
                    <a:bodyPr/>
                    <a:lstStyle/>
                    <a:p>
                      <a:pPr algn="just">
                        <a:spcBef>
                          <a:spcPts val="1200"/>
                        </a:spcBef>
                        <a:spcAft>
                          <a:spcPts val="1200"/>
                        </a:spcAft>
                      </a:pPr>
                      <a:r>
                        <a:rPr lang="en-GB" sz="1200" b="1" dirty="0" err="1" smtClean="0">
                          <a:solidFill>
                            <a:srgbClr val="FF0000"/>
                          </a:solidFill>
                          <a:latin typeface="Calibri"/>
                          <a:ea typeface="Times New Roman"/>
                          <a:cs typeface="Calibri"/>
                        </a:rPr>
                        <a:t>irr_obs</a:t>
                      </a:r>
                      <a:r>
                        <a:rPr lang="en-GB" sz="1200" b="1" dirty="0" smtClean="0">
                          <a:solidFill>
                            <a:srgbClr val="FF0000"/>
                          </a:solidFill>
                          <a:latin typeface="Calibri"/>
                          <a:ea typeface="Times New Roman"/>
                          <a:cs typeface="Calibri"/>
                        </a:rPr>
                        <a:t>[</a:t>
                      </a:r>
                      <a:r>
                        <a:rPr lang="en-GB" sz="1200" b="1" dirty="0" err="1" smtClean="0">
                          <a:solidFill>
                            <a:srgbClr val="FF0000"/>
                          </a:solidFill>
                          <a:latin typeface="Calibri"/>
                          <a:ea typeface="Times New Roman"/>
                          <a:cs typeface="Calibri"/>
                        </a:rPr>
                        <a:t>chan</a:t>
                      </a:r>
                      <a:r>
                        <a:rPr lang="en-GB" sz="1200" b="1" dirty="0">
                          <a:solidFill>
                            <a:srgbClr val="FF0000"/>
                          </a:solidFill>
                          <a:latin typeface="Calibri"/>
                          <a:ea typeface="Times New Roman"/>
                          <a:cs typeface="Calibri"/>
                        </a:rPr>
                        <a:t>]</a:t>
                      </a:r>
                      <a:endParaRPr lang="en-GB" sz="1200" dirty="0">
                        <a:solidFill>
                          <a:srgbClr val="FF000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observed moon irradiance</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smtClean="0">
                          <a:latin typeface="Calibri"/>
                          <a:ea typeface="Times New Roman"/>
                          <a:cs typeface="Calibri"/>
                        </a:rPr>
                        <a:t>W </a:t>
                      </a:r>
                      <a:r>
                        <a:rPr lang="en-GB" sz="1200" b="0" dirty="0">
                          <a:latin typeface="Calibri"/>
                          <a:ea typeface="Times New Roman"/>
                          <a:cs typeface="Calibri"/>
                        </a:rPr>
                        <a:t>m</a:t>
                      </a:r>
                      <a:r>
                        <a:rPr lang="en-GB" sz="1200" b="0" baseline="30000" dirty="0">
                          <a:latin typeface="Calibri"/>
                          <a:ea typeface="Times New Roman"/>
                          <a:cs typeface="Calibri"/>
                        </a:rPr>
                        <a:t>-2</a:t>
                      </a:r>
                      <a:r>
                        <a:rPr lang="en-GB" sz="1200" b="0" dirty="0">
                          <a:latin typeface="Calibri"/>
                          <a:ea typeface="Times New Roman"/>
                          <a:cs typeface="Calibri"/>
                        </a:rPr>
                        <a:t> µm</a:t>
                      </a:r>
                      <a:r>
                        <a:rPr lang="en-GB" sz="1200" b="0" baseline="30000" dirty="0">
                          <a:latin typeface="Calibri"/>
                          <a:ea typeface="Times New Roman"/>
                          <a:cs typeface="Calibri"/>
                        </a:rPr>
                        <a:t>-1</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latin typeface="Calibri"/>
                          <a:ea typeface="Times New Roman"/>
                          <a:cs typeface="Calibri"/>
                        </a:rPr>
                        <a:t>double precision floating point</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98864">
                <a:tc>
                  <a:txBody>
                    <a:bodyPr/>
                    <a:lstStyle/>
                    <a:p>
                      <a:pPr algn="just">
                        <a:spcBef>
                          <a:spcPts val="1200"/>
                        </a:spcBef>
                        <a:spcAft>
                          <a:spcPts val="1200"/>
                        </a:spcAft>
                      </a:pPr>
                      <a:r>
                        <a:rPr lang="en-GB" sz="1200" b="1" dirty="0" err="1">
                          <a:solidFill>
                            <a:srgbClr val="00B050"/>
                          </a:solidFill>
                          <a:latin typeface="Calibri"/>
                          <a:ea typeface="Times New Roman"/>
                          <a:cs typeface="Calibri"/>
                        </a:rPr>
                        <a:t>rad_obs_imgt</a:t>
                      </a:r>
                      <a:r>
                        <a:rPr lang="en-GB" sz="1200" b="1" dirty="0">
                          <a:solidFill>
                            <a:srgbClr val="00B050"/>
                          </a:solidFill>
                          <a:latin typeface="Calibri"/>
                          <a:ea typeface="Times New Roman"/>
                          <a:cs typeface="Calibri"/>
                        </a:rPr>
                        <a:t>[</a:t>
                      </a:r>
                      <a:r>
                        <a:rPr lang="en-GB" sz="1200" b="1" dirty="0" err="1">
                          <a:solidFill>
                            <a:srgbClr val="00B050"/>
                          </a:solidFill>
                          <a:latin typeface="Calibri"/>
                          <a:ea typeface="Times New Roman"/>
                          <a:cs typeface="Calibri"/>
                        </a:rPr>
                        <a:t>row,col,chan</a:t>
                      </a:r>
                      <a:r>
                        <a:rPr lang="en-GB" sz="1200" b="1" dirty="0" smtClean="0">
                          <a:solidFill>
                            <a:srgbClr val="00B050"/>
                          </a:solidFill>
                          <a:latin typeface="Calibri"/>
                          <a:ea typeface="Times New Roman"/>
                          <a:cs typeface="Calibri"/>
                        </a:rPr>
                        <a:t>]</a:t>
                      </a:r>
                      <a:endParaRPr lang="en-GB" sz="1200" dirty="0">
                        <a:solidFill>
                          <a:srgbClr val="00B05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Bef>
                          <a:spcPts val="1200"/>
                        </a:spcBef>
                        <a:spcAft>
                          <a:spcPts val="1200"/>
                        </a:spcAft>
                      </a:pPr>
                      <a:r>
                        <a:rPr lang="en-GB" sz="1200" b="0" dirty="0" smtClean="0">
                          <a:latin typeface="Calibri"/>
                          <a:ea typeface="Times New Roman"/>
                          <a:cs typeface="Calibri"/>
                        </a:rPr>
                        <a:t>observed </a:t>
                      </a:r>
                      <a:r>
                        <a:rPr lang="en-GB" sz="1200" b="0" dirty="0">
                          <a:latin typeface="Calibri"/>
                          <a:ea typeface="Times New Roman"/>
                          <a:cs typeface="Calibri"/>
                        </a:rPr>
                        <a:t>moon radiance </a:t>
                      </a:r>
                      <a:r>
                        <a:rPr lang="en-GB" sz="1200" b="0" dirty="0" err="1">
                          <a:latin typeface="Calibri"/>
                          <a:ea typeface="Times New Roman"/>
                          <a:cs typeface="Calibri"/>
                        </a:rPr>
                        <a:t>imagette</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Bef>
                          <a:spcPts val="1200"/>
                        </a:spcBef>
                        <a:spcAft>
                          <a:spcPts val="1200"/>
                        </a:spcAft>
                      </a:pPr>
                      <a:r>
                        <a:rPr lang="en-GB" sz="1200" b="0" dirty="0" smtClean="0">
                          <a:latin typeface="Calibri"/>
                          <a:ea typeface="Times New Roman"/>
                          <a:cs typeface="Calibri"/>
                        </a:rPr>
                        <a:t>W </a:t>
                      </a:r>
                      <a:r>
                        <a:rPr lang="en-GB" sz="1200" b="0" dirty="0">
                          <a:latin typeface="Calibri"/>
                          <a:ea typeface="Times New Roman"/>
                          <a:cs typeface="Calibri"/>
                        </a:rPr>
                        <a:t>sr</a:t>
                      </a:r>
                      <a:r>
                        <a:rPr lang="en-GB" sz="1200" b="0" baseline="30000" dirty="0">
                          <a:latin typeface="Calibri"/>
                          <a:ea typeface="Times New Roman"/>
                          <a:cs typeface="Calibri"/>
                        </a:rPr>
                        <a:t>-1</a:t>
                      </a:r>
                      <a:r>
                        <a:rPr lang="en-GB" sz="1200" b="0" dirty="0">
                          <a:latin typeface="Calibri"/>
                          <a:ea typeface="Times New Roman"/>
                          <a:cs typeface="Calibri"/>
                        </a:rPr>
                        <a:t> m</a:t>
                      </a:r>
                      <a:r>
                        <a:rPr lang="en-GB" sz="1200" b="0" baseline="30000" dirty="0">
                          <a:latin typeface="Calibri"/>
                          <a:ea typeface="Times New Roman"/>
                          <a:cs typeface="Calibri"/>
                        </a:rPr>
                        <a:t>-2</a:t>
                      </a:r>
                      <a:r>
                        <a:rPr lang="en-GB" sz="1200" b="0" dirty="0">
                          <a:latin typeface="Calibri"/>
                          <a:ea typeface="Times New Roman"/>
                          <a:cs typeface="Calibri"/>
                        </a:rPr>
                        <a:t> µm</a:t>
                      </a:r>
                      <a:r>
                        <a:rPr lang="en-GB" sz="1200" b="0" baseline="30000" dirty="0">
                          <a:latin typeface="Calibri"/>
                          <a:ea typeface="Times New Roman"/>
                          <a:cs typeface="Calibri"/>
                        </a:rPr>
                        <a:t>-1</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Bef>
                          <a:spcPts val="1200"/>
                        </a:spcBef>
                        <a:spcAft>
                          <a:spcPts val="1200"/>
                        </a:spcAft>
                      </a:pPr>
                      <a:r>
                        <a:rPr lang="en-GB" sz="1200" b="0" dirty="0">
                          <a:latin typeface="Calibri"/>
                          <a:ea typeface="Times New Roman"/>
                          <a:cs typeface="Calibri"/>
                        </a:rPr>
                        <a:t>double precision floating </a:t>
                      </a:r>
                      <a:r>
                        <a:rPr lang="en-GB" sz="1200" b="0" dirty="0" smtClean="0">
                          <a:latin typeface="Calibri"/>
                          <a:ea typeface="Times New Roman"/>
                          <a:cs typeface="Calibri"/>
                        </a:rPr>
                        <a:t>point</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198864">
                <a:tc>
                  <a:txBody>
                    <a:bodyPr/>
                    <a:lstStyle/>
                    <a:p>
                      <a:pPr algn="just">
                        <a:spcBef>
                          <a:spcPts val="1200"/>
                        </a:spcBef>
                        <a:spcAft>
                          <a:spcPts val="1200"/>
                        </a:spcAft>
                      </a:pPr>
                      <a:r>
                        <a:rPr lang="en-GB" sz="1200" b="1" dirty="0" err="1">
                          <a:solidFill>
                            <a:srgbClr val="00B050"/>
                          </a:solidFill>
                          <a:latin typeface="Calibri"/>
                          <a:ea typeface="Times New Roman"/>
                          <a:cs typeface="Calibri"/>
                        </a:rPr>
                        <a:t>dc_obs_imgt</a:t>
                      </a:r>
                      <a:r>
                        <a:rPr lang="en-GB" sz="1200" b="1" dirty="0">
                          <a:solidFill>
                            <a:srgbClr val="00B050"/>
                          </a:solidFill>
                          <a:latin typeface="Calibri"/>
                          <a:ea typeface="Times New Roman"/>
                          <a:cs typeface="Calibri"/>
                        </a:rPr>
                        <a:t>[</a:t>
                      </a:r>
                      <a:r>
                        <a:rPr lang="en-GB" sz="1200" b="1" dirty="0" err="1">
                          <a:solidFill>
                            <a:srgbClr val="00B050"/>
                          </a:solidFill>
                          <a:latin typeface="Calibri"/>
                          <a:ea typeface="Times New Roman"/>
                          <a:cs typeface="Calibri"/>
                        </a:rPr>
                        <a:t>row,col,chan</a:t>
                      </a:r>
                      <a:r>
                        <a:rPr lang="en-GB" sz="1200" b="1" dirty="0">
                          <a:solidFill>
                            <a:srgbClr val="00B050"/>
                          </a:solidFill>
                          <a:latin typeface="Calibri"/>
                          <a:ea typeface="Times New Roman"/>
                          <a:cs typeface="Calibri"/>
                        </a:rPr>
                        <a:t>]</a:t>
                      </a:r>
                      <a:endParaRPr lang="en-GB" sz="1200" dirty="0">
                        <a:solidFill>
                          <a:srgbClr val="00B05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Bef>
                          <a:spcPts val="1200"/>
                        </a:spcBef>
                        <a:spcAft>
                          <a:spcPts val="1200"/>
                        </a:spcAft>
                      </a:pPr>
                      <a:r>
                        <a:rPr lang="en-GB" sz="1200" b="0" dirty="0">
                          <a:latin typeface="Calibri"/>
                          <a:ea typeface="Times New Roman"/>
                          <a:cs typeface="Calibri"/>
                        </a:rPr>
                        <a:t>observed moon digital counts </a:t>
                      </a:r>
                      <a:r>
                        <a:rPr lang="en-GB" sz="1200" b="0" dirty="0" err="1">
                          <a:latin typeface="Calibri"/>
                          <a:ea typeface="Times New Roman"/>
                          <a:cs typeface="Calibri"/>
                        </a:rPr>
                        <a:t>imagette</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just">
                        <a:spcBef>
                          <a:spcPts val="1200"/>
                        </a:spcBef>
                        <a:spcAft>
                          <a:spcPts val="1200"/>
                        </a:spcAft>
                      </a:pPr>
                      <a:r>
                        <a:rPr lang="en-GB" sz="1200" b="0" dirty="0">
                          <a:latin typeface="Calibri"/>
                          <a:ea typeface="Times New Roman"/>
                          <a:cs typeface="Calibri"/>
                        </a:rPr>
                        <a:t>1</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a:spcBef>
                          <a:spcPts val="1200"/>
                        </a:spcBef>
                        <a:spcAft>
                          <a:spcPts val="1200"/>
                        </a:spcAft>
                      </a:pPr>
                      <a:r>
                        <a:rPr lang="en-GB" sz="1200" b="0" dirty="0">
                          <a:latin typeface="Calibri"/>
                          <a:ea typeface="Times New Roman"/>
                          <a:cs typeface="Calibri"/>
                        </a:rPr>
                        <a:t>32-bit integer array</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r>
              <a:tr h="198864">
                <a:tc>
                  <a:txBody>
                    <a:bodyPr/>
                    <a:lstStyle/>
                    <a:p>
                      <a:pPr algn="just">
                        <a:spcBef>
                          <a:spcPts val="1200"/>
                        </a:spcBef>
                        <a:spcAft>
                          <a:spcPts val="1200"/>
                        </a:spcAft>
                      </a:pPr>
                      <a:r>
                        <a:rPr lang="en-GB" sz="1200" b="1" dirty="0" err="1">
                          <a:solidFill>
                            <a:srgbClr val="00B050"/>
                          </a:solidFill>
                          <a:latin typeface="Calibri"/>
                          <a:ea typeface="Times New Roman"/>
                          <a:cs typeface="Calibri"/>
                        </a:rPr>
                        <a:t>moon_pix_thld</a:t>
                      </a:r>
                      <a:r>
                        <a:rPr lang="en-GB" sz="1200" b="1" dirty="0">
                          <a:solidFill>
                            <a:srgbClr val="00B050"/>
                          </a:solidFill>
                          <a:latin typeface="Calibri"/>
                          <a:ea typeface="Times New Roman"/>
                          <a:cs typeface="Calibri"/>
                        </a:rPr>
                        <a:t>[</a:t>
                      </a:r>
                      <a:r>
                        <a:rPr lang="en-GB" sz="1200" b="1" dirty="0" err="1">
                          <a:solidFill>
                            <a:srgbClr val="00B050"/>
                          </a:solidFill>
                          <a:latin typeface="Calibri"/>
                          <a:ea typeface="Times New Roman"/>
                          <a:cs typeface="Calibri"/>
                        </a:rPr>
                        <a:t>chan</a:t>
                      </a:r>
                      <a:r>
                        <a:rPr lang="en-GB" sz="1200" b="1" dirty="0">
                          <a:solidFill>
                            <a:srgbClr val="00B050"/>
                          </a:solidFill>
                          <a:latin typeface="Calibri"/>
                          <a:ea typeface="Times New Roman"/>
                          <a:cs typeface="Calibri"/>
                        </a:rPr>
                        <a:t>]</a:t>
                      </a:r>
                      <a:endParaRPr lang="en-GB" sz="1200" dirty="0">
                        <a:solidFill>
                          <a:srgbClr val="00B05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digital counts threshold for moon mask</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1</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latin typeface="Calibri"/>
                          <a:ea typeface="Times New Roman"/>
                          <a:cs typeface="Calibri"/>
                        </a:rPr>
                        <a:t>32-bit integer</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98864">
                <a:tc>
                  <a:txBody>
                    <a:bodyPr/>
                    <a:lstStyle/>
                    <a:p>
                      <a:pPr algn="just">
                        <a:spcBef>
                          <a:spcPts val="1200"/>
                        </a:spcBef>
                        <a:spcAft>
                          <a:spcPts val="1200"/>
                        </a:spcAft>
                      </a:pPr>
                      <a:r>
                        <a:rPr lang="en-GB" sz="1200" b="1" dirty="0" err="1">
                          <a:solidFill>
                            <a:srgbClr val="002060"/>
                          </a:solidFill>
                          <a:latin typeface="Calibri"/>
                          <a:ea typeface="Times New Roman"/>
                          <a:cs typeface="Calibri"/>
                        </a:rPr>
                        <a:t>pix_solid_ang</a:t>
                      </a:r>
                      <a:r>
                        <a:rPr lang="en-GB" sz="1200" b="1" dirty="0">
                          <a:solidFill>
                            <a:srgbClr val="002060"/>
                          </a:solidFill>
                          <a:latin typeface="Calibri"/>
                          <a:ea typeface="Times New Roman"/>
                          <a:cs typeface="Calibri"/>
                        </a:rPr>
                        <a:t>[</a:t>
                      </a:r>
                      <a:r>
                        <a:rPr lang="en-GB" sz="1200" b="1" dirty="0" err="1">
                          <a:solidFill>
                            <a:srgbClr val="002060"/>
                          </a:solidFill>
                          <a:latin typeface="Calibri"/>
                          <a:ea typeface="Times New Roman"/>
                          <a:cs typeface="Calibri"/>
                        </a:rPr>
                        <a:t>chan</a:t>
                      </a:r>
                      <a:r>
                        <a:rPr lang="en-GB" sz="1200" b="1" dirty="0">
                          <a:solidFill>
                            <a:srgbClr val="002060"/>
                          </a:solidFill>
                          <a:latin typeface="Calibri"/>
                          <a:ea typeface="Times New Roman"/>
                          <a:cs typeface="Calibri"/>
                        </a:rPr>
                        <a:t>]</a:t>
                      </a:r>
                      <a:endParaRPr lang="en-GB" sz="1200" dirty="0">
                        <a:solidFill>
                          <a:srgbClr val="00206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pixel solid angle</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sr</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latin typeface="Calibri"/>
                          <a:ea typeface="Times New Roman"/>
                          <a:cs typeface="Calibri"/>
                        </a:rPr>
                        <a:t>double precision floating point</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95238">
                <a:tc>
                  <a:txBody>
                    <a:bodyPr/>
                    <a:lstStyle/>
                    <a:p>
                      <a:pPr algn="just">
                        <a:spcBef>
                          <a:spcPts val="1200"/>
                        </a:spcBef>
                        <a:spcAft>
                          <a:spcPts val="1200"/>
                        </a:spcAft>
                      </a:pPr>
                      <a:r>
                        <a:rPr lang="en-GB" sz="1200" b="1" dirty="0" err="1" smtClean="0">
                          <a:solidFill>
                            <a:srgbClr val="002060"/>
                          </a:solidFill>
                          <a:latin typeface="Calibri"/>
                          <a:ea typeface="Times New Roman"/>
                          <a:cs typeface="Calibri"/>
                        </a:rPr>
                        <a:t>ovrsamp_fa</a:t>
                      </a:r>
                      <a:r>
                        <a:rPr lang="en-GB" sz="1200" b="1" dirty="0" smtClean="0">
                          <a:solidFill>
                            <a:srgbClr val="002060"/>
                          </a:solidFill>
                          <a:latin typeface="Calibri"/>
                          <a:ea typeface="Times New Roman"/>
                          <a:cs typeface="Calibri"/>
                        </a:rPr>
                        <a:t>[</a:t>
                      </a:r>
                      <a:r>
                        <a:rPr lang="en-GB" sz="1200" b="1" dirty="0" err="1" smtClean="0">
                          <a:solidFill>
                            <a:srgbClr val="002060"/>
                          </a:solidFill>
                          <a:latin typeface="Calibri"/>
                          <a:ea typeface="Times New Roman"/>
                          <a:cs typeface="Calibri"/>
                        </a:rPr>
                        <a:t>chan</a:t>
                      </a:r>
                      <a:r>
                        <a:rPr lang="en-GB" sz="1200" b="1" dirty="0">
                          <a:solidFill>
                            <a:srgbClr val="002060"/>
                          </a:solidFill>
                          <a:latin typeface="Calibri"/>
                          <a:ea typeface="Times New Roman"/>
                          <a:cs typeface="Calibri"/>
                        </a:rPr>
                        <a:t>]</a:t>
                      </a:r>
                      <a:endParaRPr lang="en-GB" sz="1200" dirty="0">
                        <a:solidFill>
                          <a:srgbClr val="00206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smtClean="0">
                          <a:latin typeface="Calibri"/>
                          <a:ea typeface="Times New Roman"/>
                          <a:cs typeface="Calibri"/>
                        </a:rPr>
                        <a:t>oversampling</a:t>
                      </a:r>
                      <a:r>
                        <a:rPr lang="en-GB" sz="1200" b="0" baseline="0" dirty="0" smtClean="0">
                          <a:latin typeface="Calibri"/>
                          <a:ea typeface="Times New Roman"/>
                          <a:cs typeface="Calibri"/>
                        </a:rPr>
                        <a:t> factor</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smtClean="0">
                          <a:latin typeface="Calibri"/>
                          <a:ea typeface="Times New Roman"/>
                          <a:cs typeface="Calibri"/>
                        </a:rPr>
                        <a:t>1</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latin typeface="Calibri"/>
                          <a:ea typeface="Times New Roman"/>
                          <a:cs typeface="Calibri"/>
                        </a:rPr>
                        <a:t>double precision floating point</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4171">
                <a:tc>
                  <a:txBody>
                    <a:bodyPr/>
                    <a:lstStyle/>
                    <a:p>
                      <a:pPr algn="just">
                        <a:spcBef>
                          <a:spcPts val="1200"/>
                        </a:spcBef>
                        <a:spcAft>
                          <a:spcPts val="1200"/>
                        </a:spcAft>
                      </a:pPr>
                      <a:r>
                        <a:rPr lang="en-GB" sz="1200" b="1" dirty="0" err="1">
                          <a:solidFill>
                            <a:srgbClr val="002060"/>
                          </a:solidFill>
                          <a:latin typeface="Calibri"/>
                          <a:ea typeface="Times New Roman"/>
                          <a:cs typeface="Calibri"/>
                        </a:rPr>
                        <a:t>dc_obs</a:t>
                      </a:r>
                      <a:r>
                        <a:rPr lang="en-GB" sz="1200" b="1" dirty="0">
                          <a:solidFill>
                            <a:srgbClr val="002060"/>
                          </a:solidFill>
                          <a:latin typeface="Calibri"/>
                          <a:ea typeface="Times New Roman"/>
                          <a:cs typeface="Calibri"/>
                        </a:rPr>
                        <a:t>[</a:t>
                      </a:r>
                      <a:r>
                        <a:rPr lang="en-GB" sz="1200" b="1" dirty="0" err="1">
                          <a:solidFill>
                            <a:srgbClr val="002060"/>
                          </a:solidFill>
                          <a:latin typeface="Calibri"/>
                          <a:ea typeface="Times New Roman"/>
                          <a:cs typeface="Calibri"/>
                        </a:rPr>
                        <a:t>chan</a:t>
                      </a:r>
                      <a:r>
                        <a:rPr lang="en-GB" sz="1200" b="1" dirty="0">
                          <a:solidFill>
                            <a:srgbClr val="002060"/>
                          </a:solidFill>
                          <a:latin typeface="Calibri"/>
                          <a:ea typeface="Times New Roman"/>
                          <a:cs typeface="Calibri"/>
                        </a:rPr>
                        <a:t>]</a:t>
                      </a:r>
                      <a:endParaRPr lang="en-GB" sz="1200" dirty="0">
                        <a:solidFill>
                          <a:srgbClr val="00206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100" b="0" dirty="0">
                          <a:latin typeface="Calibri"/>
                          <a:ea typeface="Times New Roman"/>
                          <a:cs typeface="Calibri"/>
                        </a:rPr>
                        <a:t>integrated digital counts of moon observation</a:t>
                      </a:r>
                      <a:endParaRPr lang="en-GB" sz="11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1</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smtClean="0">
                          <a:latin typeface="Calibri"/>
                          <a:ea typeface="Times New Roman"/>
                          <a:cs typeface="Calibri"/>
                        </a:rPr>
                        <a:t>32-bit </a:t>
                      </a:r>
                      <a:r>
                        <a:rPr lang="en-GB" sz="1200" b="0" dirty="0">
                          <a:latin typeface="Calibri"/>
                          <a:ea typeface="Times New Roman"/>
                          <a:cs typeface="Calibri"/>
                        </a:rPr>
                        <a:t>integer</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200" b="1" dirty="0" err="1">
                          <a:solidFill>
                            <a:srgbClr val="002060"/>
                          </a:solidFill>
                          <a:latin typeface="Calibri"/>
                          <a:ea typeface="Times New Roman"/>
                          <a:cs typeface="Calibri"/>
                        </a:rPr>
                        <a:t>dc_obs_offset</a:t>
                      </a:r>
                      <a:r>
                        <a:rPr lang="en-GB" sz="1200" b="1" dirty="0">
                          <a:solidFill>
                            <a:srgbClr val="002060"/>
                          </a:solidFill>
                          <a:latin typeface="Calibri"/>
                          <a:ea typeface="Times New Roman"/>
                          <a:cs typeface="Calibri"/>
                        </a:rPr>
                        <a:t>[</a:t>
                      </a:r>
                      <a:r>
                        <a:rPr lang="en-GB" sz="1200" b="1" dirty="0" err="1">
                          <a:solidFill>
                            <a:srgbClr val="002060"/>
                          </a:solidFill>
                          <a:latin typeface="Calibri"/>
                          <a:ea typeface="Times New Roman"/>
                          <a:cs typeface="Calibri"/>
                        </a:rPr>
                        <a:t>chan</a:t>
                      </a:r>
                      <a:r>
                        <a:rPr lang="en-GB" sz="1200" b="1" dirty="0">
                          <a:solidFill>
                            <a:srgbClr val="002060"/>
                          </a:solidFill>
                          <a:latin typeface="Calibri"/>
                          <a:ea typeface="Times New Roman"/>
                          <a:cs typeface="Calibri"/>
                        </a:rPr>
                        <a:t>]</a:t>
                      </a:r>
                      <a:endParaRPr lang="en-GB" sz="1200" dirty="0">
                        <a:solidFill>
                          <a:srgbClr val="00206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averaged digital counts offset of deep space</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1</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a:latin typeface="Calibri"/>
                          <a:ea typeface="Times New Roman"/>
                          <a:cs typeface="Calibri"/>
                        </a:rPr>
                        <a:t>double precision floating point </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84727">
                <a:tc>
                  <a:txBody>
                    <a:bodyPr/>
                    <a:lstStyle/>
                    <a:p>
                      <a:pPr algn="just">
                        <a:spcBef>
                          <a:spcPts val="1200"/>
                        </a:spcBef>
                        <a:spcAft>
                          <a:spcPts val="1200"/>
                        </a:spcAft>
                      </a:pPr>
                      <a:r>
                        <a:rPr lang="en-GB" sz="1200" b="1" dirty="0" err="1">
                          <a:solidFill>
                            <a:srgbClr val="002060"/>
                          </a:solidFill>
                          <a:latin typeface="Calibri"/>
                          <a:ea typeface="Times New Roman"/>
                          <a:cs typeface="Calibri"/>
                        </a:rPr>
                        <a:t>moon_pix_num</a:t>
                      </a:r>
                      <a:r>
                        <a:rPr lang="en-GB" sz="1200" b="1" dirty="0">
                          <a:solidFill>
                            <a:srgbClr val="002060"/>
                          </a:solidFill>
                          <a:latin typeface="Calibri"/>
                          <a:ea typeface="Times New Roman"/>
                          <a:cs typeface="Calibri"/>
                        </a:rPr>
                        <a:t>[</a:t>
                      </a:r>
                      <a:r>
                        <a:rPr lang="en-GB" sz="1200" b="1" dirty="0" err="1">
                          <a:solidFill>
                            <a:srgbClr val="002060"/>
                          </a:solidFill>
                          <a:latin typeface="Calibri"/>
                          <a:ea typeface="Times New Roman"/>
                          <a:cs typeface="Calibri"/>
                        </a:rPr>
                        <a:t>chan</a:t>
                      </a:r>
                      <a:r>
                        <a:rPr lang="en-GB" sz="1200" b="1" dirty="0">
                          <a:solidFill>
                            <a:srgbClr val="002060"/>
                          </a:solidFill>
                          <a:latin typeface="Calibri"/>
                          <a:ea typeface="Times New Roman"/>
                          <a:cs typeface="Calibri"/>
                        </a:rPr>
                        <a:t>]</a:t>
                      </a:r>
                      <a:endParaRPr lang="en-GB" sz="1200" dirty="0">
                        <a:solidFill>
                          <a:srgbClr val="00206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a:latin typeface="Calibri"/>
                          <a:ea typeface="Times New Roman"/>
                          <a:cs typeface="Calibri"/>
                        </a:rPr>
                        <a:t>number of moon pixels</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1</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dirty="0" smtClean="0">
                          <a:latin typeface="Calibri"/>
                          <a:ea typeface="Times New Roman"/>
                          <a:cs typeface="Calibri"/>
                        </a:rPr>
                        <a:t>32-bit </a:t>
                      </a:r>
                      <a:r>
                        <a:rPr lang="en-GB" sz="1200" b="0" dirty="0">
                          <a:latin typeface="Calibri"/>
                          <a:ea typeface="Times New Roman"/>
                          <a:cs typeface="Calibri"/>
                        </a:rPr>
                        <a:t>integer</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0">
                <a:tc>
                  <a:txBody>
                    <a:bodyPr/>
                    <a:lstStyle/>
                    <a:p>
                      <a:pPr algn="just">
                        <a:spcBef>
                          <a:spcPts val="1200"/>
                        </a:spcBef>
                        <a:spcAft>
                          <a:spcPts val="1200"/>
                        </a:spcAft>
                      </a:pPr>
                      <a:r>
                        <a:rPr lang="en-GB" sz="1200" b="1" dirty="0" err="1">
                          <a:solidFill>
                            <a:srgbClr val="002060"/>
                          </a:solidFill>
                          <a:latin typeface="Calibri"/>
                          <a:ea typeface="Times New Roman"/>
                          <a:cs typeface="Calibri"/>
                        </a:rPr>
                        <a:t>opr_slope</a:t>
                      </a:r>
                      <a:r>
                        <a:rPr lang="en-GB" sz="1200" b="1" dirty="0">
                          <a:solidFill>
                            <a:srgbClr val="002060"/>
                          </a:solidFill>
                          <a:latin typeface="Calibri"/>
                          <a:ea typeface="Times New Roman"/>
                          <a:cs typeface="Calibri"/>
                        </a:rPr>
                        <a:t>[</a:t>
                      </a:r>
                      <a:r>
                        <a:rPr lang="en-GB" sz="1200" b="1" dirty="0" err="1">
                          <a:solidFill>
                            <a:srgbClr val="002060"/>
                          </a:solidFill>
                          <a:latin typeface="Calibri"/>
                          <a:ea typeface="Times New Roman"/>
                          <a:cs typeface="Calibri"/>
                        </a:rPr>
                        <a:t>chan</a:t>
                      </a:r>
                      <a:r>
                        <a:rPr lang="en-GB" sz="1200" b="1" dirty="0">
                          <a:solidFill>
                            <a:srgbClr val="002060"/>
                          </a:solidFill>
                          <a:latin typeface="Calibri"/>
                          <a:ea typeface="Times New Roman"/>
                          <a:cs typeface="Calibri"/>
                        </a:rPr>
                        <a:t>]</a:t>
                      </a:r>
                      <a:endParaRPr lang="en-GB" sz="1200" dirty="0">
                        <a:solidFill>
                          <a:srgbClr val="00206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official calibration slope</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spcBef>
                          <a:spcPts val="1200"/>
                        </a:spcBef>
                        <a:spcAft>
                          <a:spcPts val="1200"/>
                        </a:spcAft>
                      </a:pPr>
                      <a:r>
                        <a:rPr lang="en-GB" sz="1200" b="0" dirty="0" smtClean="0">
                          <a:latin typeface="Calibri"/>
                          <a:ea typeface="Times New Roman"/>
                          <a:cs typeface="Calibri"/>
                        </a:rPr>
                        <a:t>W </a:t>
                      </a:r>
                      <a:r>
                        <a:rPr lang="en-GB" sz="1200" b="0" dirty="0">
                          <a:latin typeface="Calibri"/>
                          <a:ea typeface="Times New Roman"/>
                          <a:cs typeface="Calibri"/>
                        </a:rPr>
                        <a:t>sr</a:t>
                      </a:r>
                      <a:r>
                        <a:rPr lang="en-GB" sz="1200" b="0" baseline="30000" dirty="0">
                          <a:latin typeface="Calibri"/>
                          <a:ea typeface="Times New Roman"/>
                          <a:cs typeface="Calibri"/>
                        </a:rPr>
                        <a:t>-1</a:t>
                      </a:r>
                      <a:r>
                        <a:rPr lang="en-GB" sz="1200" b="0" dirty="0">
                          <a:latin typeface="Calibri"/>
                          <a:ea typeface="Times New Roman"/>
                          <a:cs typeface="Calibri"/>
                        </a:rPr>
                        <a:t> m</a:t>
                      </a:r>
                      <a:r>
                        <a:rPr lang="en-GB" sz="1200" b="0" baseline="30000" dirty="0">
                          <a:latin typeface="Calibri"/>
                          <a:ea typeface="Times New Roman"/>
                          <a:cs typeface="Calibri"/>
                        </a:rPr>
                        <a:t>-2</a:t>
                      </a:r>
                      <a:r>
                        <a:rPr lang="en-GB" sz="1200" b="0" dirty="0">
                          <a:latin typeface="Calibri"/>
                          <a:ea typeface="Times New Roman"/>
                          <a:cs typeface="Calibri"/>
                        </a:rPr>
                        <a:t> µm</a:t>
                      </a:r>
                      <a:r>
                        <a:rPr lang="en-GB" sz="1200" b="0" baseline="30000" dirty="0">
                          <a:latin typeface="Calibri"/>
                          <a:ea typeface="Times New Roman"/>
                          <a:cs typeface="Calibri"/>
                        </a:rPr>
                        <a:t>-1</a:t>
                      </a:r>
                      <a:r>
                        <a:rPr lang="en-GB" sz="1200" b="0" dirty="0">
                          <a:latin typeface="Calibri"/>
                          <a:ea typeface="Times New Roman"/>
                          <a:cs typeface="Calibri"/>
                        </a:rPr>
                        <a:t> DC</a:t>
                      </a:r>
                      <a:r>
                        <a:rPr lang="en-GB" sz="1200" b="0" baseline="30000" dirty="0">
                          <a:latin typeface="Calibri"/>
                          <a:ea typeface="Times New Roman"/>
                          <a:cs typeface="Calibri"/>
                        </a:rPr>
                        <a:t>-1</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spcBef>
                          <a:spcPts val="1200"/>
                        </a:spcBef>
                        <a:spcAft>
                          <a:spcPts val="1200"/>
                        </a:spcAft>
                      </a:pPr>
                      <a:r>
                        <a:rPr lang="en-GB" sz="1200" b="0">
                          <a:latin typeface="Calibri"/>
                          <a:ea typeface="Times New Roman"/>
                          <a:cs typeface="Calibri"/>
                        </a:rPr>
                        <a:t>double precision floating point</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3296">
                <a:tc>
                  <a:txBody>
                    <a:bodyPr/>
                    <a:lstStyle/>
                    <a:p>
                      <a:pPr algn="just">
                        <a:spcBef>
                          <a:spcPts val="1200"/>
                        </a:spcBef>
                        <a:spcAft>
                          <a:spcPts val="1200"/>
                        </a:spcAft>
                      </a:pPr>
                      <a:r>
                        <a:rPr lang="en-GB" sz="1200" b="1" dirty="0" err="1">
                          <a:solidFill>
                            <a:srgbClr val="002060"/>
                          </a:solidFill>
                          <a:latin typeface="Calibri"/>
                          <a:ea typeface="Times New Roman"/>
                          <a:cs typeface="Calibri"/>
                        </a:rPr>
                        <a:t>opr_offset</a:t>
                      </a:r>
                      <a:r>
                        <a:rPr lang="en-GB" sz="1200" b="1" dirty="0">
                          <a:solidFill>
                            <a:srgbClr val="002060"/>
                          </a:solidFill>
                          <a:latin typeface="Calibri"/>
                          <a:ea typeface="Times New Roman"/>
                          <a:cs typeface="Calibri"/>
                        </a:rPr>
                        <a:t> [</a:t>
                      </a:r>
                      <a:r>
                        <a:rPr lang="en-GB" sz="1200" b="1" dirty="0" err="1">
                          <a:solidFill>
                            <a:srgbClr val="002060"/>
                          </a:solidFill>
                          <a:latin typeface="Calibri"/>
                          <a:ea typeface="Times New Roman"/>
                          <a:cs typeface="Calibri"/>
                        </a:rPr>
                        <a:t>chan</a:t>
                      </a:r>
                      <a:r>
                        <a:rPr lang="en-GB" sz="1200" b="1" dirty="0">
                          <a:solidFill>
                            <a:srgbClr val="002060"/>
                          </a:solidFill>
                          <a:latin typeface="Calibri"/>
                          <a:ea typeface="Times New Roman"/>
                          <a:cs typeface="Calibri"/>
                        </a:rPr>
                        <a:t>]</a:t>
                      </a:r>
                      <a:endParaRPr lang="en-GB" sz="1200" dirty="0">
                        <a:solidFill>
                          <a:srgbClr val="002060"/>
                        </a:solidFill>
                        <a:latin typeface="Calibri"/>
                        <a:ea typeface="Times New Roman"/>
                        <a:cs typeface="Times New Roman"/>
                      </a:endParaRPr>
                    </a:p>
                  </a:txBody>
                  <a:tcPr marL="41564" marR="41564" marT="0" marB="0">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just">
                        <a:spcBef>
                          <a:spcPts val="1200"/>
                        </a:spcBef>
                        <a:spcAft>
                          <a:spcPts val="1200"/>
                        </a:spcAft>
                      </a:pPr>
                      <a:r>
                        <a:rPr lang="en-GB" sz="1200" b="0">
                          <a:latin typeface="Calibri"/>
                          <a:ea typeface="Times New Roman"/>
                          <a:cs typeface="Calibri"/>
                        </a:rPr>
                        <a:t>official calibration offset</a:t>
                      </a:r>
                      <a:endParaRPr lang="en-GB" sz="1200" b="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just">
                        <a:spcBef>
                          <a:spcPts val="1200"/>
                        </a:spcBef>
                        <a:spcAft>
                          <a:spcPts val="1200"/>
                        </a:spcAft>
                      </a:pPr>
                      <a:r>
                        <a:rPr lang="en-GB" sz="1200" b="0" dirty="0" smtClean="0">
                          <a:latin typeface="Calibri"/>
                          <a:ea typeface="Times New Roman"/>
                          <a:cs typeface="Calibri"/>
                        </a:rPr>
                        <a:t>1 (i.e. DC)</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l">
                        <a:spcBef>
                          <a:spcPts val="1200"/>
                        </a:spcBef>
                        <a:spcAft>
                          <a:spcPts val="1200"/>
                        </a:spcAft>
                      </a:pPr>
                      <a:r>
                        <a:rPr lang="en-GB" sz="1200" b="0" dirty="0" smtClean="0">
                          <a:latin typeface="Calibri"/>
                          <a:ea typeface="Times New Roman"/>
                          <a:cs typeface="Calibri"/>
                        </a:rPr>
                        <a:t>double precision floating point</a:t>
                      </a:r>
                      <a:endParaRPr lang="en-GB" sz="1200" b="0" dirty="0">
                        <a:latin typeface="Calibri"/>
                        <a:ea typeface="Times New Roman"/>
                        <a:cs typeface="Times New Roman"/>
                      </a:endParaRPr>
                    </a:p>
                  </a:txBody>
                  <a:tcPr marL="41564" marR="41564" marT="0" marB="0">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r>
            </a:tbl>
          </a:graphicData>
        </a:graphic>
      </p:graphicFrame>
      <p:sp>
        <p:nvSpPr>
          <p:cNvPr id="24" name="TextBox 23"/>
          <p:cNvSpPr txBox="1"/>
          <p:nvPr/>
        </p:nvSpPr>
        <p:spPr>
          <a:xfrm>
            <a:off x="163555" y="2833886"/>
            <a:ext cx="1384110" cy="400110"/>
          </a:xfrm>
          <a:prstGeom prst="rect">
            <a:avLst/>
          </a:prstGeom>
          <a:noFill/>
        </p:spPr>
        <p:txBody>
          <a:bodyPr wrap="square" rtlCol="0">
            <a:spAutoFit/>
          </a:bodyPr>
          <a:lstStyle/>
          <a:p>
            <a:r>
              <a:rPr lang="en-GB" sz="2000" b="1" dirty="0" smtClean="0"/>
              <a:t>variables</a:t>
            </a:r>
            <a:endParaRPr lang="en-GB" sz="2000" b="1" dirty="0"/>
          </a:p>
        </p:txBody>
      </p:sp>
      <p:sp>
        <p:nvSpPr>
          <p:cNvPr id="32" name="TextBox 31"/>
          <p:cNvSpPr txBox="1"/>
          <p:nvPr/>
        </p:nvSpPr>
        <p:spPr>
          <a:xfrm>
            <a:off x="137220" y="1229162"/>
            <a:ext cx="1404552" cy="400110"/>
          </a:xfrm>
          <a:prstGeom prst="rect">
            <a:avLst/>
          </a:prstGeom>
          <a:noFill/>
        </p:spPr>
        <p:txBody>
          <a:bodyPr wrap="none" rtlCol="0">
            <a:spAutoFit/>
          </a:bodyPr>
          <a:lstStyle/>
          <a:p>
            <a:r>
              <a:rPr lang="en-GB" sz="2000" b="1" dirty="0" smtClean="0"/>
              <a:t>dimensions</a:t>
            </a:r>
          </a:p>
        </p:txBody>
      </p:sp>
      <p:sp>
        <p:nvSpPr>
          <p:cNvPr id="33" name="TextBox 32"/>
          <p:cNvSpPr txBox="1"/>
          <p:nvPr/>
        </p:nvSpPr>
        <p:spPr>
          <a:xfrm>
            <a:off x="6351561" y="1772816"/>
            <a:ext cx="2627784" cy="1015663"/>
          </a:xfrm>
          <a:prstGeom prst="rect">
            <a:avLst/>
          </a:prstGeom>
          <a:noFill/>
        </p:spPr>
        <p:txBody>
          <a:bodyPr wrap="square" rtlCol="0">
            <a:spAutoFit/>
          </a:bodyPr>
          <a:lstStyle/>
          <a:p>
            <a:pPr>
              <a:buFontTx/>
              <a:buChar char="-"/>
            </a:pPr>
            <a:r>
              <a:rPr lang="en-GB" sz="2000" b="1" dirty="0" smtClean="0">
                <a:solidFill>
                  <a:srgbClr val="FF0000"/>
                </a:solidFill>
              </a:rPr>
              <a:t> Compulsory</a:t>
            </a:r>
          </a:p>
          <a:p>
            <a:pPr>
              <a:buFontTx/>
              <a:buChar char="-"/>
            </a:pPr>
            <a:r>
              <a:rPr lang="en-GB" sz="2000" b="1" dirty="0" smtClean="0">
                <a:solidFill>
                  <a:srgbClr val="00B050"/>
                </a:solidFill>
              </a:rPr>
              <a:t> </a:t>
            </a:r>
            <a:r>
              <a:rPr lang="en-GB" sz="2000" b="1" dirty="0" err="1" smtClean="0">
                <a:solidFill>
                  <a:srgbClr val="00B050"/>
                </a:solidFill>
              </a:rPr>
              <a:t>Imagette</a:t>
            </a:r>
            <a:r>
              <a:rPr lang="en-GB" sz="2000" b="1" dirty="0" smtClean="0">
                <a:solidFill>
                  <a:srgbClr val="00B050"/>
                </a:solidFill>
              </a:rPr>
              <a:t> (optional)</a:t>
            </a:r>
            <a:endParaRPr lang="en-GB" sz="2000" dirty="0" smtClean="0">
              <a:solidFill>
                <a:srgbClr val="00B050"/>
              </a:solidFill>
            </a:endParaRPr>
          </a:p>
          <a:p>
            <a:pPr>
              <a:buFontTx/>
              <a:buChar char="-"/>
            </a:pPr>
            <a:r>
              <a:rPr lang="en-GB" sz="2000" b="1" dirty="0" smtClean="0">
                <a:solidFill>
                  <a:srgbClr val="0070C0"/>
                </a:solidFill>
              </a:rPr>
              <a:t> </a:t>
            </a:r>
            <a:r>
              <a:rPr lang="en-GB" sz="2000" b="1" dirty="0" smtClean="0">
                <a:solidFill>
                  <a:srgbClr val="002060"/>
                </a:solidFill>
              </a:rPr>
              <a:t>Additional (optional)</a:t>
            </a:r>
          </a:p>
        </p:txBody>
      </p:sp>
      <p:sp>
        <p:nvSpPr>
          <p:cNvPr id="11" name="TextBox 10"/>
          <p:cNvSpPr txBox="1"/>
          <p:nvPr/>
        </p:nvSpPr>
        <p:spPr>
          <a:xfrm>
            <a:off x="7100707" y="6390942"/>
            <a:ext cx="1791773" cy="369332"/>
          </a:xfrm>
          <a:prstGeom prst="rect">
            <a:avLst/>
          </a:prstGeom>
          <a:noFill/>
        </p:spPr>
        <p:txBody>
          <a:bodyPr wrap="none" rtlCol="0">
            <a:spAutoFit/>
          </a:bodyPr>
          <a:lstStyle/>
          <a:p>
            <a:r>
              <a:rPr lang="en-GB" dirty="0" smtClean="0">
                <a:solidFill>
                  <a:srgbClr val="CCFFCC"/>
                </a:solidFill>
              </a:rPr>
              <a:t>origin: lower-left</a:t>
            </a:r>
            <a:endParaRPr lang="en-GB" dirty="0">
              <a:solidFill>
                <a:srgbClr val="CCFFCC"/>
              </a:solidFill>
            </a:endParaRPr>
          </a:p>
        </p:txBody>
      </p:sp>
      <p:cxnSp>
        <p:nvCxnSpPr>
          <p:cNvPr id="13" name="Straight Arrow Connector 12"/>
          <p:cNvCxnSpPr/>
          <p:nvPr/>
        </p:nvCxnSpPr>
        <p:spPr>
          <a:xfrm>
            <a:off x="8676456" y="4807426"/>
            <a:ext cx="0" cy="1717828"/>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318269" y="6415282"/>
            <a:ext cx="3814955" cy="338554"/>
          </a:xfrm>
          <a:prstGeom prst="rect">
            <a:avLst/>
          </a:prstGeom>
          <a:noFill/>
        </p:spPr>
        <p:txBody>
          <a:bodyPr wrap="none" rtlCol="0">
            <a:spAutoFit/>
          </a:bodyPr>
          <a:lstStyle/>
          <a:p>
            <a:r>
              <a:rPr lang="en-GB" sz="1600" dirty="0" smtClean="0">
                <a:solidFill>
                  <a:srgbClr val="FFCCFF"/>
                </a:solidFill>
              </a:rPr>
              <a:t>must be the same as that in the SRF </a:t>
            </a:r>
            <a:r>
              <a:rPr lang="en-GB" sz="1600" dirty="0" err="1" smtClean="0">
                <a:solidFill>
                  <a:srgbClr val="FFCCFF"/>
                </a:solidFill>
              </a:rPr>
              <a:t>netCDF</a:t>
            </a:r>
            <a:endParaRPr lang="en-GB" sz="1600" dirty="0">
              <a:solidFill>
                <a:srgbClr val="FFCCFF"/>
              </a:solidFill>
            </a:endParaRPr>
          </a:p>
        </p:txBody>
      </p:sp>
      <p:cxnSp>
        <p:nvCxnSpPr>
          <p:cNvPr id="14" name="Straight Arrow Connector 13"/>
          <p:cNvCxnSpPr/>
          <p:nvPr/>
        </p:nvCxnSpPr>
        <p:spPr>
          <a:xfrm>
            <a:off x="6416912" y="3819862"/>
            <a:ext cx="0" cy="269511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E" smtClean="0"/>
              <a:t>GRWG/GDWG web meeting, 24 June, 2014</a:t>
            </a:r>
            <a:endParaRPr lang="en-GB"/>
          </a:p>
        </p:txBody>
      </p:sp>
      <p:sp>
        <p:nvSpPr>
          <p:cNvPr id="4" name="Slide Number Placeholder 3"/>
          <p:cNvSpPr>
            <a:spLocks noGrp="1"/>
          </p:cNvSpPr>
          <p:nvPr>
            <p:ph type="sldNum" sz="quarter" idx="12"/>
          </p:nvPr>
        </p:nvSpPr>
        <p:spPr/>
        <p:txBody>
          <a:bodyPr/>
          <a:lstStyle/>
          <a:p>
            <a:fld id="{0BB208F0-6506-4A53-8573-371B9A226856}" type="slidenum">
              <a:rPr lang="en-GB" smtClean="0"/>
              <a:pPr/>
              <a:t>7</a:t>
            </a:fld>
            <a:endParaRPr lang="en-GB"/>
          </a:p>
        </p:txBody>
      </p:sp>
      <p:sp>
        <p:nvSpPr>
          <p:cNvPr id="5" name="Title 1"/>
          <p:cNvSpPr>
            <a:spLocks noGrp="1"/>
          </p:cNvSpPr>
          <p:nvPr>
            <p:ph type="title"/>
          </p:nvPr>
        </p:nvSpPr>
        <p:spPr>
          <a:xfrm>
            <a:off x="301752" y="228600"/>
            <a:ext cx="8534400" cy="758952"/>
          </a:xfrm>
        </p:spPr>
        <p:txBody>
          <a:bodyPr/>
          <a:lstStyle/>
          <a:p>
            <a:r>
              <a:rPr lang="en-GB" dirty="0" smtClean="0">
                <a:solidFill>
                  <a:schemeClr val="tx1"/>
                </a:solidFill>
              </a:rPr>
              <a:t>Example : Lunar observation </a:t>
            </a:r>
            <a:r>
              <a:rPr lang="en-GB" dirty="0" err="1" smtClean="0">
                <a:solidFill>
                  <a:schemeClr val="tx1"/>
                </a:solidFill>
              </a:rPr>
              <a:t>NetCDF</a:t>
            </a:r>
            <a:endParaRPr lang="en-GB" dirty="0">
              <a:solidFill>
                <a:schemeClr val="tx1"/>
              </a:solidFill>
            </a:endParaRPr>
          </a:p>
        </p:txBody>
      </p:sp>
      <p:sp>
        <p:nvSpPr>
          <p:cNvPr id="7" name="TextBox 6"/>
          <p:cNvSpPr txBox="1"/>
          <p:nvPr/>
        </p:nvSpPr>
        <p:spPr>
          <a:xfrm>
            <a:off x="539552" y="2132856"/>
            <a:ext cx="8280920" cy="3785652"/>
          </a:xfrm>
          <a:prstGeom prst="rect">
            <a:avLst/>
          </a:prstGeom>
          <a:noFill/>
        </p:spPr>
        <p:txBody>
          <a:bodyPr wrap="square" rtlCol="0">
            <a:spAutoFit/>
          </a:bodyPr>
          <a:lstStyle/>
          <a:p>
            <a:r>
              <a:rPr lang="en-GB" sz="2400" b="1" dirty="0" smtClean="0"/>
              <a:t>Case 1) : </a:t>
            </a:r>
            <a:r>
              <a:rPr lang="en-GB" sz="2400" b="1" dirty="0" smtClean="0">
                <a:solidFill>
                  <a:srgbClr val="FF0000"/>
                </a:solidFill>
              </a:rPr>
              <a:t>Compulsory</a:t>
            </a:r>
            <a:endParaRPr lang="en-GB" sz="2400" dirty="0" smtClean="0"/>
          </a:p>
          <a:p>
            <a:pPr marL="628650" indent="-271463">
              <a:buFont typeface="Wingdings" pitchFamily="2" charset="2"/>
              <a:buChar char="Ø"/>
            </a:pPr>
            <a:r>
              <a:rPr lang="en-GB" sz="2400" dirty="0" smtClean="0"/>
              <a:t>Keep all variables in the </a:t>
            </a:r>
            <a:r>
              <a:rPr lang="en-GB" sz="2400" dirty="0" err="1" smtClean="0"/>
              <a:t>NetCDF</a:t>
            </a:r>
            <a:r>
              <a:rPr lang="en-GB" sz="2400" dirty="0" smtClean="0"/>
              <a:t> and fill invalid variables with a value of </a:t>
            </a:r>
            <a:r>
              <a:rPr lang="en-GB" sz="2400" b="1" dirty="0" smtClean="0"/>
              <a:t>-999 </a:t>
            </a:r>
            <a:r>
              <a:rPr lang="en-GB" sz="2400" dirty="0" smtClean="0"/>
              <a:t>(i.e. _</a:t>
            </a:r>
            <a:r>
              <a:rPr lang="en-GB" sz="2400" dirty="0" err="1" smtClean="0"/>
              <a:t>FillValue</a:t>
            </a:r>
            <a:r>
              <a:rPr lang="en-GB" sz="2400" dirty="0" smtClean="0"/>
              <a:t>)</a:t>
            </a:r>
          </a:p>
          <a:p>
            <a:pPr marL="809625" indent="-273050">
              <a:buFont typeface="Arial" pitchFamily="34" charset="0"/>
              <a:buChar char="•"/>
            </a:pPr>
            <a:r>
              <a:rPr lang="en-GB" sz="2400" dirty="0" smtClean="0"/>
              <a:t>Dimensions of </a:t>
            </a:r>
            <a:r>
              <a:rPr lang="en-GB" sz="2400" dirty="0" err="1" smtClean="0"/>
              <a:t>col</a:t>
            </a:r>
            <a:r>
              <a:rPr lang="en-GB" sz="2400" dirty="0" smtClean="0"/>
              <a:t> and row (# of lunar </a:t>
            </a:r>
            <a:r>
              <a:rPr lang="en-GB" sz="2400" dirty="0" err="1" smtClean="0"/>
              <a:t>imagette</a:t>
            </a:r>
            <a:r>
              <a:rPr lang="en-GB" sz="2400" dirty="0" smtClean="0"/>
              <a:t> pixels) -&gt; </a:t>
            </a:r>
            <a:r>
              <a:rPr lang="en-GB" sz="2400" b="1" dirty="0" smtClean="0"/>
              <a:t>1</a:t>
            </a:r>
          </a:p>
          <a:p>
            <a:pPr marL="809625" indent="-273050">
              <a:buFont typeface="Arial" pitchFamily="34" charset="0"/>
              <a:buChar char="•"/>
            </a:pPr>
            <a:r>
              <a:rPr lang="en-GB" sz="2400" dirty="0" smtClean="0"/>
              <a:t>Values of </a:t>
            </a:r>
            <a:r>
              <a:rPr lang="en-GB" sz="2400" dirty="0" err="1" smtClean="0"/>
              <a:t>rad_obs</a:t>
            </a:r>
            <a:r>
              <a:rPr lang="en-GB" sz="2400" dirty="0" smtClean="0"/>
              <a:t> and </a:t>
            </a:r>
            <a:r>
              <a:rPr lang="en-GB" sz="2400" dirty="0" err="1" smtClean="0"/>
              <a:t>dc_obs</a:t>
            </a:r>
            <a:r>
              <a:rPr lang="en-GB" sz="2400" dirty="0" smtClean="0"/>
              <a:t> -&gt; </a:t>
            </a:r>
            <a:r>
              <a:rPr lang="en-GB" sz="2400" b="1" dirty="0" smtClean="0"/>
              <a:t>-999</a:t>
            </a:r>
            <a:endParaRPr lang="en-GB" sz="2400" dirty="0" smtClean="0"/>
          </a:p>
          <a:p>
            <a:pPr marL="628650" indent="-271463">
              <a:buFont typeface="Wingdings" pitchFamily="2" charset="2"/>
              <a:buChar char="Ø"/>
            </a:pPr>
            <a:r>
              <a:rPr lang="en-GB" sz="2400" dirty="0" smtClean="0"/>
              <a:t>File size: ~</a:t>
            </a:r>
            <a:r>
              <a:rPr lang="en-GB" sz="2400" b="1" dirty="0" smtClean="0"/>
              <a:t>5KB</a:t>
            </a:r>
          </a:p>
          <a:p>
            <a:endParaRPr lang="en-GB" sz="2400" dirty="0" smtClean="0"/>
          </a:p>
          <a:p>
            <a:r>
              <a:rPr lang="en-GB" sz="2400" b="1" dirty="0" smtClean="0"/>
              <a:t>Case 2) : </a:t>
            </a:r>
            <a:r>
              <a:rPr lang="en-GB" sz="2400" b="1" dirty="0" smtClean="0">
                <a:solidFill>
                  <a:srgbClr val="FF0000"/>
                </a:solidFill>
              </a:rPr>
              <a:t>Compulsory</a:t>
            </a:r>
            <a:r>
              <a:rPr lang="en-GB" sz="2400" b="1" dirty="0" smtClean="0"/>
              <a:t> +</a:t>
            </a:r>
            <a:r>
              <a:rPr lang="en-GB" sz="2400" b="1" dirty="0" smtClean="0">
                <a:solidFill>
                  <a:srgbClr val="00B050"/>
                </a:solidFill>
              </a:rPr>
              <a:t> </a:t>
            </a:r>
            <a:r>
              <a:rPr lang="en-GB" sz="2400" b="1" dirty="0" err="1" smtClean="0">
                <a:solidFill>
                  <a:srgbClr val="00B050"/>
                </a:solidFill>
              </a:rPr>
              <a:t>Imagette</a:t>
            </a:r>
            <a:r>
              <a:rPr lang="en-GB" sz="2400" b="1" dirty="0" smtClean="0">
                <a:solidFill>
                  <a:srgbClr val="00B050"/>
                </a:solidFill>
              </a:rPr>
              <a:t> </a:t>
            </a:r>
            <a:r>
              <a:rPr lang="en-GB" sz="2400" b="1" dirty="0" smtClean="0"/>
              <a:t>+</a:t>
            </a:r>
            <a:r>
              <a:rPr lang="en-GB" sz="2400" b="1" dirty="0" smtClean="0">
                <a:solidFill>
                  <a:srgbClr val="0070C0"/>
                </a:solidFill>
              </a:rPr>
              <a:t> </a:t>
            </a:r>
            <a:r>
              <a:rPr lang="en-GB" sz="2400" b="1" dirty="0" smtClean="0">
                <a:solidFill>
                  <a:srgbClr val="002060"/>
                </a:solidFill>
              </a:rPr>
              <a:t>Additional</a:t>
            </a:r>
            <a:endParaRPr lang="en-GB" sz="2400" dirty="0" smtClean="0">
              <a:solidFill>
                <a:srgbClr val="002060"/>
              </a:solidFill>
            </a:endParaRPr>
          </a:p>
          <a:p>
            <a:pPr marL="628650" indent="-271463">
              <a:buFont typeface="Wingdings" pitchFamily="2" charset="2"/>
              <a:buChar char="Ø"/>
            </a:pPr>
            <a:r>
              <a:rPr lang="en-GB" sz="2400" dirty="0" smtClean="0"/>
              <a:t>Dimensions of </a:t>
            </a:r>
            <a:r>
              <a:rPr lang="en-GB" sz="2400" dirty="0" err="1" smtClean="0"/>
              <a:t>col</a:t>
            </a:r>
            <a:r>
              <a:rPr lang="en-GB" sz="2400" dirty="0" smtClean="0"/>
              <a:t> and row -&gt; </a:t>
            </a:r>
            <a:r>
              <a:rPr lang="en-GB" sz="2400" b="1" dirty="0" smtClean="0"/>
              <a:t>700</a:t>
            </a:r>
          </a:p>
          <a:p>
            <a:pPr marL="628650" indent="-271463">
              <a:buFont typeface="Wingdings" pitchFamily="2" charset="2"/>
              <a:buChar char="Ø"/>
            </a:pPr>
            <a:r>
              <a:rPr lang="en-GB" sz="2400" dirty="0" smtClean="0"/>
              <a:t>File size: ~</a:t>
            </a:r>
            <a:r>
              <a:rPr lang="en-GB" sz="2400" b="1" dirty="0" smtClean="0"/>
              <a:t>6MB</a:t>
            </a:r>
            <a:endParaRPr lang="en-GB" sz="2400" b="1" dirty="0"/>
          </a:p>
        </p:txBody>
      </p:sp>
      <p:sp>
        <p:nvSpPr>
          <p:cNvPr id="8" name="TextBox 7"/>
          <p:cNvSpPr txBox="1"/>
          <p:nvPr/>
        </p:nvSpPr>
        <p:spPr>
          <a:xfrm>
            <a:off x="4211960" y="1628800"/>
            <a:ext cx="4604274" cy="461665"/>
          </a:xfrm>
          <a:prstGeom prst="rect">
            <a:avLst/>
          </a:prstGeom>
          <a:noFill/>
        </p:spPr>
        <p:txBody>
          <a:bodyPr wrap="none" rtlCol="0">
            <a:spAutoFit/>
          </a:bodyPr>
          <a:lstStyle/>
          <a:p>
            <a:r>
              <a:rPr lang="en-GB" sz="2400" dirty="0" smtClean="0"/>
              <a:t>MTSAT-2/Imager (1 visible channel)</a:t>
            </a:r>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Input-2: instrument SRF </a:t>
            </a:r>
            <a:r>
              <a:rPr lang="en-GB" dirty="0" err="1" smtClean="0">
                <a:solidFill>
                  <a:schemeClr val="tx1"/>
                </a:solidFill>
              </a:rPr>
              <a:t>NetCDF</a:t>
            </a:r>
            <a:endParaRPr lang="en-GB" dirty="0">
              <a:solidFill>
                <a:schemeClr val="tx1"/>
              </a:solidFill>
            </a:endParaRPr>
          </a:p>
        </p:txBody>
      </p:sp>
      <p:sp>
        <p:nvSpPr>
          <p:cNvPr id="7" name="Footer Placeholder 6"/>
          <p:cNvSpPr>
            <a:spLocks noGrp="1"/>
          </p:cNvSpPr>
          <p:nvPr>
            <p:ph type="ftr" sz="quarter" idx="11"/>
          </p:nvPr>
        </p:nvSpPr>
        <p:spPr/>
        <p:txBody>
          <a:bodyPr/>
          <a:lstStyle/>
          <a:p>
            <a:r>
              <a:rPr lang="en-IE" smtClean="0"/>
              <a:t>GRWG/GDWG web meeting, 24 June, 2014</a:t>
            </a:r>
            <a:endParaRPr lang="en-GB"/>
          </a:p>
        </p:txBody>
      </p:sp>
      <p:sp>
        <p:nvSpPr>
          <p:cNvPr id="6" name="Slide Number Placeholder 5"/>
          <p:cNvSpPr>
            <a:spLocks noGrp="1"/>
          </p:cNvSpPr>
          <p:nvPr>
            <p:ph type="sldNum" sz="quarter" idx="12"/>
          </p:nvPr>
        </p:nvSpPr>
        <p:spPr/>
        <p:txBody>
          <a:bodyPr>
            <a:normAutofit/>
          </a:bodyPr>
          <a:lstStyle/>
          <a:p>
            <a:fld id="{0BB208F0-6506-4A53-8573-371B9A226856}" type="slidenum">
              <a:rPr lang="en-GB" smtClean="0"/>
              <a:pPr/>
              <a:t>8</a:t>
            </a:fld>
            <a:endParaRPr lang="en-GB"/>
          </a:p>
        </p:txBody>
      </p:sp>
      <p:sp>
        <p:nvSpPr>
          <p:cNvPr id="4" name="TextBox 3"/>
          <p:cNvSpPr txBox="1"/>
          <p:nvPr/>
        </p:nvSpPr>
        <p:spPr>
          <a:xfrm>
            <a:off x="395536" y="2434140"/>
            <a:ext cx="8423478" cy="3807196"/>
          </a:xfrm>
          <a:prstGeom prst="rect">
            <a:avLst/>
          </a:prstGeom>
          <a:noFill/>
        </p:spPr>
        <p:txBody>
          <a:bodyPr wrap="square" rtlCol="0">
            <a:spAutoFit/>
          </a:bodyPr>
          <a:lstStyle/>
          <a:p>
            <a:pPr marL="363538" indent="-363538">
              <a:lnSpc>
                <a:spcPct val="130000"/>
              </a:lnSpc>
              <a:buFont typeface="Wingdings" pitchFamily="2" charset="2"/>
              <a:buChar char="Ø"/>
            </a:pPr>
            <a:r>
              <a:rPr lang="en-GB" sz="1800" dirty="0" smtClean="0">
                <a:solidFill>
                  <a:schemeClr val="tx1"/>
                </a:solidFill>
              </a:rPr>
              <a:t>Each participant </a:t>
            </a:r>
            <a:r>
              <a:rPr lang="en-GB" sz="1800" b="1" dirty="0" smtClean="0">
                <a:solidFill>
                  <a:schemeClr val="tx1"/>
                </a:solidFill>
              </a:rPr>
              <a:t>DOES NOT </a:t>
            </a:r>
            <a:r>
              <a:rPr lang="en-GB" sz="1800" dirty="0" smtClean="0">
                <a:solidFill>
                  <a:schemeClr val="tx1"/>
                </a:solidFill>
              </a:rPr>
              <a:t>have to prepare this file</a:t>
            </a:r>
          </a:p>
          <a:p>
            <a:pPr marL="363538" indent="-363538">
              <a:lnSpc>
                <a:spcPct val="130000"/>
              </a:lnSpc>
              <a:buFont typeface="Wingdings" pitchFamily="2" charset="2"/>
              <a:buChar char="Ø"/>
            </a:pPr>
            <a:r>
              <a:rPr lang="en-GB" sz="1800" dirty="0" smtClean="0">
                <a:solidFill>
                  <a:schemeClr val="tx1"/>
                </a:solidFill>
              </a:rPr>
              <a:t>Generated by GDWG in 2013 using official SRFs provided by each GPRC</a:t>
            </a:r>
          </a:p>
          <a:p>
            <a:pPr marL="631825" indent="-268288">
              <a:lnSpc>
                <a:spcPct val="130000"/>
              </a:lnSpc>
              <a:buFont typeface="Arial" pitchFamily="34" charset="0"/>
              <a:buChar char="•"/>
            </a:pPr>
            <a:r>
              <a:rPr lang="en-GB" sz="1800" dirty="0" smtClean="0">
                <a:solidFill>
                  <a:schemeClr val="tx1"/>
                </a:solidFill>
              </a:rPr>
              <a:t>http://gsics.nesdis.noaa.gov/thredds/instrument-srf.html</a:t>
            </a:r>
          </a:p>
          <a:p>
            <a:pPr marL="631825" indent="-268288">
              <a:lnSpc>
                <a:spcPct val="130000"/>
              </a:lnSpc>
              <a:buFont typeface="Arial" pitchFamily="34" charset="0"/>
              <a:buChar char="•"/>
            </a:pPr>
            <a:r>
              <a:rPr lang="en-GB" sz="1800" b="1" dirty="0" smtClean="0">
                <a:solidFill>
                  <a:schemeClr val="tx1"/>
                </a:solidFill>
              </a:rPr>
              <a:t>GOES-11/-12/-13/-15, Meteosat-7/-9, MTSAT-1R/-2, COMS</a:t>
            </a:r>
          </a:p>
          <a:p>
            <a:pPr marL="631825" indent="-268288">
              <a:lnSpc>
                <a:spcPct val="130000"/>
              </a:lnSpc>
              <a:buFont typeface="Arial" pitchFamily="34" charset="0"/>
              <a:buChar char="•"/>
            </a:pPr>
            <a:r>
              <a:rPr lang="en-IE" sz="1600" b="0" i="1" dirty="0" smtClean="0">
                <a:solidFill>
                  <a:schemeClr val="tx1"/>
                </a:solidFill>
              </a:rPr>
              <a:t>“This file was produced in support of GSICS activities and thus is not meant for public use although the data in the file is in the public domain.” </a:t>
            </a:r>
            <a:r>
              <a:rPr lang="en-IE" sz="1600" b="0" dirty="0" smtClean="0">
                <a:solidFill>
                  <a:schemeClr val="tx1"/>
                </a:solidFill>
              </a:rPr>
              <a:t> </a:t>
            </a:r>
            <a:r>
              <a:rPr lang="en-IE" sz="1400" b="0" dirty="0" smtClean="0">
                <a:solidFill>
                  <a:schemeClr val="tx1"/>
                </a:solidFill>
              </a:rPr>
              <a:t>(from docs on the NOAA GSICS Data server)</a:t>
            </a:r>
            <a:endParaRPr lang="en-GB" sz="1600" b="0" dirty="0" smtClean="0">
              <a:solidFill>
                <a:schemeClr val="tx1"/>
              </a:solidFill>
            </a:endParaRPr>
          </a:p>
          <a:p>
            <a:pPr marL="363538" indent="-363538">
              <a:lnSpc>
                <a:spcPct val="130000"/>
              </a:lnSpc>
              <a:buFont typeface="Wingdings" pitchFamily="2" charset="2"/>
              <a:buChar char="Ø"/>
            </a:pPr>
            <a:r>
              <a:rPr lang="en-GB" sz="1800" dirty="0" smtClean="0">
                <a:solidFill>
                  <a:schemeClr val="tx1"/>
                </a:solidFill>
              </a:rPr>
              <a:t>After some modification, files will be put on GSICS Wiki</a:t>
            </a:r>
            <a:r>
              <a:rPr lang="en-GB" sz="1600" dirty="0" smtClean="0">
                <a:solidFill>
                  <a:schemeClr val="tx1"/>
                </a:solidFill>
              </a:rPr>
              <a:t> (or GSICS Data server)</a:t>
            </a:r>
            <a:endParaRPr lang="en-GB" sz="1800" dirty="0" smtClean="0">
              <a:solidFill>
                <a:schemeClr val="tx1"/>
              </a:solidFill>
            </a:endParaRPr>
          </a:p>
          <a:p>
            <a:pPr marL="363538" indent="-363538">
              <a:lnSpc>
                <a:spcPct val="200000"/>
              </a:lnSpc>
            </a:pPr>
            <a:r>
              <a:rPr lang="en-GB" sz="1800" dirty="0" smtClean="0">
                <a:solidFill>
                  <a:schemeClr val="tx1"/>
                </a:solidFill>
              </a:rPr>
              <a:t>How to generate new SRF </a:t>
            </a:r>
            <a:r>
              <a:rPr lang="en-GB" sz="1800" dirty="0" err="1" smtClean="0">
                <a:solidFill>
                  <a:schemeClr val="tx1"/>
                </a:solidFill>
              </a:rPr>
              <a:t>NetCDF</a:t>
            </a:r>
            <a:r>
              <a:rPr lang="en-GB" sz="1800" dirty="0" smtClean="0">
                <a:solidFill>
                  <a:schemeClr val="tx1"/>
                </a:solidFill>
              </a:rPr>
              <a:t> files</a:t>
            </a:r>
          </a:p>
          <a:p>
            <a:pPr marL="538163" indent="-363538">
              <a:lnSpc>
                <a:spcPct val="130000"/>
              </a:lnSpc>
              <a:buFont typeface="Arial" pitchFamily="34" charset="0"/>
              <a:buChar char="•"/>
              <a:tabLst>
                <a:tab pos="538163" algn="l"/>
              </a:tabLst>
            </a:pPr>
            <a:r>
              <a:rPr lang="en-GB" sz="1800" dirty="0" smtClean="0">
                <a:solidFill>
                  <a:schemeClr val="tx1"/>
                </a:solidFill>
              </a:rPr>
              <a:t>The GDWG </a:t>
            </a:r>
            <a:r>
              <a:rPr lang="en-GB" sz="1800" b="0" dirty="0" smtClean="0">
                <a:solidFill>
                  <a:schemeClr val="tx1"/>
                </a:solidFill>
              </a:rPr>
              <a:t>(i.e. Masaya) </a:t>
            </a:r>
            <a:r>
              <a:rPr lang="en-GB" sz="1800" dirty="0" smtClean="0">
                <a:solidFill>
                  <a:schemeClr val="tx1"/>
                </a:solidFill>
              </a:rPr>
              <a:t>will do it when official SRF file is provided</a:t>
            </a:r>
          </a:p>
          <a:p>
            <a:pPr marL="538163" indent="-363538">
              <a:lnSpc>
                <a:spcPct val="130000"/>
              </a:lnSpc>
              <a:buFont typeface="Arial" pitchFamily="34" charset="0"/>
              <a:buChar char="•"/>
              <a:tabLst>
                <a:tab pos="538163" algn="l"/>
              </a:tabLst>
            </a:pPr>
            <a:r>
              <a:rPr lang="en-GB" sz="1800" dirty="0" smtClean="0">
                <a:solidFill>
                  <a:schemeClr val="tx1"/>
                </a:solidFill>
              </a:rPr>
              <a:t>If it is impossible to share the file for some reasons, please let </a:t>
            </a:r>
            <a:r>
              <a:rPr lang="en-GB" dirty="0" smtClean="0"/>
              <a:t>us</a:t>
            </a:r>
            <a:r>
              <a:rPr lang="en-GB" sz="1800" dirty="0" smtClean="0">
                <a:solidFill>
                  <a:schemeClr val="tx1"/>
                </a:solidFill>
              </a:rPr>
              <a:t> know</a:t>
            </a:r>
          </a:p>
        </p:txBody>
      </p:sp>
      <p:sp>
        <p:nvSpPr>
          <p:cNvPr id="5" name="TextBox 4"/>
          <p:cNvSpPr txBox="1"/>
          <p:nvPr/>
        </p:nvSpPr>
        <p:spPr>
          <a:xfrm>
            <a:off x="604266" y="1528336"/>
            <a:ext cx="8144198" cy="892552"/>
          </a:xfrm>
          <a:prstGeom prst="rect">
            <a:avLst/>
          </a:prstGeom>
          <a:noFill/>
          <a:ln>
            <a:noFill/>
          </a:ln>
        </p:spPr>
        <p:txBody>
          <a:bodyPr wrap="square" rtlCol="0">
            <a:spAutoFit/>
          </a:bodyPr>
          <a:lstStyle/>
          <a:p>
            <a:pPr>
              <a:lnSpc>
                <a:spcPct val="130000"/>
              </a:lnSpc>
            </a:pPr>
            <a:r>
              <a:rPr lang="en-GB" sz="2000" b="1" dirty="0" smtClean="0">
                <a:solidFill>
                  <a:schemeClr val="tx1"/>
                </a:solidFill>
              </a:rPr>
              <a:t>File name </a:t>
            </a:r>
            <a:r>
              <a:rPr lang="en-GB" sz="1800" b="1" dirty="0" smtClean="0">
                <a:solidFill>
                  <a:schemeClr val="tx1"/>
                </a:solidFill>
              </a:rPr>
              <a:t>(e.g., Meteosat-10/SEVIRI):</a:t>
            </a:r>
            <a:endParaRPr lang="en-GB" sz="2000" b="1" dirty="0" smtClean="0">
              <a:solidFill>
                <a:schemeClr val="tx1"/>
              </a:solidFill>
            </a:endParaRPr>
          </a:p>
          <a:p>
            <a:pPr lvl="1">
              <a:lnSpc>
                <a:spcPct val="130000"/>
              </a:lnSpc>
            </a:pPr>
            <a:r>
              <a:rPr lang="en-GB" sz="2000" b="1" dirty="0" smtClean="0">
                <a:solidFill>
                  <a:schemeClr val="tx1"/>
                </a:solidFill>
              </a:rPr>
              <a:t>W_XX-EUMETSAT-Darmstadt,VIS+IR+SRF,MSG3+SEVIRI_C_EUMG.nc</a:t>
            </a:r>
            <a:endParaRPr lang="en-GB" sz="1600" b="1" u="sng" dirty="0" smtClean="0">
              <a:solidFill>
                <a:schemeClr val="tx1">
                  <a:lumMod val="40000"/>
                  <a:lumOff val="60000"/>
                </a:schemeClr>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1"/>
                </a:solidFill>
              </a:rPr>
              <a:t>Output: Lunar calibration </a:t>
            </a:r>
            <a:r>
              <a:rPr lang="en-GB" dirty="0" err="1" smtClean="0">
                <a:solidFill>
                  <a:schemeClr val="tx1"/>
                </a:solidFill>
              </a:rPr>
              <a:t>NetCDF</a:t>
            </a:r>
            <a:endParaRPr lang="en-GB" dirty="0">
              <a:solidFill>
                <a:schemeClr val="tx1"/>
              </a:solidFill>
            </a:endParaRPr>
          </a:p>
        </p:txBody>
      </p:sp>
      <p:sp>
        <p:nvSpPr>
          <p:cNvPr id="6" name="Footer Placeholder 5"/>
          <p:cNvSpPr>
            <a:spLocks noGrp="1"/>
          </p:cNvSpPr>
          <p:nvPr>
            <p:ph type="ftr" sz="quarter" idx="11"/>
          </p:nvPr>
        </p:nvSpPr>
        <p:spPr/>
        <p:txBody>
          <a:bodyPr/>
          <a:lstStyle/>
          <a:p>
            <a:r>
              <a:rPr lang="en-IE" smtClean="0"/>
              <a:t>GRWG/GDWG web meeting, 24 June, 2014</a:t>
            </a:r>
            <a:endParaRPr lang="en-GB"/>
          </a:p>
        </p:txBody>
      </p:sp>
      <p:sp>
        <p:nvSpPr>
          <p:cNvPr id="5" name="Slide Number Placeholder 4"/>
          <p:cNvSpPr>
            <a:spLocks noGrp="1"/>
          </p:cNvSpPr>
          <p:nvPr>
            <p:ph type="sldNum" sz="quarter" idx="12"/>
          </p:nvPr>
        </p:nvSpPr>
        <p:spPr/>
        <p:txBody>
          <a:bodyPr>
            <a:normAutofit/>
          </a:bodyPr>
          <a:lstStyle/>
          <a:p>
            <a:fld id="{0BB208F0-6506-4A53-8573-371B9A226856}" type="slidenum">
              <a:rPr lang="en-GB" smtClean="0"/>
              <a:pPr/>
              <a:t>9</a:t>
            </a:fld>
            <a:endParaRPr lang="en-GB"/>
          </a:p>
        </p:txBody>
      </p:sp>
      <p:sp>
        <p:nvSpPr>
          <p:cNvPr id="4" name="TextBox 3"/>
          <p:cNvSpPr txBox="1"/>
          <p:nvPr/>
        </p:nvSpPr>
        <p:spPr>
          <a:xfrm>
            <a:off x="107504" y="1410428"/>
            <a:ext cx="8932076" cy="832536"/>
          </a:xfrm>
          <a:prstGeom prst="rect">
            <a:avLst/>
          </a:prstGeom>
          <a:noFill/>
          <a:ln>
            <a:noFill/>
          </a:ln>
        </p:spPr>
        <p:txBody>
          <a:bodyPr wrap="square" rtlCol="0">
            <a:spAutoFit/>
          </a:bodyPr>
          <a:lstStyle/>
          <a:p>
            <a:pPr>
              <a:lnSpc>
                <a:spcPct val="130000"/>
              </a:lnSpc>
            </a:pPr>
            <a:r>
              <a:rPr lang="en-GB" sz="2000" b="1" dirty="0" smtClean="0">
                <a:solidFill>
                  <a:schemeClr val="tx1"/>
                </a:solidFill>
              </a:rPr>
              <a:t>File name </a:t>
            </a:r>
            <a:r>
              <a:rPr lang="en-GB" sz="1800" b="1" dirty="0" smtClean="0">
                <a:solidFill>
                  <a:schemeClr val="tx1"/>
                </a:solidFill>
              </a:rPr>
              <a:t>(e.g., Meteosat-7/MVIRI):</a:t>
            </a:r>
            <a:endParaRPr lang="en-GB" sz="2000" b="1" dirty="0" smtClean="0">
              <a:solidFill>
                <a:schemeClr val="tx1"/>
              </a:solidFill>
            </a:endParaRPr>
          </a:p>
          <a:p>
            <a:pPr marL="0" lvl="1">
              <a:lnSpc>
                <a:spcPct val="130000"/>
              </a:lnSpc>
            </a:pPr>
            <a:r>
              <a:rPr lang="en-GB" sz="1700" b="1" dirty="0" smtClean="0">
                <a:solidFill>
                  <a:schemeClr val="tx1"/>
                </a:solidFill>
              </a:rPr>
              <a:t>  </a:t>
            </a:r>
            <a:r>
              <a:rPr lang="en-GB" sz="1700" b="1" dirty="0" smtClean="0">
                <a:solidFill>
                  <a:schemeClr val="tx1"/>
                </a:solidFill>
              </a:rPr>
              <a:t>W_XX-EUMETSAT-Darmstadt,SATCAL+ROLOVISNIR,MET7+MVIRI_C_EUMG_201307010634_01.nc</a:t>
            </a:r>
            <a:endParaRPr lang="en-GB" sz="1700" b="1" u="sng" dirty="0" smtClean="0">
              <a:solidFill>
                <a:schemeClr val="tx1">
                  <a:lumMod val="40000"/>
                  <a:lumOff val="60000"/>
                </a:schemeClr>
              </a:solidFill>
            </a:endParaRPr>
          </a:p>
        </p:txBody>
      </p:sp>
      <p:sp>
        <p:nvSpPr>
          <p:cNvPr id="7" name="Rectangle 6"/>
          <p:cNvSpPr/>
          <p:nvPr/>
        </p:nvSpPr>
        <p:spPr>
          <a:xfrm>
            <a:off x="347592" y="2564904"/>
            <a:ext cx="8496944" cy="3293209"/>
          </a:xfrm>
          <a:prstGeom prst="rect">
            <a:avLst/>
          </a:prstGeom>
        </p:spPr>
        <p:txBody>
          <a:bodyPr wrap="square">
            <a:spAutoFit/>
          </a:bodyPr>
          <a:lstStyle/>
          <a:p>
            <a:pPr marL="363538" indent="-363538">
              <a:lnSpc>
                <a:spcPct val="130000"/>
              </a:lnSpc>
              <a:buFont typeface="Wingdings" pitchFamily="2" charset="2"/>
              <a:buChar char="Ø"/>
            </a:pPr>
            <a:r>
              <a:rPr lang="en-GB" sz="2000" dirty="0" smtClean="0">
                <a:solidFill>
                  <a:srgbClr val="0070C0"/>
                </a:solidFill>
              </a:rPr>
              <a:t>Single file contains all-time, all-channel information</a:t>
            </a:r>
            <a:r>
              <a:rPr lang="en-GB" sz="2000" dirty="0" smtClean="0">
                <a:solidFill>
                  <a:schemeClr val="tx1"/>
                </a:solidFill>
              </a:rPr>
              <a:t> (</a:t>
            </a:r>
            <a:r>
              <a:rPr lang="en-GB" sz="2000" dirty="0" smtClean="0"/>
              <a:t>following the GSICS approach adopted to generate inter-calibration products, like </a:t>
            </a:r>
            <a:r>
              <a:rPr lang="en-GB" sz="2000" dirty="0" smtClean="0">
                <a:solidFill>
                  <a:schemeClr val="tx1"/>
                </a:solidFill>
              </a:rPr>
              <a:t>GEO-LEO-IR Re-Analysis Correction </a:t>
            </a:r>
            <a:r>
              <a:rPr lang="en-GB" sz="2000" dirty="0" err="1" smtClean="0"/>
              <a:t>N</a:t>
            </a:r>
            <a:r>
              <a:rPr lang="en-GB" sz="2000" dirty="0" err="1" smtClean="0">
                <a:solidFill>
                  <a:schemeClr val="tx1"/>
                </a:solidFill>
              </a:rPr>
              <a:t>etCDF</a:t>
            </a:r>
            <a:r>
              <a:rPr lang="en-GB" sz="2000" dirty="0" smtClean="0">
                <a:solidFill>
                  <a:schemeClr val="tx1"/>
                </a:solidFill>
              </a:rPr>
              <a:t>)</a:t>
            </a:r>
          </a:p>
          <a:p>
            <a:pPr marL="363538" indent="-363538">
              <a:lnSpc>
                <a:spcPct val="130000"/>
              </a:lnSpc>
              <a:buFont typeface="Wingdings" pitchFamily="2" charset="2"/>
              <a:buChar char="Ø"/>
            </a:pPr>
            <a:r>
              <a:rPr lang="en-GB" sz="2000" dirty="0" smtClean="0"/>
              <a:t>Contents</a:t>
            </a:r>
          </a:p>
          <a:p>
            <a:pPr marL="723900" indent="-368300">
              <a:lnSpc>
                <a:spcPct val="130000"/>
              </a:lnSpc>
              <a:buFont typeface="Arial" pitchFamily="34" charset="0"/>
              <a:buChar char="•"/>
            </a:pPr>
            <a:r>
              <a:rPr lang="en-GB" sz="2000" dirty="0" smtClean="0"/>
              <a:t>Observation time, positions of satellite, Moon, Sun, observables, reference  lunar irradiance, ...</a:t>
            </a:r>
            <a:endParaRPr lang="en-GB" sz="2000" dirty="0" smtClean="0">
              <a:solidFill>
                <a:schemeClr val="tx1"/>
              </a:solidFill>
            </a:endParaRPr>
          </a:p>
          <a:p>
            <a:pPr marL="363538" indent="-363538">
              <a:lnSpc>
                <a:spcPct val="130000"/>
              </a:lnSpc>
              <a:buFont typeface="Wingdings" pitchFamily="2" charset="2"/>
              <a:buChar char="Ø"/>
            </a:pPr>
            <a:r>
              <a:rPr lang="en-GB" sz="2000" u="sng" dirty="0" smtClean="0"/>
              <a:t>Starting point for developing a </a:t>
            </a:r>
            <a:r>
              <a:rPr lang="en-GB" sz="2000" u="sng" dirty="0" smtClean="0">
                <a:solidFill>
                  <a:schemeClr val="tx1"/>
                </a:solidFill>
              </a:rPr>
              <a:t>GSICS product in the future</a:t>
            </a:r>
          </a:p>
          <a:p>
            <a:pPr marL="723900" indent="-368300">
              <a:lnSpc>
                <a:spcPct val="130000"/>
              </a:lnSpc>
              <a:buFont typeface="Arial" pitchFamily="34" charset="0"/>
              <a:buChar char="•"/>
            </a:pPr>
            <a:r>
              <a:rPr lang="en-GB" sz="2000" dirty="0" smtClean="0">
                <a:solidFill>
                  <a:schemeClr val="tx1"/>
                </a:solidFill>
              </a:rPr>
              <a:t>Concept: </a:t>
            </a:r>
            <a:r>
              <a:rPr lang="en-GB" sz="2000" dirty="0" smtClean="0"/>
              <a:t>a</a:t>
            </a:r>
            <a:r>
              <a:rPr lang="en-GB" sz="2000" dirty="0" smtClean="0">
                <a:solidFill>
                  <a:schemeClr val="tx1"/>
                </a:solidFill>
              </a:rPr>
              <a:t>pplicable to the future GSICS GEO-LEO VIS/NIR products</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1221</TotalTime>
  <Words>2007</Words>
  <Application>Microsoft Office PowerPoint</Application>
  <PresentationFormat>On-screen Show (4:3)</PresentationFormat>
  <Paragraphs>478</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Proposal for input/output data of GIRO application </vt:lpstr>
      <vt:lpstr>Input/Output files of GIRO application</vt:lpstr>
      <vt:lpstr>General information about NetCDF</vt:lpstr>
      <vt:lpstr>Input-1: Lunar observation NetCDF</vt:lpstr>
      <vt:lpstr>global attributes: Lunar observation NetCDF</vt:lpstr>
      <vt:lpstr>dimensions/variables: Lunar observation NetCDF</vt:lpstr>
      <vt:lpstr>Example : Lunar observation NetCDF</vt:lpstr>
      <vt:lpstr>Input-2: instrument SRF NetCDF</vt:lpstr>
      <vt:lpstr>Output: Lunar calibration NetCDF</vt:lpstr>
      <vt:lpstr>global attributes: Lunar calibration NetCDF</vt:lpstr>
      <vt:lpstr>dimensions: Lunar calibration NetCDF</vt:lpstr>
      <vt:lpstr>variables: Lunar calibration NetCDF</vt:lpstr>
      <vt:lpstr>variables: Lunar calibration NetCDF</vt:lpstr>
      <vt:lpstr>Points of contact</vt:lpstr>
      <vt:lpstr>Slide 15</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input/output data of ROLO executable</dc:title>
  <dc:creator>Masaya Takahashi</dc:creator>
  <cp:lastModifiedBy>Masaya Takahashi</cp:lastModifiedBy>
  <cp:revision>157</cp:revision>
  <dcterms:created xsi:type="dcterms:W3CDTF">2014-06-12T13:21:49Z</dcterms:created>
  <dcterms:modified xsi:type="dcterms:W3CDTF">2014-07-25T14:25:50Z</dcterms:modified>
</cp:coreProperties>
</file>