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7"/>
  </p:notesMasterIdLst>
  <p:handoutMasterIdLst>
    <p:handoutMasterId r:id="rId8"/>
  </p:handoutMasterIdLst>
  <p:sldIdLst>
    <p:sldId id="256" r:id="rId2"/>
    <p:sldId id="589" r:id="rId3"/>
    <p:sldId id="595" r:id="rId4"/>
    <p:sldId id="597" r:id="rId5"/>
    <p:sldId id="594" r:id="rId6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D8C8"/>
    <a:srgbClr val="CCFFFF"/>
    <a:srgbClr val="00CCFF"/>
    <a:srgbClr val="FF66CC"/>
    <a:srgbClr val="00B5E2"/>
    <a:srgbClr val="FE5000"/>
    <a:srgbClr val="FFCCFF"/>
    <a:srgbClr val="00205B"/>
    <a:srgbClr val="C5B9AC"/>
    <a:srgbClr val="CB33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2" autoAdjust="0"/>
  </p:normalViewPr>
  <p:slideViewPr>
    <p:cSldViewPr snapToGrid="0">
      <p:cViewPr>
        <p:scale>
          <a:sx n="93" d="100"/>
          <a:sy n="93" d="100"/>
        </p:scale>
        <p:origin x="-2172" y="-534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22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23" name="Clip" r:id="rId5" imgW="2835275" imgH="1920875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8" y="6416873"/>
            <a:ext cx="204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EUM/STG-SWG/36/14/VWG/15</a:t>
            </a:r>
          </a:p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 – 19 March 2014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57546" y="697398"/>
            <a:ext cx="9010329" cy="3617742"/>
          </a:xfrm>
        </p:spPr>
        <p:txBody>
          <a:bodyPr/>
          <a:lstStyle/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A timeline for the lunar calibration workshop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800" dirty="0" smtClean="0"/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800" cap="none" dirty="0" smtClean="0"/>
              <a:t>     </a:t>
            </a:r>
            <a:r>
              <a:rPr lang="en-GB" sz="2000" cap="none" dirty="0" err="1" smtClean="0"/>
              <a:t>Sébastien</a:t>
            </a:r>
            <a:r>
              <a:rPr lang="en-GB" sz="2000" cap="none" dirty="0" smtClean="0"/>
              <a:t> Wagner (EUMETSAT)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endParaRPr lang="en-GB" sz="1000" cap="none" dirty="0" smtClean="0"/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In collaboration with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 Tom Stone (USGS)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Sophie </a:t>
            </a:r>
            <a:r>
              <a:rPr lang="en-GB" sz="2000" cap="none" dirty="0" err="1" smtClean="0"/>
              <a:t>Lachérade</a:t>
            </a:r>
            <a:r>
              <a:rPr lang="en-GB" sz="2000" cap="none" dirty="0" smtClean="0"/>
              <a:t>, Bertrand Fougnie (CNES)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Jack Xiong (NASA)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Draft time line – still to be confirmed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75" y="975946"/>
          <a:ext cx="9483048" cy="57684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7356"/>
                <a:gridCol w="3767846"/>
                <a:gridCol w="3767846"/>
              </a:tblGrid>
              <a:tr h="62682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Time</a:t>
                      </a:r>
                      <a:r>
                        <a:rPr lang="en-GB" sz="1600" baseline="0" dirty="0" smtClean="0"/>
                        <a:t> line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Organizers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Participants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24/06/2014</a:t>
                      </a:r>
                      <a:endParaRPr lang="en-GB" sz="1600" dirty="0"/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Kick-off lunar</a:t>
                      </a:r>
                      <a:r>
                        <a:rPr lang="en-GB" sz="1600" baseline="0" dirty="0" smtClean="0"/>
                        <a:t> calibration workshop w</a:t>
                      </a:r>
                      <a:r>
                        <a:rPr lang="en-GB" sz="1600" dirty="0" smtClean="0"/>
                        <a:t>eb meeting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91521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July –</a:t>
                      </a:r>
                      <a:r>
                        <a:rPr lang="en-GB" sz="1600" baseline="0" dirty="0" smtClean="0"/>
                        <a:t> August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Development</a:t>
                      </a:r>
                      <a:r>
                        <a:rPr lang="en-GB" sz="1600" baseline="0" dirty="0" smtClean="0"/>
                        <a:t> / Finalization of the GIRO application</a:t>
                      </a:r>
                    </a:p>
                    <a:p>
                      <a:pPr marL="174625" indent="-174625" algn="l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Documentation on GSICS / Lunar Calibration Wiki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Participants to prepare input data</a:t>
                      </a:r>
                    </a:p>
                    <a:p>
                      <a:pPr algn="ctr"/>
                      <a:r>
                        <a:rPr lang="en-GB" sz="1600" dirty="0" smtClean="0"/>
                        <a:t>(extraction / reformatting)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407483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End</a:t>
                      </a:r>
                      <a:r>
                        <a:rPr lang="en-GB" sz="1600" baseline="0" dirty="0" smtClean="0"/>
                        <a:t> August / Early September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Provide the GIRO application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074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Feedback / Output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September / October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Updates</a:t>
                      </a:r>
                      <a:r>
                        <a:rPr lang="en-GB" sz="1600" baseline="0" dirty="0" smtClean="0"/>
                        <a:t> / Support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November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Output</a:t>
                      </a:r>
                      <a:r>
                        <a:rPr lang="en-GB" sz="1600" baseline="0" dirty="0" smtClean="0"/>
                        <a:t> screening / Feedback to participants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Re-processing if</a:t>
                      </a:r>
                      <a:r>
                        <a:rPr lang="en-GB" sz="1600" baseline="0" dirty="0" smtClean="0"/>
                        <a:t> needed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01/12/2014</a:t>
                      </a:r>
                      <a:r>
                        <a:rPr lang="en-GB" sz="1600" baseline="0" dirty="0" smtClean="0"/>
                        <a:t> - </a:t>
                      </a:r>
                      <a:r>
                        <a:rPr lang="en-GB" sz="1600" dirty="0" smtClean="0"/>
                        <a:t>04/12/2014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Lunar</a:t>
                      </a:r>
                      <a:r>
                        <a:rPr lang="en-GB" sz="1600" baseline="0" dirty="0" smtClean="0"/>
                        <a:t> calibration workshop at EUMETSAT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 Darmstadt, Germany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Additional milestone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531" y="974345"/>
            <a:ext cx="9125161" cy="532453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By end of July : potential participants to request invitation letters if needed</a:t>
            </a:r>
          </a:p>
          <a:p>
            <a:pPr marL="266700" indent="-266700">
              <a:buFont typeface="Arial" pitchFamily="34" charset="0"/>
              <a:buChar char="•"/>
            </a:pPr>
            <a:endParaRPr lang="en-GB" sz="2000" b="0" dirty="0" smtClean="0">
              <a:solidFill>
                <a:srgbClr val="FF0000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Progress meeting in September/October </a:t>
            </a:r>
            <a:r>
              <a:rPr lang="en-GB" sz="2000" b="0" dirty="0" smtClean="0">
                <a:solidFill>
                  <a:schemeClr val="tx1"/>
                </a:solidFill>
              </a:rPr>
              <a:t>(a Doodle poll will be sent to check suitability/availability)</a:t>
            </a:r>
          </a:p>
          <a:p>
            <a:pPr marL="266700" indent="-266700">
              <a:buFont typeface="Arial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723900" lvl="1" indent="-266700">
              <a:buFont typeface="Wingdings" pitchFamily="2" charset="2"/>
              <a:buChar char="Ø"/>
            </a:pPr>
            <a:r>
              <a:rPr lang="en-GB" sz="2000" b="0" dirty="0" smtClean="0">
                <a:solidFill>
                  <a:schemeClr val="tx1"/>
                </a:solidFill>
                <a:sym typeface="Wingdings" pitchFamily="2" charset="2"/>
              </a:rPr>
              <a:t>Web meeting</a:t>
            </a:r>
          </a:p>
          <a:p>
            <a:pPr marL="723900" lvl="1" indent="-266700">
              <a:buFont typeface="Wingdings" pitchFamily="2" charset="2"/>
              <a:buChar char="Ø"/>
            </a:pPr>
            <a:endParaRPr lang="en-GB" sz="2000" b="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723900" lvl="1" indent="-266700">
              <a:buFont typeface="Wingdings" pitchFamily="2" charset="2"/>
              <a:buChar char="Ø"/>
            </a:pPr>
            <a:r>
              <a:rPr lang="en-GB" sz="2000" b="0" dirty="0" smtClean="0">
                <a:solidFill>
                  <a:schemeClr val="tx1"/>
                </a:solidFill>
                <a:sym typeface="Wingdings" pitchFamily="2" charset="2"/>
              </a:rPr>
              <a:t>Check the current situation with the various data sets </a:t>
            </a:r>
          </a:p>
          <a:p>
            <a:pPr marL="723900" lvl="1" indent="-266700">
              <a:buFont typeface="Wingdings" pitchFamily="2" charset="2"/>
              <a:buChar char="Ø"/>
            </a:pPr>
            <a:endParaRPr lang="en-GB" sz="2000" b="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723900" lvl="1" indent="-266700">
              <a:buFont typeface="Wingdings" pitchFamily="2" charset="2"/>
              <a:buChar char="Ø"/>
            </a:pPr>
            <a:r>
              <a:rPr lang="en-GB" sz="2000" b="0" dirty="0" smtClean="0">
                <a:solidFill>
                  <a:schemeClr val="tx1"/>
                </a:solidFill>
                <a:sym typeface="Wingdings" pitchFamily="2" charset="2"/>
              </a:rPr>
              <a:t>Very preliminary feedbacks on the GIRO application</a:t>
            </a:r>
            <a:endParaRPr lang="en-GB" sz="2000" b="0" dirty="0" smtClean="0">
              <a:solidFill>
                <a:schemeClr val="tx1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Teams will need to confirm their participation at the progress meeting or shortly after</a:t>
            </a:r>
          </a:p>
          <a:p>
            <a:pPr marL="266700" indent="-266700">
              <a:buFont typeface="Arial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Discussion on the organization of the workshop (agenda, practicalities, preparation of the presentations by each team, etc.)</a:t>
            </a:r>
          </a:p>
          <a:p>
            <a:pPr marL="723900" lvl="1" indent="-266700">
              <a:buFont typeface="Arial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5902" y="1715786"/>
            <a:ext cx="8835775" cy="409342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b="0" dirty="0" smtClean="0">
                <a:solidFill>
                  <a:srgbClr val="FF0000"/>
                </a:solidFill>
              </a:rPr>
              <a:t>Potential other dates:</a:t>
            </a:r>
          </a:p>
          <a:p>
            <a:endParaRPr lang="en-GB" sz="2000" b="0" dirty="0" smtClean="0">
              <a:solidFill>
                <a:srgbClr val="FF0000"/>
              </a:solidFill>
            </a:endParaRPr>
          </a:p>
          <a:p>
            <a:pPr marL="452438" indent="-452438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08/12/2014 – 12/12/2014</a:t>
            </a:r>
          </a:p>
          <a:p>
            <a:pPr marL="452438" indent="-452438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January 2015 at the latest</a:t>
            </a:r>
          </a:p>
          <a:p>
            <a:pPr marL="452438" indent="-452438">
              <a:buFont typeface="Arial" pitchFamily="34" charset="0"/>
              <a:buChar char="•"/>
            </a:pPr>
            <a:endParaRPr lang="en-GB" sz="2000" b="0" dirty="0" smtClean="0">
              <a:solidFill>
                <a:srgbClr val="FF0000"/>
              </a:solidFill>
            </a:endParaRPr>
          </a:p>
          <a:p>
            <a:r>
              <a:rPr lang="en-GB" sz="2000" b="0" dirty="0" smtClean="0">
                <a:solidFill>
                  <a:srgbClr val="FF0000"/>
                </a:solidFill>
                <a:sym typeface="Wingdings" pitchFamily="2" charset="2"/>
              </a:rPr>
              <a:t> G</a:t>
            </a:r>
            <a:r>
              <a:rPr lang="en-GB" sz="2000" b="0" dirty="0" smtClean="0">
                <a:solidFill>
                  <a:srgbClr val="FF0000"/>
                </a:solidFill>
              </a:rPr>
              <a:t>ives time to participants to work on their data before the GSICS Research and Data Working Group Annual Meeting </a:t>
            </a:r>
          </a:p>
          <a:p>
            <a:r>
              <a:rPr lang="en-GB" sz="2000" b="0" dirty="0" smtClean="0">
                <a:solidFill>
                  <a:srgbClr val="FF0000"/>
                </a:solidFill>
              </a:rPr>
              <a:t>(16/03/2015 – 20/03/2015, hosted by the India Meteorological Department in Delhi - India)</a:t>
            </a:r>
          </a:p>
          <a:p>
            <a:endParaRPr lang="en-GB" sz="2000" b="0" dirty="0" smtClean="0">
              <a:solidFill>
                <a:srgbClr val="FF0000"/>
              </a:solidFill>
            </a:endParaRPr>
          </a:p>
          <a:p>
            <a:r>
              <a:rPr lang="en-GB" sz="2000" b="0" dirty="0" smtClean="0">
                <a:solidFill>
                  <a:srgbClr val="FF0000"/>
                </a:solidFill>
                <a:sym typeface="Wingdings" pitchFamily="2" charset="2"/>
              </a:rPr>
              <a:t> IF ANY SERIOUS ISSUE: date will be discussed at the progress meeting</a:t>
            </a:r>
            <a:endParaRPr lang="en-GB" sz="2000" b="0" dirty="0" smtClean="0">
              <a:solidFill>
                <a:srgbClr val="FF0000"/>
              </a:solidFill>
            </a:endParaRPr>
          </a:p>
          <a:p>
            <a:endParaRPr lang="en-GB" sz="20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In case of delays...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483" y="2262510"/>
            <a:ext cx="9493322" cy="218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18000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indent="-360363" defTabSz="914400" eaLnBrk="0" latinLnBrk="0" hangingPunct="0">
              <a:lnSpc>
                <a:spcPct val="15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Target = workshop organized in December.</a:t>
            </a:r>
          </a:p>
          <a:p>
            <a:pPr marL="360363" marR="0" lvl="0" indent="-360363" defTabSz="914400" eaLnBrk="0" latinLnBrk="0" hangingPunct="0">
              <a:lnSpc>
                <a:spcPct val="150000"/>
              </a:lnSpc>
              <a:buClrTx/>
              <a:buSzTx/>
              <a:buFont typeface="Arial" pitchFamily="34" charset="0"/>
              <a:buChar char="•"/>
              <a:tabLst/>
            </a:pPr>
            <a:endParaRPr lang="en-GB" sz="20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60363" indent="-360363" eaLnBrk="0" hangingPunct="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This supposes organizers and participants to closely work together to prepare the workshop and to make it happen.</a:t>
            </a:r>
          </a:p>
          <a:p>
            <a:pPr marL="360363" indent="-360363" eaLnBrk="0" hangingPunct="0">
              <a:lnSpc>
                <a:spcPct val="150000"/>
              </a:lnSpc>
            </a:pPr>
            <a:endParaRPr lang="en-GB" sz="20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1781</TotalTime>
  <Words>301</Words>
  <Application>Microsoft Office PowerPoint</Application>
  <PresentationFormat>A4 Paper (210x297 mm)</PresentationFormat>
  <Paragraphs>61</Paragraphs>
  <Slides>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Viewgraph_Landscape_Template[1]</vt:lpstr>
      <vt:lpstr>Clip</vt:lpstr>
      <vt:lpstr>Slide 1</vt:lpstr>
      <vt:lpstr>Slide 2</vt:lpstr>
      <vt:lpstr>Slide 3</vt:lpstr>
      <vt:lpstr>Slide 4</vt:lpstr>
      <vt:lpstr>Conclusions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185</cp:revision>
  <cp:lastPrinted>2006-03-06T14:11:17Z</cp:lastPrinted>
  <dcterms:created xsi:type="dcterms:W3CDTF">2014-02-05T10:11:59Z</dcterms:created>
  <dcterms:modified xsi:type="dcterms:W3CDTF">2014-06-18T12:00:21Z</dcterms:modified>
</cp:coreProperties>
</file>