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3" r:id="rId4"/>
    <p:sldId id="276" r:id="rId5"/>
    <p:sldId id="277" r:id="rId6"/>
    <p:sldId id="278" r:id="rId7"/>
    <p:sldId id="279" r:id="rId8"/>
    <p:sldId id="268" r:id="rId9"/>
    <p:sldId id="285" r:id="rId10"/>
    <p:sldId id="280" r:id="rId11"/>
    <p:sldId id="282" r:id="rId12"/>
    <p:sldId id="284" r:id="rId13"/>
    <p:sldId id="266" r:id="rId14"/>
    <p:sldId id="283" r:id="rId15"/>
    <p:sldId id="270" r:id="rId16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bastien Wagner" initials="RSP/SeW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205B"/>
    <a:srgbClr val="FE5000"/>
    <a:srgbClr val="00B5E2"/>
    <a:srgbClr val="C5B9AC"/>
    <a:srgbClr val="CB333B"/>
    <a:srgbClr val="FEDB00"/>
    <a:srgbClr val="968C83"/>
    <a:srgbClr val="99C2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0299" autoAdjust="0"/>
  </p:normalViewPr>
  <p:slideViewPr>
    <p:cSldViewPr snapToGrid="0">
      <p:cViewPr varScale="1">
        <p:scale>
          <a:sx n="101" d="100"/>
          <a:sy n="101" d="100"/>
        </p:scale>
        <p:origin x="-1914" y="-9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</a:t>
            </a:r>
            <a:r>
              <a:rPr lang="en-GB" baseline="0" dirty="0" smtClean="0"/>
              <a:t> masking can be tricky and has an important impact on the final results; that’s why we propose a way to perform this step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</a:t>
            </a:r>
            <a:r>
              <a:rPr lang="en-GB" baseline="0" dirty="0" smtClean="0"/>
              <a:t> masking can be tricky and has an important impact on the final results; that’s why we propose a way to perform this step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</a:t>
            </a:r>
            <a:r>
              <a:rPr lang="en-GB" baseline="0" dirty="0" smtClean="0"/>
              <a:t> masking can be tricky and has an important impact on the final results; that’s why we propose a way to perform this step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258793" y="5348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  <p:sp>
        <p:nvSpPr>
          <p:cNvPr id="251" name="Rectangle 250"/>
          <p:cNvSpPr/>
          <p:nvPr userDrawn="1"/>
        </p:nvSpPr>
        <p:spPr bwMode="auto">
          <a:xfrm>
            <a:off x="6334125" y="542925"/>
            <a:ext cx="3571875" cy="1476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pic>
        <p:nvPicPr>
          <p:cNvPr id="252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375" y="1019175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4" name="Group 253"/>
          <p:cNvGrpSpPr/>
          <p:nvPr userDrawn="1"/>
        </p:nvGrpSpPr>
        <p:grpSpPr>
          <a:xfrm>
            <a:off x="369889" y="6638100"/>
            <a:ext cx="6754812" cy="110355"/>
            <a:chOff x="369889" y="6638100"/>
            <a:chExt cx="6754812" cy="110355"/>
          </a:xfrm>
        </p:grpSpPr>
        <p:grpSp>
          <p:nvGrpSpPr>
            <p:cNvPr id="255" name="Group 4"/>
            <p:cNvGrpSpPr>
              <a:grpSpLocks/>
            </p:cNvGrpSpPr>
            <p:nvPr userDrawn="1"/>
          </p:nvGrpSpPr>
          <p:grpSpPr bwMode="auto">
            <a:xfrm>
              <a:off x="5236697" y="6638100"/>
              <a:ext cx="164978" cy="109011"/>
              <a:chOff x="4182" y="1087"/>
              <a:chExt cx="238" cy="162"/>
            </a:xfrm>
          </p:grpSpPr>
          <p:sp>
            <p:nvSpPr>
              <p:cNvPr id="48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6" name="Group 16"/>
            <p:cNvGrpSpPr>
              <a:grpSpLocks/>
            </p:cNvGrpSpPr>
            <p:nvPr userDrawn="1"/>
          </p:nvGrpSpPr>
          <p:grpSpPr bwMode="auto">
            <a:xfrm>
              <a:off x="1853845" y="6638100"/>
              <a:ext cx="163609" cy="106293"/>
              <a:chOff x="1116" y="1646"/>
              <a:chExt cx="245" cy="151"/>
            </a:xfrm>
          </p:grpSpPr>
          <p:sp>
            <p:nvSpPr>
              <p:cNvPr id="480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1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2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7" name="Group 20"/>
            <p:cNvGrpSpPr>
              <a:grpSpLocks/>
            </p:cNvGrpSpPr>
            <p:nvPr userDrawn="1"/>
          </p:nvGrpSpPr>
          <p:grpSpPr bwMode="auto">
            <a:xfrm>
              <a:off x="3341609" y="6638100"/>
              <a:ext cx="163288" cy="104917"/>
              <a:chOff x="1117" y="2897"/>
              <a:chExt cx="243" cy="157"/>
            </a:xfrm>
          </p:grpSpPr>
          <p:sp>
            <p:nvSpPr>
              <p:cNvPr id="476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7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8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9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8" name="Group 25"/>
            <p:cNvGrpSpPr>
              <a:grpSpLocks/>
            </p:cNvGrpSpPr>
            <p:nvPr userDrawn="1"/>
          </p:nvGrpSpPr>
          <p:grpSpPr bwMode="auto">
            <a:xfrm>
              <a:off x="3130729" y="6638100"/>
              <a:ext cx="163288" cy="104917"/>
              <a:chOff x="1118" y="2646"/>
              <a:chExt cx="243" cy="157"/>
            </a:xfrm>
          </p:grpSpPr>
          <p:sp>
            <p:nvSpPr>
              <p:cNvPr id="472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3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4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5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9" name="Group 30"/>
            <p:cNvGrpSpPr>
              <a:grpSpLocks/>
            </p:cNvGrpSpPr>
            <p:nvPr userDrawn="1"/>
          </p:nvGrpSpPr>
          <p:grpSpPr bwMode="auto">
            <a:xfrm>
              <a:off x="2276341" y="6638100"/>
              <a:ext cx="163288" cy="104596"/>
              <a:chOff x="1117" y="2143"/>
              <a:chExt cx="243" cy="155"/>
            </a:xfrm>
          </p:grpSpPr>
          <p:sp>
            <p:nvSpPr>
              <p:cNvPr id="468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9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0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1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0" name="Group 35"/>
            <p:cNvGrpSpPr>
              <a:grpSpLocks/>
            </p:cNvGrpSpPr>
            <p:nvPr userDrawn="1"/>
          </p:nvGrpSpPr>
          <p:grpSpPr bwMode="auto">
            <a:xfrm>
              <a:off x="2064917" y="6638100"/>
              <a:ext cx="163288" cy="104596"/>
              <a:chOff x="1117" y="1892"/>
              <a:chExt cx="243" cy="155"/>
            </a:xfrm>
          </p:grpSpPr>
          <p:sp>
            <p:nvSpPr>
              <p:cNvPr id="464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5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6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7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1" name="Group 255"/>
            <p:cNvGrpSpPr>
              <a:grpSpLocks/>
            </p:cNvGrpSpPr>
            <p:nvPr userDrawn="1"/>
          </p:nvGrpSpPr>
          <p:grpSpPr bwMode="auto">
            <a:xfrm>
              <a:off x="1431617" y="6638100"/>
              <a:ext cx="163489" cy="106268"/>
              <a:chOff x="7106991" y="2034190"/>
              <a:chExt cx="255683" cy="163929"/>
            </a:xfrm>
          </p:grpSpPr>
          <p:sp>
            <p:nvSpPr>
              <p:cNvPr id="462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3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2" name="Group 254"/>
            <p:cNvGrpSpPr>
              <a:grpSpLocks/>
            </p:cNvGrpSpPr>
            <p:nvPr userDrawn="1"/>
          </p:nvGrpSpPr>
          <p:grpSpPr bwMode="auto">
            <a:xfrm>
              <a:off x="581062" y="6638100"/>
              <a:ext cx="163489" cy="110355"/>
              <a:chOff x="6341261" y="2034186"/>
              <a:chExt cx="254095" cy="170190"/>
            </a:xfrm>
          </p:grpSpPr>
          <p:sp>
            <p:nvSpPr>
              <p:cNvPr id="459" name="Freeform 458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0" name="Freeform 459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1" name="Freeform 460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3" name="Group 49"/>
            <p:cNvGrpSpPr>
              <a:grpSpLocks/>
            </p:cNvGrpSpPr>
            <p:nvPr userDrawn="1"/>
          </p:nvGrpSpPr>
          <p:grpSpPr bwMode="auto">
            <a:xfrm>
              <a:off x="369889" y="6638100"/>
              <a:ext cx="163609" cy="106293"/>
              <a:chOff x="529" y="1166"/>
              <a:chExt cx="245" cy="157"/>
            </a:xfrm>
          </p:grpSpPr>
          <p:sp>
            <p:nvSpPr>
              <p:cNvPr id="455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6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7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8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4" name="Group 54"/>
            <p:cNvGrpSpPr>
              <a:grpSpLocks/>
            </p:cNvGrpSpPr>
            <p:nvPr userDrawn="1"/>
          </p:nvGrpSpPr>
          <p:grpSpPr bwMode="auto">
            <a:xfrm>
              <a:off x="2487762" y="6638100"/>
              <a:ext cx="164632" cy="106293"/>
              <a:chOff x="1117" y="2394"/>
              <a:chExt cx="245" cy="157"/>
            </a:xfrm>
          </p:grpSpPr>
          <p:sp>
            <p:nvSpPr>
              <p:cNvPr id="444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5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6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7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8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9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0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1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2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3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4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5" name="Group 66"/>
            <p:cNvGrpSpPr>
              <a:grpSpLocks/>
            </p:cNvGrpSpPr>
            <p:nvPr userDrawn="1"/>
          </p:nvGrpSpPr>
          <p:grpSpPr bwMode="auto">
            <a:xfrm>
              <a:off x="6502560" y="6638100"/>
              <a:ext cx="166325" cy="105273"/>
              <a:chOff x="1592" y="2897"/>
              <a:chExt cx="247" cy="156"/>
            </a:xfrm>
          </p:grpSpPr>
          <p:sp>
            <p:nvSpPr>
              <p:cNvPr id="429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0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1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2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3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4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5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6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7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8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9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0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1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2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3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6" name="Group 82"/>
            <p:cNvGrpSpPr>
              <a:grpSpLocks/>
            </p:cNvGrpSpPr>
            <p:nvPr userDrawn="1"/>
          </p:nvGrpSpPr>
          <p:grpSpPr bwMode="auto">
            <a:xfrm>
              <a:off x="6077342" y="6638100"/>
              <a:ext cx="164629" cy="104602"/>
              <a:chOff x="1778" y="2004"/>
              <a:chExt cx="246" cy="156"/>
            </a:xfrm>
          </p:grpSpPr>
          <p:sp>
            <p:nvSpPr>
              <p:cNvPr id="426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7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8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7" name="Group 86"/>
            <p:cNvGrpSpPr>
              <a:grpSpLocks/>
            </p:cNvGrpSpPr>
            <p:nvPr userDrawn="1"/>
          </p:nvGrpSpPr>
          <p:grpSpPr bwMode="auto">
            <a:xfrm>
              <a:off x="5868794" y="6638100"/>
              <a:ext cx="164271" cy="105273"/>
              <a:chOff x="1592" y="2143"/>
              <a:chExt cx="247" cy="156"/>
            </a:xfrm>
          </p:grpSpPr>
          <p:sp>
            <p:nvSpPr>
              <p:cNvPr id="420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1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2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3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4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5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8" name="Group 93"/>
            <p:cNvGrpSpPr>
              <a:grpSpLocks/>
            </p:cNvGrpSpPr>
            <p:nvPr userDrawn="1"/>
          </p:nvGrpSpPr>
          <p:grpSpPr bwMode="auto">
            <a:xfrm>
              <a:off x="5659215" y="6638100"/>
              <a:ext cx="163291" cy="105273"/>
              <a:chOff x="1593" y="1897"/>
              <a:chExt cx="244" cy="157"/>
            </a:xfrm>
          </p:grpSpPr>
          <p:sp>
            <p:nvSpPr>
              <p:cNvPr id="416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7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8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9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9" name="Group 98"/>
            <p:cNvGrpSpPr>
              <a:grpSpLocks/>
            </p:cNvGrpSpPr>
            <p:nvPr userDrawn="1"/>
          </p:nvGrpSpPr>
          <p:grpSpPr bwMode="auto">
            <a:xfrm>
              <a:off x="4802133" y="6638100"/>
              <a:ext cx="165299" cy="104917"/>
              <a:chOff x="1778" y="1164"/>
              <a:chExt cx="247" cy="157"/>
            </a:xfrm>
          </p:grpSpPr>
          <p:sp>
            <p:nvSpPr>
              <p:cNvPr id="367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8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9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0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1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2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3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4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5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6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7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8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9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0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1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2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3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4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5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6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7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8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9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0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1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2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3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4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5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6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7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8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9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0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1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2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3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4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5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6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7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8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9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1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2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3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4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5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0" name="Group 148"/>
            <p:cNvGrpSpPr>
              <a:grpSpLocks/>
            </p:cNvGrpSpPr>
            <p:nvPr userDrawn="1"/>
          </p:nvGrpSpPr>
          <p:grpSpPr bwMode="auto">
            <a:xfrm>
              <a:off x="4380029" y="6638100"/>
              <a:ext cx="164978" cy="105273"/>
              <a:chOff x="1595" y="1394"/>
              <a:chExt cx="245" cy="157"/>
            </a:xfrm>
          </p:grpSpPr>
          <p:sp>
            <p:nvSpPr>
              <p:cNvPr id="360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1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2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3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4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5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6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1" name="Group 156"/>
            <p:cNvGrpSpPr>
              <a:grpSpLocks/>
            </p:cNvGrpSpPr>
            <p:nvPr userDrawn="1"/>
          </p:nvGrpSpPr>
          <p:grpSpPr bwMode="auto">
            <a:xfrm>
              <a:off x="4167131" y="6638100"/>
              <a:ext cx="163291" cy="105273"/>
              <a:chOff x="1593" y="1143"/>
              <a:chExt cx="244" cy="157"/>
            </a:xfrm>
          </p:grpSpPr>
          <p:sp>
            <p:nvSpPr>
              <p:cNvPr id="356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7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8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9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2" name="Group 161"/>
            <p:cNvGrpSpPr>
              <a:grpSpLocks/>
            </p:cNvGrpSpPr>
            <p:nvPr userDrawn="1"/>
          </p:nvGrpSpPr>
          <p:grpSpPr bwMode="auto">
            <a:xfrm>
              <a:off x="3759968" y="6638100"/>
              <a:ext cx="164629" cy="104917"/>
              <a:chOff x="1592" y="892"/>
              <a:chExt cx="246" cy="157"/>
            </a:xfrm>
          </p:grpSpPr>
          <p:sp>
            <p:nvSpPr>
              <p:cNvPr id="352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3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4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5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73" name="Object 166"/>
            <p:cNvGraphicFramePr>
              <a:graphicFrameLocks noChangeAspect="1"/>
            </p:cNvGraphicFramePr>
            <p:nvPr/>
          </p:nvGraphicFramePr>
          <p:xfrm>
            <a:off x="6288920" y="6638100"/>
            <a:ext cx="168034" cy="109359"/>
          </p:xfrm>
          <a:graphic>
            <a:graphicData uri="http://schemas.openxmlformats.org/presentationml/2006/ole">
              <p:oleObj spid="_x0000_s363524" name="Clip" r:id="rId5" imgW="3809524" imgH="2619048" progId="">
                <p:embed/>
              </p:oleObj>
            </a:graphicData>
          </a:graphic>
        </p:graphicFrame>
        <p:grpSp>
          <p:nvGrpSpPr>
            <p:cNvPr id="274" name="Group 185"/>
            <p:cNvGrpSpPr>
              <a:grpSpLocks/>
            </p:cNvGrpSpPr>
            <p:nvPr userDrawn="1"/>
          </p:nvGrpSpPr>
          <p:grpSpPr bwMode="auto">
            <a:xfrm>
              <a:off x="1008082" y="6638100"/>
              <a:ext cx="164978" cy="104898"/>
              <a:chOff x="4187" y="1590"/>
              <a:chExt cx="238" cy="162"/>
            </a:xfrm>
          </p:grpSpPr>
          <p:sp>
            <p:nvSpPr>
              <p:cNvPr id="325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6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7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8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9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0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1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2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3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4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5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6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7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8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9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0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1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2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3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4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5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6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7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8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9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0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1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5" name="Group 256"/>
            <p:cNvGrpSpPr>
              <a:grpSpLocks/>
            </p:cNvGrpSpPr>
            <p:nvPr userDrawn="1"/>
          </p:nvGrpSpPr>
          <p:grpSpPr bwMode="auto">
            <a:xfrm>
              <a:off x="4591158" y="6638100"/>
              <a:ext cx="163489" cy="106268"/>
              <a:chOff x="7877798" y="2333052"/>
              <a:chExt cx="253806" cy="164973"/>
            </a:xfrm>
          </p:grpSpPr>
          <p:sp>
            <p:nvSpPr>
              <p:cNvPr id="323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4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6" name="Group 223"/>
            <p:cNvGrpSpPr>
              <a:grpSpLocks/>
            </p:cNvGrpSpPr>
            <p:nvPr userDrawn="1"/>
          </p:nvGrpSpPr>
          <p:grpSpPr bwMode="auto">
            <a:xfrm>
              <a:off x="2709710" y="6638100"/>
              <a:ext cx="164978" cy="104897"/>
              <a:chOff x="4184" y="1339"/>
              <a:chExt cx="238" cy="162"/>
            </a:xfrm>
          </p:grpSpPr>
          <p:sp>
            <p:nvSpPr>
              <p:cNvPr id="319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0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1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2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7" name="Group 228"/>
            <p:cNvGrpSpPr>
              <a:grpSpLocks/>
            </p:cNvGrpSpPr>
            <p:nvPr userDrawn="1"/>
          </p:nvGrpSpPr>
          <p:grpSpPr bwMode="auto">
            <a:xfrm>
              <a:off x="5447957" y="6638100"/>
              <a:ext cx="164978" cy="109010"/>
              <a:chOff x="4188" y="2157"/>
              <a:chExt cx="238" cy="162"/>
            </a:xfrm>
          </p:grpSpPr>
          <p:sp>
            <p:nvSpPr>
              <p:cNvPr id="30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78" name="Object 252"/>
            <p:cNvGraphicFramePr>
              <a:graphicFrameLocks noChangeAspect="1"/>
            </p:cNvGraphicFramePr>
            <p:nvPr/>
          </p:nvGraphicFramePr>
          <p:xfrm>
            <a:off x="3553158" y="6638100"/>
            <a:ext cx="159887" cy="104250"/>
          </p:xfrm>
          <a:graphic>
            <a:graphicData uri="http://schemas.openxmlformats.org/presentationml/2006/ole">
              <p:oleObj spid="_x0000_s363525" name="Clip" r:id="rId6" imgW="2835360" imgH="1920600" progId="">
                <p:embed/>
              </p:oleObj>
            </a:graphicData>
          </a:graphic>
        </p:graphicFrame>
        <p:grpSp>
          <p:nvGrpSpPr>
            <p:cNvPr id="279" name="Group 214"/>
            <p:cNvGrpSpPr>
              <a:grpSpLocks/>
            </p:cNvGrpSpPr>
            <p:nvPr userDrawn="1"/>
          </p:nvGrpSpPr>
          <p:grpSpPr bwMode="auto">
            <a:xfrm>
              <a:off x="5024738" y="6638100"/>
              <a:ext cx="166365" cy="106293"/>
              <a:chOff x="4187" y="2402"/>
              <a:chExt cx="240" cy="161"/>
            </a:xfrm>
          </p:grpSpPr>
          <p:sp>
            <p:nvSpPr>
              <p:cNvPr id="30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0" name="Group 38"/>
            <p:cNvGrpSpPr>
              <a:grpSpLocks/>
            </p:cNvGrpSpPr>
            <p:nvPr userDrawn="1"/>
          </p:nvGrpSpPr>
          <p:grpSpPr bwMode="auto">
            <a:xfrm>
              <a:off x="1219136" y="6638100"/>
              <a:ext cx="164978" cy="104922"/>
              <a:chOff x="528" y="1773"/>
              <a:chExt cx="246" cy="156"/>
            </a:xfrm>
          </p:grpSpPr>
          <p:sp>
            <p:nvSpPr>
              <p:cNvPr id="298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9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0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1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1" name="Group 253"/>
            <p:cNvGrpSpPr>
              <a:grpSpLocks/>
            </p:cNvGrpSpPr>
            <p:nvPr userDrawn="1"/>
          </p:nvGrpSpPr>
          <p:grpSpPr bwMode="auto">
            <a:xfrm>
              <a:off x="794543" y="6638100"/>
              <a:ext cx="163271" cy="105273"/>
              <a:chOff x="528" y="1164"/>
              <a:chExt cx="237" cy="157"/>
            </a:xfrm>
          </p:grpSpPr>
          <p:sp>
            <p:nvSpPr>
              <p:cNvPr id="294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5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82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3792" y="6638100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3" name="Group 269"/>
            <p:cNvGrpSpPr>
              <a:grpSpLocks noChangeAspect="1"/>
            </p:cNvGrpSpPr>
            <p:nvPr userDrawn="1"/>
          </p:nvGrpSpPr>
          <p:grpSpPr bwMode="auto">
            <a:xfrm>
              <a:off x="3967545" y="6638100"/>
              <a:ext cx="160549" cy="102873"/>
              <a:chOff x="4214" y="2064"/>
              <a:chExt cx="242" cy="157"/>
            </a:xfrm>
          </p:grpSpPr>
          <p:sp>
            <p:nvSpPr>
              <p:cNvPr id="290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1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92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293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84" name="Group 242"/>
            <p:cNvGrpSpPr>
              <a:grpSpLocks/>
            </p:cNvGrpSpPr>
            <p:nvPr userDrawn="1"/>
          </p:nvGrpSpPr>
          <p:grpSpPr bwMode="auto">
            <a:xfrm>
              <a:off x="1638742" y="6638100"/>
              <a:ext cx="163293" cy="104605"/>
              <a:chOff x="5555" y="2058"/>
              <a:chExt cx="245" cy="157"/>
            </a:xfrm>
          </p:grpSpPr>
          <p:sp>
            <p:nvSpPr>
              <p:cNvPr id="28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285" name="Picture 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59723" y="6638100"/>
              <a:ext cx="164978" cy="106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sics.nesdis.noaa.gov/wiki/Development/2014062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81250"/>
            <a:ext cx="3476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200" dirty="0" smtClean="0">
                <a:latin typeface="Calibri" pitchFamily="34" charset="0"/>
                <a:cs typeface="Calibri" pitchFamily="34" charset="0"/>
              </a:rPr>
              <a:t>GIRO APPLICATION</a:t>
            </a:r>
          </a:p>
          <a:p>
            <a:pPr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400" b="0" dirty="0" smtClean="0">
                <a:latin typeface="Calibri" pitchFamily="34" charset="0"/>
                <a:cs typeface="Calibri" pitchFamily="34" charset="0"/>
              </a:rPr>
              <a:t>Current status and NEXT STEPS</a:t>
            </a:r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460697" y="2623930"/>
            <a:ext cx="52482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latin typeface="Calibri" pitchFamily="34" charset="0"/>
                <a:cs typeface="Calibri" pitchFamily="34" charset="0"/>
              </a:rPr>
              <a:t>Bartolomeo </a:t>
            </a:r>
            <a:r>
              <a:rPr lang="en-GB" sz="2400" b="0" dirty="0" err="1" smtClean="0">
                <a:latin typeface="Calibri" pitchFamily="34" charset="0"/>
                <a:cs typeface="Calibri" pitchFamily="34" charset="0"/>
              </a:rPr>
              <a:t>Viticchiè</a:t>
            </a:r>
            <a:r>
              <a:rPr lang="en-GB" sz="2400" b="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b="0" dirty="0" err="1" smtClean="0">
                <a:latin typeface="Calibri" pitchFamily="34" charset="0"/>
                <a:cs typeface="Calibri" pitchFamily="34" charset="0"/>
              </a:rPr>
              <a:t>Sébastien</a:t>
            </a:r>
            <a:r>
              <a:rPr lang="en-GB" sz="2400" b="0" dirty="0" smtClean="0">
                <a:latin typeface="Calibri" pitchFamily="34" charset="0"/>
                <a:cs typeface="Calibri" pitchFamily="34" charset="0"/>
              </a:rPr>
              <a:t> Wagner,</a:t>
            </a:r>
          </a:p>
          <a:p>
            <a:r>
              <a:rPr lang="en-GB" sz="2400" b="0" dirty="0" smtClean="0">
                <a:latin typeface="Calibri" pitchFamily="34" charset="0"/>
                <a:cs typeface="Calibri" pitchFamily="34" charset="0"/>
              </a:rPr>
              <a:t>Jagjeet Nein (EUMETSAT)</a:t>
            </a:r>
          </a:p>
          <a:p>
            <a:endParaRPr lang="en-GB" sz="2400" b="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2400" b="0" dirty="0" smtClean="0">
                <a:latin typeface="Calibri" pitchFamily="34" charset="0"/>
                <a:cs typeface="Calibri" pitchFamily="34" charset="0"/>
              </a:rPr>
              <a:t>&amp; Masaya Takahashi (JMA)</a:t>
            </a:r>
            <a:endParaRPr lang="en-GB" sz="2400" b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GIRO APPLICATION – Use of the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imagettes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700" y="970848"/>
            <a:ext cx="6519018" cy="559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GIRO APPLICATION – Further Analysis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700" y="970847"/>
            <a:ext cx="6519018" cy="559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GIRO APPLICATION – Further Analysis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700" y="970847"/>
            <a:ext cx="6519018" cy="559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4147" y="3283979"/>
            <a:ext cx="910044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hlinkClick r:id="rId4"/>
              </a:rPr>
              <a:t>https://gsics.nesdis.noaa.gov/wiki/Development/20140624</a:t>
            </a:r>
            <a:endParaRPr lang="en-GB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GIRO APPLICATION – Current Status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203" y="1258438"/>
            <a:ext cx="94314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8775" indent="-358775">
              <a:buFont typeface="Arial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Reading of the lunar observation </a:t>
            </a:r>
            <a:r>
              <a:rPr lang="en-GB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NetCDF</a:t>
            </a:r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files (using MTSAT2 dataset as benchmark);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Reading of the GSICS SRF </a:t>
            </a:r>
            <a:r>
              <a:rPr lang="en-GB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NetCDF</a:t>
            </a:r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files;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Masking and Integration procedure.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GIRO APPLICATION – Next Step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192" y="1121870"/>
            <a:ext cx="91550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Implementation of the writing of the Output </a:t>
            </a:r>
            <a:r>
              <a:rPr lang="en-GB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NetCDF</a:t>
            </a:r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file.</a:t>
            </a:r>
          </a:p>
          <a:p>
            <a:endParaRPr lang="en-GB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Proposal for a first test: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Reading of the input </a:t>
            </a:r>
            <a:r>
              <a:rPr lang="en-GB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NetCDF</a:t>
            </a:r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files (observation + SRF),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Computation of the observables,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Writing of a “dummy” lunar calibration file. 	</a:t>
            </a:r>
            <a:endParaRPr lang="en-GB" sz="2000" b="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056" y="3274895"/>
            <a:ext cx="9701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test has the aim of performing a check of part of the function of the software.</a:t>
            </a:r>
          </a:p>
          <a:p>
            <a:endParaRPr lang="en-GB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EUMETSAT we will employ three datasets for testing: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MTSAT2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MET8, MET9, MET10 (MSGs)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MET7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8287" y="2800872"/>
            <a:ext cx="5598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Thanks for your attention</a:t>
            </a:r>
            <a:endParaRPr lang="en-GB" sz="4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GIRO APPLICATION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565" y="1653871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0" dirty="0" smtClean="0">
                <a:solidFill>
                  <a:srgbClr val="00205B"/>
                </a:solidFill>
                <a:latin typeface="Calibri" pitchFamily="34" charset="0"/>
                <a:cs typeface="Calibri" pitchFamily="34" charset="0"/>
              </a:rPr>
              <a:t>This presentation has the aim of presenting: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b="0" dirty="0" smtClean="0">
                <a:solidFill>
                  <a:srgbClr val="00205B"/>
                </a:solidFill>
                <a:latin typeface="Calibri" pitchFamily="34" charset="0"/>
                <a:cs typeface="Calibri" pitchFamily="34" charset="0"/>
              </a:rPr>
              <a:t>the code design,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b="0" dirty="0" smtClean="0">
                <a:solidFill>
                  <a:srgbClr val="00205B"/>
                </a:solidFill>
                <a:latin typeface="Calibri" pitchFamily="34" charset="0"/>
                <a:cs typeface="Calibri" pitchFamily="34" charset="0"/>
              </a:rPr>
              <a:t>the current status of the implementation, and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b="0" dirty="0" smtClean="0">
                <a:solidFill>
                  <a:srgbClr val="00205B"/>
                </a:solidFill>
                <a:latin typeface="Calibri" pitchFamily="34" charset="0"/>
                <a:cs typeface="Calibri" pitchFamily="34" charset="0"/>
              </a:rPr>
              <a:t>the next steps of the implementation.</a:t>
            </a:r>
            <a:endParaRPr lang="en-GB" sz="2000" b="0" dirty="0">
              <a:solidFill>
                <a:srgbClr val="00205B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GIRO APPLICATION – Outline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5930" y="1158874"/>
            <a:ext cx="3036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imagette</a:t>
            </a:r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refers to the portion of image-data that has been extracted for calibration purposes; it contains the complete Moon disk and a portion of deep space.</a:t>
            </a:r>
            <a:endParaRPr lang="en-GB" sz="20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15" y="923713"/>
            <a:ext cx="6519018" cy="559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GIRO APPLICATION – Outline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0660" y="850016"/>
            <a:ext cx="307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Key features: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Implemented in 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5384" y="1757678"/>
            <a:ext cx="3209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 is a commonly used and portable language.</a:t>
            </a:r>
          </a:p>
          <a:p>
            <a:endParaRPr lang="en-IE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IE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executable will run on Linux machines (both 32 and 64 bits).</a:t>
            </a:r>
            <a:r>
              <a:rPr lang="en-IE" sz="1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sz="18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15" y="923713"/>
            <a:ext cx="6519018" cy="559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GIRO APPLICATION – Outline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0660" y="850016"/>
            <a:ext cx="307114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Key features: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Implemented in C,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Input and output files in </a:t>
            </a:r>
            <a:r>
              <a:rPr lang="en-GB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NetCDF</a:t>
            </a:r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format:</a:t>
            </a:r>
            <a:endParaRPr lang="en-GB" sz="2000" b="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marL="354013" lvl="1" indent="-354013">
              <a:buFont typeface="+mj-lt"/>
              <a:buAutoNum type="arabicPeriod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IN: lunar observation files,</a:t>
            </a:r>
          </a:p>
          <a:p>
            <a:pPr marL="354013" lvl="1" indent="-354013">
              <a:buFont typeface="+mj-lt"/>
              <a:buAutoNum type="arabicPeriod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IN: SRF file (GSICS), and</a:t>
            </a:r>
          </a:p>
          <a:p>
            <a:pPr marL="354013" lvl="1" indent="-354013">
              <a:buFont typeface="+mj-lt"/>
              <a:buAutoNum type="arabicPeriod"/>
            </a:pP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OUT: lunar calibration file.</a:t>
            </a:r>
            <a:endParaRPr lang="en-GB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24854" y="880389"/>
            <a:ext cx="5235869" cy="127835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59091" y="5722070"/>
            <a:ext cx="2190939" cy="886119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5396" y="3550525"/>
            <a:ext cx="33121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tool processes sequences of lunar observation files. The lunar calibration file contains sequences of quantities that can be used to monitor the instrument performances.</a:t>
            </a:r>
          </a:p>
          <a:p>
            <a:endParaRPr lang="en-GB" sz="180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800" u="sng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Presentation of Masaya Takahashi</a:t>
            </a:r>
            <a:r>
              <a:rPr lang="en-GB" sz="1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 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15" y="923713"/>
            <a:ext cx="6519018" cy="559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GIRO APPLICATION – Outline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0660" y="850016"/>
            <a:ext cx="307114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Key features: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Implemented in C,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Input and output files in </a:t>
            </a:r>
            <a:r>
              <a:rPr lang="en-GB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NetCDF</a:t>
            </a:r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format,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Two main processing blocks: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b="0" u="sng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OPTIONAL</a:t>
            </a:r>
            <a:r>
              <a:rPr lang="en-GB" sz="1800" b="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Masking and Integration of the </a:t>
            </a:r>
            <a:r>
              <a:rPr lang="en-GB" sz="1800" b="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imagettes</a:t>
            </a:r>
            <a:r>
              <a:rPr lang="en-GB" sz="1800" b="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b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Computation of the ROLO reference irradiance.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15" y="923713"/>
            <a:ext cx="6519018" cy="559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GIRO APPLICATION – Basic Functionalities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94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700" y="970847"/>
            <a:ext cx="6519018" cy="559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7" name="Rectangle 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65578" name="Rectangle 10"/>
          <p:cNvSpPr>
            <a:spLocks noChangeArrowheads="1"/>
          </p:cNvSpPr>
          <p:nvPr/>
        </p:nvSpPr>
        <p:spPr bwMode="auto">
          <a:xfrm>
            <a:off x="0" y="3238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[%]</a:t>
            </a:r>
            <a:r>
              <a:rPr kumimoji="0" lang="en-GB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GIRO APPLICATION – Output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65579" name="Object 11"/>
          <p:cNvGraphicFramePr>
            <a:graphicFrameLocks noChangeAspect="1"/>
          </p:cNvGraphicFramePr>
          <p:nvPr/>
        </p:nvGraphicFramePr>
        <p:xfrm>
          <a:off x="3748088" y="2130425"/>
          <a:ext cx="5737225" cy="823913"/>
        </p:xfrm>
        <a:graphic>
          <a:graphicData uri="http://schemas.openxmlformats.org/presentationml/2006/ole">
            <p:oleObj spid="_x0000_s365579" name="Document" r:id="rId3" imgW="5746730" imgH="826797" progId="Word.Document.12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26069" y="1037962"/>
            <a:ext cx="846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observed irradiance is used together with the ROLO reference irradiance produced by the orange block to derive the following quantity:</a:t>
            </a:r>
            <a:endParaRPr lang="en-GB" sz="20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038" y="2265396"/>
            <a:ext cx="4028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Observed irradiance-reference irradiance bias [%]:</a:t>
            </a:r>
            <a:endParaRPr lang="en-GB" sz="20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MTSA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7160" y="3058208"/>
            <a:ext cx="5712245" cy="36483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65889" y="3393650"/>
            <a:ext cx="2026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MTSAT2 calibration</a:t>
            </a:r>
            <a:endParaRPr lang="en-GB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GIRO APPLICATION – Basic Functionalities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94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700" y="970847"/>
            <a:ext cx="6519018" cy="559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577</TotalTime>
  <Words>496</Words>
  <Application>Microsoft Office PowerPoint</Application>
  <PresentationFormat>A4 Paper (210x297 mm)</PresentationFormat>
  <Paragraphs>73</Paragraphs>
  <Slides>15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Viewgraph_Landscape_Template[1]</vt:lpstr>
      <vt:lpstr>Clip</vt:lpstr>
      <vt:lpstr>Document</vt:lpstr>
      <vt:lpstr>Slide 1</vt:lpstr>
      <vt:lpstr>GIRO APPLICATION</vt:lpstr>
      <vt:lpstr>GIRO APPLICATION – Outline </vt:lpstr>
      <vt:lpstr>GIRO APPLICATION – Outline </vt:lpstr>
      <vt:lpstr>GIRO APPLICATION – Outline </vt:lpstr>
      <vt:lpstr>GIRO APPLICATION – Outline </vt:lpstr>
      <vt:lpstr>GIRO APPLICATION – Basic Functionalities </vt:lpstr>
      <vt:lpstr>GIRO APPLICATION – Output </vt:lpstr>
      <vt:lpstr>GIRO APPLICATION – Basic Functionalities </vt:lpstr>
      <vt:lpstr>GIRO APPLICATION – Use of the imagettes </vt:lpstr>
      <vt:lpstr>GIRO APPLICATION – Further Analysis</vt:lpstr>
      <vt:lpstr>GIRO APPLICATION – Further Analysis</vt:lpstr>
      <vt:lpstr>GIRO APPLICATION – Current Status </vt:lpstr>
      <vt:lpstr>GIRO APPLICATION – Next Step </vt:lpstr>
      <vt:lpstr>Slide 15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Bartolomeo Viticchie</dc:creator>
  <cp:lastModifiedBy>Bartolomeo Viticchie</cp:lastModifiedBy>
  <cp:revision>73</cp:revision>
  <cp:lastPrinted>2006-03-06T14:11:17Z</cp:lastPrinted>
  <dcterms:created xsi:type="dcterms:W3CDTF">2014-06-11T06:51:24Z</dcterms:created>
  <dcterms:modified xsi:type="dcterms:W3CDTF">2014-06-24T10:51:31Z</dcterms:modified>
</cp:coreProperties>
</file>