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0" r:id="rId1"/>
  </p:sldMasterIdLst>
  <p:notesMasterIdLst>
    <p:notesMasterId r:id="rId14"/>
  </p:notesMasterIdLst>
  <p:sldIdLst>
    <p:sldId id="256" r:id="rId2"/>
    <p:sldId id="276" r:id="rId3"/>
    <p:sldId id="280" r:id="rId4"/>
    <p:sldId id="279" r:id="rId5"/>
    <p:sldId id="277" r:id="rId6"/>
    <p:sldId id="274" r:id="rId7"/>
    <p:sldId id="275" r:id="rId8"/>
    <p:sldId id="281" r:id="rId9"/>
    <p:sldId id="282" r:id="rId10"/>
    <p:sldId id="283" r:id="rId11"/>
    <p:sldId id="262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CCFF"/>
    <a:srgbClr val="FFCCCC"/>
    <a:srgbClr val="CCECFF"/>
    <a:srgbClr val="CCCCFF"/>
    <a:srgbClr val="CC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725" autoAdjust="0"/>
  </p:normalViewPr>
  <p:slideViewPr>
    <p:cSldViewPr>
      <p:cViewPr varScale="1">
        <p:scale>
          <a:sx n="67" d="100"/>
          <a:sy n="67" d="100"/>
        </p:scale>
        <p:origin x="-4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1A675-53A0-42F7-81AA-EBC7C15F1156}" type="datetimeFigureOut">
              <a:rPr lang="en-GB" smtClean="0"/>
              <a:pPr/>
              <a:t>23/07/2014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EF8E6-0958-4B62-84DE-4606F1A2C61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7BB0-0D48-4FC5-998D-F790146FEE53}" type="datetime1">
              <a:rPr lang="en-GB" smtClean="0"/>
              <a:pPr/>
              <a:t>23/07/2014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GRWG/GDWG web meeting, 23 July, 2014</a:t>
            </a:r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B208F0-6506-4A53-8573-371B9A22685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ACC76-0009-47C3-8182-064E9699854E}" type="datetime1">
              <a:rPr lang="en-GB" smtClean="0"/>
              <a:pPr/>
              <a:t>23/07/2014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GRWG/GDWG web meeting, 23 July,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208F0-6506-4A53-8573-371B9A2268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BB208F0-6506-4A53-8573-371B9A22685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1A93-ECC3-474E-9DC7-508415DA62FA}" type="datetime1">
              <a:rPr lang="en-GB" smtClean="0"/>
              <a:pPr/>
              <a:t>23/07/2014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GRWG/GDWG web meeting, 23 July, 2014</a:t>
            </a:r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070D-02F4-493D-A878-0BA21990EFE1}" type="datetime1">
              <a:rPr lang="en-GB" smtClean="0"/>
              <a:pPr/>
              <a:t>23/07/2014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GRWG/GDWG web meeting, 23 July,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BB208F0-6506-4A53-8573-371B9A22685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GRWG/GDWG web meeting, 23 July, 2014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B8AD-5426-4C0E-B4B0-5C6C080C67EC}" type="datetime1">
              <a:rPr lang="en-GB" smtClean="0"/>
              <a:pPr/>
              <a:t>23/07/2014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B208F0-6506-4A53-8573-371B9A22685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14F0009-A319-4AD4-8710-838A09FA5D49}" type="datetime1">
              <a:rPr lang="en-GB" smtClean="0"/>
              <a:pPr/>
              <a:t>23/07/2014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GRWG/GDWG web meeting, 23 July, 2014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208F0-6506-4A53-8573-371B9A22685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C6CD-8D82-4404-804C-909A0CD2E4A8}" type="datetime1">
              <a:rPr lang="en-GB" smtClean="0"/>
              <a:pPr/>
              <a:t>23/07/2014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IE" smtClean="0"/>
              <a:t>GRWG/GDWG web meeting, 23 July, 2014</a:t>
            </a:r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BB208F0-6506-4A53-8573-371B9A22685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D473-B2D4-4898-ACBC-B8AE7D23E4F9}" type="datetime1">
              <a:rPr lang="en-GB" smtClean="0"/>
              <a:pPr/>
              <a:t>23/07/2014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GRWG/GDWG web meeting, 23 July, 2014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BB208F0-6506-4A53-8573-371B9A2268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E9F5-F35A-4A57-BEED-DB6753C7E2F0}" type="datetime1">
              <a:rPr lang="en-GB" smtClean="0"/>
              <a:pPr/>
              <a:t>23/07/2014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GRWG/GDWG web meeting, 23 July, 2014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B208F0-6506-4A53-8573-371B9A2268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B208F0-6506-4A53-8573-371B9A22685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904F-24A2-46B6-A9FA-7B084FFFE448}" type="datetime1">
              <a:rPr lang="en-GB" smtClean="0"/>
              <a:pPr/>
              <a:t>23/07/2014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IE" smtClean="0"/>
              <a:t>GRWG/GDWG web meeting, 23 July, 2014</a:t>
            </a:r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BB208F0-6506-4A53-8573-371B9A22685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682DA60-5A97-411D-872B-ABF399A96D81}" type="datetime1">
              <a:rPr lang="en-GB" smtClean="0"/>
              <a:pPr/>
              <a:t>23/07/2014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IE" smtClean="0"/>
              <a:t>GRWG/GDWG web meeting, 23 July, 2014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6ED0ED0-DF7A-4C77-BAD9-F48CA42BA6D3}" type="datetime1">
              <a:rPr lang="en-GB" smtClean="0"/>
              <a:pPr/>
              <a:t>23/07/2014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IE" smtClean="0"/>
              <a:t>GRWG/GDWG web meeting, 23 July, 2014</a:t>
            </a:r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B208F0-6506-4A53-8573-371B9A22685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gsics.nesdis.noaa.gov/wiki/Development/NetcdfConvention" TargetMode="External"/><Relationship Id="rId2" Type="http://schemas.openxmlformats.org/officeDocument/2006/relationships/hyperlink" Target="https://gsics.nesdis.noaa.gov/wiki/Development/FilenameConventio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nidata.ucar.edu/software/netcdf-java/formats/DataDiscoveryAttConvention.html" TargetMode="External"/><Relationship Id="rId4" Type="http://schemas.openxmlformats.org/officeDocument/2006/relationships/hyperlink" Target="http://cf-pcmdi.llnl.gov/documents/cf-conventions/latest-cf-conventions-document-1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4437112"/>
            <a:ext cx="6400800" cy="151216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GB" sz="2800" u="sng" cap="none" dirty="0" smtClean="0"/>
              <a:t>Masaya Takahashi (JMA),</a:t>
            </a:r>
          </a:p>
          <a:p>
            <a:pPr>
              <a:lnSpc>
                <a:spcPct val="110000"/>
              </a:lnSpc>
            </a:pPr>
            <a:r>
              <a:rPr lang="en-GB" sz="2800" cap="none" dirty="0" smtClean="0"/>
              <a:t>Tim Hewison (EUMETSAT)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GRWG/GDWG web meeting, 23 July, 2014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208F0-6506-4A53-8573-371B9A226856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251520" y="116632"/>
            <a:ext cx="8352928" cy="2478137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GB" sz="4000" b="1" dirty="0" smtClean="0">
                <a:solidFill>
                  <a:schemeClr val="tx1"/>
                </a:solidFill>
              </a:rPr>
              <a:t>Proposal of new GSICS product convention for a primary reference</a:t>
            </a:r>
            <a:endParaRPr lang="en-GB" sz="4000" b="1" cap="none" dirty="0" smtClean="0">
              <a:solidFill>
                <a:schemeClr val="tx1"/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defRPr/>
            </a:pPr>
            <a:endParaRPr lang="en-GB" sz="3200" b="1" cap="none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GRWG/GDWG web meeting, 23 July, 2014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208F0-6506-4A53-8573-371B9A226856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95537" y="1772816"/>
            <a:ext cx="8496944" cy="319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2400" dirty="0" smtClean="0"/>
              <a:t>Requirements to generate a new GEO-LEO-IR GSICS Correction for a primary reference</a:t>
            </a:r>
          </a:p>
          <a:p>
            <a:pPr marL="542925" indent="-271463">
              <a:lnSpc>
                <a:spcPct val="120000"/>
              </a:lnSpc>
              <a:buFont typeface="Arial" pitchFamily="34" charset="0"/>
              <a:buChar char="•"/>
            </a:pPr>
            <a:r>
              <a:rPr lang="en-GB" sz="2400" dirty="0" smtClean="0"/>
              <a:t>File contents should be discussed and fixed in the near future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endParaRPr lang="en-GB" sz="2400" dirty="0" smtClean="0"/>
          </a:p>
          <a:p>
            <a:pPr marL="357188" indent="-357188">
              <a:lnSpc>
                <a:spcPct val="120000"/>
              </a:lnSpc>
              <a:buFont typeface="Wingdings" pitchFamily="2" charset="2"/>
              <a:buChar char="Ø"/>
              <a:tabLst>
                <a:tab pos="357188" algn="l"/>
              </a:tabLst>
            </a:pPr>
            <a:r>
              <a:rPr lang="en-GB" sz="2400" dirty="0" smtClean="0"/>
              <a:t>Proposal of variables/attributes refinement</a:t>
            </a:r>
          </a:p>
          <a:p>
            <a:pPr marL="542925" indent="-271463">
              <a:lnSpc>
                <a:spcPct val="120000"/>
              </a:lnSpc>
              <a:buFont typeface="Arial" pitchFamily="34" charset="0"/>
              <a:buChar char="•"/>
            </a:pPr>
            <a:r>
              <a:rPr lang="en-GB" sz="2400" dirty="0" smtClean="0"/>
              <a:t>Inter-calibration coefficients</a:t>
            </a:r>
          </a:p>
          <a:p>
            <a:pPr marL="542925" indent="-271463">
              <a:lnSpc>
                <a:spcPct val="120000"/>
              </a:lnSpc>
              <a:buFont typeface="Arial" pitchFamily="34" charset="0"/>
              <a:buChar char="•"/>
            </a:pPr>
            <a:r>
              <a:rPr lang="en-GB" sz="2400" dirty="0" smtClean="0"/>
              <a:t>validity range</a:t>
            </a:r>
            <a:endParaRPr lang="en-GB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/>
          <p:cNvSpPr txBox="1">
            <a:spLocks/>
          </p:cNvSpPr>
          <p:nvPr/>
        </p:nvSpPr>
        <p:spPr>
          <a:xfrm>
            <a:off x="1068545" y="2616705"/>
            <a:ext cx="6575896" cy="7977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Thanks</a:t>
            </a:r>
            <a:r>
              <a:rPr kumimoji="0" lang="en-GB" sz="4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for your attention</a:t>
            </a:r>
            <a:endParaRPr kumimoji="0" lang="en-GB" sz="4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GRWG/GDWG web meeting, 23 July, 2014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208F0-6506-4A53-8573-371B9A226856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97267" y="1606382"/>
            <a:ext cx="8410062" cy="160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000" dirty="0" smtClean="0">
                <a:solidFill>
                  <a:srgbClr val="FF0000"/>
                </a:solidFill>
              </a:rPr>
              <a:t>GSICS file naming </a:t>
            </a:r>
            <a:r>
              <a:rPr lang="en-GB" sz="2000" dirty="0">
                <a:solidFill>
                  <a:srgbClr val="FF0000"/>
                </a:solidFill>
              </a:rPr>
              <a:t>c</a:t>
            </a:r>
            <a:r>
              <a:rPr lang="en-GB" sz="2000" dirty="0" smtClean="0">
                <a:solidFill>
                  <a:srgbClr val="FF0000"/>
                </a:solidFill>
              </a:rPr>
              <a:t>onvention:</a:t>
            </a:r>
          </a:p>
          <a:p>
            <a:pPr>
              <a:lnSpc>
                <a:spcPct val="120000"/>
              </a:lnSpc>
            </a:pPr>
            <a:r>
              <a:rPr lang="en-GB" sz="1600" dirty="0" smtClean="0">
                <a:solidFill>
                  <a:srgbClr val="0C62FF"/>
                </a:solidFill>
                <a:hlinkClick r:id="rId2"/>
              </a:rPr>
              <a:t>https://gsics.nesdis.noaa.gov/wiki/Development/FilenameConvention</a:t>
            </a:r>
            <a:endParaRPr lang="en-GB" sz="2000" dirty="0" smtClean="0">
              <a:solidFill>
                <a:srgbClr val="FF0000"/>
              </a:solidFill>
            </a:endParaRPr>
          </a:p>
          <a:p>
            <a:pPr marL="444500" indent="-269875">
              <a:lnSpc>
                <a:spcPct val="120000"/>
              </a:lnSpc>
            </a:pPr>
            <a:r>
              <a:rPr lang="en-GB" sz="1600" dirty="0" smtClean="0">
                <a:solidFill>
                  <a:schemeClr val="tx1"/>
                </a:solidFill>
                <a:sym typeface="Wingdings"/>
              </a:rPr>
              <a:t> </a:t>
            </a:r>
            <a:r>
              <a:rPr lang="en-IE" sz="1600" dirty="0" smtClean="0">
                <a:solidFill>
                  <a:schemeClr val="tx1"/>
                </a:solidFill>
              </a:rPr>
              <a:t>Follows </a:t>
            </a:r>
            <a:r>
              <a:rPr lang="en-IE" sz="1600" dirty="0">
                <a:solidFill>
                  <a:schemeClr val="tx1"/>
                </a:solidFill>
              </a:rPr>
              <a:t>the rules given in the General File Naming Conventions section of the </a:t>
            </a:r>
            <a:r>
              <a:rPr lang="en-IE" sz="1600" i="1" dirty="0">
                <a:solidFill>
                  <a:srgbClr val="FF0000"/>
                </a:solidFill>
              </a:rPr>
              <a:t>W.M.O. Manual on The Global Telecommunication System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endParaRPr lang="en-GB" sz="1400" dirty="0">
              <a:solidFill>
                <a:srgbClr val="0C62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/>
                <a:cs typeface="Calibri"/>
              </a:rPr>
              <a:t>GSICS file naming  and </a:t>
            </a:r>
            <a:r>
              <a:rPr lang="en-GB" dirty="0" err="1" smtClean="0">
                <a:latin typeface="Calibri"/>
                <a:cs typeface="Calibri"/>
              </a:rPr>
              <a:t>netCDF</a:t>
            </a:r>
            <a:r>
              <a:rPr lang="en-GB" dirty="0" smtClean="0">
                <a:latin typeface="Calibri"/>
                <a:cs typeface="Calibri"/>
              </a:rPr>
              <a:t> convention</a:t>
            </a:r>
            <a:endParaRPr lang="en-GB" dirty="0" smtClean="0">
              <a:solidFill>
                <a:srgbClr val="0C62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1579" y="3188466"/>
            <a:ext cx="7553735" cy="31208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8288" indent="-93663">
              <a:lnSpc>
                <a:spcPct val="120000"/>
              </a:lnSpc>
            </a:pPr>
            <a:r>
              <a:rPr lang="en-GB" sz="2000" dirty="0" smtClean="0">
                <a:solidFill>
                  <a:srgbClr val="FF0000"/>
                </a:solidFill>
              </a:rPr>
              <a:t>GSICS file naming convention:</a:t>
            </a:r>
          </a:p>
          <a:p>
            <a:pPr marL="268288" indent="-93663">
              <a:lnSpc>
                <a:spcPct val="120000"/>
              </a:lnSpc>
            </a:pPr>
            <a:r>
              <a:rPr lang="en-GB" sz="1600" dirty="0" smtClean="0">
                <a:solidFill>
                  <a:srgbClr val="0C62FF"/>
                </a:solidFill>
                <a:hlinkClick r:id="rId3"/>
              </a:rPr>
              <a:t>https://gsics.nesdis.noaa.gov/wiki/Development/NetcdfConvention</a:t>
            </a:r>
            <a:endParaRPr lang="en-GB" sz="1600" dirty="0" smtClean="0">
              <a:solidFill>
                <a:schemeClr val="tx1"/>
              </a:solidFill>
              <a:sym typeface="Wingdings"/>
            </a:endParaRPr>
          </a:p>
          <a:p>
            <a:pPr marL="268288">
              <a:lnSpc>
                <a:spcPct val="120000"/>
              </a:lnSpc>
            </a:pPr>
            <a:r>
              <a:rPr lang="en-GB" sz="1600" dirty="0" smtClean="0">
                <a:solidFill>
                  <a:schemeClr val="tx1"/>
                </a:solidFill>
                <a:sym typeface="Wingdings"/>
              </a:rPr>
              <a:t> </a:t>
            </a:r>
            <a:r>
              <a:rPr lang="en-GB" sz="1600" dirty="0" smtClean="0">
                <a:solidFill>
                  <a:schemeClr val="tx1"/>
                </a:solidFill>
              </a:rPr>
              <a:t>Relies on the following </a:t>
            </a:r>
            <a:r>
              <a:rPr lang="en-GB" sz="1600" dirty="0" err="1" smtClean="0">
                <a:solidFill>
                  <a:schemeClr val="tx1"/>
                </a:solidFill>
              </a:rPr>
              <a:t>NetCDF</a:t>
            </a:r>
            <a:r>
              <a:rPr lang="en-GB" sz="1600" dirty="0" smtClean="0">
                <a:solidFill>
                  <a:schemeClr val="tx1"/>
                </a:solidFill>
              </a:rPr>
              <a:t> conventions:</a:t>
            </a:r>
          </a:p>
          <a:p>
            <a:pPr>
              <a:lnSpc>
                <a:spcPct val="120000"/>
              </a:lnSpc>
            </a:pPr>
            <a:endParaRPr lang="en-GB" sz="1600" dirty="0" smtClean="0">
              <a:solidFill>
                <a:schemeClr val="tx1"/>
              </a:solidFill>
            </a:endParaRPr>
          </a:p>
          <a:p>
            <a:pPr marL="265113" indent="182563">
              <a:lnSpc>
                <a:spcPct val="120000"/>
              </a:lnSpc>
              <a:buFont typeface="Arial" pitchFamily="34" charset="0"/>
              <a:buChar char="•"/>
            </a:pPr>
            <a:r>
              <a:rPr lang="en-GB" sz="2000" dirty="0" err="1" smtClean="0">
                <a:solidFill>
                  <a:schemeClr val="tx1"/>
                </a:solidFill>
              </a:rPr>
              <a:t>NetCDF</a:t>
            </a:r>
            <a:r>
              <a:rPr lang="en-GB" sz="2000" dirty="0" smtClean="0">
                <a:solidFill>
                  <a:schemeClr val="tx1"/>
                </a:solidFill>
              </a:rPr>
              <a:t> Climate and Forecast Metadata Convention</a:t>
            </a:r>
          </a:p>
          <a:p>
            <a:pPr marL="265113" indent="182563">
              <a:lnSpc>
                <a:spcPct val="120000"/>
              </a:lnSpc>
            </a:pPr>
            <a:r>
              <a:rPr lang="en-GB" sz="1400" dirty="0" smtClean="0">
                <a:solidFill>
                  <a:srgbClr val="0C62FF"/>
                </a:solidFill>
                <a:hlinkClick r:id="rId4"/>
              </a:rPr>
              <a:t>http</a:t>
            </a:r>
            <a:r>
              <a:rPr lang="en-GB" sz="1400" dirty="0">
                <a:solidFill>
                  <a:srgbClr val="0C62FF"/>
                </a:solidFill>
                <a:hlinkClick r:id="rId4"/>
              </a:rPr>
              <a:t>://cf-pcmdi.llnl.gov/documents/cf-conventions/latest-cf-conventions-document-1</a:t>
            </a:r>
            <a:r>
              <a:rPr lang="en-GB" sz="1400" dirty="0" smtClean="0">
                <a:solidFill>
                  <a:srgbClr val="0C62FF"/>
                </a:solidFill>
                <a:hlinkClick r:id="rId4"/>
              </a:rPr>
              <a:t>/</a:t>
            </a:r>
            <a:endParaRPr lang="en-GB" sz="1400" dirty="0" smtClean="0">
              <a:solidFill>
                <a:srgbClr val="0C62FF"/>
              </a:solidFill>
            </a:endParaRPr>
          </a:p>
          <a:p>
            <a:pPr marL="265113" indent="182563">
              <a:lnSpc>
                <a:spcPct val="120000"/>
              </a:lnSpc>
            </a:pPr>
            <a:endParaRPr lang="en-GB" sz="1400" dirty="0">
              <a:solidFill>
                <a:srgbClr val="0C62FF"/>
              </a:solidFill>
            </a:endParaRPr>
          </a:p>
          <a:p>
            <a:pPr marL="265113" indent="182563">
              <a:lnSpc>
                <a:spcPct val="120000"/>
              </a:lnSpc>
              <a:buFont typeface="Arial" pitchFamily="34" charset="0"/>
              <a:buChar char="•"/>
            </a:pPr>
            <a:r>
              <a:rPr lang="en-GB" sz="2000" dirty="0" err="1">
                <a:solidFill>
                  <a:schemeClr val="tx1"/>
                </a:solidFill>
              </a:rPr>
              <a:t>NetCDF</a:t>
            </a:r>
            <a:r>
              <a:rPr lang="en-GB" sz="2000" dirty="0">
                <a:solidFill>
                  <a:schemeClr val="tx1"/>
                </a:solidFill>
              </a:rPr>
              <a:t> Attribute Convention for Dataset Directory</a:t>
            </a:r>
          </a:p>
          <a:p>
            <a:pPr marL="265113" indent="182563">
              <a:lnSpc>
                <a:spcPct val="120000"/>
              </a:lnSpc>
            </a:pPr>
            <a:r>
              <a:rPr lang="en-GB" sz="1400" dirty="0">
                <a:solidFill>
                  <a:srgbClr val="0C62FF"/>
                </a:solidFill>
                <a:hlinkClick r:id="rId5"/>
              </a:rPr>
              <a:t>http://www.unidata.ucar.edu/software/netcdf-java/formats/</a:t>
            </a:r>
            <a:r>
              <a:rPr lang="en-GB" sz="1400" dirty="0" smtClean="0">
                <a:solidFill>
                  <a:srgbClr val="0C62FF"/>
                </a:solidFill>
                <a:hlinkClick r:id="rId5"/>
              </a:rPr>
              <a:t>DataDiscoveryAttConvention.html</a:t>
            </a:r>
            <a:endParaRPr lang="en-GB" sz="1400" dirty="0" smtClean="0">
              <a:solidFill>
                <a:srgbClr val="0C62FF"/>
              </a:solidFill>
            </a:endParaRPr>
          </a:p>
          <a:p>
            <a:pPr marL="265113" indent="182563">
              <a:lnSpc>
                <a:spcPct val="120000"/>
              </a:lnSpc>
            </a:pPr>
            <a:endParaRPr lang="en-GB" sz="1400" dirty="0">
              <a:solidFill>
                <a:srgbClr val="0C62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>
            <a:normAutofit/>
          </a:bodyPr>
          <a:lstStyle/>
          <a:p>
            <a:fld id="{0BB208F0-6506-4A53-8573-371B9A226856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GSICS Correction for a primary reference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GRWG/GDWG web meeting, 23 July, 2014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208F0-6506-4A53-8573-371B9A226856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39552" y="1493256"/>
            <a:ext cx="8208912" cy="393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indent="-357188">
              <a:lnSpc>
                <a:spcPct val="130000"/>
              </a:lnSpc>
              <a:buFont typeface="Wingdings" pitchFamily="2" charset="2"/>
              <a:buChar char="Ø"/>
            </a:pPr>
            <a:r>
              <a:rPr lang="en-GB" sz="2000" dirty="0" smtClean="0"/>
              <a:t>Option 1</a:t>
            </a:r>
          </a:p>
          <a:p>
            <a:pPr marL="542925" indent="-271463">
              <a:lnSpc>
                <a:spcPct val="130000"/>
              </a:lnSpc>
              <a:buFont typeface="Arial" pitchFamily="34" charset="0"/>
              <a:buChar char="•"/>
            </a:pPr>
            <a:r>
              <a:rPr lang="en-GB" sz="2000" dirty="0" smtClean="0"/>
              <a:t>Combine existing GSICS Corrections (e.g. SEVIRI vs. IAIS-A, -B) into </a:t>
            </a:r>
            <a:r>
              <a:rPr lang="en-GB" sz="2000" dirty="0" smtClean="0">
                <a:solidFill>
                  <a:srgbClr val="FF0000"/>
                </a:solidFill>
              </a:rPr>
              <a:t>a new GSICS Correction for primary reference</a:t>
            </a:r>
          </a:p>
          <a:p>
            <a:pPr marL="542925">
              <a:lnSpc>
                <a:spcPct val="130000"/>
              </a:lnSpc>
            </a:pPr>
            <a:r>
              <a:rPr lang="en-GB" sz="1600" dirty="0" smtClean="0"/>
              <a:t>i.e., File name: “W_XX-EUMETSAT-Darmstadt,SATCAL+RAC+GEOLEOIR,MSG2+SEVIRI-</a:t>
            </a:r>
            <a:r>
              <a:rPr lang="en-GB" sz="1600" dirty="0" smtClean="0">
                <a:solidFill>
                  <a:srgbClr val="FF0000"/>
                </a:solidFill>
              </a:rPr>
              <a:t>PrimaryRef</a:t>
            </a:r>
            <a:r>
              <a:rPr lang="en-GB" sz="1600" dirty="0" smtClean="0"/>
              <a:t>_C_EUMG_20110101000000_preop_01.nc”</a:t>
            </a:r>
            <a:endParaRPr lang="en-GB" sz="2000" dirty="0" smtClean="0">
              <a:solidFill>
                <a:srgbClr val="FF0000"/>
              </a:solidFill>
            </a:endParaRPr>
          </a:p>
          <a:p>
            <a:pPr marL="357188" indent="-357188">
              <a:lnSpc>
                <a:spcPct val="130000"/>
              </a:lnSpc>
              <a:buFont typeface="Wingdings" pitchFamily="2" charset="2"/>
              <a:buChar char="Ø"/>
            </a:pPr>
            <a:r>
              <a:rPr lang="en-GB" sz="2000" dirty="0" smtClean="0"/>
              <a:t>Option 2</a:t>
            </a:r>
          </a:p>
          <a:p>
            <a:pPr marL="542925" indent="-271463">
              <a:lnSpc>
                <a:spcPct val="130000"/>
              </a:lnSpc>
              <a:buFont typeface="Arial" pitchFamily="34" charset="0"/>
              <a:buChar char="•"/>
            </a:pPr>
            <a:r>
              <a:rPr lang="en-GB" sz="2000" dirty="0" smtClean="0"/>
              <a:t>Keep generating existing GSICS Corrections </a:t>
            </a:r>
            <a:r>
              <a:rPr lang="en-GB" dirty="0" smtClean="0"/>
              <a:t>(1-Mon vs. 1-Ref instrument)</a:t>
            </a:r>
            <a:endParaRPr lang="en-GB" sz="2000" dirty="0" smtClean="0"/>
          </a:p>
          <a:p>
            <a:pPr marL="542925" indent="-271463">
              <a:lnSpc>
                <a:spcPct val="130000"/>
              </a:lnSpc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FF0000"/>
                </a:solidFill>
              </a:rPr>
              <a:t>Generate a new GSICS Correction file for primary reference</a:t>
            </a:r>
          </a:p>
          <a:p>
            <a:pPr marL="800100" indent="-257175">
              <a:lnSpc>
                <a:spcPct val="130000"/>
              </a:lnSpc>
              <a:buFont typeface="Wingdings" pitchFamily="2" charset="2"/>
              <a:buChar char="ü"/>
            </a:pPr>
            <a:r>
              <a:rPr lang="en-GB" sz="2000" dirty="0" smtClean="0"/>
              <a:t>Similar to option 1, but file contents are reduced</a:t>
            </a:r>
          </a:p>
          <a:p>
            <a:pPr marL="357188" indent="-357188">
              <a:lnSpc>
                <a:spcPct val="130000"/>
              </a:lnSpc>
              <a:buFont typeface="Wingdings" pitchFamily="2" charset="2"/>
              <a:buChar char="Ø"/>
            </a:pPr>
            <a:r>
              <a:rPr lang="en-GB" sz="2000" dirty="0" smtClean="0"/>
              <a:t>Option 3 Anything else?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Option1: Combine all information into a new GSICS correction</a:t>
            </a:r>
            <a:endParaRPr lang="en-GB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GRWG/GDWG web meeting, 23 July, 2014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208F0-6506-4A53-8573-371B9A226856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51520" y="1493256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indent="-357188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2000" dirty="0" smtClean="0"/>
              <a:t>File contents</a:t>
            </a:r>
          </a:p>
          <a:p>
            <a:pPr marL="542925" indent="-271463">
              <a:lnSpc>
                <a:spcPct val="120000"/>
              </a:lnSpc>
              <a:buFont typeface="Arial" pitchFamily="34" charset="0"/>
              <a:buChar char="•"/>
            </a:pPr>
            <a:r>
              <a:rPr lang="en-GB" sz="2000" dirty="0" smtClean="0"/>
              <a:t>To avoid the complexity of variables/global attributes, </a:t>
            </a:r>
            <a:r>
              <a:rPr lang="en-GB" sz="2000" b="1" dirty="0" smtClean="0"/>
              <a:t>“groups” </a:t>
            </a:r>
            <a:r>
              <a:rPr lang="en-GB" sz="2000" dirty="0" smtClean="0"/>
              <a:t>(netCDF-4 new function) could be used</a:t>
            </a:r>
          </a:p>
          <a:p>
            <a:pPr marL="542925" indent="-271463">
              <a:lnSpc>
                <a:spcPct val="120000"/>
              </a:lnSpc>
            </a:pPr>
            <a:endParaRPr lang="en-GB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241912" y="3241552"/>
            <a:ext cx="3434544" cy="58477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</a:rPr>
              <a:t>Ref0</a:t>
            </a:r>
            <a:r>
              <a:rPr lang="en-GB" sz="1600" dirty="0" smtClean="0">
                <a:solidFill>
                  <a:srgbClr val="0070C0"/>
                </a:solidFill>
              </a:rPr>
              <a:t> (primary reference)</a:t>
            </a:r>
            <a:endParaRPr lang="en-GB" sz="1600" dirty="0" smtClean="0"/>
          </a:p>
          <a:p>
            <a:r>
              <a:rPr lang="en-GB" sz="1600" dirty="0" smtClean="0"/>
              <a:t> Global attributes, Dimensions, Variables</a:t>
            </a:r>
            <a:endParaRPr lang="en-GB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5244748" y="3918200"/>
            <a:ext cx="3431708" cy="58477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</a:rPr>
              <a:t>Ref1</a:t>
            </a:r>
            <a:r>
              <a:rPr lang="en-GB" sz="1600" dirty="0" smtClean="0">
                <a:solidFill>
                  <a:srgbClr val="0070C0"/>
                </a:solidFill>
              </a:rPr>
              <a:t> (IASI-A)</a:t>
            </a:r>
            <a:endParaRPr lang="en-GB" sz="1600" dirty="0" smtClean="0"/>
          </a:p>
          <a:p>
            <a:r>
              <a:rPr lang="en-GB" sz="1600" dirty="0" smtClean="0"/>
              <a:t> Global attributes, Dimensions, Variables</a:t>
            </a:r>
            <a:endParaRPr lang="en-GB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5241912" y="4594848"/>
            <a:ext cx="3434544" cy="58477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</a:rPr>
              <a:t>Ref2 </a:t>
            </a:r>
            <a:r>
              <a:rPr lang="en-GB" sz="1600" dirty="0" smtClean="0">
                <a:solidFill>
                  <a:srgbClr val="0070C0"/>
                </a:solidFill>
              </a:rPr>
              <a:t>(IASI-B)</a:t>
            </a:r>
            <a:endParaRPr lang="en-GB" sz="1600" dirty="0" smtClean="0"/>
          </a:p>
          <a:p>
            <a:r>
              <a:rPr lang="en-GB" sz="1600" dirty="0" smtClean="0"/>
              <a:t> Global attributes, Dimensions, Variables</a:t>
            </a:r>
            <a:endParaRPr lang="en-GB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4565264" y="2708920"/>
            <a:ext cx="40324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GSICS Correction for a primary reference</a:t>
            </a:r>
            <a:endParaRPr lang="en-GB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025888" y="3083248"/>
            <a:ext cx="0" cy="20963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6" idx="1"/>
          </p:cNvCxnSpPr>
          <p:nvPr/>
        </p:nvCxnSpPr>
        <p:spPr>
          <a:xfrm>
            <a:off x="5025888" y="3529584"/>
            <a:ext cx="216024" cy="43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025888" y="4201876"/>
            <a:ext cx="216024" cy="43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025888" y="4893380"/>
            <a:ext cx="216024" cy="43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51520" y="2852936"/>
            <a:ext cx="43204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indent="-357188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2000" dirty="0" smtClean="0"/>
              <a:t>Advantages</a:t>
            </a:r>
          </a:p>
          <a:p>
            <a:pPr marL="542925" indent="-271463">
              <a:lnSpc>
                <a:spcPct val="120000"/>
              </a:lnSpc>
              <a:buFont typeface="Arial" pitchFamily="34" charset="0"/>
              <a:buChar char="•"/>
            </a:pPr>
            <a:r>
              <a:rPr lang="en-GB" sz="2000" dirty="0" smtClean="0"/>
              <a:t>Users/developers read/generate only one file </a:t>
            </a:r>
          </a:p>
          <a:p>
            <a:pPr marL="542925" indent="-271463">
              <a:lnSpc>
                <a:spcPct val="120000"/>
              </a:lnSpc>
              <a:buFont typeface="Arial" pitchFamily="34" charset="0"/>
              <a:buChar char="•"/>
            </a:pPr>
            <a:r>
              <a:rPr lang="en-GB" sz="2000" dirty="0" smtClean="0"/>
              <a:t>Easy to find which file to be used</a:t>
            </a:r>
          </a:p>
          <a:p>
            <a:pPr marL="357188" indent="-357188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2000" dirty="0" smtClean="0"/>
              <a:t>Disadvantages</a:t>
            </a:r>
          </a:p>
          <a:p>
            <a:pPr marL="542925" indent="-271463">
              <a:lnSpc>
                <a:spcPct val="120000"/>
              </a:lnSpc>
              <a:buFont typeface="Arial" pitchFamily="34" charset="0"/>
              <a:buChar char="•"/>
            </a:pPr>
            <a:r>
              <a:rPr lang="en-GB" sz="2000" dirty="0" smtClean="0"/>
              <a:t>“groups” is NOT supported in </a:t>
            </a:r>
            <a:r>
              <a:rPr lang="en-GB" sz="2000" dirty="0" err="1" smtClean="0"/>
              <a:t>OpenDAP</a:t>
            </a:r>
            <a:endParaRPr lang="en-GB" sz="2000" dirty="0" smtClean="0"/>
          </a:p>
          <a:p>
            <a:pPr marL="542925" indent="-271463">
              <a:lnSpc>
                <a:spcPct val="120000"/>
              </a:lnSpc>
              <a:buFont typeface="Arial" pitchFamily="34" charset="0"/>
              <a:buChar char="•"/>
            </a:pPr>
            <a:r>
              <a:rPr lang="en-GB" sz="2000" dirty="0" smtClean="0"/>
              <a:t>File size might be big in the future</a:t>
            </a:r>
          </a:p>
        </p:txBody>
      </p:sp>
      <p:sp>
        <p:nvSpPr>
          <p:cNvPr id="28" name="TextBox 27"/>
          <p:cNvSpPr txBox="1"/>
          <p:nvPr/>
        </p:nvSpPr>
        <p:spPr>
          <a:xfrm rot="5400000">
            <a:off x="4904478" y="5149466"/>
            <a:ext cx="429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...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Option2: Keep existing files and generate a new GSICS Correction</a:t>
            </a:r>
            <a:endParaRPr lang="en-GB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GRWG/GDWG web meeting, 23 July, 2014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208F0-6506-4A53-8573-371B9A226856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39552" y="1455640"/>
            <a:ext cx="74168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indent="-357188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2000" dirty="0" smtClean="0"/>
              <a:t>File contents of a new GSICS Correction for a primary reference</a:t>
            </a:r>
          </a:p>
          <a:p>
            <a:pPr marL="542925" indent="-271463">
              <a:lnSpc>
                <a:spcPct val="120000"/>
              </a:lnSpc>
              <a:buFont typeface="Arial" pitchFamily="34" charset="0"/>
              <a:buChar char="•"/>
            </a:pPr>
            <a:r>
              <a:rPr lang="en-GB" sz="2000" dirty="0" smtClean="0"/>
              <a:t>GSICS calibration coefficients of multiple instruments</a:t>
            </a:r>
          </a:p>
          <a:p>
            <a:pPr marL="800100" indent="-257175">
              <a:lnSpc>
                <a:spcPct val="120000"/>
              </a:lnSpc>
              <a:buFont typeface="Wingdings" pitchFamily="2" charset="2"/>
              <a:buChar char="ü"/>
            </a:pPr>
            <a:r>
              <a:rPr lang="en-GB" sz="2000" dirty="0" err="1" smtClean="0"/>
              <a:t>coefs</a:t>
            </a:r>
            <a:r>
              <a:rPr lang="en-GB" sz="2000" dirty="0" smtClean="0"/>
              <a:t>/</a:t>
            </a:r>
            <a:r>
              <a:rPr lang="en-GB" sz="2000" dirty="0" err="1" smtClean="0"/>
              <a:t>covarriances</a:t>
            </a:r>
            <a:r>
              <a:rPr lang="en-GB" sz="2000" dirty="0" smtClean="0"/>
              <a:t> vs. IASI-A, IASI-B, AIRS, </a:t>
            </a:r>
            <a:r>
              <a:rPr lang="en-GB" sz="2000" dirty="0" err="1" smtClean="0"/>
              <a:t>CrIS</a:t>
            </a:r>
            <a:r>
              <a:rPr lang="en-GB" sz="2000" dirty="0" smtClean="0"/>
              <a:t>, ...</a:t>
            </a:r>
          </a:p>
          <a:p>
            <a:pPr marL="542925" indent="-271463">
              <a:lnSpc>
                <a:spcPct val="120000"/>
              </a:lnSpc>
              <a:buFont typeface="Arial" pitchFamily="34" charset="0"/>
              <a:buChar char="•"/>
            </a:pPr>
            <a:r>
              <a:rPr lang="en-GB" sz="2000" dirty="0" smtClean="0"/>
              <a:t>Delta correction for a primary reference</a:t>
            </a:r>
          </a:p>
          <a:p>
            <a:pPr marL="542925" indent="-271463">
              <a:lnSpc>
                <a:spcPct val="120000"/>
              </a:lnSpc>
              <a:buFont typeface="Arial" pitchFamily="34" charset="0"/>
              <a:buChar char="•"/>
            </a:pPr>
            <a:r>
              <a:rPr lang="en-GB" sz="2000" dirty="0" smtClean="0"/>
              <a:t>+ Minimum information necessary for data plotting/analyzing</a:t>
            </a:r>
          </a:p>
          <a:p>
            <a:pPr marL="800100" indent="-257175">
              <a:lnSpc>
                <a:spcPct val="120000"/>
              </a:lnSpc>
              <a:buFont typeface="Wingdings" pitchFamily="2" charset="2"/>
              <a:buChar char="ü"/>
            </a:pPr>
            <a:r>
              <a:rPr lang="en-GB" sz="2000" dirty="0" smtClean="0"/>
              <a:t>TB biases for standard radiance, data used for TB&lt;-&gt;radiance conversion, ...</a:t>
            </a:r>
          </a:p>
          <a:p>
            <a:pPr marL="357188" indent="-357188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2000" dirty="0" smtClean="0"/>
              <a:t>Advantages</a:t>
            </a:r>
          </a:p>
          <a:p>
            <a:pPr marL="542925" indent="-271463">
              <a:lnSpc>
                <a:spcPct val="120000"/>
              </a:lnSpc>
              <a:buFont typeface="Arial" pitchFamily="34" charset="0"/>
              <a:buChar char="•"/>
            </a:pPr>
            <a:r>
              <a:rPr lang="en-GB" sz="2000" dirty="0" smtClean="0"/>
              <a:t>Can avoid </a:t>
            </a:r>
            <a:r>
              <a:rPr lang="en-GB" sz="2000" dirty="0" err="1" smtClean="0"/>
              <a:t>OpenDAP</a:t>
            </a:r>
            <a:r>
              <a:rPr lang="en-GB" sz="2000" dirty="0" smtClean="0"/>
              <a:t> problem</a:t>
            </a:r>
          </a:p>
          <a:p>
            <a:pPr marL="542925" indent="-271463">
              <a:lnSpc>
                <a:spcPct val="120000"/>
              </a:lnSpc>
              <a:buFont typeface="Arial" pitchFamily="34" charset="0"/>
              <a:buChar char="•"/>
            </a:pPr>
            <a:r>
              <a:rPr lang="en-GB" sz="2000" dirty="0" smtClean="0"/>
              <a:t>Reduction of file size/complexity</a:t>
            </a:r>
          </a:p>
          <a:p>
            <a:pPr marL="357188" indent="-357188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2000" dirty="0" smtClean="0"/>
              <a:t>Disadvantages</a:t>
            </a:r>
          </a:p>
          <a:p>
            <a:pPr marL="542925" indent="-271463">
              <a:lnSpc>
                <a:spcPct val="120000"/>
              </a:lnSpc>
              <a:buFont typeface="Arial" pitchFamily="34" charset="0"/>
              <a:buChar char="•"/>
            </a:pPr>
            <a:r>
              <a:rPr lang="en-GB" sz="2000" dirty="0" smtClean="0"/>
              <a:t>Developers have to generate multiple files</a:t>
            </a:r>
          </a:p>
          <a:p>
            <a:pPr marL="542925" indent="-271463">
              <a:lnSpc>
                <a:spcPct val="120000"/>
              </a:lnSpc>
              <a:buFont typeface="Arial" pitchFamily="34" charset="0"/>
              <a:buChar char="•"/>
            </a:pPr>
            <a:r>
              <a:rPr lang="en-GB" sz="2000" dirty="0" smtClean="0"/>
              <a:t>Users may </a:t>
            </a:r>
            <a:r>
              <a:rPr lang="en-GB" sz="2000" dirty="0" smtClean="0"/>
              <a:t>only need a </a:t>
            </a:r>
            <a:r>
              <a:rPr lang="en-GB" sz="2000" dirty="0" smtClean="0"/>
              <a:t>new GSICS Correction...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36096" y="4005064"/>
            <a:ext cx="3130472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float </a:t>
            </a:r>
            <a:r>
              <a:rPr lang="en-GB" b="1" dirty="0" smtClean="0"/>
              <a:t>coef_ref0</a:t>
            </a:r>
            <a:r>
              <a:rPr lang="en-GB" dirty="0" smtClean="0"/>
              <a:t> (for primary ref)</a:t>
            </a:r>
          </a:p>
          <a:p>
            <a:r>
              <a:rPr lang="en-GB" dirty="0" smtClean="0"/>
              <a:t>float </a:t>
            </a:r>
            <a:r>
              <a:rPr lang="en-GB" b="1" dirty="0" smtClean="0"/>
              <a:t>coef_ref1</a:t>
            </a:r>
            <a:r>
              <a:rPr lang="en-GB" dirty="0" smtClean="0"/>
              <a:t> (for IASI-A)</a:t>
            </a:r>
          </a:p>
          <a:p>
            <a:r>
              <a:rPr lang="en-GB" dirty="0" smtClean="0"/>
              <a:t>float </a:t>
            </a:r>
            <a:r>
              <a:rPr lang="en-GB" b="1" dirty="0" smtClean="0"/>
              <a:t>coef_ref2</a:t>
            </a:r>
            <a:r>
              <a:rPr lang="en-GB" dirty="0" smtClean="0"/>
              <a:t> (for IASI-B)</a:t>
            </a:r>
          </a:p>
          <a:p>
            <a:r>
              <a:rPr lang="en-GB" dirty="0" smtClean="0"/>
              <a:t>  ...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118296" y="5258817"/>
            <a:ext cx="24837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/>
              <a:t>Reference instrument name could be specified in attributes </a:t>
            </a:r>
            <a:r>
              <a:rPr lang="en-GB" sz="1400" dirty="0" smtClean="0"/>
              <a:t>of</a:t>
            </a:r>
            <a:r>
              <a:rPr lang="en-GB" sz="1400" dirty="0" smtClean="0"/>
              <a:t> </a:t>
            </a:r>
            <a:r>
              <a:rPr lang="en-GB" sz="1400" dirty="0" smtClean="0"/>
              <a:t>each variable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Refinement of variables for GEO-LEO-IR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GRWG/GDWG web meeting, 23 July, 2014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208F0-6506-4A53-8573-371B9A226856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971601" y="1628800"/>
            <a:ext cx="7416823" cy="411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400" dirty="0" smtClean="0"/>
              <a:t>Current GEO-LEO-IR:</a:t>
            </a:r>
          </a:p>
          <a:p>
            <a:pPr marL="357188" indent="-357188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2400" dirty="0" smtClean="0"/>
              <a:t>Some variables to be modified before first operational products will come</a:t>
            </a:r>
          </a:p>
          <a:p>
            <a:pPr marL="900113" indent="-357188">
              <a:buFont typeface="+mj-lt"/>
              <a:buAutoNum type="arabicParenR"/>
            </a:pPr>
            <a:r>
              <a:rPr lang="en-GB" sz="2400" dirty="0" smtClean="0">
                <a:solidFill>
                  <a:srgbClr val="0070C0"/>
                </a:solidFill>
              </a:rPr>
              <a:t>calibration coefficients</a:t>
            </a:r>
          </a:p>
          <a:p>
            <a:pPr marL="900113" indent="-357188">
              <a:buFont typeface="+mj-lt"/>
              <a:buAutoNum type="arabicParenR"/>
            </a:pPr>
            <a:r>
              <a:rPr lang="en-GB" sz="2400" dirty="0" err="1" smtClean="0">
                <a:solidFill>
                  <a:srgbClr val="0070C0"/>
                </a:solidFill>
              </a:rPr>
              <a:t>validity_period</a:t>
            </a:r>
            <a:endParaRPr lang="en-GB" sz="2400" dirty="0" smtClean="0">
              <a:solidFill>
                <a:srgbClr val="0070C0"/>
              </a:solidFill>
            </a:endParaRPr>
          </a:p>
          <a:p>
            <a:pPr marL="714375" indent="-357188"/>
            <a:r>
              <a:rPr lang="en-GB" sz="600" dirty="0" smtClean="0">
                <a:solidFill>
                  <a:schemeClr val="bg1"/>
                </a:solidFill>
              </a:rPr>
              <a:t>a</a:t>
            </a:r>
            <a:endParaRPr lang="en-GB" sz="2400" dirty="0" smtClean="0">
              <a:solidFill>
                <a:schemeClr val="bg1"/>
              </a:solidFill>
            </a:endParaRPr>
          </a:p>
          <a:p>
            <a:pPr marL="357188" indent="-357188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2400" dirty="0" smtClean="0"/>
              <a:t>It can also be applied to delta correction and other GSICS products</a:t>
            </a:r>
          </a:p>
          <a:p>
            <a:pPr marL="357188" indent="-357188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2400" dirty="0" smtClean="0"/>
              <a:t>Good timing to consider!</a:t>
            </a:r>
          </a:p>
          <a:p>
            <a:pPr>
              <a:lnSpc>
                <a:spcPct val="120000"/>
              </a:lnSpc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1) calibration coefficients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GRWG/GDWG web meeting, 23 July, 2014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208F0-6506-4A53-8573-371B9A226856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67544" y="1628800"/>
            <a:ext cx="6743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Current variables regarding calibration coefficients 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67545" y="4365104"/>
            <a:ext cx="7704855" cy="1190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lnSpc>
                <a:spcPct val="110000"/>
              </a:lnSpc>
              <a:buFont typeface="Wingdings" pitchFamily="2" charset="2"/>
              <a:buChar char="Ø"/>
            </a:pPr>
            <a:r>
              <a:rPr lang="en-GB" sz="2200" dirty="0" smtClean="0"/>
              <a:t>Many variables are required in the processing (e.g. Implementation of GSICS correction, calculation of uncertainty)</a:t>
            </a:r>
          </a:p>
          <a:p>
            <a:pPr marL="357188" indent="-357188">
              <a:lnSpc>
                <a:spcPct val="110000"/>
              </a:lnSpc>
              <a:buFont typeface="Wingdings" pitchFamily="2" charset="2"/>
              <a:buChar char="Ø"/>
            </a:pPr>
            <a:r>
              <a:rPr lang="en-GB" sz="2200" dirty="0" smtClean="0"/>
              <a:t>Based on linear regression -&gt; no expandability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608" y="2132856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5738" indent="-185738">
              <a:buFont typeface="Arial" pitchFamily="34" charset="0"/>
              <a:buChar char="•"/>
            </a:pPr>
            <a:r>
              <a:rPr lang="en-GB" sz="2400" dirty="0" smtClean="0"/>
              <a:t>float offset(date, </a:t>
            </a:r>
            <a:r>
              <a:rPr lang="en-GB" sz="2400" dirty="0" err="1" smtClean="0"/>
              <a:t>chan</a:t>
            </a:r>
            <a:r>
              <a:rPr lang="en-GB" sz="2400" dirty="0" smtClean="0"/>
              <a:t>) </a:t>
            </a:r>
          </a:p>
          <a:p>
            <a:pPr marL="185738" indent="-185738">
              <a:buFont typeface="Arial" pitchFamily="34" charset="0"/>
              <a:buChar char="•"/>
            </a:pPr>
            <a:r>
              <a:rPr lang="en-GB" sz="2400" dirty="0" smtClean="0"/>
              <a:t>float </a:t>
            </a:r>
            <a:r>
              <a:rPr lang="en-GB" sz="2400" dirty="0" err="1" smtClean="0"/>
              <a:t>offset_se</a:t>
            </a:r>
            <a:r>
              <a:rPr lang="en-GB" sz="2400" dirty="0" smtClean="0"/>
              <a:t>(date, </a:t>
            </a:r>
            <a:r>
              <a:rPr lang="en-GB" sz="2400" dirty="0" err="1" smtClean="0"/>
              <a:t>chan</a:t>
            </a:r>
            <a:r>
              <a:rPr lang="en-GB" sz="2400" dirty="0" smtClean="0"/>
              <a:t>) </a:t>
            </a:r>
          </a:p>
          <a:p>
            <a:pPr marL="185738" indent="-185738">
              <a:buFont typeface="Arial" pitchFamily="34" charset="0"/>
              <a:buChar char="•"/>
            </a:pPr>
            <a:r>
              <a:rPr lang="en-GB" sz="2400" dirty="0" smtClean="0"/>
              <a:t>float slope(date, </a:t>
            </a:r>
            <a:r>
              <a:rPr lang="en-GB" sz="2400" dirty="0" err="1" smtClean="0"/>
              <a:t>chan</a:t>
            </a:r>
            <a:r>
              <a:rPr lang="en-GB" sz="2400" dirty="0" smtClean="0"/>
              <a:t>) </a:t>
            </a:r>
          </a:p>
          <a:p>
            <a:pPr marL="185738" indent="-185738">
              <a:buFont typeface="Arial" pitchFamily="34" charset="0"/>
              <a:buChar char="•"/>
            </a:pPr>
            <a:r>
              <a:rPr lang="en-GB" sz="2400" dirty="0" smtClean="0"/>
              <a:t>float </a:t>
            </a:r>
            <a:r>
              <a:rPr lang="en-GB" sz="2400" dirty="0" err="1" smtClean="0"/>
              <a:t>slope_se</a:t>
            </a:r>
            <a:r>
              <a:rPr lang="en-GB" sz="2400" dirty="0" smtClean="0"/>
              <a:t>(date, </a:t>
            </a:r>
            <a:r>
              <a:rPr lang="en-GB" sz="2400" dirty="0" err="1" smtClean="0"/>
              <a:t>chan</a:t>
            </a:r>
            <a:r>
              <a:rPr lang="en-GB" sz="2400" dirty="0" smtClean="0"/>
              <a:t>) </a:t>
            </a:r>
          </a:p>
          <a:p>
            <a:pPr marL="185738" indent="-185738">
              <a:buFont typeface="Arial" pitchFamily="34" charset="0"/>
              <a:buChar char="•"/>
            </a:pPr>
            <a:r>
              <a:rPr lang="en-GB" sz="2400" dirty="0" smtClean="0"/>
              <a:t>float covariance(date, </a:t>
            </a:r>
            <a:r>
              <a:rPr lang="en-GB" sz="2400" dirty="0" err="1" smtClean="0"/>
              <a:t>chan</a:t>
            </a:r>
            <a:r>
              <a:rPr lang="en-GB" sz="2400" dirty="0" smtClean="0"/>
              <a:t>) 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 of new calibration coefficients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GRWG/GDWG web meeting, 23 July, 2014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208F0-6506-4A53-8573-371B9A226856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39536" y="1446443"/>
            <a:ext cx="56166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5738" indent="-185738">
              <a:buFont typeface="Arial" pitchFamily="34" charset="0"/>
              <a:buChar char="•"/>
            </a:pPr>
            <a:r>
              <a:rPr lang="en-GB" sz="2400" b="1" dirty="0" smtClean="0"/>
              <a:t>float </a:t>
            </a:r>
            <a:r>
              <a:rPr lang="en-GB" sz="2400" b="1" dirty="0" err="1" smtClean="0">
                <a:solidFill>
                  <a:srgbClr val="FF0000"/>
                </a:solidFill>
              </a:rPr>
              <a:t>coeff</a:t>
            </a:r>
            <a:r>
              <a:rPr lang="en-GB" sz="2400" b="1" dirty="0" smtClean="0">
                <a:solidFill>
                  <a:srgbClr val="FF0000"/>
                </a:solidFill>
              </a:rPr>
              <a:t>(</a:t>
            </a:r>
            <a:r>
              <a:rPr lang="en-GB" sz="2400" b="1" dirty="0" err="1" smtClean="0">
                <a:solidFill>
                  <a:srgbClr val="FF0000"/>
                </a:solidFill>
              </a:rPr>
              <a:t>ncoeff</a:t>
            </a:r>
            <a:r>
              <a:rPr lang="en-GB" sz="2400" b="1" dirty="0" smtClean="0">
                <a:solidFill>
                  <a:srgbClr val="FF0000"/>
                </a:solidFill>
              </a:rPr>
              <a:t>, date, </a:t>
            </a:r>
            <a:r>
              <a:rPr lang="en-GB" sz="2400" b="1" dirty="0" err="1" smtClean="0">
                <a:solidFill>
                  <a:srgbClr val="FF0000"/>
                </a:solidFill>
              </a:rPr>
              <a:t>chan</a:t>
            </a:r>
            <a:r>
              <a:rPr lang="en-GB" sz="2400" b="1" dirty="0" smtClean="0">
                <a:solidFill>
                  <a:srgbClr val="FF0000"/>
                </a:solidFill>
              </a:rPr>
              <a:t>) </a:t>
            </a:r>
          </a:p>
          <a:p>
            <a:pPr marL="185738" indent="-185738">
              <a:buFont typeface="Arial" pitchFamily="34" charset="0"/>
              <a:buChar char="•"/>
            </a:pPr>
            <a:r>
              <a:rPr lang="en-GB" sz="2400" b="1" dirty="0" smtClean="0"/>
              <a:t>float </a:t>
            </a:r>
            <a:r>
              <a:rPr lang="en-GB" sz="2400" b="1" dirty="0" err="1" smtClean="0">
                <a:solidFill>
                  <a:srgbClr val="FF0000"/>
                </a:solidFill>
              </a:rPr>
              <a:t>covar</a:t>
            </a:r>
            <a:r>
              <a:rPr lang="en-GB" sz="2400" b="1" dirty="0" smtClean="0">
                <a:solidFill>
                  <a:srgbClr val="FF0000"/>
                </a:solidFill>
              </a:rPr>
              <a:t>(</a:t>
            </a:r>
            <a:r>
              <a:rPr lang="en-GB" sz="2400" b="1" dirty="0" err="1" smtClean="0">
                <a:solidFill>
                  <a:srgbClr val="FF0000"/>
                </a:solidFill>
              </a:rPr>
              <a:t>ncoeff</a:t>
            </a:r>
            <a:r>
              <a:rPr lang="en-GB" sz="2400" b="1" dirty="0" smtClean="0">
                <a:solidFill>
                  <a:srgbClr val="FF0000"/>
                </a:solidFill>
              </a:rPr>
              <a:t>, </a:t>
            </a:r>
            <a:r>
              <a:rPr lang="en-GB" sz="2400" b="1" dirty="0" err="1" smtClean="0">
                <a:solidFill>
                  <a:srgbClr val="FF0000"/>
                </a:solidFill>
              </a:rPr>
              <a:t>ncoeff</a:t>
            </a:r>
            <a:r>
              <a:rPr lang="en-GB" sz="2400" b="1" dirty="0" smtClean="0">
                <a:solidFill>
                  <a:srgbClr val="FF0000"/>
                </a:solidFill>
              </a:rPr>
              <a:t>, date, </a:t>
            </a:r>
            <a:r>
              <a:rPr lang="en-GB" sz="2400" b="1" dirty="0" err="1" smtClean="0">
                <a:solidFill>
                  <a:srgbClr val="FF0000"/>
                </a:solidFill>
              </a:rPr>
              <a:t>chan</a:t>
            </a:r>
            <a:r>
              <a:rPr lang="en-GB" sz="2400" b="1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5560" y="2248864"/>
            <a:ext cx="34378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In the case of </a:t>
            </a:r>
            <a:r>
              <a:rPr lang="en-GB" sz="2000" u="sng" dirty="0" smtClean="0"/>
              <a:t>linear regression</a:t>
            </a:r>
            <a:r>
              <a:rPr lang="en-GB" sz="2000" dirty="0" smtClean="0"/>
              <a:t>:</a:t>
            </a:r>
            <a:endParaRPr lang="en-GB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877584" y="2594048"/>
            <a:ext cx="37118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5738" indent="-185738">
              <a:buFont typeface="Arial" pitchFamily="34" charset="0"/>
              <a:buChar char="•"/>
            </a:pPr>
            <a:r>
              <a:rPr lang="en-GB" sz="2000" dirty="0" err="1" smtClean="0"/>
              <a:t>ncoeff</a:t>
            </a:r>
            <a:r>
              <a:rPr lang="en-GB" sz="2000" dirty="0" smtClean="0"/>
              <a:t> = 2 (</a:t>
            </a:r>
            <a:r>
              <a:rPr lang="en-GB" sz="2000" dirty="0" err="1" smtClean="0"/>
              <a:t>i.e</a:t>
            </a:r>
            <a:r>
              <a:rPr lang="en-GB" sz="2000" dirty="0" smtClean="0"/>
              <a:t> [offset, slope] )</a:t>
            </a:r>
          </a:p>
          <a:p>
            <a:pPr marL="185738" indent="-185738">
              <a:buFont typeface="Arial" pitchFamily="34" charset="0"/>
              <a:buChar char="•"/>
            </a:pPr>
            <a:r>
              <a:rPr lang="en-GB" sz="2000" dirty="0" err="1" smtClean="0"/>
              <a:t>covar</a:t>
            </a:r>
            <a:r>
              <a:rPr lang="en-GB" sz="2000" dirty="0" smtClean="0"/>
              <a:t>(</a:t>
            </a:r>
            <a:r>
              <a:rPr lang="en-GB" sz="2000" u="sng" dirty="0" err="1" smtClean="0">
                <a:solidFill>
                  <a:srgbClr val="FF0000"/>
                </a:solidFill>
              </a:rPr>
              <a:t>ncoeff</a:t>
            </a:r>
            <a:r>
              <a:rPr lang="en-GB" sz="2000" u="sng" dirty="0" smtClean="0">
                <a:solidFill>
                  <a:srgbClr val="FF0000"/>
                </a:solidFill>
              </a:rPr>
              <a:t>, </a:t>
            </a:r>
            <a:r>
              <a:rPr lang="en-GB" sz="2000" u="sng" dirty="0" err="1" smtClean="0">
                <a:solidFill>
                  <a:srgbClr val="FF0000"/>
                </a:solidFill>
              </a:rPr>
              <a:t>ncoeff</a:t>
            </a:r>
            <a:r>
              <a:rPr lang="en-GB" sz="2000" dirty="0" smtClean="0"/>
              <a:t>, date, </a:t>
            </a:r>
            <a:r>
              <a:rPr lang="en-GB" sz="2000" dirty="0" err="1" smtClean="0"/>
              <a:t>chan</a:t>
            </a:r>
            <a:r>
              <a:rPr lang="en-GB" sz="2000" dirty="0" smtClean="0"/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37624" y="3370600"/>
            <a:ext cx="2969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5738" indent="-185738"/>
            <a:r>
              <a:rPr lang="en-GB" sz="2000" b="1" dirty="0" smtClean="0"/>
              <a:t>-&gt;</a:t>
            </a:r>
            <a:r>
              <a:rPr lang="en-GB" sz="2000" dirty="0" smtClean="0"/>
              <a:t> 2 x 2 covariance matrix: </a:t>
            </a:r>
            <a:endParaRPr lang="en-GB" sz="2000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27384" y="3308796"/>
            <a:ext cx="2658296" cy="596252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454392" y="3933056"/>
            <a:ext cx="828035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lnSpc>
                <a:spcPct val="110000"/>
              </a:lnSpc>
              <a:buFont typeface="Wingdings" pitchFamily="2" charset="2"/>
              <a:buChar char="Ø"/>
            </a:pPr>
            <a:r>
              <a:rPr lang="en-GB" sz="2000" dirty="0" smtClean="0"/>
              <a:t>Advantages</a:t>
            </a:r>
          </a:p>
          <a:p>
            <a:pPr marL="542925" indent="-271463">
              <a:lnSpc>
                <a:spcPct val="110000"/>
              </a:lnSpc>
              <a:buFont typeface="Arial" pitchFamily="34" charset="0"/>
              <a:buChar char="•"/>
            </a:pPr>
            <a:r>
              <a:rPr lang="en-GB" sz="2000" dirty="0" smtClean="0"/>
              <a:t>Reduce number of variables</a:t>
            </a:r>
          </a:p>
          <a:p>
            <a:pPr marL="542925" indent="-271463">
              <a:lnSpc>
                <a:spcPct val="110000"/>
              </a:lnSpc>
              <a:buFont typeface="Arial" pitchFamily="34" charset="0"/>
              <a:buChar char="•"/>
            </a:pPr>
            <a:r>
              <a:rPr lang="en-GB" sz="2000" dirty="0" smtClean="0"/>
              <a:t>easy-to-expand into </a:t>
            </a:r>
            <a:r>
              <a:rPr lang="en-GB" sz="2000" dirty="0" err="1" smtClean="0"/>
              <a:t>polynominal</a:t>
            </a:r>
            <a:r>
              <a:rPr lang="en-GB" sz="2000" dirty="0" smtClean="0"/>
              <a:t> calibration coefficients</a:t>
            </a:r>
          </a:p>
          <a:p>
            <a:pPr marL="357188" indent="-357188">
              <a:lnSpc>
                <a:spcPct val="110000"/>
              </a:lnSpc>
              <a:buFont typeface="Wingdings" pitchFamily="2" charset="2"/>
              <a:buChar char="Ø"/>
            </a:pPr>
            <a:r>
              <a:rPr lang="en-GB" sz="2000" dirty="0" smtClean="0"/>
              <a:t>Disadvantages</a:t>
            </a:r>
          </a:p>
          <a:p>
            <a:pPr marL="542925" indent="-271463">
              <a:lnSpc>
                <a:spcPct val="110000"/>
              </a:lnSpc>
              <a:buFont typeface="Arial" pitchFamily="34" charset="0"/>
              <a:buChar char="•"/>
            </a:pPr>
            <a:r>
              <a:rPr lang="en-GB" sz="2000" dirty="0" smtClean="0"/>
              <a:t>3-D (and higher) array may NOT be supported in the GSICS plotting tool</a:t>
            </a:r>
          </a:p>
          <a:p>
            <a:pPr marL="542925" indent="-271463">
              <a:lnSpc>
                <a:spcPct val="110000"/>
              </a:lnSpc>
              <a:buFont typeface="Arial" pitchFamily="34" charset="0"/>
              <a:buChar char="•"/>
            </a:pPr>
            <a:r>
              <a:rPr lang="en-GB" sz="2000" dirty="0" smtClean="0"/>
              <a:t>Attributes like “units” might be a problem (1-D attributes are allowed, but need to check)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2) </a:t>
            </a:r>
            <a:r>
              <a:rPr lang="en-GB" dirty="0" err="1" smtClean="0"/>
              <a:t>validity_period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GRWG/GDWG web meeting, 23 July, 2014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208F0-6506-4A53-8573-371B9A226856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52104" y="1575136"/>
            <a:ext cx="8298810" cy="451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2400" dirty="0" smtClean="0"/>
              <a:t>Existing variable: </a:t>
            </a:r>
            <a:r>
              <a:rPr lang="en-GB" sz="2400" dirty="0" err="1" smtClean="0"/>
              <a:t>validity_period</a:t>
            </a:r>
            <a:r>
              <a:rPr lang="en-GB" sz="2400" dirty="0" smtClean="0"/>
              <a:t> [date,</a:t>
            </a:r>
            <a:r>
              <a:rPr lang="en-GB" sz="2400" dirty="0" smtClean="0">
                <a:solidFill>
                  <a:srgbClr val="0070C0"/>
                </a:solidFill>
              </a:rPr>
              <a:t>2</a:t>
            </a:r>
            <a:r>
              <a:rPr lang="en-GB" sz="2400" dirty="0" smtClean="0"/>
              <a:t>]</a:t>
            </a:r>
          </a:p>
          <a:p>
            <a:pPr lvl="1"/>
            <a:r>
              <a:rPr lang="en-IE" sz="2000" dirty="0" err="1" smtClean="0"/>
              <a:t>long_name</a:t>
            </a:r>
            <a:r>
              <a:rPr lang="en-IE" sz="2000" dirty="0" smtClean="0"/>
              <a:t>: correction validity period</a:t>
            </a:r>
          </a:p>
          <a:p>
            <a:pPr lvl="1"/>
            <a:r>
              <a:rPr lang="en-IE" sz="2000" dirty="0" err="1" smtClean="0"/>
              <a:t>standard_name</a:t>
            </a:r>
            <a:r>
              <a:rPr lang="en-IE" sz="2000" dirty="0" smtClean="0"/>
              <a:t>: time</a:t>
            </a:r>
          </a:p>
          <a:p>
            <a:pPr lvl="1"/>
            <a:r>
              <a:rPr lang="en-IE" sz="2000" dirty="0" smtClean="0"/>
              <a:t>calendar: </a:t>
            </a:r>
            <a:r>
              <a:rPr lang="en-IE" sz="2000" dirty="0" err="1" smtClean="0"/>
              <a:t>gregorian</a:t>
            </a:r>
            <a:endParaRPr lang="en-IE" sz="2000" dirty="0" smtClean="0"/>
          </a:p>
          <a:p>
            <a:pPr lvl="1"/>
            <a:r>
              <a:rPr lang="en-IE" sz="2000" dirty="0" smtClean="0"/>
              <a:t>units: seconds since 1970-01-01T00:00:00Z</a:t>
            </a:r>
          </a:p>
          <a:p>
            <a:pPr lvl="1"/>
            <a:endParaRPr lang="en-GB" sz="2200" dirty="0" smtClean="0"/>
          </a:p>
          <a:p>
            <a:pPr lvl="1"/>
            <a:endParaRPr lang="en-GB" sz="2200" dirty="0" smtClean="0"/>
          </a:p>
          <a:p>
            <a:pPr lvl="1"/>
            <a:r>
              <a:rPr lang="en-GB" sz="800" dirty="0" smtClean="0">
                <a:solidFill>
                  <a:schemeClr val="bg1"/>
                </a:solidFill>
              </a:rPr>
              <a:t>a</a:t>
            </a:r>
          </a:p>
          <a:p>
            <a:pPr marL="357188" indent="-357188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2400" dirty="0" smtClean="0"/>
              <a:t>Impossible to specify “valid hour range” in that variable</a:t>
            </a:r>
          </a:p>
          <a:p>
            <a:pPr marL="542925" indent="-271463">
              <a:lnSpc>
                <a:spcPct val="120000"/>
              </a:lnSpc>
              <a:buFont typeface="Arial" pitchFamily="34" charset="0"/>
              <a:buChar char="•"/>
            </a:pPr>
            <a:r>
              <a:rPr lang="en-GB" sz="2000" dirty="0" smtClean="0"/>
              <a:t>Necessary for instruments which have diurnal calibration biases (e.g., GOES/Imager, MTSAT-2/Imager)</a:t>
            </a:r>
            <a:endParaRPr lang="en-IE" sz="2000" dirty="0" smtClean="0"/>
          </a:p>
          <a:p>
            <a:pPr marL="542925" indent="-271463">
              <a:lnSpc>
                <a:spcPct val="120000"/>
              </a:lnSpc>
              <a:buFont typeface="Arial" pitchFamily="34" charset="0"/>
              <a:buChar char="•"/>
            </a:pPr>
            <a:r>
              <a:rPr lang="en-IE" sz="2000" dirty="0" smtClean="0"/>
              <a:t>Should be specified for all instruments (In definition, GSICS Correction is derived from only night-time observation)</a:t>
            </a:r>
            <a:endParaRPr lang="en-GB" sz="2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867008" y="2084188"/>
            <a:ext cx="2987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start/end time for each result</a:t>
            </a:r>
            <a:endParaRPr lang="en-GB" dirty="0">
              <a:solidFill>
                <a:srgbClr val="0070C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694416" y="2021472"/>
            <a:ext cx="244600" cy="201736"/>
          </a:xfrm>
          <a:prstGeom prst="straightConnector1">
            <a:avLst/>
          </a:prstGeom>
          <a:ln w="317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506968" y="2546648"/>
            <a:ext cx="3024336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GB" dirty="0" err="1" smtClean="0"/>
              <a:t>validity_period</a:t>
            </a:r>
            <a:r>
              <a:rPr lang="en-GB" dirty="0" smtClean="0"/>
              <a:t>[783][2]</a:t>
            </a:r>
          </a:p>
          <a:p>
            <a:r>
              <a:rPr lang="en-GB" dirty="0" smtClean="0"/>
              <a:t>[0], 1.2926304E9, 1.295136E9 [1], 1.2927168E9, 1.2952224E9 [2], 1.2928032E9, 1.2953088E9 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implement validity hour range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GRWG/GDWG web meeting, 23 July, 2014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208F0-6506-4A53-8573-371B9A226856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95536" y="1383734"/>
            <a:ext cx="82089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indent="-357188">
              <a:lnSpc>
                <a:spcPct val="130000"/>
              </a:lnSpc>
              <a:buFont typeface="Wingdings" pitchFamily="2" charset="2"/>
              <a:buChar char="Ø"/>
            </a:pPr>
            <a:r>
              <a:rPr lang="en-GB" sz="2000" dirty="0" smtClean="0"/>
              <a:t>Option 1: Add new attribute to each variable</a:t>
            </a:r>
          </a:p>
          <a:p>
            <a:pPr marL="542925" indent="-271463">
              <a:lnSpc>
                <a:spcPct val="130000"/>
              </a:lnSpc>
              <a:buFont typeface="Arial" pitchFamily="34" charset="0"/>
              <a:buChar char="•"/>
            </a:pPr>
            <a:r>
              <a:rPr lang="en-GB" sz="2000" dirty="0" smtClean="0"/>
              <a:t>Better choice to avoid complexity of </a:t>
            </a:r>
            <a:r>
              <a:rPr lang="en-GB" sz="2000" dirty="0" err="1" smtClean="0"/>
              <a:t>netCDF</a:t>
            </a:r>
            <a:r>
              <a:rPr lang="en-GB" sz="2000" dirty="0" smtClean="0"/>
              <a:t> contents</a:t>
            </a:r>
          </a:p>
          <a:p>
            <a:pPr marL="542925" indent="-271463">
              <a:lnSpc>
                <a:spcPct val="130000"/>
              </a:lnSpc>
              <a:buFont typeface="Arial" pitchFamily="34" charset="0"/>
              <a:buChar char="•"/>
            </a:pPr>
            <a:endParaRPr lang="en-GB" sz="2000" dirty="0" smtClean="0"/>
          </a:p>
          <a:p>
            <a:pPr marL="542925" indent="-271463">
              <a:lnSpc>
                <a:spcPct val="130000"/>
              </a:lnSpc>
              <a:buFont typeface="Arial" pitchFamily="34" charset="0"/>
              <a:buChar char="•"/>
            </a:pPr>
            <a:endParaRPr lang="en-GB" sz="2000" dirty="0" smtClean="0"/>
          </a:p>
          <a:p>
            <a:pPr marL="542925" indent="-271463">
              <a:lnSpc>
                <a:spcPct val="130000"/>
              </a:lnSpc>
              <a:buFont typeface="Arial" pitchFamily="34" charset="0"/>
              <a:buChar char="•"/>
            </a:pPr>
            <a:endParaRPr lang="en-GB" sz="2000" dirty="0" smtClean="0"/>
          </a:p>
          <a:p>
            <a:pPr marL="357188" indent="-357188">
              <a:lnSpc>
                <a:spcPct val="130000"/>
              </a:lnSpc>
              <a:buFont typeface="Wingdings" pitchFamily="2" charset="2"/>
              <a:buChar char="Ø"/>
            </a:pPr>
            <a:endParaRPr lang="en-GB" sz="2000" dirty="0" smtClean="0"/>
          </a:p>
          <a:p>
            <a:pPr marL="357188" indent="-357188">
              <a:lnSpc>
                <a:spcPct val="130000"/>
              </a:lnSpc>
              <a:buFont typeface="Wingdings" pitchFamily="2" charset="2"/>
              <a:buChar char="Ø"/>
            </a:pPr>
            <a:endParaRPr lang="en-GB" sz="2000" dirty="0" smtClean="0"/>
          </a:p>
          <a:p>
            <a:pPr marL="357188" indent="-357188">
              <a:lnSpc>
                <a:spcPct val="130000"/>
              </a:lnSpc>
              <a:buFont typeface="Wingdings" pitchFamily="2" charset="2"/>
              <a:buChar char="Ø"/>
            </a:pPr>
            <a:endParaRPr lang="en-GB" sz="2000" dirty="0" smtClean="0"/>
          </a:p>
          <a:p>
            <a:pPr marL="357188" indent="-357188">
              <a:lnSpc>
                <a:spcPct val="130000"/>
              </a:lnSpc>
              <a:buFont typeface="Wingdings" pitchFamily="2" charset="2"/>
              <a:buChar char="Ø"/>
            </a:pPr>
            <a:r>
              <a:rPr lang="en-GB" sz="2000" dirty="0" smtClean="0"/>
              <a:t>Option 2: Add new variable (e.g., </a:t>
            </a:r>
            <a:r>
              <a:rPr lang="en-GB" sz="2000" dirty="0" err="1" smtClean="0"/>
              <a:t>diurnal_validity_range</a:t>
            </a:r>
            <a:r>
              <a:rPr lang="en-GB" sz="2000" dirty="0" smtClean="0"/>
              <a:t>) to specify that</a:t>
            </a:r>
          </a:p>
          <a:p>
            <a:pPr marL="542925" indent="-271463">
              <a:lnSpc>
                <a:spcPct val="130000"/>
              </a:lnSpc>
              <a:buFont typeface="Arial" pitchFamily="34" charset="0"/>
              <a:buChar char="•"/>
            </a:pPr>
            <a:r>
              <a:rPr lang="en-GB" sz="2000" dirty="0" smtClean="0"/>
              <a:t>Similar variable exists, redundant </a:t>
            </a:r>
            <a:endParaRPr lang="en-GB" sz="2000" dirty="0" smtClean="0">
              <a:solidFill>
                <a:srgbClr val="FF0000"/>
              </a:solidFill>
            </a:endParaRPr>
          </a:p>
          <a:p>
            <a:pPr marL="357188" indent="-357188">
              <a:lnSpc>
                <a:spcPct val="130000"/>
              </a:lnSpc>
              <a:buFont typeface="Wingdings" pitchFamily="2" charset="2"/>
              <a:buChar char="Ø"/>
            </a:pPr>
            <a:r>
              <a:rPr lang="en-GB" sz="2000" dirty="0" smtClean="0"/>
              <a:t>Option 3: Expand existing </a:t>
            </a:r>
            <a:r>
              <a:rPr lang="en-GB" sz="2000" dirty="0" err="1" smtClean="0"/>
              <a:t>validity_period</a:t>
            </a:r>
            <a:r>
              <a:rPr lang="en-GB" sz="2000" dirty="0" smtClean="0"/>
              <a:t> to contain hour range</a:t>
            </a:r>
          </a:p>
          <a:p>
            <a:pPr marL="542925" indent="-271463">
              <a:lnSpc>
                <a:spcPct val="130000"/>
              </a:lnSpc>
              <a:buFont typeface="Arial" pitchFamily="34" charset="0"/>
              <a:buChar char="•"/>
            </a:pPr>
            <a:r>
              <a:rPr lang="en-GB" sz="2000" dirty="0" smtClean="0"/>
              <a:t>Might be possible, but need to modify type from double to strings </a:t>
            </a:r>
          </a:p>
        </p:txBody>
      </p:sp>
      <p:sp>
        <p:nvSpPr>
          <p:cNvPr id="6" name="Rectangle 5"/>
          <p:cNvSpPr/>
          <p:nvPr/>
        </p:nvSpPr>
        <p:spPr>
          <a:xfrm>
            <a:off x="1619672" y="2311366"/>
            <a:ext cx="4572000" cy="123110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IE" dirty="0" smtClean="0"/>
              <a:t>variable</a:t>
            </a:r>
            <a:r>
              <a:rPr lang="en-IE" b="1" dirty="0" smtClean="0"/>
              <a:t> </a:t>
            </a:r>
            <a:r>
              <a:rPr lang="en-IE" sz="2000" b="1" dirty="0" err="1" smtClean="0"/>
              <a:t>coeffs</a:t>
            </a:r>
            <a:r>
              <a:rPr lang="en-IE" sz="2000" b="1" dirty="0" smtClean="0"/>
              <a:t> [</a:t>
            </a:r>
            <a:r>
              <a:rPr lang="en-IE" sz="2000" b="1" dirty="0" err="1" smtClean="0"/>
              <a:t>ncoeff</a:t>
            </a:r>
            <a:r>
              <a:rPr lang="en-IE" sz="2000" b="1" dirty="0" smtClean="0"/>
              <a:t>, date, </a:t>
            </a:r>
            <a:r>
              <a:rPr lang="en-IE" sz="2000" b="1" dirty="0" err="1" smtClean="0"/>
              <a:t>chan</a:t>
            </a:r>
            <a:r>
              <a:rPr lang="en-IE" sz="2000" b="1" dirty="0" smtClean="0"/>
              <a:t>]</a:t>
            </a:r>
            <a:endParaRPr lang="en-IE" b="1" dirty="0" smtClean="0"/>
          </a:p>
          <a:p>
            <a:pPr lvl="1"/>
            <a:r>
              <a:rPr lang="en-IE" dirty="0" smtClean="0"/>
              <a:t>_</a:t>
            </a:r>
            <a:r>
              <a:rPr lang="en-IE" dirty="0" err="1" smtClean="0"/>
              <a:t>FillValue</a:t>
            </a:r>
            <a:r>
              <a:rPr lang="en-IE" dirty="0" smtClean="0"/>
              <a:t>: -999999</a:t>
            </a:r>
          </a:p>
          <a:p>
            <a:pPr lvl="1"/>
            <a:r>
              <a:rPr lang="en-IE" dirty="0" err="1" smtClean="0"/>
              <a:t>long_name</a:t>
            </a:r>
            <a:r>
              <a:rPr lang="en-IE" dirty="0" smtClean="0"/>
              <a:t>: inter calibration coefficients</a:t>
            </a:r>
          </a:p>
          <a:p>
            <a:pPr lvl="1"/>
            <a:r>
              <a:rPr lang="en-IE" b="1" dirty="0" err="1" smtClean="0"/>
              <a:t>validity_hours</a:t>
            </a:r>
            <a:r>
              <a:rPr lang="en-IE" b="1" dirty="0" smtClean="0"/>
              <a:t>: </a:t>
            </a:r>
            <a:r>
              <a:rPr lang="en-GB" b="1" dirty="0" smtClean="0">
                <a:solidFill>
                  <a:srgbClr val="0070C0"/>
                </a:solidFill>
              </a:rPr>
              <a:t>T03:00:00Z/PT12H</a:t>
            </a:r>
            <a:endParaRPr lang="en-IE" b="1" dirty="0" smtClean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06525" y="3593222"/>
            <a:ext cx="4656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5738" indent="-185738">
              <a:buFont typeface="Wingdings" pitchFamily="2" charset="2"/>
              <a:buChar char="§"/>
            </a:pPr>
            <a:r>
              <a:rPr lang="en-GB" dirty="0" smtClean="0"/>
              <a:t>12 hours from 0300UTC (i.e., 0300-1500UTC)</a:t>
            </a:r>
          </a:p>
          <a:p>
            <a:pPr marL="185738" indent="-185738">
              <a:buFont typeface="Wingdings" pitchFamily="2" charset="2"/>
              <a:buChar char="§"/>
            </a:pPr>
            <a:r>
              <a:rPr lang="en-GB" dirty="0" smtClean="0"/>
              <a:t>ISO8601 which GSICS products follow</a:t>
            </a:r>
          </a:p>
          <a:p>
            <a:pPr marL="185738" indent="-185738">
              <a:buFont typeface="Wingdings" pitchFamily="2" charset="2"/>
              <a:buChar char="§"/>
            </a:pPr>
            <a:r>
              <a:rPr lang="en-GB" dirty="0" smtClean="0"/>
              <a:t>Expressions should be checked later...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1673</TotalTime>
  <Words>921</Words>
  <Application>Microsoft Office PowerPoint</Application>
  <PresentationFormat>On-screen Show (4:3)</PresentationFormat>
  <Paragraphs>156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Proposal of new GSICS product convention for a primary reference </vt:lpstr>
      <vt:lpstr>GSICS Correction for a primary reference</vt:lpstr>
      <vt:lpstr>Option1: Combine all information into a new GSICS correction</vt:lpstr>
      <vt:lpstr>Option2: Keep existing files and generate a new GSICS Correction</vt:lpstr>
      <vt:lpstr>Refinement of variables for GEO-LEO-IR</vt:lpstr>
      <vt:lpstr> 1) calibration coefficients</vt:lpstr>
      <vt:lpstr>Proposal of new calibration coefficients</vt:lpstr>
      <vt:lpstr> 2) validity_period</vt:lpstr>
      <vt:lpstr>How to implement validity hour range</vt:lpstr>
      <vt:lpstr>Summary</vt:lpstr>
      <vt:lpstr>Slide 11</vt:lpstr>
      <vt:lpstr>GSICS file naming  and netCDF convention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for input/output data of ROLO executable</dc:title>
  <dc:creator>Masaya Takahashi</dc:creator>
  <cp:lastModifiedBy>Masaya Takahashi</cp:lastModifiedBy>
  <cp:revision>221</cp:revision>
  <dcterms:created xsi:type="dcterms:W3CDTF">2014-06-12T13:21:49Z</dcterms:created>
  <dcterms:modified xsi:type="dcterms:W3CDTF">2014-07-23T10:39:56Z</dcterms:modified>
</cp:coreProperties>
</file>