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64"/>
  </p:notesMasterIdLst>
  <p:handoutMasterIdLst>
    <p:handoutMasterId r:id="rId65"/>
  </p:handoutMasterIdLst>
  <p:sldIdLst>
    <p:sldId id="256" r:id="rId2"/>
    <p:sldId id="301" r:id="rId3"/>
    <p:sldId id="257" r:id="rId4"/>
    <p:sldId id="290" r:id="rId5"/>
    <p:sldId id="291" r:id="rId6"/>
    <p:sldId id="292" r:id="rId7"/>
    <p:sldId id="297" r:id="rId8"/>
    <p:sldId id="366" r:id="rId9"/>
    <p:sldId id="364" r:id="rId10"/>
    <p:sldId id="299" r:id="rId11"/>
    <p:sldId id="298" r:id="rId12"/>
    <p:sldId id="293" r:id="rId13"/>
    <p:sldId id="295" r:id="rId14"/>
    <p:sldId id="353" r:id="rId15"/>
    <p:sldId id="365" r:id="rId16"/>
    <p:sldId id="347" r:id="rId17"/>
    <p:sldId id="306" r:id="rId18"/>
    <p:sldId id="358" r:id="rId19"/>
    <p:sldId id="304" r:id="rId20"/>
    <p:sldId id="305" r:id="rId21"/>
    <p:sldId id="277" r:id="rId22"/>
    <p:sldId id="278" r:id="rId23"/>
    <p:sldId id="280" r:id="rId24"/>
    <p:sldId id="359" r:id="rId25"/>
    <p:sldId id="318" r:id="rId26"/>
    <p:sldId id="307" r:id="rId27"/>
    <p:sldId id="309" r:id="rId28"/>
    <p:sldId id="313" r:id="rId29"/>
    <p:sldId id="325" r:id="rId30"/>
    <p:sldId id="319" r:id="rId31"/>
    <p:sldId id="328" r:id="rId32"/>
    <p:sldId id="320" r:id="rId33"/>
    <p:sldId id="323" r:id="rId34"/>
    <p:sldId id="321" r:id="rId35"/>
    <p:sldId id="322" r:id="rId36"/>
    <p:sldId id="324" r:id="rId37"/>
    <p:sldId id="372" r:id="rId38"/>
    <p:sldId id="349" r:id="rId39"/>
    <p:sldId id="331" r:id="rId40"/>
    <p:sldId id="334" r:id="rId41"/>
    <p:sldId id="335" r:id="rId42"/>
    <p:sldId id="333" r:id="rId43"/>
    <p:sldId id="360" r:id="rId44"/>
    <p:sldId id="336" r:id="rId45"/>
    <p:sldId id="367" r:id="rId46"/>
    <p:sldId id="368" r:id="rId47"/>
    <p:sldId id="344" r:id="rId48"/>
    <p:sldId id="341" r:id="rId49"/>
    <p:sldId id="343" r:id="rId50"/>
    <p:sldId id="362" r:id="rId51"/>
    <p:sldId id="361" r:id="rId52"/>
    <p:sldId id="345" r:id="rId53"/>
    <p:sldId id="354" r:id="rId54"/>
    <p:sldId id="346" r:id="rId55"/>
    <p:sldId id="356" r:id="rId56"/>
    <p:sldId id="369" r:id="rId57"/>
    <p:sldId id="355" r:id="rId58"/>
    <p:sldId id="370" r:id="rId59"/>
    <p:sldId id="352" r:id="rId60"/>
    <p:sldId id="330" r:id="rId61"/>
    <p:sldId id="329" r:id="rId62"/>
    <p:sldId id="371" r:id="rId63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DE3A0"/>
    <a:srgbClr val="EE2D24"/>
    <a:srgbClr val="3333FF"/>
    <a:srgbClr val="A2DADE"/>
    <a:srgbClr val="4E0B55"/>
    <a:srgbClr val="C7A775"/>
    <a:srgbClr val="00B5EF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88511" autoAdjust="0"/>
  </p:normalViewPr>
  <p:slideViewPr>
    <p:cSldViewPr snapToObjects="1">
      <p:cViewPr>
        <p:scale>
          <a:sx n="100" d="100"/>
          <a:sy n="100" d="100"/>
        </p:scale>
        <p:origin x="-1260" y="-25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5298"/>
    </p:cViewPr>
  </p:sorterViewPr>
  <p:notesViewPr>
    <p:cSldViewPr snapToObjects="1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w0642\user2\HewisonT\MY%20DOCUMENTS\GSICS\ATBD\PrimaryGSICSReferenceTransferStrateg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w0642\user2\HewisonT\MY%20DOCUMENTS\GSICS\ATBD\PrimaryGSICSReferenceTransferStrateg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w0642\user2\HewisonT\MY%20DOCUMENTS\GSICS\ATBD\PrimaryGSICSReferenceTransferStrateg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w0642\user2\HewisonT\MY%20DOCUMENTS\GSICS\ATBD\PrimaryGSICSReferenceTransferStrateg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w0642\user2\HewisonT\MY%20DOCUMENTS\GSICS\ATBD\PrimaryGSICSReferenceTransferStrateg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w0642\user2\HewisonT\MY%20DOCUMENTS\GSICS\ATBD\PrimaryGSICSReferenceTransferStrateg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Availability of References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444444444444515"/>
          <c:y val="0.16607340236092849"/>
          <c:w val="0.67200000000000171"/>
          <c:h val="0.65091291881053881"/>
        </c:manualLayout>
      </c:layout>
      <c:lineChart>
        <c:grouping val="standard"/>
        <c:ser>
          <c:idx val="0"/>
          <c:order val="0"/>
          <c:tx>
            <c:strRef>
              <c:f>Simple!$A$1</c:f>
              <c:strCache>
                <c:ptCount val="1"/>
                <c:pt idx="0">
                  <c:v>Mon</c:v>
                </c:pt>
              </c:strCache>
            </c:strRef>
          </c:tx>
          <c:val>
            <c:numRef>
              <c:f>Simple!$C$1:$V$1</c:f>
              <c:numCache>
                <c:formatCode>General</c:formatCode>
                <c:ptCount val="20"/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</c:numCache>
            </c:numRef>
          </c:val>
        </c:ser>
        <c:ser>
          <c:idx val="1"/>
          <c:order val="1"/>
          <c:tx>
            <c:strRef>
              <c:f>Simple!$A$2</c:f>
              <c:strCache>
                <c:ptCount val="1"/>
                <c:pt idx="0">
                  <c:v>Ref1</c:v>
                </c:pt>
              </c:strCache>
            </c:strRef>
          </c:tx>
          <c:val>
            <c:numRef>
              <c:f>Simple!$C$2:$V$2</c:f>
              <c:numCache>
                <c:formatCode>General</c:formatCode>
                <c:ptCount val="20"/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ser>
          <c:idx val="2"/>
          <c:order val="2"/>
          <c:tx>
            <c:strRef>
              <c:f>Simple!$A$3</c:f>
              <c:strCache>
                <c:ptCount val="1"/>
                <c:pt idx="0">
                  <c:v>Ref2</c:v>
                </c:pt>
              </c:strCache>
            </c:strRef>
          </c:tx>
          <c:val>
            <c:numRef>
              <c:f>Simple!$C$3:$V$3</c:f>
              <c:numCache>
                <c:formatCode>General</c:formatCode>
                <c:ptCount val="20"/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</c:numCache>
            </c:numRef>
          </c:val>
        </c:ser>
        <c:ser>
          <c:idx val="3"/>
          <c:order val="3"/>
          <c:tx>
            <c:strRef>
              <c:f>Simple!$A$4</c:f>
              <c:strCache>
                <c:ptCount val="1"/>
                <c:pt idx="0">
                  <c:v>Ref3</c:v>
                </c:pt>
              </c:strCache>
            </c:strRef>
          </c:tx>
          <c:val>
            <c:numRef>
              <c:f>Simple!$C$4:$V$4</c:f>
              <c:numCache>
                <c:formatCode>General</c:formatCode>
                <c:ptCount val="20"/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</c:ser>
        <c:marker val="1"/>
        <c:axId val="128780544"/>
        <c:axId val="128885120"/>
      </c:lineChart>
      <c:catAx>
        <c:axId val="1287805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Time /years</a:t>
                </a:r>
              </a:p>
            </c:rich>
          </c:tx>
          <c:layout/>
        </c:title>
        <c:tickLblPos val="nextTo"/>
        <c:crossAx val="128885120"/>
        <c:crosses val="autoZero"/>
        <c:auto val="1"/>
        <c:lblAlgn val="ctr"/>
        <c:lblOffset val="100"/>
      </c:catAx>
      <c:valAx>
        <c:axId val="128885120"/>
        <c:scaling>
          <c:orientation val="minMax"/>
          <c:min val="0.5"/>
        </c:scaling>
        <c:axPos val="l"/>
        <c:majorGridlines/>
        <c:numFmt formatCode="General" sourceLinked="1"/>
        <c:tickLblPos val="none"/>
        <c:crossAx val="1287805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Weighting of Each Reference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Simple!$A$14</c:f>
              <c:strCache>
                <c:ptCount val="1"/>
                <c:pt idx="0">
                  <c:v>%Ref1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Simple!$C$14:$V$14</c:f>
              <c:numCache>
                <c:formatCode>0</c:formatCode>
                <c:ptCount val="20"/>
                <c:pt idx="1">
                  <c:v>103</c:v>
                </c:pt>
                <c:pt idx="2">
                  <c:v>103</c:v>
                </c:pt>
                <c:pt idx="3">
                  <c:v>103</c:v>
                </c:pt>
                <c:pt idx="4">
                  <c:v>103</c:v>
                </c:pt>
                <c:pt idx="5">
                  <c:v>103</c:v>
                </c:pt>
                <c:pt idx="6">
                  <c:v>103</c:v>
                </c:pt>
                <c:pt idx="7">
                  <c:v>103</c:v>
                </c:pt>
                <c:pt idx="8">
                  <c:v>53</c:v>
                </c:pt>
                <c:pt idx="9">
                  <c:v>53</c:v>
                </c:pt>
                <c:pt idx="10">
                  <c:v>53</c:v>
                </c:pt>
                <c:pt idx="11">
                  <c:v>36.333333333333336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1"/>
          <c:order val="1"/>
          <c:tx>
            <c:strRef>
              <c:f>Simple!$A$15</c:f>
              <c:strCache>
                <c:ptCount val="1"/>
                <c:pt idx="0">
                  <c:v>%Ref2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val>
            <c:numRef>
              <c:f>Simple!$C$15:$V$15</c:f>
              <c:numCache>
                <c:formatCode>0</c:formatCode>
                <c:ptCount val="20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52</c:v>
                </c:pt>
                <c:pt idx="9">
                  <c:v>52</c:v>
                </c:pt>
                <c:pt idx="10">
                  <c:v>52</c:v>
                </c:pt>
                <c:pt idx="11">
                  <c:v>35.333333333333336</c:v>
                </c:pt>
                <c:pt idx="12">
                  <c:v>52</c:v>
                </c:pt>
                <c:pt idx="13">
                  <c:v>52</c:v>
                </c:pt>
                <c:pt idx="14">
                  <c:v>52</c:v>
                </c:pt>
                <c:pt idx="15">
                  <c:v>52</c:v>
                </c:pt>
                <c:pt idx="16">
                  <c:v>52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ser>
          <c:idx val="2"/>
          <c:order val="2"/>
          <c:tx>
            <c:strRef>
              <c:f>Simple!$A$16</c:f>
              <c:strCache>
                <c:ptCount val="1"/>
                <c:pt idx="0">
                  <c:v>%Ref3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val>
            <c:numRef>
              <c:f>Simple!$C$16:$V$16</c:f>
              <c:numCache>
                <c:formatCode>0</c:formatCode>
                <c:ptCount val="20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34.333333333333336</c:v>
                </c:pt>
                <c:pt idx="12">
                  <c:v>51</c:v>
                </c:pt>
                <c:pt idx="13">
                  <c:v>51</c:v>
                </c:pt>
                <c:pt idx="14">
                  <c:v>51</c:v>
                </c:pt>
                <c:pt idx="15">
                  <c:v>51</c:v>
                </c:pt>
                <c:pt idx="16">
                  <c:v>51</c:v>
                </c:pt>
                <c:pt idx="17">
                  <c:v>101</c:v>
                </c:pt>
                <c:pt idx="18">
                  <c:v>101</c:v>
                </c:pt>
                <c:pt idx="19">
                  <c:v>101</c:v>
                </c:pt>
              </c:numCache>
            </c:numRef>
          </c:val>
        </c:ser>
        <c:marker val="1"/>
        <c:axId val="128902656"/>
        <c:axId val="128904576"/>
      </c:lineChart>
      <c:catAx>
        <c:axId val="1289026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Time /years</a:t>
                </a:r>
              </a:p>
            </c:rich>
          </c:tx>
          <c:layout/>
        </c:title>
        <c:tickLblPos val="nextTo"/>
        <c:crossAx val="128904576"/>
        <c:crosses val="autoZero"/>
        <c:auto val="1"/>
        <c:lblAlgn val="ctr"/>
        <c:lblOffset val="100"/>
      </c:catAx>
      <c:valAx>
        <c:axId val="128904576"/>
        <c:scaling>
          <c:orientation val="minMax"/>
          <c:max val="105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Weighting /%</a:t>
                </a:r>
              </a:p>
            </c:rich>
          </c:tx>
          <c:layout/>
        </c:title>
        <c:numFmt formatCode="General" sourceLinked="1"/>
        <c:tickLblPos val="nextTo"/>
        <c:crossAx val="1289026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       Corrected References      </a:t>
            </a:r>
            <a:endParaRPr lang="en-GB" dirty="0"/>
          </a:p>
        </c:rich>
      </c:tx>
      <c:layout/>
      <c:spPr>
        <a:solidFill>
          <a:prstClr val="white"/>
        </a:solidFill>
      </c:spPr>
    </c:title>
    <c:plotArea>
      <c:layout>
        <c:manualLayout>
          <c:layoutTarget val="inner"/>
          <c:xMode val="edge"/>
          <c:yMode val="edge"/>
          <c:x val="0.14444444444444529"/>
          <c:y val="0.16607340236092849"/>
          <c:w val="0.67200000000000193"/>
          <c:h val="0.65091291881053881"/>
        </c:manualLayout>
      </c:layout>
      <c:lineChart>
        <c:grouping val="standard"/>
        <c:ser>
          <c:idx val="0"/>
          <c:order val="0"/>
          <c:tx>
            <c:strRef>
              <c:f>Simple!$A$1</c:f>
              <c:strCache>
                <c:ptCount val="1"/>
                <c:pt idx="0">
                  <c:v>Mon</c:v>
                </c:pt>
              </c:strCache>
            </c:strRef>
          </c:tx>
          <c:val>
            <c:numRef>
              <c:f>Simple!$C$1:$V$1</c:f>
              <c:numCache>
                <c:formatCode>General</c:formatCode>
                <c:ptCount val="20"/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</c:numCache>
            </c:numRef>
          </c:val>
        </c:ser>
        <c:ser>
          <c:idx val="1"/>
          <c:order val="1"/>
          <c:tx>
            <c:strRef>
              <c:f>Simple!$A$2</c:f>
              <c:strCache>
                <c:ptCount val="1"/>
                <c:pt idx="0">
                  <c:v>Ref1</c:v>
                </c:pt>
              </c:strCache>
            </c:strRef>
          </c:tx>
          <c:val>
            <c:numRef>
              <c:f>Simple!$C$2:$V$2</c:f>
              <c:numCache>
                <c:formatCode>General</c:formatCode>
                <c:ptCount val="20"/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ser>
          <c:idx val="2"/>
          <c:order val="2"/>
          <c:tx>
            <c:strRef>
              <c:f>Simple!$A$3</c:f>
              <c:strCache>
                <c:ptCount val="1"/>
                <c:pt idx="0">
                  <c:v>Ref2</c:v>
                </c:pt>
              </c:strCache>
            </c:strRef>
          </c:tx>
          <c:val>
            <c:numRef>
              <c:f>Simple!$C$3:$V$3</c:f>
              <c:numCache>
                <c:formatCode>General</c:formatCode>
                <c:ptCount val="20"/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</c:numCache>
            </c:numRef>
          </c:val>
        </c:ser>
        <c:ser>
          <c:idx val="3"/>
          <c:order val="3"/>
          <c:tx>
            <c:strRef>
              <c:f>Simple!$A$4</c:f>
              <c:strCache>
                <c:ptCount val="1"/>
                <c:pt idx="0">
                  <c:v>Ref3</c:v>
                </c:pt>
              </c:strCache>
            </c:strRef>
          </c:tx>
          <c:val>
            <c:numRef>
              <c:f>Simple!$C$4:$V$4</c:f>
              <c:numCache>
                <c:formatCode>General</c:formatCode>
                <c:ptCount val="20"/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</c:numCache>
            </c:numRef>
          </c:val>
        </c:ser>
        <c:marker val="1"/>
        <c:axId val="164667776"/>
        <c:axId val="164669696"/>
      </c:lineChart>
      <c:catAx>
        <c:axId val="1646677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Time /years</a:t>
                </a:r>
              </a:p>
            </c:rich>
          </c:tx>
          <c:layout/>
        </c:title>
        <c:tickLblPos val="nextTo"/>
        <c:crossAx val="164669696"/>
        <c:crosses val="autoZero"/>
        <c:auto val="1"/>
        <c:lblAlgn val="ctr"/>
        <c:lblOffset val="100"/>
      </c:catAx>
      <c:valAx>
        <c:axId val="164669696"/>
        <c:scaling>
          <c:orientation val="minMax"/>
          <c:min val="0.5"/>
        </c:scaling>
        <c:axPos val="l"/>
        <c:majorGridlines/>
        <c:numFmt formatCode="General" sourceLinked="1"/>
        <c:tickLblPos val="none"/>
        <c:crossAx val="164667776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Availability of References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NRTC!$A$1</c:f>
              <c:strCache>
                <c:ptCount val="1"/>
                <c:pt idx="0">
                  <c:v>Mon</c:v>
                </c:pt>
              </c:strCache>
            </c:strRef>
          </c:tx>
          <c:val>
            <c:numRef>
              <c:f>NRTC!$C$1:$W$1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NRTC!$A$2</c:f>
              <c:strCache>
                <c:ptCount val="1"/>
                <c:pt idx="0">
                  <c:v>Ref1</c:v>
                </c:pt>
              </c:strCache>
            </c:strRef>
          </c:tx>
          <c:val>
            <c:numRef>
              <c:f>NRTC!$C$2:$W$2</c:f>
              <c:numCache>
                <c:formatCode>General</c:formatCode>
                <c:ptCount val="21"/>
                <c:pt idx="0">
                  <c:v>0</c:v>
                </c:pt>
                <c:pt idx="1">
                  <c:v>0.9</c:v>
                </c:pt>
                <c:pt idx="2">
                  <c:v>0.9</c:v>
                </c:pt>
                <c:pt idx="3">
                  <c:v>0.9</c:v>
                </c:pt>
                <c:pt idx="4">
                  <c:v>0.9</c:v>
                </c:pt>
                <c:pt idx="5">
                  <c:v>0.9</c:v>
                </c:pt>
                <c:pt idx="6">
                  <c:v>0.9</c:v>
                </c:pt>
                <c:pt idx="7">
                  <c:v>0.9</c:v>
                </c:pt>
                <c:pt idx="8">
                  <c:v>0.9</c:v>
                </c:pt>
                <c:pt idx="9">
                  <c:v>0.9</c:v>
                </c:pt>
                <c:pt idx="10">
                  <c:v>0.9</c:v>
                </c:pt>
                <c:pt idx="11">
                  <c:v>0.9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2"/>
          <c:order val="2"/>
          <c:tx>
            <c:strRef>
              <c:f>NRTC!$A$3</c:f>
              <c:strCache>
                <c:ptCount val="1"/>
                <c:pt idx="0">
                  <c:v>Ref2</c:v>
                </c:pt>
              </c:strCache>
            </c:strRef>
          </c:tx>
          <c:val>
            <c:numRef>
              <c:f>NRTC!$C$3:$W$3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0.8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  <c:pt idx="12">
                  <c:v>0.8</c:v>
                </c:pt>
                <c:pt idx="13">
                  <c:v>0.8</c:v>
                </c:pt>
                <c:pt idx="14">
                  <c:v>0.8</c:v>
                </c:pt>
                <c:pt idx="15">
                  <c:v>0.8</c:v>
                </c:pt>
                <c:pt idx="16">
                  <c:v>0.8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3"/>
          <c:order val="3"/>
          <c:tx>
            <c:strRef>
              <c:f>NRTC!$A$4</c:f>
              <c:strCache>
                <c:ptCount val="1"/>
                <c:pt idx="0">
                  <c:v>Ref3</c:v>
                </c:pt>
              </c:strCache>
            </c:strRef>
          </c:tx>
          <c:val>
            <c:numRef>
              <c:f>NRTC!$C$4:$W$4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0.70000000000000062</c:v>
                </c:pt>
                <c:pt idx="12">
                  <c:v>0.70000000000000062</c:v>
                </c:pt>
                <c:pt idx="13">
                  <c:v>0.70000000000000062</c:v>
                </c:pt>
                <c:pt idx="14">
                  <c:v>0.70000000000000062</c:v>
                </c:pt>
                <c:pt idx="15">
                  <c:v>0.70000000000000062</c:v>
                </c:pt>
                <c:pt idx="16">
                  <c:v>0.70000000000000062</c:v>
                </c:pt>
                <c:pt idx="17">
                  <c:v>0.70000000000000062</c:v>
                </c:pt>
                <c:pt idx="18">
                  <c:v>0.70000000000000062</c:v>
                </c:pt>
                <c:pt idx="19">
                  <c:v>0.70000000000000062</c:v>
                </c:pt>
                <c:pt idx="20">
                  <c:v>0</c:v>
                </c:pt>
              </c:numCache>
            </c:numRef>
          </c:val>
        </c:ser>
        <c:marker val="1"/>
        <c:axId val="129015808"/>
        <c:axId val="129017728"/>
      </c:lineChart>
      <c:catAx>
        <c:axId val="1290158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Time /years</a:t>
                </a:r>
              </a:p>
            </c:rich>
          </c:tx>
          <c:layout/>
        </c:title>
        <c:tickLblPos val="nextTo"/>
        <c:crossAx val="129017728"/>
        <c:crosses val="autoZero"/>
        <c:auto val="1"/>
        <c:lblAlgn val="ctr"/>
        <c:lblOffset val="100"/>
      </c:catAx>
      <c:valAx>
        <c:axId val="129017728"/>
        <c:scaling>
          <c:orientation val="minMax"/>
          <c:min val="0.5"/>
        </c:scaling>
        <c:axPos val="l"/>
        <c:majorGridlines/>
        <c:numFmt formatCode="General" sourceLinked="1"/>
        <c:tickLblPos val="none"/>
        <c:crossAx val="1290158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Total </a:t>
            </a:r>
            <a:r>
              <a:rPr lang="en-GB" baseline="0"/>
              <a:t>Number of Collocations</a:t>
            </a:r>
            <a:endParaRPr lang="en-GB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ARC!$A$6</c:f>
              <c:strCache>
                <c:ptCount val="1"/>
                <c:pt idx="0">
                  <c:v>nRef1</c:v>
                </c:pt>
              </c:strCache>
            </c:strRef>
          </c:tx>
          <c:marker>
            <c:symbol val="none"/>
          </c:marker>
          <c:val>
            <c:numRef>
              <c:f>ARC!$C$6:$W$6</c:f>
              <c:numCache>
                <c:formatCode>General</c:formatCode>
                <c:ptCount val="21"/>
                <c:pt idx="0">
                  <c:v>10.000000000000002</c:v>
                </c:pt>
                <c:pt idx="1">
                  <c:v>10.000000000000002</c:v>
                </c:pt>
                <c:pt idx="2">
                  <c:v>10.000000000000002</c:v>
                </c:pt>
                <c:pt idx="3">
                  <c:v>10.000000000000002</c:v>
                </c:pt>
                <c:pt idx="4">
                  <c:v>10.000000000000002</c:v>
                </c:pt>
                <c:pt idx="5">
                  <c:v>10.000000000000002</c:v>
                </c:pt>
                <c:pt idx="6">
                  <c:v>10.000000000000002</c:v>
                </c:pt>
                <c:pt idx="7">
                  <c:v>10.000000000000002</c:v>
                </c:pt>
                <c:pt idx="8">
                  <c:v>10.000000000000002</c:v>
                </c:pt>
                <c:pt idx="9">
                  <c:v>10.000000000000002</c:v>
                </c:pt>
                <c:pt idx="10">
                  <c:v>10.000000000000002</c:v>
                </c:pt>
                <c:pt idx="11">
                  <c:v>10.000000000000002</c:v>
                </c:pt>
                <c:pt idx="12">
                  <c:v>10.000000000000002</c:v>
                </c:pt>
                <c:pt idx="13">
                  <c:v>10.000000000000002</c:v>
                </c:pt>
                <c:pt idx="14">
                  <c:v>10.000000000000002</c:v>
                </c:pt>
                <c:pt idx="15">
                  <c:v>10.000000000000002</c:v>
                </c:pt>
                <c:pt idx="16">
                  <c:v>10.000000000000002</c:v>
                </c:pt>
                <c:pt idx="17">
                  <c:v>10.000000000000002</c:v>
                </c:pt>
                <c:pt idx="18">
                  <c:v>10.000000000000002</c:v>
                </c:pt>
                <c:pt idx="19">
                  <c:v>10.000000000000002</c:v>
                </c:pt>
                <c:pt idx="20">
                  <c:v>10.000000000000002</c:v>
                </c:pt>
              </c:numCache>
            </c:numRef>
          </c:val>
        </c:ser>
        <c:ser>
          <c:idx val="1"/>
          <c:order val="1"/>
          <c:tx>
            <c:strRef>
              <c:f>ARC!$A$7</c:f>
              <c:strCache>
                <c:ptCount val="1"/>
                <c:pt idx="0">
                  <c:v>nRef2</c:v>
                </c:pt>
              </c:strCache>
            </c:strRef>
          </c:tx>
          <c:marker>
            <c:symbol val="none"/>
          </c:marker>
          <c:val>
            <c:numRef>
              <c:f>ARC!$C$7:$W$7</c:f>
              <c:numCache>
                <c:formatCode>General</c:formatCode>
                <c:ptCount val="21"/>
                <c:pt idx="0">
                  <c:v>9.0000000000000018</c:v>
                </c:pt>
                <c:pt idx="1">
                  <c:v>9.0000000000000018</c:v>
                </c:pt>
                <c:pt idx="2">
                  <c:v>9.0000000000000018</c:v>
                </c:pt>
                <c:pt idx="3">
                  <c:v>9.0000000000000018</c:v>
                </c:pt>
                <c:pt idx="4">
                  <c:v>9.0000000000000018</c:v>
                </c:pt>
                <c:pt idx="5">
                  <c:v>9.0000000000000018</c:v>
                </c:pt>
                <c:pt idx="6">
                  <c:v>9.0000000000000018</c:v>
                </c:pt>
                <c:pt idx="7">
                  <c:v>9.0000000000000018</c:v>
                </c:pt>
                <c:pt idx="8">
                  <c:v>9.0000000000000018</c:v>
                </c:pt>
                <c:pt idx="9">
                  <c:v>9.0000000000000018</c:v>
                </c:pt>
                <c:pt idx="10">
                  <c:v>9.0000000000000018</c:v>
                </c:pt>
                <c:pt idx="11">
                  <c:v>9.0000000000000018</c:v>
                </c:pt>
                <c:pt idx="12">
                  <c:v>9.0000000000000018</c:v>
                </c:pt>
                <c:pt idx="13">
                  <c:v>9.0000000000000018</c:v>
                </c:pt>
                <c:pt idx="14">
                  <c:v>9.0000000000000018</c:v>
                </c:pt>
                <c:pt idx="15">
                  <c:v>9.0000000000000018</c:v>
                </c:pt>
                <c:pt idx="16">
                  <c:v>9.0000000000000018</c:v>
                </c:pt>
                <c:pt idx="17">
                  <c:v>9.0000000000000018</c:v>
                </c:pt>
                <c:pt idx="18">
                  <c:v>9.0000000000000018</c:v>
                </c:pt>
                <c:pt idx="19">
                  <c:v>9.0000000000000018</c:v>
                </c:pt>
                <c:pt idx="20">
                  <c:v>9.0000000000000018</c:v>
                </c:pt>
              </c:numCache>
            </c:numRef>
          </c:val>
        </c:ser>
        <c:ser>
          <c:idx val="2"/>
          <c:order val="2"/>
          <c:tx>
            <c:strRef>
              <c:f>ARC!$A$8</c:f>
              <c:strCache>
                <c:ptCount val="1"/>
                <c:pt idx="0">
                  <c:v>nRef3</c:v>
                </c:pt>
              </c:strCache>
            </c:strRef>
          </c:tx>
          <c:marker>
            <c:symbol val="none"/>
          </c:marker>
          <c:val>
            <c:numRef>
              <c:f>ARC!$C$8:$W$8</c:f>
              <c:numCache>
                <c:formatCode>General</c:formatCode>
                <c:ptCount val="21"/>
                <c:pt idx="0">
                  <c:v>8.0000000000000018</c:v>
                </c:pt>
                <c:pt idx="1">
                  <c:v>8.0000000000000018</c:v>
                </c:pt>
                <c:pt idx="2">
                  <c:v>8.0000000000000018</c:v>
                </c:pt>
                <c:pt idx="3">
                  <c:v>8.0000000000000018</c:v>
                </c:pt>
                <c:pt idx="4">
                  <c:v>8.0000000000000018</c:v>
                </c:pt>
                <c:pt idx="5">
                  <c:v>8.0000000000000018</c:v>
                </c:pt>
                <c:pt idx="6">
                  <c:v>8.0000000000000018</c:v>
                </c:pt>
                <c:pt idx="7">
                  <c:v>8.0000000000000018</c:v>
                </c:pt>
                <c:pt idx="8">
                  <c:v>8.0000000000000018</c:v>
                </c:pt>
                <c:pt idx="9">
                  <c:v>8.0000000000000018</c:v>
                </c:pt>
                <c:pt idx="10">
                  <c:v>8.0000000000000018</c:v>
                </c:pt>
                <c:pt idx="11">
                  <c:v>8.0000000000000018</c:v>
                </c:pt>
                <c:pt idx="12">
                  <c:v>8.0000000000000018</c:v>
                </c:pt>
                <c:pt idx="13">
                  <c:v>8.0000000000000018</c:v>
                </c:pt>
                <c:pt idx="14">
                  <c:v>8.0000000000000018</c:v>
                </c:pt>
                <c:pt idx="15">
                  <c:v>8.0000000000000018</c:v>
                </c:pt>
                <c:pt idx="16">
                  <c:v>8.0000000000000018</c:v>
                </c:pt>
                <c:pt idx="17">
                  <c:v>8.0000000000000018</c:v>
                </c:pt>
                <c:pt idx="18">
                  <c:v>8.0000000000000018</c:v>
                </c:pt>
                <c:pt idx="19">
                  <c:v>8.0000000000000018</c:v>
                </c:pt>
                <c:pt idx="20">
                  <c:v>8.0000000000000018</c:v>
                </c:pt>
              </c:numCache>
            </c:numRef>
          </c:val>
        </c:ser>
        <c:marker val="1"/>
        <c:axId val="140245632"/>
        <c:axId val="140124928"/>
      </c:lineChart>
      <c:catAx>
        <c:axId val="1402456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Time /years</a:t>
                </a:r>
              </a:p>
            </c:rich>
          </c:tx>
          <c:layout/>
        </c:title>
        <c:tickLblPos val="nextTo"/>
        <c:crossAx val="140124928"/>
        <c:crosses val="autoZero"/>
        <c:auto val="1"/>
        <c:lblAlgn val="ctr"/>
        <c:lblOffset val="100"/>
      </c:catAx>
      <c:valAx>
        <c:axId val="1401249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Number of Collocations</a:t>
                </a:r>
                <a:r>
                  <a:rPr lang="en-GB" baseline="0"/>
                  <a:t> /10</a:t>
                </a:r>
                <a:r>
                  <a:rPr lang="en-GB" baseline="30000"/>
                  <a:t>5</a:t>
                </a:r>
              </a:p>
            </c:rich>
          </c:tx>
          <c:layout/>
        </c:title>
        <c:numFmt formatCode="General" sourceLinked="1"/>
        <c:tickLblPos val="nextTo"/>
        <c:crossAx val="1402456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GB"/>
              <a:t>Weighting of Each</a:t>
            </a:r>
            <a:r>
              <a:rPr lang="en-GB" baseline="0"/>
              <a:t> Reference</a:t>
            </a:r>
            <a:endParaRPr lang="en-GB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ARC!$A$10</c:f>
              <c:strCache>
                <c:ptCount val="1"/>
                <c:pt idx="0">
                  <c:v>%Ref1</c:v>
                </c:pt>
              </c:strCache>
            </c:strRef>
          </c:tx>
          <c:marker>
            <c:symbol val="none"/>
          </c:marker>
          <c:val>
            <c:numRef>
              <c:f>ARC!$C$10:$W$10</c:f>
              <c:numCache>
                <c:formatCode>0</c:formatCode>
                <c:ptCount val="21"/>
                <c:pt idx="0">
                  <c:v>37.037037037037045</c:v>
                </c:pt>
                <c:pt idx="1">
                  <c:v>37.037037037037045</c:v>
                </c:pt>
                <c:pt idx="2">
                  <c:v>37.037037037037045</c:v>
                </c:pt>
                <c:pt idx="3">
                  <c:v>37.037037037037045</c:v>
                </c:pt>
                <c:pt idx="4">
                  <c:v>37.037037037037045</c:v>
                </c:pt>
                <c:pt idx="5">
                  <c:v>37.037037037037045</c:v>
                </c:pt>
                <c:pt idx="6">
                  <c:v>37.037037037037045</c:v>
                </c:pt>
                <c:pt idx="7">
                  <c:v>37.037037037037045</c:v>
                </c:pt>
                <c:pt idx="8">
                  <c:v>37.037037037037045</c:v>
                </c:pt>
                <c:pt idx="9">
                  <c:v>37.037037037037045</c:v>
                </c:pt>
                <c:pt idx="10">
                  <c:v>37.037037037037045</c:v>
                </c:pt>
                <c:pt idx="11">
                  <c:v>37.037037037037045</c:v>
                </c:pt>
                <c:pt idx="12">
                  <c:v>37.037037037037045</c:v>
                </c:pt>
                <c:pt idx="13">
                  <c:v>37.037037037037045</c:v>
                </c:pt>
                <c:pt idx="14">
                  <c:v>37.037037037037045</c:v>
                </c:pt>
                <c:pt idx="15">
                  <c:v>37.037037037037045</c:v>
                </c:pt>
                <c:pt idx="16">
                  <c:v>37.037037037037045</c:v>
                </c:pt>
                <c:pt idx="17">
                  <c:v>37.037037037037045</c:v>
                </c:pt>
                <c:pt idx="18">
                  <c:v>37.037037037037045</c:v>
                </c:pt>
                <c:pt idx="19">
                  <c:v>37.037037037037045</c:v>
                </c:pt>
                <c:pt idx="20">
                  <c:v>37.037037037037045</c:v>
                </c:pt>
              </c:numCache>
            </c:numRef>
          </c:val>
        </c:ser>
        <c:ser>
          <c:idx val="1"/>
          <c:order val="1"/>
          <c:tx>
            <c:strRef>
              <c:f>ARC!$A$11</c:f>
              <c:strCache>
                <c:ptCount val="1"/>
                <c:pt idx="0">
                  <c:v>%Ref2</c:v>
                </c:pt>
              </c:strCache>
            </c:strRef>
          </c:tx>
          <c:marker>
            <c:symbol val="none"/>
          </c:marker>
          <c:val>
            <c:numRef>
              <c:f>ARC!$C$11:$W$11</c:f>
              <c:numCache>
                <c:formatCode>0</c:formatCode>
                <c:ptCount val="21"/>
                <c:pt idx="0">
                  <c:v>33.333333333333329</c:v>
                </c:pt>
                <c:pt idx="1">
                  <c:v>33.333333333333329</c:v>
                </c:pt>
                <c:pt idx="2">
                  <c:v>33.333333333333329</c:v>
                </c:pt>
                <c:pt idx="3">
                  <c:v>33.333333333333329</c:v>
                </c:pt>
                <c:pt idx="4">
                  <c:v>33.333333333333329</c:v>
                </c:pt>
                <c:pt idx="5">
                  <c:v>33.333333333333329</c:v>
                </c:pt>
                <c:pt idx="6">
                  <c:v>33.333333333333329</c:v>
                </c:pt>
                <c:pt idx="7">
                  <c:v>33.333333333333329</c:v>
                </c:pt>
                <c:pt idx="8">
                  <c:v>33.333333333333329</c:v>
                </c:pt>
                <c:pt idx="9">
                  <c:v>33.333333333333329</c:v>
                </c:pt>
                <c:pt idx="10">
                  <c:v>33.333333333333329</c:v>
                </c:pt>
                <c:pt idx="11">
                  <c:v>33.333333333333329</c:v>
                </c:pt>
                <c:pt idx="12">
                  <c:v>33.333333333333329</c:v>
                </c:pt>
                <c:pt idx="13">
                  <c:v>33.333333333333329</c:v>
                </c:pt>
                <c:pt idx="14">
                  <c:v>33.333333333333329</c:v>
                </c:pt>
                <c:pt idx="15">
                  <c:v>33.333333333333329</c:v>
                </c:pt>
                <c:pt idx="16">
                  <c:v>33.333333333333329</c:v>
                </c:pt>
                <c:pt idx="17">
                  <c:v>33.333333333333329</c:v>
                </c:pt>
                <c:pt idx="18">
                  <c:v>33.333333333333329</c:v>
                </c:pt>
                <c:pt idx="19">
                  <c:v>33.333333333333329</c:v>
                </c:pt>
                <c:pt idx="20">
                  <c:v>33.333333333333329</c:v>
                </c:pt>
              </c:numCache>
            </c:numRef>
          </c:val>
        </c:ser>
        <c:ser>
          <c:idx val="2"/>
          <c:order val="2"/>
          <c:tx>
            <c:strRef>
              <c:f>ARC!$A$12</c:f>
              <c:strCache>
                <c:ptCount val="1"/>
                <c:pt idx="0">
                  <c:v>%Ref3</c:v>
                </c:pt>
              </c:strCache>
            </c:strRef>
          </c:tx>
          <c:marker>
            <c:symbol val="none"/>
          </c:marker>
          <c:val>
            <c:numRef>
              <c:f>ARC!$C$12:$W$12</c:f>
              <c:numCache>
                <c:formatCode>0</c:formatCode>
                <c:ptCount val="21"/>
                <c:pt idx="0">
                  <c:v>29.629629629629626</c:v>
                </c:pt>
                <c:pt idx="1">
                  <c:v>29.629629629629626</c:v>
                </c:pt>
                <c:pt idx="2">
                  <c:v>29.629629629629626</c:v>
                </c:pt>
                <c:pt idx="3">
                  <c:v>29.629629629629626</c:v>
                </c:pt>
                <c:pt idx="4">
                  <c:v>29.629629629629626</c:v>
                </c:pt>
                <c:pt idx="5">
                  <c:v>29.629629629629626</c:v>
                </c:pt>
                <c:pt idx="6">
                  <c:v>29.629629629629626</c:v>
                </c:pt>
                <c:pt idx="7">
                  <c:v>29.629629629629626</c:v>
                </c:pt>
                <c:pt idx="8">
                  <c:v>29.629629629629626</c:v>
                </c:pt>
                <c:pt idx="9">
                  <c:v>29.629629629629626</c:v>
                </c:pt>
                <c:pt idx="10">
                  <c:v>29.629629629629626</c:v>
                </c:pt>
                <c:pt idx="11">
                  <c:v>29.629629629629626</c:v>
                </c:pt>
                <c:pt idx="12">
                  <c:v>29.629629629629626</c:v>
                </c:pt>
                <c:pt idx="13">
                  <c:v>29.629629629629626</c:v>
                </c:pt>
                <c:pt idx="14">
                  <c:v>29.629629629629626</c:v>
                </c:pt>
                <c:pt idx="15">
                  <c:v>29.629629629629626</c:v>
                </c:pt>
                <c:pt idx="16">
                  <c:v>29.629629629629626</c:v>
                </c:pt>
                <c:pt idx="17">
                  <c:v>29.629629629629626</c:v>
                </c:pt>
                <c:pt idx="18">
                  <c:v>29.629629629629626</c:v>
                </c:pt>
                <c:pt idx="19">
                  <c:v>29.629629629629626</c:v>
                </c:pt>
                <c:pt idx="20">
                  <c:v>29.629629629629626</c:v>
                </c:pt>
              </c:numCache>
            </c:numRef>
          </c:val>
        </c:ser>
        <c:marker val="1"/>
        <c:axId val="140138752"/>
        <c:axId val="140157312"/>
      </c:lineChart>
      <c:catAx>
        <c:axId val="1401387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Time /years</a:t>
                </a:r>
              </a:p>
            </c:rich>
          </c:tx>
          <c:layout/>
        </c:title>
        <c:tickLblPos val="nextTo"/>
        <c:crossAx val="140157312"/>
        <c:crosses val="autoZero"/>
        <c:auto val="1"/>
        <c:lblAlgn val="ctr"/>
        <c:lblOffset val="100"/>
      </c:catAx>
      <c:valAx>
        <c:axId val="140157312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Weighting /%</a:t>
                </a:r>
              </a:p>
            </c:rich>
          </c:tx>
          <c:layout/>
        </c:title>
        <c:numFmt formatCode="0" sourceLinked="1"/>
        <c:tickLblPos val="nextTo"/>
        <c:crossAx val="1401387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23 July 2014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23 July 2014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23 July 2014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23 July 2014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46609B84-6F9F-42AA-AC09-69CEFB7C0A02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52" r:id="rId3"/>
    <p:sldLayoutId id="2147484453" r:id="rId4"/>
    <p:sldLayoutId id="2147484454" r:id="rId5"/>
    <p:sldLayoutId id="2147484462" r:id="rId6"/>
    <p:sldLayoutId id="2147484463" r:id="rId7"/>
    <p:sldLayoutId id="2147484455" r:id="rId8"/>
    <p:sldLayoutId id="2147484456" r:id="rId9"/>
    <p:sldLayoutId id="2147484457" r:id="rId10"/>
    <p:sldLayoutId id="2147484458" r:id="rId11"/>
    <p:sldLayoutId id="2147484459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package" Target="../embeddings/Microsoft_Office_Word_Document2.docx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IE" sz="3200" dirty="0" smtClean="0"/>
              <a:t>Defining Primary GSICS References</a:t>
            </a:r>
            <a:br>
              <a:rPr lang="en-IE" sz="3200" dirty="0" smtClean="0"/>
            </a:br>
            <a:r>
              <a:rPr lang="en-IE" sz="3200" dirty="0" smtClean="0"/>
              <a:t>- an Evolving Concept</a:t>
            </a:r>
            <a:br>
              <a:rPr lang="en-IE" sz="3200" dirty="0" smtClean="0"/>
            </a:br>
            <a:r>
              <a:rPr lang="en-IE" sz="3200" dirty="0" smtClean="0"/>
              <a:t>for Inter-Calibration Products</a:t>
            </a:r>
            <a:endParaRPr lang="en-GB" sz="3200" b="1" dirty="0" smtClean="0"/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5133975"/>
            <a:ext cx="9144000" cy="600075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Tim Hewison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(EUMETSAT)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(GRWG Chair)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8556"/>
            <a:ext cx="8915400" cy="954087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1"/>
                </a:solidFill>
              </a:rPr>
              <a:t>Aside:</a:t>
            </a:r>
            <a:br>
              <a:rPr lang="en-GB" sz="4000" dirty="0" smtClean="0">
                <a:solidFill>
                  <a:schemeClr val="accent1"/>
                </a:solidFill>
              </a:rPr>
            </a:br>
            <a:r>
              <a:rPr lang="en-GB" sz="4000" dirty="0" smtClean="0">
                <a:solidFill>
                  <a:schemeClr val="accent1"/>
                </a:solidFill>
              </a:rPr>
              <a:t>Proposed Solution to Combine Methods</a:t>
            </a: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255927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Define </a:t>
            </a:r>
            <a:r>
              <a:rPr lang="en-GB" u="sng" dirty="0" smtClean="0">
                <a:solidFill>
                  <a:schemeClr val="accent1"/>
                </a:solidFill>
              </a:rPr>
              <a:t>one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i="1" dirty="0" smtClean="0">
                <a:solidFill>
                  <a:schemeClr val="accent1"/>
                </a:solidFill>
              </a:rPr>
              <a:t>Primary Method?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Or do weighted average of Methods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Solution - Versions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58724"/>
            <a:ext cx="8915400" cy="4255927"/>
          </a:xfrm>
        </p:spPr>
        <p:txBody>
          <a:bodyPr/>
          <a:lstStyle/>
          <a:p>
            <a:r>
              <a:rPr lang="en-GB" dirty="0" smtClean="0"/>
              <a:t>If we change the Primary GSICS Reference:</a:t>
            </a:r>
          </a:p>
          <a:p>
            <a:pPr lvl="1"/>
            <a:r>
              <a:rPr lang="en-GB" dirty="0" smtClean="0"/>
              <a:t>e.g. If a better reference becomes available in future</a:t>
            </a:r>
          </a:p>
          <a:p>
            <a:pPr lvl="1"/>
            <a:r>
              <a:rPr lang="en-GB" dirty="0" smtClean="0"/>
              <a:t>or different applications (e.g. Archive Re-Calibration) </a:t>
            </a:r>
          </a:p>
          <a:p>
            <a:pPr lvl="1"/>
            <a:r>
              <a:rPr lang="en-GB" dirty="0" smtClean="0"/>
              <a:t>by consensus agreement – or following selection proc.</a:t>
            </a:r>
          </a:p>
          <a:p>
            <a:pPr lvl="1"/>
            <a:r>
              <a:rPr lang="en-GB" dirty="0" smtClean="0"/>
              <a:t>Would potentially introduce a calibration jump</a:t>
            </a:r>
          </a:p>
          <a:p>
            <a:pPr lvl="1"/>
            <a:r>
              <a:rPr lang="en-GB" dirty="0" smtClean="0"/>
              <a:t>Generate new Version of each GSICS Product:</a:t>
            </a:r>
          </a:p>
          <a:p>
            <a:pPr lvl="2"/>
            <a:r>
              <a:rPr lang="en-GB" dirty="0" smtClean="0"/>
              <a:t>Submit through a streamlined review process (GPPA)</a:t>
            </a:r>
          </a:p>
          <a:p>
            <a:pPr lvl="2"/>
            <a:r>
              <a:rPr lang="en-GB" dirty="0" smtClean="0"/>
              <a:t>Revise uncertainty evaluation </a:t>
            </a:r>
          </a:p>
          <a:p>
            <a:pPr lvl="2"/>
            <a:r>
              <a:rPr lang="en-GB" dirty="0" smtClean="0"/>
              <a:t>Revise traceability statement</a:t>
            </a:r>
          </a:p>
          <a:p>
            <a:pPr lvl="1"/>
            <a:endParaRPr lang="en-GB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mean for the User?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525963"/>
          </a:xfrm>
        </p:spPr>
        <p:txBody>
          <a:bodyPr/>
          <a:lstStyle/>
          <a:p>
            <a:r>
              <a:rPr lang="en-GB" dirty="0" smtClean="0"/>
              <a:t>Users only have to select:</a:t>
            </a:r>
          </a:p>
          <a:p>
            <a:pPr lvl="1"/>
            <a:r>
              <a:rPr lang="en-GB" dirty="0" smtClean="0"/>
              <a:t>Monitored Instrument</a:t>
            </a:r>
          </a:p>
          <a:p>
            <a:pPr lvl="1"/>
            <a:r>
              <a:rPr lang="en-GB" dirty="0" smtClean="0"/>
              <a:t>Spectral Band</a:t>
            </a:r>
          </a:p>
          <a:p>
            <a:pPr lvl="1"/>
            <a:r>
              <a:rPr lang="en-GB" dirty="0" smtClean="0"/>
              <a:t>Time Period</a:t>
            </a:r>
          </a:p>
          <a:p>
            <a:pPr lvl="1"/>
            <a:r>
              <a:rPr lang="en-GB" dirty="0" smtClean="0"/>
              <a:t>Product Version (usually most recent)</a:t>
            </a:r>
          </a:p>
          <a:p>
            <a:pPr lvl="1"/>
            <a:r>
              <a:rPr lang="en-GB" dirty="0" smtClean="0"/>
              <a:t>(Optionally) Override default Primary GSICS Reference</a:t>
            </a:r>
          </a:p>
          <a:p>
            <a:pPr lvl="2"/>
            <a:r>
              <a:rPr lang="en-GB" dirty="0" smtClean="0"/>
              <a:t>To select a </a:t>
            </a:r>
            <a:r>
              <a:rPr lang="en-GB" i="1" dirty="0" smtClean="0"/>
              <a:t>Transfer Reference</a:t>
            </a:r>
            <a:endParaRPr lang="en-GB" dirty="0" smtClean="0"/>
          </a:p>
          <a:p>
            <a:r>
              <a:rPr lang="en-GB" dirty="0" smtClean="0"/>
              <a:t>Benefits:</a:t>
            </a:r>
          </a:p>
          <a:p>
            <a:pPr lvl="1"/>
            <a:r>
              <a:rPr lang="en-GB" dirty="0" smtClean="0"/>
              <a:t>Less to implement</a:t>
            </a:r>
          </a:p>
          <a:p>
            <a:pPr lvl="1"/>
            <a:r>
              <a:rPr lang="en-GB" dirty="0" smtClean="0"/>
              <a:t>Less choice 		=&gt; Less scope for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68712"/>
            <a:ext cx="8915400" cy="4525963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Agree within GRWG general approach to :</a:t>
            </a:r>
          </a:p>
          <a:p>
            <a:r>
              <a:rPr lang="en-GB" sz="2800" i="1" dirty="0" smtClean="0"/>
              <a:t>Primary GSICS Reference</a:t>
            </a:r>
            <a:endParaRPr lang="en-GB" sz="2800" dirty="0" smtClean="0"/>
          </a:p>
          <a:p>
            <a:pPr lvl="1"/>
            <a:r>
              <a:rPr lang="en-GB" sz="2400" dirty="0" smtClean="0"/>
              <a:t>Define Process to select </a:t>
            </a:r>
          </a:p>
          <a:p>
            <a:pPr lvl="1"/>
            <a:r>
              <a:rPr lang="en-GB" sz="2400" dirty="0" smtClean="0"/>
              <a:t>Define Process to redefine </a:t>
            </a:r>
            <a:r>
              <a:rPr lang="en-GB" sz="2400" i="1" dirty="0" smtClean="0"/>
              <a:t>Primary Reference</a:t>
            </a:r>
            <a:endParaRPr lang="en-GB" sz="2400" dirty="0" smtClean="0"/>
          </a:p>
          <a:p>
            <a:r>
              <a:rPr lang="en-GB" sz="2800" dirty="0" smtClean="0"/>
              <a:t>Define Delta Correction </a:t>
            </a:r>
          </a:p>
          <a:p>
            <a:pPr lvl="1"/>
            <a:r>
              <a:rPr lang="en-GB" sz="2400" dirty="0" smtClean="0"/>
              <a:t>&amp; Uncertainty</a:t>
            </a:r>
          </a:p>
          <a:p>
            <a:r>
              <a:rPr lang="en-GB" sz="2800" dirty="0" smtClean="0"/>
              <a:t>Define ATBD to</a:t>
            </a:r>
          </a:p>
          <a:p>
            <a:pPr lvl="1"/>
            <a:r>
              <a:rPr lang="en-GB" sz="2400" dirty="0" smtClean="0"/>
              <a:t>Define Delta Correction &amp; Uncertainty</a:t>
            </a:r>
          </a:p>
          <a:p>
            <a:pPr lvl="1"/>
            <a:r>
              <a:rPr lang="en-GB" sz="2400" dirty="0" smtClean="0"/>
              <a:t>Apply Delta Correction to Corrections from Transfer References</a:t>
            </a:r>
          </a:p>
          <a:p>
            <a:pPr lvl="1"/>
            <a:r>
              <a:rPr lang="en-GB" sz="2400" dirty="0" smtClean="0"/>
              <a:t>Blend Corrections from all References </a:t>
            </a:r>
            <a:br>
              <a:rPr lang="en-GB" sz="2400" dirty="0" smtClean="0"/>
            </a:br>
            <a:r>
              <a:rPr lang="en-GB" sz="2400" dirty="0" smtClean="0"/>
              <a:t>to generate </a:t>
            </a:r>
            <a:r>
              <a:rPr lang="en-GB" sz="2400" i="1" dirty="0" smtClean="0"/>
              <a:t>Primary GSICS Corrections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GB" sz="4000" dirty="0" smtClean="0"/>
              <a:t>Defining the </a:t>
            </a:r>
            <a:r>
              <a:rPr lang="en-GB" sz="4000" i="1" dirty="0" smtClean="0"/>
              <a:t>Primary GSICS Reference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8556"/>
            <a:ext cx="8915400" cy="954087"/>
          </a:xfrm>
        </p:spPr>
        <p:txBody>
          <a:bodyPr/>
          <a:lstStyle/>
          <a:p>
            <a:r>
              <a:rPr lang="en-GB" dirty="0" smtClean="0"/>
              <a:t>Proposed Solution – </a:t>
            </a:r>
            <a:br>
              <a:rPr lang="en-GB" dirty="0" smtClean="0"/>
            </a:br>
            <a:r>
              <a:rPr lang="en-GB" dirty="0" smtClean="0"/>
              <a:t>Define </a:t>
            </a:r>
            <a:r>
              <a:rPr lang="en-GB" i="1" dirty="0" smtClean="0"/>
              <a:t>Primary GSICS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255927"/>
          </a:xfrm>
        </p:spPr>
        <p:txBody>
          <a:bodyPr/>
          <a:lstStyle/>
          <a:p>
            <a:r>
              <a:rPr lang="en-GB" dirty="0" smtClean="0"/>
              <a:t>Define </a:t>
            </a:r>
            <a:r>
              <a:rPr lang="en-GB" u="sng" dirty="0" smtClean="0"/>
              <a:t>one</a:t>
            </a:r>
            <a:r>
              <a:rPr lang="en-GB" dirty="0" smtClean="0"/>
              <a:t> </a:t>
            </a:r>
            <a:r>
              <a:rPr lang="en-GB" i="1" dirty="0" smtClean="0"/>
              <a:t>Primary GSICS Reference</a:t>
            </a:r>
            <a:r>
              <a:rPr lang="en-GB" dirty="0" smtClean="0"/>
              <a:t> instrument</a:t>
            </a:r>
          </a:p>
          <a:p>
            <a:pPr lvl="1"/>
            <a:r>
              <a:rPr lang="en-GB" dirty="0" smtClean="0"/>
              <a:t>for each Spectral Band (VIS/NIR/TIR/UV/...)</a:t>
            </a:r>
          </a:p>
          <a:p>
            <a:pPr lvl="1"/>
            <a:r>
              <a:rPr lang="en-GB" dirty="0" smtClean="0"/>
              <a:t>and application area (NRTC/RAC/ARC/...) ?</a:t>
            </a:r>
          </a:p>
          <a:p>
            <a:pPr lvl="1"/>
            <a:r>
              <a:rPr lang="en-GB" dirty="0" smtClean="0"/>
              <a:t>by consensus agreement</a:t>
            </a:r>
          </a:p>
          <a:p>
            <a:pPr lvl="1"/>
            <a:r>
              <a:rPr lang="en-GB" dirty="0" smtClean="0"/>
              <a:t>based on a set of criteria (TBD)</a:t>
            </a:r>
          </a:p>
          <a:p>
            <a:pPr lvl="1"/>
            <a:r>
              <a:rPr lang="en-GB" dirty="0" smtClean="0"/>
              <a:t>supported by a </a:t>
            </a:r>
            <a:r>
              <a:rPr lang="en-GB" i="1" dirty="0" smtClean="0"/>
              <a:t>Traceability Statement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GB" sz="4000" dirty="0" smtClean="0"/>
              <a:t>Correcting the Corrections</a:t>
            </a:r>
          </a:p>
          <a:p>
            <a:pPr algn="ctr">
              <a:buNone/>
            </a:pPr>
            <a:r>
              <a:rPr lang="en-GB" sz="4000" dirty="0" smtClean="0"/>
              <a:t>- Defining the </a:t>
            </a:r>
            <a:r>
              <a:rPr lang="en-GB" sz="4000" i="1" dirty="0" smtClean="0"/>
              <a:t>Delta Correction</a:t>
            </a:r>
            <a:endParaRPr lang="en-GB" sz="4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Delta Correction ATBD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Specific Example: GEO-LEO IR</a:t>
            </a:r>
          </a:p>
          <a:p>
            <a:r>
              <a:rPr lang="en-GB" dirty="0" smtClean="0"/>
              <a:t>Three options to generate Delta Corrections:</a:t>
            </a:r>
          </a:p>
          <a:p>
            <a:pPr marL="971550" lvl="1" indent="-514350">
              <a:buNone/>
            </a:pPr>
            <a:r>
              <a:rPr lang="en-GB" dirty="0" smtClean="0"/>
              <a:t>#1.	Derive from RAC-like files</a:t>
            </a:r>
          </a:p>
          <a:p>
            <a:pPr marL="971550" lvl="1" indent="-514350">
              <a:buNone/>
            </a:pPr>
            <a:r>
              <a:rPr lang="en-GB" dirty="0" smtClean="0"/>
              <a:t>#2. Derive from Daily Correction files</a:t>
            </a:r>
          </a:p>
          <a:p>
            <a:pPr marL="971550" lvl="1" indent="-514350">
              <a:buNone/>
            </a:pPr>
            <a:r>
              <a:rPr lang="en-GB" dirty="0" smtClean="0"/>
              <a:t>#3. Derive from Collocations</a:t>
            </a:r>
          </a:p>
          <a:p>
            <a:pPr marL="571500" indent="-514350"/>
            <a:endParaRPr lang="en-GB" dirty="0" smtClean="0"/>
          </a:p>
          <a:p>
            <a:pPr marL="571500" indent="-514350"/>
            <a:r>
              <a:rPr lang="en-GB" dirty="0" smtClean="0"/>
              <a:t>First need to define Primary GSICS Reference</a:t>
            </a:r>
          </a:p>
          <a:p>
            <a:pPr marL="971550" lvl="1" indent="-514350"/>
            <a:r>
              <a:rPr lang="en-GB" dirty="0" smtClean="0"/>
              <a:t>In practice, this will depend on the above results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Outline ATBD for Option #1: GEO-LEO IR - RAC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8726"/>
            <a:ext cx="8915400" cy="526068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Generate intermediate </a:t>
            </a:r>
            <a:r>
              <a:rPr lang="en-GB" sz="1600" i="1" dirty="0" smtClean="0"/>
              <a:t>RAC-like </a:t>
            </a:r>
            <a:r>
              <a:rPr lang="en-GB" sz="1600" dirty="0" smtClean="0"/>
              <a:t>products for (Mon-Ref1) and (Mon-Ref2)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Check periods over which each reference is available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Define/Refine date range over which to evaluate Delta Correction</a:t>
            </a:r>
          </a:p>
          <a:p>
            <a:pPr marL="914400" lvl="1" indent="-514350"/>
            <a:r>
              <a:rPr lang="en-GB" sz="1400" dirty="0" smtClean="0"/>
              <a:t>Default: Whole overlap period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Read coefficients from RAC (Mon-Ref1) and (Mon-Ref2)</a:t>
            </a:r>
            <a:endParaRPr lang="en-GB" sz="1600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Calc Double Difference of RAC coefficients from time series of RAC(Mon-Ref2)-RAC(Mon-Ref1)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Apply DD coefficients to evaluate DD bias time series for standard radiance scenes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step changes in the DD bias time series – if significant:</a:t>
            </a:r>
          </a:p>
          <a:p>
            <a:pPr marL="914400" lvl="1" indent="-514350"/>
            <a:r>
              <a:rPr lang="en-GB" sz="1400" dirty="0" smtClean="0"/>
              <a:t>split overlap period and treat as separate reference 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periodicity in the DD bias time series – if significant:</a:t>
            </a:r>
          </a:p>
          <a:p>
            <a:pPr marL="914400" lvl="1" indent="-514350"/>
            <a:r>
              <a:rPr lang="en-GB" sz="1400" dirty="0" smtClean="0"/>
              <a:t>limit date range to </a:t>
            </a:r>
            <a:r>
              <a:rPr lang="en-GB" sz="1400" i="1" dirty="0" smtClean="0"/>
              <a:t>n</a:t>
            </a:r>
            <a:r>
              <a:rPr lang="en-GB" sz="1400" dirty="0" smtClean="0"/>
              <a:t> periods, define uncertainty growth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drifts in the DD bias time series – if significant:</a:t>
            </a:r>
          </a:p>
          <a:p>
            <a:pPr marL="914400" lvl="1" indent="-514350"/>
            <a:r>
              <a:rPr lang="en-GB" sz="1400" dirty="0" smtClean="0"/>
              <a:t>limit date range to create period with insignificant changes, define uncertainty growth 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If no significant changes: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Define Delta Correction as mean of Double Difference of RAC coefficients and covariance</a:t>
            </a:r>
          </a:p>
          <a:p>
            <a:pPr marL="914400" lvl="1" indent="-514350"/>
            <a:r>
              <a:rPr lang="en-GB" sz="1400" dirty="0" smtClean="0"/>
              <a:t>Correcting covariance for oversampling in RAC time series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Apply Delta Correction to (Mon-Ref2)</a:t>
            </a:r>
            <a:r>
              <a:rPr lang="en-GB" sz="1600" dirty="0" smtClean="0">
                <a:solidFill>
                  <a:srgbClr val="FF0000"/>
                </a:solidFill>
              </a:rPr>
              <a:t> to (Mon-Ref1/2)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Outline ATBD for Option #2: GEO-LEO IR - Daily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8726"/>
            <a:ext cx="8915400" cy="526068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Generate intermediate </a:t>
            </a:r>
            <a:r>
              <a:rPr lang="en-GB" sz="1600" i="1" dirty="0" smtClean="0"/>
              <a:t>Daily Correction </a:t>
            </a:r>
            <a:r>
              <a:rPr lang="en-GB" sz="1600" dirty="0" smtClean="0"/>
              <a:t>products for (Mon-Ref1) and (Mon-Ref2)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Check periods over which each reference is available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Define/Refine date range over which to evaluate Delta Correction</a:t>
            </a:r>
          </a:p>
          <a:p>
            <a:pPr marL="914400" lvl="1" indent="-514350"/>
            <a:r>
              <a:rPr lang="en-GB" sz="1400" dirty="0" smtClean="0"/>
              <a:t>Default: Whole overlap period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Read coefficients from Daily(Mon-Ref1) and (Mon-Ref2)</a:t>
            </a:r>
            <a:endParaRPr lang="en-GB" sz="1600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Calc Double Difference of Daily coefficients from time series of Daily(Mon-Ref2)-Daily(Mon-Ref1)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Apply DD coefficients to evaluate DD bias time series for standard radiance scenes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>
                <a:solidFill>
                  <a:srgbClr val="EE2D24"/>
                </a:solidFill>
              </a:rPr>
              <a:t>Filter time series of DD bias time series to reject outliers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step changes in the DD bias time series – if significant:</a:t>
            </a:r>
          </a:p>
          <a:p>
            <a:pPr marL="914400" lvl="1" indent="-514350"/>
            <a:r>
              <a:rPr lang="en-GB" sz="1400" dirty="0" smtClean="0"/>
              <a:t>split overlap period and treat as separate reference 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periodicity in the DD bias time series – if significant:</a:t>
            </a:r>
          </a:p>
          <a:p>
            <a:pPr marL="914400" lvl="1" indent="-514350"/>
            <a:r>
              <a:rPr lang="en-GB" sz="1400" dirty="0" smtClean="0"/>
              <a:t>limit date range to </a:t>
            </a:r>
            <a:r>
              <a:rPr lang="en-GB" sz="1400" i="1" dirty="0" smtClean="0"/>
              <a:t>n</a:t>
            </a:r>
            <a:r>
              <a:rPr lang="en-GB" sz="1400" dirty="0" smtClean="0"/>
              <a:t> periods, define uncertainty growth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drifts in the DD bias time series – if significant:</a:t>
            </a:r>
          </a:p>
          <a:p>
            <a:pPr marL="914400" lvl="1" indent="-514350"/>
            <a:r>
              <a:rPr lang="en-GB" sz="1400" dirty="0" smtClean="0"/>
              <a:t>limit date range to create period with insignificant changes, define uncertainty growth 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If no significant changes: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Define Delta Correction as mean of Double Difference coefficients and covariance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Apply Delta Correction to (Mon-Ref2) to generate RAC for dates when Ref1 not available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GB" sz="4000" dirty="0" smtClean="0"/>
              <a:t>Background Motivation</a:t>
            </a:r>
          </a:p>
          <a:p>
            <a:pPr algn="ctr">
              <a:buNone/>
            </a:pPr>
            <a:r>
              <a:rPr lang="en-GB" sz="4000" dirty="0" smtClean="0"/>
              <a:t>and </a:t>
            </a:r>
          </a:p>
          <a:p>
            <a:pPr algn="ctr">
              <a:buNone/>
            </a:pPr>
            <a:r>
              <a:rPr lang="en-GB" sz="4000" dirty="0" smtClean="0"/>
              <a:t>Overall Proposal</a:t>
            </a:r>
            <a:endParaRPr lang="en-GB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906000" cy="954087"/>
          </a:xfrm>
        </p:spPr>
        <p:txBody>
          <a:bodyPr/>
          <a:lstStyle/>
          <a:p>
            <a:r>
              <a:rPr lang="en-GB" sz="3200" dirty="0" smtClean="0"/>
              <a:t>Outline ATBD for Option #3: GEO-LEO IR - Collocations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8726"/>
            <a:ext cx="8915400" cy="526068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Generate intermediate </a:t>
            </a:r>
            <a:r>
              <a:rPr lang="en-GB" sz="1600" i="1" dirty="0" smtClean="0"/>
              <a:t>Collocation </a:t>
            </a:r>
            <a:r>
              <a:rPr lang="en-GB" sz="1600" dirty="0" smtClean="0"/>
              <a:t>products for (Mon-Ref1) and (Mon-Ref2)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Check periods over which each reference is available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Define/Refine date range over which to evaluate Delta Correction</a:t>
            </a:r>
          </a:p>
          <a:p>
            <a:pPr marL="914400" lvl="1" indent="-514350"/>
            <a:r>
              <a:rPr lang="en-GB" sz="1400" dirty="0" smtClean="0"/>
              <a:t>Default: Whole overlap period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Recalculate RAC-like products from collocations of (Mon-Ref1) and (Mon-Ref2)</a:t>
            </a:r>
            <a:endParaRPr lang="en-GB" sz="1600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Calc Double Difference of RAC coefficients from time series of RAC(Mon-Ref2)-RAC(Mon-Ref1)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Apply DD coefficients to evaluate DD bias time series for standard radiance scenes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step changes in the DD bias time series – if significant:</a:t>
            </a:r>
          </a:p>
          <a:p>
            <a:pPr marL="914400" lvl="1" indent="-514350"/>
            <a:r>
              <a:rPr lang="en-GB" sz="1400" dirty="0" smtClean="0"/>
              <a:t>split overlap period and treat as separate reference 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periodicity in the DD bias time series – if significant:</a:t>
            </a:r>
          </a:p>
          <a:p>
            <a:pPr marL="914400" lvl="1" indent="-514350"/>
            <a:r>
              <a:rPr lang="en-GB" sz="1400" dirty="0" smtClean="0"/>
              <a:t>limit date range to </a:t>
            </a:r>
            <a:r>
              <a:rPr lang="en-GB" sz="1400" i="1" dirty="0" smtClean="0"/>
              <a:t>n</a:t>
            </a:r>
            <a:r>
              <a:rPr lang="en-GB" sz="1400" dirty="0" smtClean="0"/>
              <a:t> periods, define uncertainty growth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drifts in the DD bias time series – if significant:</a:t>
            </a:r>
          </a:p>
          <a:p>
            <a:pPr marL="914400" lvl="1" indent="-514350"/>
            <a:r>
              <a:rPr lang="en-GB" sz="1400" dirty="0" smtClean="0"/>
              <a:t>limit date range to create period with insignificant changes, define uncertainty growth 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If no significant changes: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>
                <a:solidFill>
                  <a:srgbClr val="EE2D24"/>
                </a:solidFill>
              </a:rPr>
              <a:t>Define Delta Correction as weighted regression from all remaining collocations </a:t>
            </a:r>
          </a:p>
          <a:p>
            <a:pPr marL="914400" lvl="1" indent="-514350"/>
            <a:r>
              <a:rPr lang="en-GB" sz="1400" dirty="0" smtClean="0">
                <a:solidFill>
                  <a:srgbClr val="EE2D24"/>
                </a:solidFill>
              </a:rPr>
              <a:t>coefficients and </a:t>
            </a:r>
            <a:r>
              <a:rPr lang="en-GB" sz="1400" dirty="0" err="1" smtClean="0">
                <a:solidFill>
                  <a:srgbClr val="EE2D24"/>
                </a:solidFill>
              </a:rPr>
              <a:t>covariances</a:t>
            </a:r>
            <a:endParaRPr lang="en-GB" sz="1400" dirty="0" smtClean="0">
              <a:solidFill>
                <a:srgbClr val="EE2D24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Apply Delta Correction to (Mon-Ref2) to generate RAC for dates when Ref1 not available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of Previous Discussion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68712"/>
            <a:ext cx="8915400" cy="4525963"/>
          </a:xfrm>
        </p:spPr>
        <p:txBody>
          <a:bodyPr/>
          <a:lstStyle/>
          <a:p>
            <a:r>
              <a:rPr lang="en-GB" sz="2800" dirty="0" smtClean="0"/>
              <a:t>Need to generate double differences for all overlap period</a:t>
            </a:r>
          </a:p>
          <a:p>
            <a:r>
              <a:rPr lang="en-GB" sz="2800" dirty="0" smtClean="0"/>
              <a:t>Analyse these to characterise reference differences</a:t>
            </a:r>
          </a:p>
          <a:p>
            <a:r>
              <a:rPr lang="en-GB" sz="2800" dirty="0" smtClean="0"/>
              <a:t>Should probably not extrapolate trends</a:t>
            </a:r>
          </a:p>
          <a:p>
            <a:pPr lvl="1"/>
            <a:r>
              <a:rPr lang="en-GB" sz="2400" dirty="0" smtClean="0"/>
              <a:t>But could reconstruct them from multiple references</a:t>
            </a:r>
          </a:p>
          <a:p>
            <a:r>
              <a:rPr lang="en-GB" sz="2800" dirty="0" smtClean="0"/>
              <a:t>May not need Delta Corrections until current reference instrument dies</a:t>
            </a:r>
          </a:p>
          <a:p>
            <a:r>
              <a:rPr lang="en-GB" sz="2800" dirty="0" smtClean="0"/>
              <a:t>But then Delta Corrections will be needed </a:t>
            </a:r>
            <a:r>
              <a:rPr lang="en-GB" sz="2800" i="1" dirty="0" smtClean="0"/>
              <a:t>instantly</a:t>
            </a:r>
          </a:p>
          <a:p>
            <a:pPr lvl="1"/>
            <a:r>
              <a:rPr lang="en-GB" sz="2400" dirty="0" smtClean="0"/>
              <a:t>For continuity of RACs, NRTCs </a:t>
            </a:r>
          </a:p>
          <a:p>
            <a:pPr lvl="1"/>
            <a:r>
              <a:rPr lang="en-GB" sz="2400" dirty="0" smtClean="0"/>
              <a:t>To trace them back to previous references</a:t>
            </a:r>
          </a:p>
          <a:p>
            <a:r>
              <a:rPr lang="en-GB" sz="2800" dirty="0" smtClean="0"/>
              <a:t>So need to start generating double differences </a:t>
            </a:r>
            <a:r>
              <a:rPr lang="en-GB" sz="2800" dirty="0" err="1" smtClean="0"/>
              <a:t>asap</a:t>
            </a:r>
            <a:endParaRPr lang="en-GB" sz="2800" dirty="0" smtClean="0"/>
          </a:p>
          <a:p>
            <a:pPr lvl="1"/>
            <a:r>
              <a:rPr lang="en-GB" sz="2400" dirty="0" smtClean="0"/>
              <a:t>And define Delta Corrections to be ready when needed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Questions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8725"/>
            <a:ext cx="89154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accent2"/>
                </a:solidFill>
              </a:rPr>
              <a:t>Should we extrapolate periodic cycles?</a:t>
            </a:r>
          </a:p>
          <a:p>
            <a:pPr marL="914400" lvl="1" indent="-457200"/>
            <a:r>
              <a:rPr lang="en-GB" sz="2000" dirty="0" smtClean="0">
                <a:solidFill>
                  <a:schemeClr val="accent2"/>
                </a:solidFill>
              </a:rPr>
              <a:t>If we can model/understand them &amp; they are significant</a:t>
            </a:r>
          </a:p>
          <a:p>
            <a:pPr marL="914400" lvl="1" indent="-457200"/>
            <a:r>
              <a:rPr lang="en-GB" sz="2000" dirty="0" smtClean="0">
                <a:solidFill>
                  <a:schemeClr val="accent2"/>
                </a:solidFill>
              </a:rPr>
              <a:t>Or use last </a:t>
            </a:r>
            <a:r>
              <a:rPr lang="en-GB" sz="2000" i="1" dirty="0" smtClean="0">
                <a:solidFill>
                  <a:schemeClr val="accent2"/>
                </a:solidFill>
              </a:rPr>
              <a:t>n</a:t>
            </a:r>
            <a:r>
              <a:rPr lang="en-GB" sz="2000" dirty="0" smtClean="0">
                <a:solidFill>
                  <a:schemeClr val="accent2"/>
                </a:solidFill>
              </a:rPr>
              <a:t> whole years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accent2"/>
                </a:solidFill>
              </a:rPr>
              <a:t>Is it OK to extrapolate uncertainty like this for NRTC/RAC?</a:t>
            </a:r>
          </a:p>
          <a:p>
            <a:pPr marL="914400" lvl="1" indent="-457200"/>
            <a:r>
              <a:rPr lang="en-GB" sz="2000" dirty="0" smtClean="0">
                <a:solidFill>
                  <a:schemeClr val="accent2"/>
                </a:solidFill>
              </a:rPr>
              <a:t>For Delta Correction, keeping constant DD bias after Ref1 is dead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accent2"/>
                </a:solidFill>
              </a:rPr>
              <a:t>Is there any point in generating Delta corrections for current RAC/NRTC using the same smoothing period?</a:t>
            </a:r>
          </a:p>
          <a:p>
            <a:pPr marL="914400" lvl="1" indent="-457200"/>
            <a:r>
              <a:rPr lang="en-GB" sz="2000" dirty="0" smtClean="0">
                <a:solidFill>
                  <a:schemeClr val="accent2"/>
                </a:solidFill>
              </a:rPr>
              <a:t>Or should we calc DD over whole overlap period? (or </a:t>
            </a:r>
            <a:r>
              <a:rPr lang="en-GB" sz="2000" i="1" dirty="0" smtClean="0">
                <a:solidFill>
                  <a:schemeClr val="accent2"/>
                </a:solidFill>
              </a:rPr>
              <a:t>n</a:t>
            </a:r>
            <a:r>
              <a:rPr lang="en-GB" sz="2000" dirty="0" smtClean="0">
                <a:solidFill>
                  <a:schemeClr val="accent2"/>
                </a:solidFill>
              </a:rPr>
              <a:t> years?)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accent2"/>
                </a:solidFill>
              </a:rPr>
              <a:t>Is this concept applicable to other GSICS Products?</a:t>
            </a:r>
          </a:p>
          <a:p>
            <a:pPr marL="914400" lvl="1" indent="-457200"/>
            <a:r>
              <a:rPr lang="en-GB" sz="2000" dirty="0" smtClean="0">
                <a:solidFill>
                  <a:schemeClr val="accent2"/>
                </a:solidFill>
              </a:rPr>
              <a:t>DCC, Lunar, ...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accent2"/>
                </a:solidFill>
              </a:rPr>
              <a:t>Can we make blended reference for Archive Re-Cal/RACs?</a:t>
            </a:r>
          </a:p>
          <a:p>
            <a:pPr marL="914400" lvl="1" indent="-457200"/>
            <a:r>
              <a:rPr lang="en-GB" sz="2000" dirty="0" smtClean="0">
                <a:solidFill>
                  <a:schemeClr val="accent2"/>
                </a:solidFill>
              </a:rPr>
              <a:t>With or without bias adjustment?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Urgent Questions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525963"/>
          </a:xfrm>
        </p:spPr>
        <p:txBody>
          <a:bodyPr/>
          <a:lstStyle/>
          <a:p>
            <a:r>
              <a:rPr lang="en-GB" sz="2400" dirty="0" smtClean="0">
                <a:solidFill>
                  <a:srgbClr val="FF0000"/>
                </a:solidFill>
              </a:rPr>
              <a:t>How to </a:t>
            </a:r>
            <a:r>
              <a:rPr lang="en-IE" sz="2400" dirty="0" smtClean="0">
                <a:solidFill>
                  <a:srgbClr val="FF0000"/>
                </a:solidFill>
              </a:rPr>
              <a:t>characterise diurnal calibration variability</a:t>
            </a:r>
            <a:r>
              <a:rPr lang="en-GB" sz="2400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Do we need to include this in RAC/NRTC </a:t>
            </a:r>
            <a:r>
              <a:rPr lang="en-GB" sz="2000" dirty="0" err="1" smtClean="0">
                <a:solidFill>
                  <a:srgbClr val="FF0000"/>
                </a:solidFill>
              </a:rPr>
              <a:t>netCDF</a:t>
            </a:r>
            <a:r>
              <a:rPr lang="en-GB" sz="2000" dirty="0" smtClean="0">
                <a:solidFill>
                  <a:srgbClr val="FF0000"/>
                </a:solidFill>
              </a:rPr>
              <a:t> or document it?</a:t>
            </a:r>
            <a:br>
              <a:rPr lang="en-GB" sz="2000" dirty="0" smtClean="0">
                <a:solidFill>
                  <a:srgbClr val="FF0000"/>
                </a:solidFill>
              </a:rPr>
            </a:b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How to define Delta Corrections for IASI-B-&gt;A?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Just from double difference of RAC &amp; NRTC – same periods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(As agreed in 2014 GRWG Meeting) - No added value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Average of all RACs/NRTCs  over overlap period? (Correlated)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Average of selected RACs/NRTCs every 29/14d? (Uncorrelated)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Calculate </a:t>
            </a:r>
            <a:r>
              <a:rPr lang="en-GB" sz="2000" dirty="0" err="1" smtClean="0">
                <a:solidFill>
                  <a:srgbClr val="FF0000"/>
                </a:solidFill>
              </a:rPr>
              <a:t>Variograms</a:t>
            </a:r>
            <a:r>
              <a:rPr lang="en-GB" sz="2000" dirty="0" smtClean="0">
                <a:solidFill>
                  <a:srgbClr val="FF0000"/>
                </a:solidFill>
              </a:rPr>
              <a:t> from RACs/NRTCs over 30d-Nyquist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Recalculate regression from all collocations in overlap period?</a:t>
            </a:r>
          </a:p>
          <a:p>
            <a:pPr marL="1314450" lvl="2" indent="-457200"/>
            <a:r>
              <a:rPr lang="en-GB" sz="1600" dirty="0" smtClean="0">
                <a:solidFill>
                  <a:srgbClr val="FF0000"/>
                </a:solidFill>
              </a:rPr>
              <a:t>Need more data – Any advantages?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As 2, 3 or 4, but for only the most recent </a:t>
            </a:r>
            <a:r>
              <a:rPr lang="en-GB" sz="2000" i="1" dirty="0" smtClean="0">
                <a:solidFill>
                  <a:srgbClr val="FF0000"/>
                </a:solidFill>
              </a:rPr>
              <a:t>n</a:t>
            </a:r>
            <a:r>
              <a:rPr lang="en-GB" sz="2000" dirty="0" smtClean="0">
                <a:solidFill>
                  <a:srgbClr val="FF0000"/>
                </a:solidFill>
              </a:rPr>
              <a:t> years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(avoids aliasing seasonality e.g. from </a:t>
            </a:r>
            <a:r>
              <a:rPr lang="en-GB" sz="2000" i="1" dirty="0" smtClean="0">
                <a:solidFill>
                  <a:srgbClr val="FF0000"/>
                </a:solidFill>
              </a:rPr>
              <a:t>n</a:t>
            </a:r>
            <a:r>
              <a:rPr lang="en-GB" sz="2000" dirty="0" smtClean="0">
                <a:solidFill>
                  <a:srgbClr val="FF0000"/>
                </a:solidFill>
              </a:rPr>
              <a:t>.5 years)</a:t>
            </a:r>
          </a:p>
          <a:p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Recap ATBD for Option #1: GEO-LEO IR - RAC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8726"/>
            <a:ext cx="8915400" cy="526068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Generate intermediate </a:t>
            </a:r>
            <a:r>
              <a:rPr lang="en-GB" sz="1600" i="1" dirty="0" smtClean="0"/>
              <a:t>RAC-like </a:t>
            </a:r>
            <a:r>
              <a:rPr lang="en-GB" sz="1600" dirty="0" smtClean="0"/>
              <a:t>products for (Mon-Ref1) and (Mon-Ref2)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Check periods over which each reference is available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Define/Refine date range over which to evaluate Delta Correction</a:t>
            </a:r>
          </a:p>
          <a:p>
            <a:pPr marL="914400" lvl="1" indent="-514350"/>
            <a:r>
              <a:rPr lang="en-GB" sz="1400" dirty="0" smtClean="0"/>
              <a:t>Default: Whole overlap period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Read coefficients from RAC (Mon-Ref1) and (Mon-Ref2)</a:t>
            </a:r>
            <a:endParaRPr lang="en-GB" sz="1600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Calc Double Difference of RAC coefficients from time series of RAC(Mon-Ref2)-RAC(Mon-Ref1)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Apply DD coefficients to evaluate DD bias time series for standard radiance scenes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step changes in the DD bias time series – if significant:</a:t>
            </a:r>
          </a:p>
          <a:p>
            <a:pPr marL="914400" lvl="1" indent="-514350"/>
            <a:r>
              <a:rPr lang="en-GB" sz="1400" dirty="0" smtClean="0"/>
              <a:t>split overlap period and treat as separate reference 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periodicity in the DD bias time series – if significant:</a:t>
            </a:r>
          </a:p>
          <a:p>
            <a:pPr marL="914400" lvl="1" indent="-514350"/>
            <a:r>
              <a:rPr lang="en-GB" sz="1400" dirty="0" smtClean="0"/>
              <a:t>limit date range to </a:t>
            </a:r>
            <a:r>
              <a:rPr lang="en-GB" sz="1400" i="1" dirty="0" smtClean="0"/>
              <a:t>n</a:t>
            </a:r>
            <a:r>
              <a:rPr lang="en-GB" sz="1400" dirty="0" smtClean="0"/>
              <a:t> periods, define uncertainty growth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drifts in the DD bias time series – if significant:</a:t>
            </a:r>
          </a:p>
          <a:p>
            <a:pPr marL="914400" lvl="1" indent="-514350"/>
            <a:r>
              <a:rPr lang="en-GB" sz="1400" dirty="0" smtClean="0"/>
              <a:t>limit date range to create period with insignificant changes, define uncertainty growth 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If no significant changes: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>
                <a:solidFill>
                  <a:schemeClr val="accent2"/>
                </a:solidFill>
              </a:rPr>
              <a:t>Define Delta Correction as mean of Double Difference of RAC coefficients and covariance</a:t>
            </a:r>
          </a:p>
          <a:p>
            <a:pPr marL="914400" lvl="1" indent="-514350"/>
            <a:r>
              <a:rPr lang="en-GB" sz="1400" dirty="0" smtClean="0">
                <a:solidFill>
                  <a:schemeClr val="accent2"/>
                </a:solidFill>
              </a:rPr>
              <a:t>Correcting covariance for oversampling in RAC time series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Apply Delta Correction to (Mon-Ref2) to generate RAC for dates when Ref1 not available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376" y="98556"/>
            <a:ext cx="3594774" cy="954087"/>
          </a:xfrm>
        </p:spPr>
        <p:txBody>
          <a:bodyPr/>
          <a:lstStyle/>
          <a:p>
            <a:r>
              <a:rPr lang="en-GB" dirty="0" smtClean="0"/>
              <a:t>ATBD for Delta Corrections</a:t>
            </a:r>
            <a:endParaRPr lang="en-GB" dirty="0"/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3867150" y="124806"/>
          <a:ext cx="6010275" cy="6724650"/>
        </p:xfrm>
        <a:graphic>
          <a:graphicData uri="http://schemas.openxmlformats.org/presentationml/2006/ole">
            <p:oleObj spid="_x0000_s55300" name="Document" r:id="rId3" imgW="6031125" imgH="6967014" progId="Word.Document.12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72496" y="4959204"/>
            <a:ext cx="2567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 smtClean="0">
                <a:solidFill>
                  <a:schemeClr val="tx1"/>
                </a:solidFill>
              </a:rPr>
              <a:t>where </a:t>
            </a:r>
          </a:p>
          <a:p>
            <a:r>
              <a:rPr lang="en-GB" sz="1200" b="0" dirty="0" smtClean="0">
                <a:solidFill>
                  <a:schemeClr val="tx1"/>
                </a:solidFill>
              </a:rPr>
              <a:t/>
            </a:r>
            <a:br>
              <a:rPr lang="en-GB" sz="1200" b="0" dirty="0" smtClean="0">
                <a:solidFill>
                  <a:schemeClr val="tx1"/>
                </a:solidFill>
              </a:rPr>
            </a:br>
            <a:r>
              <a:rPr lang="en-GB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GB" sz="1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1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GB" sz="1200" b="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GB" sz="1200" b="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200" b="0" dirty="0" smtClean="0">
                <a:solidFill>
                  <a:schemeClr val="tx1"/>
                </a:solidFill>
              </a:rPr>
              <a:t>= Time Series of </a:t>
            </a:r>
            <a:r>
              <a:rPr lang="en-GB" sz="1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1200" b="0" dirty="0" smtClean="0">
                <a:solidFill>
                  <a:schemeClr val="tx1"/>
                </a:solidFill>
              </a:rPr>
              <a:t/>
            </a:r>
            <a:br>
              <a:rPr lang="en-GB" sz="1200" b="0" dirty="0" smtClean="0">
                <a:solidFill>
                  <a:schemeClr val="tx1"/>
                </a:solidFill>
              </a:rPr>
            </a:br>
            <a:r>
              <a:rPr lang="en-GB" sz="1200" b="0" dirty="0" smtClean="0">
                <a:solidFill>
                  <a:schemeClr val="tx1"/>
                </a:solidFill>
              </a:rPr>
              <a:t>&lt;</a:t>
            </a:r>
            <a:r>
              <a:rPr lang="en-GB" sz="1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1200" b="0" dirty="0" smtClean="0">
                <a:solidFill>
                  <a:schemeClr val="tx1"/>
                </a:solidFill>
              </a:rPr>
              <a:t>&gt; = Mean of Time Series of </a:t>
            </a:r>
            <a:r>
              <a:rPr lang="en-GB" sz="1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1200" b="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GB" sz="1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GB" sz="1200" b="0" dirty="0" smtClean="0">
                <a:solidFill>
                  <a:schemeClr val="tx1"/>
                </a:solidFill>
              </a:rPr>
              <a:t>= Smoothing Period</a:t>
            </a:r>
          </a:p>
          <a:p>
            <a:r>
              <a:rPr lang="en-GB" sz="1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GB" sz="1200" b="0" dirty="0" smtClean="0">
                <a:solidFill>
                  <a:schemeClr val="tx1"/>
                </a:solidFill>
              </a:rPr>
              <a:t>= number of samples</a:t>
            </a:r>
          </a:p>
          <a:p>
            <a:r>
              <a:rPr lang="en-GB" sz="12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GB" sz="1200" b="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1200" b="0" dirty="0" smtClean="0">
                <a:solidFill>
                  <a:schemeClr val="tx1"/>
                </a:solidFill>
              </a:rPr>
              <a:t>= Overlap Period</a:t>
            </a:r>
          </a:p>
          <a:p>
            <a:endParaRPr lang="en-GB" sz="1200" b="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268713"/>
            <a:ext cx="3867150" cy="3510467"/>
          </a:xfrm>
        </p:spPr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en-GB" sz="1600" dirty="0" smtClean="0">
                <a:solidFill>
                  <a:schemeClr val="accent2"/>
                </a:solidFill>
              </a:rPr>
              <a:t>Define Delta Correction as mean of Double Difference coefficients and covariance</a:t>
            </a:r>
          </a:p>
          <a:p>
            <a:pPr marL="914400" lvl="1" indent="-514350"/>
            <a:r>
              <a:rPr lang="en-GB" sz="1400" dirty="0" smtClean="0">
                <a:solidFill>
                  <a:schemeClr val="accent2"/>
                </a:solidFill>
              </a:rPr>
              <a:t>Correcting covariance for oversampling in RAC time series</a:t>
            </a:r>
          </a:p>
          <a:p>
            <a:r>
              <a:rPr lang="en-GB" sz="1600" dirty="0" smtClean="0">
                <a:solidFill>
                  <a:schemeClr val="accent2"/>
                </a:solidFill>
              </a:rPr>
              <a:t>Filter outliers </a:t>
            </a:r>
          </a:p>
          <a:p>
            <a:pPr lvl="1"/>
            <a:r>
              <a:rPr lang="en-GB" sz="1400" dirty="0" smtClean="0">
                <a:solidFill>
                  <a:schemeClr val="accent2"/>
                </a:solidFill>
              </a:rPr>
              <a:t>2- or 3-sigma filter of time series of DD std Tb biases</a:t>
            </a:r>
          </a:p>
          <a:p>
            <a:pPr lvl="1"/>
            <a:r>
              <a:rPr lang="en-GB" sz="1400" dirty="0" smtClean="0">
                <a:solidFill>
                  <a:schemeClr val="accent2"/>
                </a:solidFill>
              </a:rPr>
              <a:t>not necessary for RAC</a:t>
            </a:r>
          </a:p>
          <a:p>
            <a:r>
              <a:rPr lang="en-GB" sz="1600" dirty="0" smtClean="0">
                <a:solidFill>
                  <a:schemeClr val="accent2"/>
                </a:solidFill>
              </a:rPr>
              <a:t>Calculate mean and covariance of DD coefficients</a:t>
            </a:r>
          </a:p>
          <a:p>
            <a:r>
              <a:rPr lang="en-GB" sz="1600" dirty="0" smtClean="0">
                <a:solidFill>
                  <a:schemeClr val="accent2"/>
                </a:solidFill>
              </a:rPr>
              <a:t>Scale covariance by oversampling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32023"/>
          </a:xfrm>
        </p:spPr>
        <p:txBody>
          <a:bodyPr/>
          <a:lstStyle/>
          <a:p>
            <a:r>
              <a:rPr lang="en-GB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Option #2: Daily Correction (MSG3-IASIB)-(MSG3-IASIA)</a:t>
            </a:r>
            <a:endParaRPr lang="en-GB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:\MY DOCUMENTS\plots\delta_test_dail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06661"/>
            <a:ext cx="9906000" cy="5444677"/>
          </a:xfrm>
          <a:prstGeom prst="rect">
            <a:avLst/>
          </a:prstGeom>
          <a:noFill/>
        </p:spPr>
      </p:pic>
      <p:pic>
        <p:nvPicPr>
          <p:cNvPr id="1032" name="Picture 8" descr="H:\MY DOCUMENTS\plots\delta_test_dail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06661"/>
            <a:ext cx="9906000" cy="5444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:\MY DOCUMENTS\plots\delta_test_dail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06661"/>
            <a:ext cx="9906000" cy="5444677"/>
          </a:xfrm>
          <a:prstGeom prst="rect">
            <a:avLst/>
          </a:prstGeom>
          <a:noFill/>
        </p:spPr>
      </p:pic>
      <p:pic>
        <p:nvPicPr>
          <p:cNvPr id="3076" name="Picture 4" descr="H:\MY DOCUMENTS\plots\delta_test_rac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06661"/>
            <a:ext cx="9906000" cy="544467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32023"/>
          </a:xfrm>
        </p:spPr>
        <p:txBody>
          <a:bodyPr/>
          <a:lstStyle/>
          <a:p>
            <a:r>
              <a:rPr lang="en-GB" sz="2800" dirty="0" smtClean="0">
                <a:solidFill>
                  <a:srgbClr val="3333FF"/>
                </a:solidFill>
              </a:rPr>
              <a:t>Option #1: Demo RAC (MSG3-IASIB)-(MSG3-IASIA)</a:t>
            </a:r>
            <a:endParaRPr lang="en-GB" sz="2800" dirty="0">
              <a:solidFill>
                <a:srgbClr val="3333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2496" y="6151338"/>
            <a:ext cx="6840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3333FF"/>
                </a:solidFill>
              </a:rPr>
              <a:t>=&gt; Mean differences statistically consistent with Daily Results</a:t>
            </a:r>
            <a:br>
              <a:rPr lang="en-GB" sz="1400" dirty="0" smtClean="0">
                <a:solidFill>
                  <a:srgbClr val="3333FF"/>
                </a:solidFill>
              </a:rPr>
            </a:br>
            <a:r>
              <a:rPr lang="en-GB" sz="1400" dirty="0" smtClean="0">
                <a:solidFill>
                  <a:srgbClr val="3333FF"/>
                </a:solidFill>
              </a:rPr>
              <a:t>=&gt; Correction for over-sampling produces comparable uncertainties</a:t>
            </a:r>
            <a:endParaRPr lang="en-GB" sz="14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:\MY DOCUMENTS\plots\delta_test_dail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06661"/>
            <a:ext cx="9906000" cy="5444677"/>
          </a:xfrm>
          <a:prstGeom prst="rect">
            <a:avLst/>
          </a:prstGeom>
          <a:noFill/>
        </p:spPr>
      </p:pic>
      <p:pic>
        <p:nvPicPr>
          <p:cNvPr id="3076" name="Picture 4" descr="H:\MY DOCUMENTS\plots\delta_test_rac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06661"/>
            <a:ext cx="9906000" cy="5444677"/>
          </a:xfrm>
          <a:prstGeom prst="rect">
            <a:avLst/>
          </a:prstGeom>
          <a:noFill/>
        </p:spPr>
      </p:pic>
      <p:pic>
        <p:nvPicPr>
          <p:cNvPr id="4098" name="Picture 2" descr="H:\MY DOCUMENTS\plots\delta_test_rac_preop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06661"/>
            <a:ext cx="9906000" cy="544467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32023"/>
          </a:xfrm>
        </p:spPr>
        <p:txBody>
          <a:bodyPr/>
          <a:lstStyle/>
          <a:p>
            <a:r>
              <a:rPr lang="en-GB" sz="2800" dirty="0" smtClean="0">
                <a:solidFill>
                  <a:srgbClr val="00B050"/>
                </a:solidFill>
              </a:rPr>
              <a:t>Option #1: </a:t>
            </a:r>
            <a:r>
              <a:rPr lang="en-GB" sz="2800" dirty="0" err="1" smtClean="0">
                <a:solidFill>
                  <a:srgbClr val="00B050"/>
                </a:solidFill>
              </a:rPr>
              <a:t>PreOp</a:t>
            </a:r>
            <a:r>
              <a:rPr lang="en-GB" sz="2800" dirty="0" smtClean="0">
                <a:solidFill>
                  <a:srgbClr val="00B050"/>
                </a:solidFill>
              </a:rPr>
              <a:t> RAC (MSG3-IASIB)-(MSG3-IASIA)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2496" y="6151338"/>
            <a:ext cx="6840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More Metop overpasses =&gt; More collocations =&gt; Lower uncertainties, </a:t>
            </a:r>
            <a:br>
              <a:rPr lang="en-GB" sz="1400" dirty="0" smtClean="0">
                <a:solidFill>
                  <a:srgbClr val="00B050"/>
                </a:solidFill>
              </a:rPr>
            </a:br>
            <a:r>
              <a:rPr lang="en-GB" sz="1400" dirty="0" smtClean="0">
                <a:solidFill>
                  <a:srgbClr val="00B050"/>
                </a:solidFill>
              </a:rPr>
              <a:t>					but consistent mean</a:t>
            </a:r>
            <a:endParaRPr lang="en-GB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7030A0"/>
                </a:solidFill>
              </a:rPr>
              <a:t>Specific Example #3: GEO-LEO IR –Collocations</a:t>
            </a:r>
            <a:endParaRPr lang="en-GB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8726"/>
            <a:ext cx="5087784" cy="526068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600" dirty="0" smtClean="0">
                <a:solidFill>
                  <a:srgbClr val="7030A0"/>
                </a:solidFill>
              </a:rPr>
              <a:t>Generate intermediate </a:t>
            </a:r>
            <a:r>
              <a:rPr lang="en-GB" sz="1600" i="1" dirty="0" smtClean="0">
                <a:solidFill>
                  <a:srgbClr val="7030A0"/>
                </a:solidFill>
              </a:rPr>
              <a:t>Collocation </a:t>
            </a:r>
            <a:r>
              <a:rPr lang="en-GB" sz="1600" dirty="0" smtClean="0">
                <a:solidFill>
                  <a:srgbClr val="7030A0"/>
                </a:solidFill>
              </a:rPr>
              <a:t>products for (Mon-Ref1) and (Mon-Ref2)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>
              <a:solidFill>
                <a:srgbClr val="7030A0"/>
              </a:solidFill>
            </a:endParaRPr>
          </a:p>
          <a:p>
            <a:pPr marL="514350" indent="-514350"/>
            <a:r>
              <a:rPr lang="en-GB" sz="1600" dirty="0" smtClean="0">
                <a:solidFill>
                  <a:srgbClr val="7030A0"/>
                </a:solidFill>
              </a:rPr>
              <a:t>Individual collocations from each pair of instruments cannot be directly compared</a:t>
            </a:r>
            <a:br>
              <a:rPr lang="en-GB" sz="1600" dirty="0" smtClean="0">
                <a:solidFill>
                  <a:srgbClr val="7030A0"/>
                </a:solidFill>
              </a:rPr>
            </a:br>
            <a:r>
              <a:rPr lang="en-GB" sz="1600" dirty="0" smtClean="0">
                <a:solidFill>
                  <a:srgbClr val="7030A0"/>
                </a:solidFill>
              </a:rPr>
              <a:t>because they do not have the same location &amp; time.</a:t>
            </a:r>
          </a:p>
          <a:p>
            <a:pPr marL="514350" indent="-514350"/>
            <a:r>
              <a:rPr lang="en-GB" sz="1600" dirty="0" smtClean="0">
                <a:solidFill>
                  <a:srgbClr val="7030A0"/>
                </a:solidFill>
              </a:rPr>
              <a:t>Only their distributions can be compared statistically!</a:t>
            </a:r>
          </a:p>
          <a:p>
            <a:pPr marL="514350" indent="-514350"/>
            <a:r>
              <a:rPr lang="en-GB" sz="1600" dirty="0" smtClean="0">
                <a:solidFill>
                  <a:srgbClr val="7030A0"/>
                </a:solidFill>
              </a:rPr>
              <a:t>E.g. Using by comparing RACs... (Option 1/2)</a:t>
            </a:r>
          </a:p>
          <a:p>
            <a:pPr marL="514350" indent="-514350"/>
            <a:r>
              <a:rPr lang="en-GB" sz="1600" dirty="0" smtClean="0">
                <a:solidFill>
                  <a:srgbClr val="7030A0"/>
                </a:solidFill>
              </a:rPr>
              <a:t>OR Perform regression of whole overlap dataset...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393192" y="3699036"/>
            <a:ext cx="26103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393192" y="1628760"/>
            <a:ext cx="0" cy="2070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553480" y="3699036"/>
            <a:ext cx="8572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L</a:t>
            </a:r>
            <a:r>
              <a:rPr lang="en-GB" baseline="-25000" dirty="0" smtClean="0">
                <a:solidFill>
                  <a:schemeClr val="tx2"/>
                </a:solidFill>
              </a:rPr>
              <a:t>MON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3120" y="1744176"/>
            <a:ext cx="8572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L</a:t>
            </a:r>
            <a:r>
              <a:rPr lang="en-GB" baseline="-25000" dirty="0" smtClean="0">
                <a:solidFill>
                  <a:schemeClr val="tx2"/>
                </a:solidFill>
              </a:rPr>
              <a:t>REF1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393192" y="1975008"/>
            <a:ext cx="2250300" cy="1724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5-Point Star 14"/>
          <p:cNvSpPr/>
          <p:nvPr/>
        </p:nvSpPr>
        <p:spPr>
          <a:xfrm>
            <a:off x="8193432" y="2168832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7653360" y="2753197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5-Point Star 16"/>
          <p:cNvSpPr/>
          <p:nvPr/>
        </p:nvSpPr>
        <p:spPr>
          <a:xfrm>
            <a:off x="6753240" y="3383281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393905" y="5884728"/>
            <a:ext cx="2610348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393905" y="3814452"/>
            <a:ext cx="0" cy="207027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554193" y="5884728"/>
            <a:ext cx="857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L</a:t>
            </a:r>
            <a:r>
              <a:rPr lang="en-GB" baseline="-25000" dirty="0" smtClean="0">
                <a:solidFill>
                  <a:schemeClr val="accent2"/>
                </a:solidFill>
              </a:rPr>
              <a:t>MON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53833" y="3929868"/>
            <a:ext cx="857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L</a:t>
            </a:r>
            <a:r>
              <a:rPr lang="en-GB" baseline="-25000" dirty="0" smtClean="0">
                <a:solidFill>
                  <a:schemeClr val="accent2"/>
                </a:solidFill>
              </a:rPr>
              <a:t>REF2</a:t>
            </a:r>
            <a:endParaRPr lang="en-GB" dirty="0">
              <a:solidFill>
                <a:schemeClr val="accent2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6393905" y="4160700"/>
            <a:ext cx="2250300" cy="172402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5-Point Star 22"/>
          <p:cNvSpPr/>
          <p:nvPr/>
        </p:nvSpPr>
        <p:spPr>
          <a:xfrm>
            <a:off x="8237725" y="4354524"/>
            <a:ext cx="45719" cy="45719"/>
          </a:xfrm>
          <a:prstGeom prst="star5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5-Point Star 24"/>
          <p:cNvSpPr/>
          <p:nvPr/>
        </p:nvSpPr>
        <p:spPr>
          <a:xfrm>
            <a:off x="7247593" y="5229240"/>
            <a:ext cx="45719" cy="45719"/>
          </a:xfrm>
          <a:prstGeom prst="star5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5-Point Star 25"/>
          <p:cNvSpPr/>
          <p:nvPr/>
        </p:nvSpPr>
        <p:spPr>
          <a:xfrm>
            <a:off x="8057701" y="4553437"/>
            <a:ext cx="45719" cy="45719"/>
          </a:xfrm>
          <a:prstGeom prst="star5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5-Point Star 26"/>
          <p:cNvSpPr/>
          <p:nvPr/>
        </p:nvSpPr>
        <p:spPr>
          <a:xfrm>
            <a:off x="8507761" y="4239108"/>
            <a:ext cx="45719" cy="45719"/>
          </a:xfrm>
          <a:prstGeom prst="star5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/>
          <p:cNvCxnSpPr>
            <a:stCxn id="17" idx="3"/>
          </p:cNvCxnSpPr>
          <p:nvPr/>
        </p:nvCxnSpPr>
        <p:spPr>
          <a:xfrm>
            <a:off x="6790227" y="3429000"/>
            <a:ext cx="8732" cy="2160288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53360" y="2708904"/>
            <a:ext cx="8732" cy="2160288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28993" y="2239955"/>
            <a:ext cx="8732" cy="2160288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Situation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525963"/>
          </a:xfrm>
        </p:spPr>
        <p:txBody>
          <a:bodyPr/>
          <a:lstStyle/>
          <a:p>
            <a:r>
              <a:rPr lang="en-GB" dirty="0" smtClean="0"/>
              <a:t>GSICS Inter-Calibration Products</a:t>
            </a:r>
          </a:p>
          <a:p>
            <a:pPr lvl="1"/>
            <a:r>
              <a:rPr lang="en-GB" dirty="0" smtClean="0"/>
              <a:t>Defined by (Monitoring – Reference) Instruments</a:t>
            </a:r>
          </a:p>
          <a:p>
            <a:r>
              <a:rPr lang="en-GB" dirty="0" smtClean="0"/>
              <a:t>GEO-LEO IR Products based on </a:t>
            </a:r>
            <a:r>
              <a:rPr lang="en-GB" dirty="0" err="1" smtClean="0"/>
              <a:t>MetopA</a:t>
            </a:r>
            <a:r>
              <a:rPr lang="en-GB" dirty="0" smtClean="0"/>
              <a:t>/IASI</a:t>
            </a:r>
          </a:p>
          <a:p>
            <a:pPr lvl="1"/>
            <a:r>
              <a:rPr lang="en-GB" dirty="0" smtClean="0"/>
              <a:t>Based on SNO method</a:t>
            </a:r>
          </a:p>
          <a:p>
            <a:pPr lvl="1"/>
            <a:r>
              <a:rPr lang="en-GB" dirty="0" smtClean="0"/>
              <a:t>Now in Pre-Operational mode</a:t>
            </a:r>
          </a:p>
          <a:p>
            <a:pPr lvl="1">
              <a:buNone/>
            </a:pPr>
            <a:r>
              <a:rPr lang="en-GB" dirty="0" smtClean="0"/>
              <a:t>+ Aqua/AIRS as transfer to characterise diurnal variations</a:t>
            </a:r>
          </a:p>
          <a:p>
            <a:pPr lvl="1"/>
            <a:r>
              <a:rPr lang="en-GB" dirty="0" smtClean="0"/>
              <a:t>Developing Delta Corrections for </a:t>
            </a:r>
            <a:r>
              <a:rPr lang="en-GB" dirty="0" err="1" smtClean="0"/>
              <a:t>MetopB</a:t>
            </a:r>
            <a:r>
              <a:rPr lang="en-GB" dirty="0" smtClean="0"/>
              <a:t>/IASI</a:t>
            </a:r>
          </a:p>
          <a:p>
            <a:r>
              <a:rPr lang="en-GB" dirty="0" smtClean="0"/>
              <a:t>GEO-LEO VIS Products based on Aqua/MODIS</a:t>
            </a:r>
          </a:p>
          <a:p>
            <a:pPr lvl="1"/>
            <a:r>
              <a:rPr lang="en-GB" dirty="0" smtClean="0"/>
              <a:t>Based on DCC method</a:t>
            </a:r>
          </a:p>
          <a:p>
            <a:pPr lvl="1"/>
            <a:r>
              <a:rPr lang="en-GB" dirty="0" smtClean="0"/>
              <a:t>Soon to be in Demonstration mode</a:t>
            </a:r>
          </a:p>
          <a:p>
            <a:pPr>
              <a:buNone/>
            </a:pPr>
            <a:endParaRPr lang="en-GB" dirty="0" smtClean="0"/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Option #3: From Collocations</a:t>
            </a:r>
            <a:endParaRPr lang="en-GB" dirty="0">
              <a:solidFill>
                <a:srgbClr val="7030A0"/>
              </a:solidFill>
            </a:endParaRPr>
          </a:p>
        </p:txBody>
      </p:sp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7705725" y="1600200"/>
          <a:ext cx="1704975" cy="1123950"/>
        </p:xfrm>
        <a:graphic>
          <a:graphicData uri="http://schemas.openxmlformats.org/presentationml/2006/ole">
            <p:oleObj spid="_x0000_s97282" name="Equation" r:id="rId3" imgW="1701800" imgH="1117600" progId="Equation.3">
              <p:embed/>
            </p:oleObj>
          </a:graphicData>
        </a:graphic>
      </p:graphicFrame>
      <p:graphicFrame>
        <p:nvGraphicFramePr>
          <p:cNvPr id="97281" name="Object 1"/>
          <p:cNvGraphicFramePr>
            <a:graphicFrameLocks noChangeAspect="1"/>
          </p:cNvGraphicFramePr>
          <p:nvPr/>
        </p:nvGraphicFramePr>
        <p:xfrm>
          <a:off x="7477125" y="2990850"/>
          <a:ext cx="2428875" cy="3867150"/>
        </p:xfrm>
        <a:graphic>
          <a:graphicData uri="http://schemas.openxmlformats.org/presentationml/2006/ole">
            <p:oleObj spid="_x0000_s97281" name="Equation" r:id="rId4" imgW="2425700" imgH="3860800" progId="Equation.3">
              <p:embed/>
            </p:oleObj>
          </a:graphicData>
        </a:graphic>
      </p:graphicFrame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158115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95300" y="1358724"/>
            <a:ext cx="6437964" cy="4767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Cannot find uncertainty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time series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400" b="0" baseline="0" dirty="0" smtClean="0">
                <a:solidFill>
                  <a:srgbClr val="7030A0"/>
                </a:solidFill>
                <a:latin typeface="+mn-lt"/>
              </a:rPr>
              <a:t>Need</a:t>
            </a:r>
            <a:r>
              <a:rPr lang="en-GB" sz="2400" b="0" dirty="0" smtClean="0">
                <a:solidFill>
                  <a:srgbClr val="7030A0"/>
                </a:solidFill>
                <a:latin typeface="+mn-lt"/>
              </a:rPr>
              <a:t> to propagate from regressions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400" b="0" dirty="0" smtClean="0">
                <a:solidFill>
                  <a:srgbClr val="7030A0"/>
                </a:solidFill>
                <a:latin typeface="+mn-lt"/>
              </a:rPr>
              <a:t>Need to make assumptions about </a:t>
            </a:r>
            <a:br>
              <a:rPr lang="en-GB" sz="2400" b="0" dirty="0" smtClean="0">
                <a:solidFill>
                  <a:srgbClr val="7030A0"/>
                </a:solidFill>
                <a:latin typeface="+mn-lt"/>
              </a:rPr>
            </a:br>
            <a:r>
              <a:rPr lang="en-GB" sz="2400" b="0" dirty="0" smtClean="0">
                <a:solidFill>
                  <a:srgbClr val="7030A0"/>
                </a:solidFill>
                <a:latin typeface="+mn-lt"/>
              </a:rPr>
              <a:t>cross-covariance terms in </a:t>
            </a:r>
            <a:r>
              <a:rPr lang="el-GR" sz="2400" b="0" dirty="0" smtClean="0">
                <a:solidFill>
                  <a:srgbClr val="7030A0"/>
                </a:solidFill>
                <a:latin typeface="+mn-lt"/>
              </a:rPr>
              <a:t>Σ</a:t>
            </a:r>
            <a:r>
              <a:rPr lang="en-GB" sz="2400" b="0" dirty="0" smtClean="0">
                <a:solidFill>
                  <a:srgbClr val="7030A0"/>
                </a:solidFill>
                <a:latin typeface="+mn-lt"/>
              </a:rPr>
              <a:t> uncertainty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47700" y="3879060"/>
            <a:ext cx="6437964" cy="2399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Finding: Need to only compare matched days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Otherwise, calibration trends introduce biases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Reduces number of cases in my test dataset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H:\MY DOCUMENTS\plots\metopa_b_daily_a_b_3sig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42712"/>
            <a:ext cx="9906000" cy="53152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490" y="368660"/>
            <a:ext cx="9191625" cy="954087"/>
          </a:xfrm>
        </p:spPr>
        <p:txBody>
          <a:bodyPr/>
          <a:lstStyle/>
          <a:p>
            <a:r>
              <a:rPr lang="en-GB" sz="3200" dirty="0" smtClean="0"/>
              <a:t>Time Series of Standard Biases – Updated! Full year </a:t>
            </a:r>
            <a:br>
              <a:rPr lang="en-GB" sz="3200" dirty="0" smtClean="0"/>
            </a:br>
            <a:r>
              <a:rPr lang="en-GB" sz="1600" dirty="0" smtClean="0">
                <a:solidFill>
                  <a:srgbClr val="FF0000"/>
                </a:solidFill>
              </a:rPr>
              <a:t>(Met10/SEVIRI-</a:t>
            </a:r>
            <a:r>
              <a:rPr lang="en-GB" sz="1600" dirty="0" err="1" smtClean="0">
                <a:solidFill>
                  <a:srgbClr val="FF0000"/>
                </a:solidFill>
              </a:rPr>
              <a:t>MetopB</a:t>
            </a:r>
            <a:r>
              <a:rPr lang="en-GB" sz="1600" dirty="0" smtClean="0">
                <a:solidFill>
                  <a:srgbClr val="FF0000"/>
                </a:solidFill>
              </a:rPr>
              <a:t>/IASI) </a:t>
            </a:r>
            <a:r>
              <a:rPr lang="en-GB" sz="1600" dirty="0" smtClean="0">
                <a:solidFill>
                  <a:schemeClr val="tx1"/>
                </a:solidFill>
              </a:rPr>
              <a:t>&amp; (Met10/SEVIRI-</a:t>
            </a:r>
            <a:r>
              <a:rPr lang="en-GB" sz="1600" dirty="0" err="1" smtClean="0">
                <a:solidFill>
                  <a:schemeClr val="tx1"/>
                </a:solidFill>
              </a:rPr>
              <a:t>MetopA</a:t>
            </a:r>
            <a:r>
              <a:rPr lang="en-GB" sz="1600" dirty="0" smtClean="0">
                <a:solidFill>
                  <a:schemeClr val="tx1"/>
                </a:solidFill>
              </a:rPr>
              <a:t>/IASI)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981074" y="5686425"/>
            <a:ext cx="7752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</a:rPr>
              <a:t>Unsmoothed Daily Results                               3-sigma filter</a:t>
            </a:r>
          </a:p>
          <a:p>
            <a:r>
              <a:rPr lang="en-GB" sz="1600" dirty="0" smtClean="0">
                <a:solidFill>
                  <a:schemeClr val="accent1"/>
                </a:solidFill>
              </a:rPr>
              <a:t/>
            </a:r>
            <a:br>
              <a:rPr lang="en-GB" sz="1600" dirty="0" smtClean="0">
                <a:solidFill>
                  <a:schemeClr val="accent1"/>
                </a:solidFill>
              </a:rPr>
            </a:br>
            <a:r>
              <a:rPr lang="en-GB" sz="1600" b="0" dirty="0" smtClean="0">
                <a:solidFill>
                  <a:schemeClr val="accent1"/>
                </a:solidFill>
              </a:rPr>
              <a:t> – not necessarily same days!</a:t>
            </a:r>
            <a:endParaRPr lang="en-GB" sz="1600" b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32023"/>
          </a:xfrm>
        </p:spPr>
        <p:txBody>
          <a:bodyPr/>
          <a:lstStyle/>
          <a:p>
            <a:r>
              <a:rPr lang="en-GB" sz="2800" dirty="0" smtClean="0">
                <a:solidFill>
                  <a:srgbClr val="3333FF"/>
                </a:solidFill>
              </a:rPr>
              <a:t>Recap: Option #1: Demo RAC (MSG3-IASIB)-(MSG3-IASIA)</a:t>
            </a:r>
            <a:endParaRPr lang="en-GB" sz="2800" dirty="0">
              <a:solidFill>
                <a:srgbClr val="7030A0"/>
              </a:solidFill>
            </a:endParaRPr>
          </a:p>
        </p:txBody>
      </p:sp>
      <p:pic>
        <p:nvPicPr>
          <p:cNvPr id="103426" name="Picture 2" descr="H:\MY DOCUMENTS\plots\delta_test_ra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06661"/>
            <a:ext cx="9906000" cy="5444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432023"/>
          </a:xfrm>
        </p:spPr>
        <p:txBody>
          <a:bodyPr/>
          <a:lstStyle/>
          <a:p>
            <a:r>
              <a:rPr lang="en-GB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Option #2: Daily Correction (MSG3-IASIB)-(MSG3-IASIA)</a:t>
            </a:r>
            <a:endParaRPr lang="en-GB" sz="2800" dirty="0">
              <a:solidFill>
                <a:srgbClr val="A2DAD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:\MY DOCUMENTS\plots\delta_test_dail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06661"/>
            <a:ext cx="9906000" cy="5444677"/>
          </a:xfrm>
          <a:prstGeom prst="rect">
            <a:avLst/>
          </a:prstGeom>
          <a:noFill/>
        </p:spPr>
      </p:pic>
      <p:pic>
        <p:nvPicPr>
          <p:cNvPr id="1032" name="Picture 8" descr="H:\MY DOCUMENTS\plots\delta_test_dail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06661"/>
            <a:ext cx="9906000" cy="5444677"/>
          </a:xfrm>
          <a:prstGeom prst="rect">
            <a:avLst/>
          </a:prstGeom>
          <a:noFill/>
        </p:spPr>
      </p:pic>
      <p:pic>
        <p:nvPicPr>
          <p:cNvPr id="6" name="Picture 2" descr="H:\MY DOCUMENTS\plots\delta_test_colloc_match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06661"/>
            <a:ext cx="9906000" cy="5444677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95300" y="386629"/>
            <a:ext cx="8915400" cy="43202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Option 3: Matched Collocations (MSG3-IASIB)-(MSG3-IASIA)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2496" y="6151338"/>
            <a:ext cx="6840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7030A0"/>
                </a:solidFill>
              </a:rPr>
              <a:t>Consistent mean biases with Option 2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But had to increase uncertainty from regression by a factor of ~3</a:t>
            </a:r>
            <a:endParaRPr lang="en-GB" sz="1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32023"/>
          </a:xfrm>
        </p:spPr>
        <p:txBody>
          <a:bodyPr/>
          <a:lstStyle/>
          <a:p>
            <a:r>
              <a:rPr lang="en-GB" sz="2800" dirty="0" smtClean="0">
                <a:solidFill>
                  <a:srgbClr val="7030A0"/>
                </a:solidFill>
              </a:rPr>
              <a:t>Option 3: Matched Collocations (MSG3-IASIB)-(MSG3-IASIA)</a:t>
            </a:r>
            <a:endParaRPr lang="en-GB" sz="2800" dirty="0">
              <a:solidFill>
                <a:srgbClr val="7030A0"/>
              </a:solidFill>
            </a:endParaRPr>
          </a:p>
        </p:txBody>
      </p:sp>
      <p:pic>
        <p:nvPicPr>
          <p:cNvPr id="103426" name="Picture 2" descr="H:\MY DOCUMENTS\plots\delta_test_ra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06661"/>
            <a:ext cx="9906000" cy="5444677"/>
          </a:xfrm>
          <a:prstGeom prst="rect">
            <a:avLst/>
          </a:prstGeom>
          <a:noFill/>
        </p:spPr>
      </p:pic>
      <p:pic>
        <p:nvPicPr>
          <p:cNvPr id="104450" name="Picture 2" descr="H:\MY DOCUMENTS\plots\delta_test_colloc_match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06661"/>
            <a:ext cx="9906000" cy="5444677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95300" y="0"/>
            <a:ext cx="8915400" cy="432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GB" sz="2800" b="0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Option #1: Demo RAC (MSG3-IASIB)-(MSG3-IASIA)</a:t>
            </a:r>
            <a:endParaRPr lang="en-GB" sz="2800" b="0" dirty="0">
              <a:solidFill>
                <a:srgbClr val="3333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95300" y="386629"/>
            <a:ext cx="8915400" cy="43202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Option 3: Matched Collocations (MSG3-IASIB)-(MSG3-IASIA)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2496" y="6151338"/>
            <a:ext cx="6840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3333FF"/>
                </a:solidFill>
              </a:rPr>
              <a:t>Mean Biases from RAC Corrections (Option 1) closer to zero</a:t>
            </a:r>
          </a:p>
          <a:p>
            <a:r>
              <a:rPr lang="en-GB" sz="1400" dirty="0" smtClean="0">
                <a:solidFill>
                  <a:srgbClr val="7030A0"/>
                </a:solidFill>
              </a:rPr>
              <a:t>But broadly consistent with Collocations from matching days (Option 3)</a:t>
            </a:r>
            <a:endParaRPr lang="en-GB" sz="1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chemeClr val="accent4">
                    <a:lumMod val="75000"/>
                  </a:schemeClr>
                </a:solidFill>
              </a:rPr>
              <a:t>Option #3: From Collocations - Findings</a:t>
            </a:r>
            <a:endParaRPr lang="en-GB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58724"/>
            <a:ext cx="6437964" cy="4767439"/>
          </a:xfrm>
        </p:spPr>
        <p:txBody>
          <a:bodyPr/>
          <a:lstStyle/>
          <a:p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</a:rPr>
              <a:t>Finding: Need to only compare matched days</a:t>
            </a:r>
          </a:p>
          <a:p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</a:rPr>
              <a:t>Otherwise, calibration trends introduce biases</a:t>
            </a:r>
          </a:p>
          <a:p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</a:rPr>
              <a:t>Reduces number of cases in my test dataset</a:t>
            </a:r>
          </a:p>
          <a:p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</a:rPr>
              <a:t>Consistent results – but larger uncertainties</a:t>
            </a:r>
          </a:p>
          <a:p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</a:rPr>
              <a:t>Needs more data to be kept (all collocations)</a:t>
            </a:r>
          </a:p>
          <a:p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</a:rPr>
              <a:t>Need to make assumptions about cross-covariance terms in </a:t>
            </a:r>
            <a:r>
              <a:rPr lang="el-GR" sz="2400" dirty="0" smtClean="0">
                <a:solidFill>
                  <a:schemeClr val="accent4">
                    <a:lumMod val="75000"/>
                  </a:schemeClr>
                </a:solidFill>
              </a:rPr>
              <a:t>Σ</a:t>
            </a:r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</a:rPr>
              <a:t> uncertainty</a:t>
            </a:r>
          </a:p>
          <a:p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2400" dirty="0" err="1" smtClean="0">
                <a:solidFill>
                  <a:schemeClr val="accent4">
                    <a:lumMod val="75000"/>
                  </a:schemeClr>
                </a:solidFill>
              </a:rPr>
              <a:t>Unweighted</a:t>
            </a:r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</a:rPr>
              <a:t> regression gives large uncertainties in shorter wavelength channels)</a:t>
            </a:r>
          </a:p>
          <a:p>
            <a:r>
              <a:rPr lang="en-GB" sz="2400" dirty="0" smtClean="0">
                <a:solidFill>
                  <a:schemeClr val="accent4">
                    <a:lumMod val="75000"/>
                  </a:schemeClr>
                </a:solidFill>
              </a:rPr>
              <a:t>Weighted regression: weights need increasing by a factor of ~3 to give uncertainties consistent with time series of Daily Corrections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Results </a:t>
            </a:r>
            <a:r>
              <a:rPr lang="en-GB" sz="2400" b="1" dirty="0" smtClean="0">
                <a:solidFill>
                  <a:srgbClr val="FF0000"/>
                </a:solidFill>
              </a:rPr>
              <a:t>not </a:t>
            </a:r>
            <a:r>
              <a:rPr lang="en-GB" sz="2400" dirty="0" smtClean="0">
                <a:solidFill>
                  <a:srgbClr val="FF0000"/>
                </a:solidFill>
              </a:rPr>
              <a:t>robust to sub-sampling time series</a:t>
            </a:r>
            <a:endParaRPr lang="en-GB" sz="2400" dirty="0">
              <a:solidFill>
                <a:srgbClr val="FF0000"/>
              </a:solidFill>
            </a:endParaRPr>
          </a:p>
        </p:txBody>
      </p:sp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7705725" y="1600200"/>
          <a:ext cx="1704975" cy="1123950"/>
        </p:xfrm>
        <a:graphic>
          <a:graphicData uri="http://schemas.openxmlformats.org/presentationml/2006/ole">
            <p:oleObj spid="_x0000_s105474" name="Equation" r:id="rId3" imgW="1701800" imgH="1117600" progId="Equation.3">
              <p:embed/>
            </p:oleObj>
          </a:graphicData>
        </a:graphic>
      </p:graphicFrame>
      <p:graphicFrame>
        <p:nvGraphicFramePr>
          <p:cNvPr id="97281" name="Object 1"/>
          <p:cNvGraphicFramePr>
            <a:graphicFrameLocks noChangeAspect="1"/>
          </p:cNvGraphicFramePr>
          <p:nvPr/>
        </p:nvGraphicFramePr>
        <p:xfrm>
          <a:off x="7477125" y="2990850"/>
          <a:ext cx="2428875" cy="3867150"/>
        </p:xfrm>
        <a:graphic>
          <a:graphicData uri="http://schemas.openxmlformats.org/presentationml/2006/ole">
            <p:oleObj spid="_x0000_s105475" name="Equation" r:id="rId4" imgW="2425700" imgH="3860800" progId="Equation.3">
              <p:embed/>
            </p:oleObj>
          </a:graphicData>
        </a:graphic>
      </p:graphicFrame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158115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Conclusions re: Defining Delta Corrections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58724"/>
            <a:ext cx="8915400" cy="4525963"/>
          </a:xfrm>
        </p:spPr>
        <p:txBody>
          <a:bodyPr/>
          <a:lstStyle/>
          <a:p>
            <a:pPr>
              <a:buNone/>
            </a:pPr>
            <a:r>
              <a:rPr lang="en-GB" sz="2800" dirty="0" smtClean="0"/>
              <a:t>Proposal (based on this analysis):</a:t>
            </a:r>
          </a:p>
          <a:p>
            <a:r>
              <a:rPr lang="en-GB" sz="2800" dirty="0" smtClean="0"/>
              <a:t>Delta Corrections are calculated as:</a:t>
            </a:r>
          </a:p>
          <a:p>
            <a:pPr lvl="1"/>
            <a:r>
              <a:rPr lang="en-GB" sz="2400" dirty="0" smtClean="0">
                <a:solidFill>
                  <a:srgbClr val="3333FF"/>
                </a:solidFill>
              </a:rPr>
              <a:t>mean Double Difference of Re-Analysis Corrections Coefficients</a:t>
            </a:r>
          </a:p>
          <a:p>
            <a:pPr lvl="1"/>
            <a:r>
              <a:rPr lang="en-GB" sz="2400" dirty="0" smtClean="0">
                <a:solidFill>
                  <a:srgbClr val="3333FF"/>
                </a:solidFill>
              </a:rPr>
              <a:t>Evaluated over the whole overlap period (Option #1)</a:t>
            </a:r>
          </a:p>
          <a:p>
            <a:pPr lvl="1"/>
            <a:r>
              <a:rPr lang="en-GB" sz="2400" dirty="0" smtClean="0">
                <a:solidFill>
                  <a:srgbClr val="3333FF"/>
                </a:solidFill>
              </a:rPr>
              <a:t>Updated daily for NRTC &amp; RAC products</a:t>
            </a:r>
          </a:p>
          <a:p>
            <a:r>
              <a:rPr lang="en-GB" sz="2800" dirty="0" smtClean="0"/>
              <a:t>Delta Correction Uncertainty is calculated from:</a:t>
            </a:r>
          </a:p>
          <a:p>
            <a:pPr lvl="1"/>
            <a:r>
              <a:rPr lang="en-GB" sz="2400" dirty="0" smtClean="0">
                <a:solidFill>
                  <a:srgbClr val="3333FF"/>
                </a:solidFill>
              </a:rPr>
              <a:t>Covariance of times series of Delta Corrections</a:t>
            </a:r>
          </a:p>
          <a:p>
            <a:pPr lvl="1"/>
            <a:r>
              <a:rPr lang="en-GB" sz="2400" dirty="0" smtClean="0">
                <a:solidFill>
                  <a:srgbClr val="3333FF"/>
                </a:solidFill>
              </a:rPr>
              <a:t>Evaluated over the whole overlap period*</a:t>
            </a:r>
          </a:p>
          <a:p>
            <a:pPr lvl="1"/>
            <a:r>
              <a:rPr lang="en-GB" sz="2400" dirty="0" smtClean="0">
                <a:solidFill>
                  <a:srgbClr val="3333FF"/>
                </a:solidFill>
              </a:rPr>
              <a:t>Scaled to account for over-sampling factor (RACs are smoothed)</a:t>
            </a:r>
          </a:p>
          <a:p>
            <a:r>
              <a:rPr lang="en-GB" sz="2800" dirty="0" smtClean="0"/>
              <a:t>Apply Delta Correction to all secondary references</a:t>
            </a:r>
          </a:p>
          <a:p>
            <a:pPr lvl="1"/>
            <a:r>
              <a:rPr lang="en-GB" sz="2400" dirty="0" smtClean="0"/>
              <a:t>Generate GSICS Corrections to Primary Reference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Delta Correction </a:t>
            </a:r>
            <a:r>
              <a:rPr lang="en-GB" dirty="0" smtClean="0">
                <a:solidFill>
                  <a:schemeClr val="tx2"/>
                </a:solidFill>
              </a:rPr>
              <a:t>Stationarity Tests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* Delta Corrections only use whole overlap period if: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Test¹ shows no </a:t>
            </a:r>
            <a:r>
              <a:rPr lang="en-GB" i="1" dirty="0" smtClean="0">
                <a:solidFill>
                  <a:schemeClr val="tx2"/>
                </a:solidFill>
              </a:rPr>
              <a:t>significant</a:t>
            </a:r>
            <a:r>
              <a:rPr lang="en-GB" dirty="0" smtClean="0">
                <a:solidFill>
                  <a:schemeClr val="tx2"/>
                </a:solidFill>
              </a:rPr>
              <a:t>² jumps during period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¹ Suitable tests to be defined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² Significant </a:t>
            </a:r>
            <a:r>
              <a:rPr lang="en-GB" dirty="0" err="1" smtClean="0">
                <a:solidFill>
                  <a:schemeClr val="tx2"/>
                </a:solidFill>
              </a:rPr>
              <a:t>wrt</a:t>
            </a:r>
            <a:r>
              <a:rPr lang="en-GB" dirty="0" smtClean="0">
                <a:solidFill>
                  <a:schemeClr val="tx2"/>
                </a:solidFill>
              </a:rPr>
              <a:t> uncertainty on GSICS Correction 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and/or user requirements</a:t>
            </a:r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Test¹ </a:t>
            </a:r>
            <a:r>
              <a:rPr lang="en-GB" dirty="0" smtClean="0">
                <a:solidFill>
                  <a:schemeClr val="tx2"/>
                </a:solidFill>
              </a:rPr>
              <a:t>shows no </a:t>
            </a:r>
            <a:r>
              <a:rPr lang="en-GB" i="1" dirty="0" smtClean="0">
                <a:solidFill>
                  <a:schemeClr val="tx2"/>
                </a:solidFill>
              </a:rPr>
              <a:t>significant</a:t>
            </a:r>
            <a:r>
              <a:rPr lang="en-GB" dirty="0" smtClean="0">
                <a:solidFill>
                  <a:schemeClr val="tx2"/>
                </a:solidFill>
              </a:rPr>
              <a:t>²</a:t>
            </a:r>
            <a:r>
              <a:rPr lang="en-GB" i="1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cycles </a:t>
            </a:r>
            <a:r>
              <a:rPr lang="en-GB" dirty="0" smtClean="0">
                <a:solidFill>
                  <a:schemeClr val="tx2"/>
                </a:solidFill>
              </a:rPr>
              <a:t>during </a:t>
            </a:r>
            <a:r>
              <a:rPr lang="en-GB" dirty="0" smtClean="0">
                <a:solidFill>
                  <a:schemeClr val="tx2"/>
                </a:solidFill>
              </a:rPr>
              <a:t>period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Or define for an integral number of cycles?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Test¹ shows no </a:t>
            </a:r>
            <a:r>
              <a:rPr lang="en-GB" i="1" dirty="0" smtClean="0">
                <a:solidFill>
                  <a:schemeClr val="tx2"/>
                </a:solidFill>
              </a:rPr>
              <a:t>significant</a:t>
            </a:r>
            <a:r>
              <a:rPr lang="en-GB" dirty="0" smtClean="0">
                <a:solidFill>
                  <a:schemeClr val="tx2"/>
                </a:solidFill>
              </a:rPr>
              <a:t>²</a:t>
            </a:r>
            <a:r>
              <a:rPr lang="en-GB" i="1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trend during </a:t>
            </a:r>
            <a:r>
              <a:rPr lang="en-GB" dirty="0" smtClean="0">
                <a:solidFill>
                  <a:schemeClr val="tx2"/>
                </a:solidFill>
              </a:rPr>
              <a:t>period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Or ... we’re in trouble...?</a:t>
            </a:r>
            <a:endParaRPr lang="en-GB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GB" sz="4000" dirty="0" smtClean="0"/>
              <a:t>Blending Corrections</a:t>
            </a:r>
            <a:br>
              <a:rPr lang="en-GB" sz="4000" dirty="0" smtClean="0"/>
            </a:br>
            <a:r>
              <a:rPr lang="en-GB" sz="4000" dirty="0" smtClean="0"/>
              <a:t>from different References</a:t>
            </a:r>
            <a:endParaRPr lang="en-GB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Primary GSICS Reference Transfer Strategies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5300" y="1600200"/>
          <a:ext cx="8915403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292"/>
                <a:gridCol w="2160288"/>
                <a:gridCol w="1620216"/>
                <a:gridCol w="1440192"/>
                <a:gridCol w="810108"/>
                <a:gridCol w="720096"/>
                <a:gridCol w="76721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Strategy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2"/>
                          </a:solidFill>
                        </a:rPr>
                        <a:t>Definition</a:t>
                      </a:r>
                      <a:endParaRPr lang="en-GB" sz="16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NRTC?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RAC?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ARC?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Single</a:t>
                      </a:r>
                      <a:r>
                        <a:rPr lang="en-GB" sz="1600" baseline="0" dirty="0" smtClean="0"/>
                        <a:t> Transferable Reference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2"/>
                          </a:solidFill>
                        </a:rPr>
                        <a:t>Pecking Order</a:t>
                      </a:r>
                      <a:r>
                        <a:rPr lang="en-GB" sz="1600" dirty="0" smtClean="0"/>
                        <a:t>:</a:t>
                      </a:r>
                      <a:r>
                        <a:rPr lang="en-GB" sz="1600" baseline="0" dirty="0" smtClean="0"/>
                        <a:t>  IASI-A, -B, -C, </a:t>
                      </a:r>
                      <a:r>
                        <a:rPr lang="en-GB" sz="1600" baseline="0" dirty="0" err="1" smtClean="0"/>
                        <a:t>CrIS</a:t>
                      </a:r>
                      <a:r>
                        <a:rPr lang="en-GB" sz="1600" baseline="0" dirty="0" smtClean="0"/>
                        <a:t>, AIRS,...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chemeClr val="accent2"/>
                          </a:solidFill>
                        </a:rPr>
                        <a:t>Transition 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V. Simple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Doesn’t use all data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Simple</a:t>
                      </a:r>
                      <a:r>
                        <a:rPr lang="en-GB" sz="1600" baseline="0" dirty="0" smtClean="0"/>
                        <a:t> Blend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2"/>
                          </a:solidFill>
                        </a:rPr>
                        <a:t>Equal Weightings </a:t>
                      </a:r>
                      <a:br>
                        <a:rPr lang="en-GB" sz="1600" dirty="0" smtClean="0">
                          <a:solidFill>
                            <a:schemeClr val="accent2"/>
                          </a:solidFill>
                        </a:rPr>
                      </a:br>
                      <a:r>
                        <a:rPr lang="en-GB" sz="1600" dirty="0" smtClean="0">
                          <a:solidFill>
                            <a:schemeClr val="accent2"/>
                          </a:solidFill>
                        </a:rPr>
                        <a:t>of each reference</a:t>
                      </a:r>
                      <a:endParaRPr lang="en-GB" sz="16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V. Simple</a:t>
                      </a:r>
                    </a:p>
                    <a:p>
                      <a:r>
                        <a:rPr lang="en-GB" sz="1600" dirty="0" smtClean="0"/>
                        <a:t>Uses all data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Short periods</a:t>
                      </a:r>
                    </a:p>
                    <a:p>
                      <a:r>
                        <a:rPr lang="en-GB" sz="1600" dirty="0" smtClean="0"/>
                        <a:t>add noise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Delayed Blend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2"/>
                          </a:solidFill>
                        </a:rPr>
                        <a:t>Equal Weightings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accent2"/>
                          </a:solidFill>
                        </a:rPr>
                        <a:t>+ Delay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F. Simple</a:t>
                      </a:r>
                    </a:p>
                    <a:p>
                      <a:r>
                        <a:rPr lang="en-GB" sz="1600" dirty="0" smtClean="0"/>
                        <a:t>Uses most</a:t>
                      </a:r>
                      <a:r>
                        <a:rPr lang="en-GB" sz="1600" baseline="0" dirty="0" smtClean="0"/>
                        <a:t> data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None?</a:t>
                      </a:r>
                      <a:br>
                        <a:rPr lang="en-GB" sz="1600" dirty="0" smtClean="0"/>
                      </a:br>
                      <a:r>
                        <a:rPr lang="en-GB" sz="1600" dirty="0" smtClean="0"/>
                        <a:t>(Delay)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N/R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Tapered Transition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2"/>
                          </a:solidFill>
                        </a:rPr>
                        <a:t>Tapered Weightings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Uses most data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Smoothes</a:t>
                      </a:r>
                      <a:r>
                        <a:rPr lang="en-GB" sz="1600" baseline="0" dirty="0" smtClean="0"/>
                        <a:t> steps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Can’t see future!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Weighted </a:t>
                      </a:r>
                      <a:r>
                        <a:rPr lang="en-GB" sz="1600" b="1" baseline="0" dirty="0" smtClean="0"/>
                        <a:t>Blend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accent2"/>
                          </a:solidFill>
                        </a:rPr>
                        <a:t>Weightings</a:t>
                      </a:r>
                      <a:br>
                        <a:rPr lang="en-GB" sz="1600" b="1" dirty="0" smtClean="0">
                          <a:solidFill>
                            <a:schemeClr val="accent2"/>
                          </a:solidFill>
                        </a:rPr>
                      </a:br>
                      <a:r>
                        <a:rPr lang="en-GB" sz="1600" b="1" dirty="0" smtClean="0">
                          <a:solidFill>
                            <a:schemeClr val="accent2"/>
                          </a:solidFill>
                        </a:rPr>
                        <a:t>by Uncertainty</a:t>
                      </a:r>
                      <a:endParaRPr lang="en-GB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Q. Simple</a:t>
                      </a:r>
                    </a:p>
                    <a:p>
                      <a:r>
                        <a:rPr lang="en-GB" sz="1600" b="1" dirty="0" smtClean="0"/>
                        <a:t>Uses all data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baseline="0" dirty="0" smtClean="0"/>
                        <a:t>None?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Y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Y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Y</a:t>
                      </a:r>
                      <a:endParaRPr lang="en-GB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Others?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 to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525963"/>
          </a:xfrm>
        </p:spPr>
        <p:txBody>
          <a:bodyPr/>
          <a:lstStyle/>
          <a:p>
            <a:r>
              <a:rPr lang="en-GB" sz="2800" dirty="0" smtClean="0"/>
              <a:t>New reference instruments becoming available</a:t>
            </a:r>
          </a:p>
          <a:p>
            <a:pPr lvl="1"/>
            <a:r>
              <a:rPr lang="en-GB" sz="2400" dirty="0" err="1" smtClean="0"/>
              <a:t>MetopB</a:t>
            </a:r>
            <a:r>
              <a:rPr lang="en-GB" sz="2400" dirty="0" smtClean="0"/>
              <a:t>/IASI, SNPP/</a:t>
            </a:r>
            <a:r>
              <a:rPr lang="en-GB" sz="2400" dirty="0" err="1" smtClean="0"/>
              <a:t>CrIS</a:t>
            </a:r>
            <a:r>
              <a:rPr lang="en-GB" sz="2400" dirty="0" smtClean="0"/>
              <a:t>, ...</a:t>
            </a:r>
          </a:p>
          <a:p>
            <a:pPr lvl="1"/>
            <a:r>
              <a:rPr lang="en-GB" sz="2400" dirty="0" smtClean="0"/>
              <a:t>VIIRS, ...</a:t>
            </a:r>
          </a:p>
          <a:p>
            <a:r>
              <a:rPr lang="en-GB" sz="2800" dirty="0" smtClean="0"/>
              <a:t>Need to define Archive Recalibration Corrections</a:t>
            </a:r>
          </a:p>
          <a:p>
            <a:pPr lvl="1"/>
            <a:r>
              <a:rPr lang="en-GB" sz="2400" dirty="0" smtClean="0"/>
              <a:t>To support generation of FCDRs</a:t>
            </a:r>
          </a:p>
          <a:p>
            <a:r>
              <a:rPr lang="en-GB" sz="2800" dirty="0" smtClean="0"/>
              <a:t>Aim to blend multiple references</a:t>
            </a:r>
          </a:p>
          <a:p>
            <a:pPr lvl="1"/>
            <a:r>
              <a:rPr lang="en-GB" sz="2400" dirty="0" smtClean="0"/>
              <a:t>After bias adjustment </a:t>
            </a:r>
          </a:p>
          <a:p>
            <a:pPr lvl="1"/>
            <a:r>
              <a:rPr lang="en-GB" sz="2400" dirty="0" smtClean="0"/>
              <a:t>Define a </a:t>
            </a:r>
            <a:r>
              <a:rPr lang="en-GB" sz="2400" i="1" dirty="0" smtClean="0"/>
              <a:t>Primary GSICS Reference </a:t>
            </a:r>
            <a:r>
              <a:rPr lang="en-GB" sz="2400" dirty="0" smtClean="0"/>
              <a:t>by consensus</a:t>
            </a:r>
          </a:p>
          <a:p>
            <a:r>
              <a:rPr lang="en-GB" sz="2800" dirty="0" smtClean="0">
                <a:solidFill>
                  <a:schemeClr val="accent1"/>
                </a:solidFill>
              </a:rPr>
              <a:t>More methods becoming available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</a:rPr>
              <a:t>DCC, Lunar, Rayleigh, ...</a:t>
            </a:r>
          </a:p>
          <a:p>
            <a:pPr lvl="1"/>
            <a:r>
              <a:rPr lang="en-GB" sz="2400" dirty="0" smtClean="0">
                <a:solidFill>
                  <a:schemeClr val="accent1"/>
                </a:solidFill>
              </a:rPr>
              <a:t>Ultimately aim to combine multiple methods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Define Weights in Blended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23373"/>
            <a:ext cx="9410700" cy="4525963"/>
          </a:xfrm>
        </p:spPr>
        <p:txBody>
          <a:bodyPr/>
          <a:lstStyle/>
          <a:p>
            <a:r>
              <a:rPr lang="en-IE" dirty="0" smtClean="0"/>
              <a:t>What matters: </a:t>
            </a:r>
          </a:p>
          <a:p>
            <a:pPr lvl="1"/>
            <a:r>
              <a:rPr lang="en-IE" dirty="0" smtClean="0"/>
              <a:t>How good is Delta Correction relative to GSICS Correction?</a:t>
            </a:r>
          </a:p>
          <a:p>
            <a:pPr lvl="1"/>
            <a:r>
              <a:rPr lang="en-IE" dirty="0" smtClean="0"/>
              <a:t>Evaluate Uncertainty!</a:t>
            </a:r>
          </a:p>
          <a:p>
            <a:pPr lvl="1"/>
            <a:r>
              <a:rPr lang="en-IE" dirty="0" smtClean="0"/>
              <a:t>Uncertainty of Mean Double Difference of Overlap T/S</a:t>
            </a:r>
          </a:p>
          <a:p>
            <a:pPr lvl="1"/>
            <a:r>
              <a:rPr lang="en-IE" dirty="0" smtClean="0"/>
              <a:t>Relative to Uncertainty of Single Difference T/S</a:t>
            </a:r>
          </a:p>
          <a:p>
            <a:r>
              <a:rPr lang="en-IE" dirty="0" smtClean="0"/>
              <a:t>If only one reference available </a:t>
            </a:r>
          </a:p>
          <a:p>
            <a:pPr lvl="1"/>
            <a:r>
              <a:rPr lang="en-IE" dirty="0" smtClean="0"/>
              <a:t>it gets 100% weight!</a:t>
            </a:r>
          </a:p>
          <a:p>
            <a:r>
              <a:rPr lang="en-IE" dirty="0" smtClean="0"/>
              <a:t>If multiple references available</a:t>
            </a:r>
          </a:p>
          <a:p>
            <a:pPr lvl="1"/>
            <a:r>
              <a:rPr lang="en-IE" dirty="0" smtClean="0"/>
              <a:t>Weight each by their total uncertainty </a:t>
            </a:r>
            <a:br>
              <a:rPr lang="en-IE" dirty="0" smtClean="0"/>
            </a:br>
            <a:r>
              <a:rPr lang="en-IE" dirty="0" smtClean="0"/>
              <a:t>(incl. Delta Corr.)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GB" dirty="0" smtClean="0"/>
              <a:t>Simple Example Blended Reference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800" dirty="0" smtClean="0"/>
              <a:t>Simplest Blend:</a:t>
            </a:r>
          </a:p>
          <a:p>
            <a:pPr lvl="1"/>
            <a:r>
              <a:rPr lang="en-GB" sz="2400" dirty="0" smtClean="0"/>
              <a:t>Equal Weight for each  available Reference</a:t>
            </a:r>
            <a:endParaRPr lang="en-GB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r>
              <a:rPr lang="en-GB" sz="2800" dirty="0" smtClean="0"/>
              <a:t>More Advanced:</a:t>
            </a:r>
          </a:p>
          <a:p>
            <a:pPr lvl="1"/>
            <a:r>
              <a:rPr lang="en-GB" sz="2400" dirty="0" smtClean="0"/>
              <a:t>Tapered transition </a:t>
            </a:r>
            <a:br>
              <a:rPr lang="en-GB" sz="2400" dirty="0" smtClean="0"/>
            </a:br>
            <a:r>
              <a:rPr lang="en-GB" sz="2400" dirty="0" smtClean="0"/>
              <a:t>e.g. 1 year</a:t>
            </a:r>
          </a:p>
          <a:p>
            <a:pPr lvl="1"/>
            <a:r>
              <a:rPr lang="en-GB" sz="2400" dirty="0" smtClean="0"/>
              <a:t>Weight based on Relative Uncertainty of Single and Double Differences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2"/>
          </p:nvPr>
        </p:nvGraphicFramePr>
        <p:xfrm>
          <a:off x="4892675" y="1606550"/>
          <a:ext cx="4419600" cy="216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quarter" idx="4"/>
          </p:nvPr>
        </p:nvGraphicFramePr>
        <p:xfrm>
          <a:off x="4892675" y="3921125"/>
          <a:ext cx="4419600" cy="216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2"/>
          <p:cNvGraphicFramePr>
            <a:graphicFrameLocks/>
          </p:cNvGraphicFramePr>
          <p:nvPr/>
        </p:nvGraphicFramePr>
        <p:xfrm>
          <a:off x="4892675" y="1606550"/>
          <a:ext cx="4419600" cy="216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GB" sz="3200" dirty="0" smtClean="0"/>
              <a:t>Example Tapered Blended Reference for ARC</a:t>
            </a:r>
            <a:endParaRPr lang="en-GB" sz="3200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quarter" idx="1"/>
          </p:nvPr>
        </p:nvGraphicFramePr>
        <p:xfrm>
          <a:off x="320675" y="1606550"/>
          <a:ext cx="4419600" cy="216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Content Placeholder 1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111620" name="Object 4"/>
          <p:cNvGraphicFramePr>
            <a:graphicFrameLocks noChangeAspect="1"/>
          </p:cNvGraphicFramePr>
          <p:nvPr/>
        </p:nvGraphicFramePr>
        <p:xfrm>
          <a:off x="4867275" y="1457325"/>
          <a:ext cx="4581525" cy="2486025"/>
        </p:xfrm>
        <a:graphic>
          <a:graphicData uri="http://schemas.openxmlformats.org/presentationml/2006/ole">
            <p:oleObj spid="_x0000_s118786" name="Document" r:id="rId4" imgW="4632723" imgH="2862238" progId="Word.Document.12">
              <p:embed/>
            </p:oleObj>
          </a:graphicData>
        </a:graphic>
      </p:graphicFrame>
      <p:graphicFrame>
        <p:nvGraphicFramePr>
          <p:cNvPr id="19" name="Content Placeholder 18"/>
          <p:cNvGraphicFramePr>
            <a:graphicFrameLocks noGrp="1"/>
          </p:cNvGraphicFramePr>
          <p:nvPr>
            <p:ph sz="quarter" idx="3"/>
          </p:nvPr>
        </p:nvGraphicFramePr>
        <p:xfrm>
          <a:off x="320675" y="3921125"/>
          <a:ext cx="4419600" cy="216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Content Placeholder 21"/>
          <p:cNvGraphicFramePr>
            <a:graphicFrameLocks noGrp="1"/>
          </p:cNvGraphicFramePr>
          <p:nvPr>
            <p:ph sz="quarter" idx="4"/>
          </p:nvPr>
        </p:nvGraphicFramePr>
        <p:xfrm>
          <a:off x="4892675" y="3921125"/>
          <a:ext cx="4419600" cy="216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Recap ATBD for Option #1: GEO-LEO IR - RAC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8726"/>
            <a:ext cx="8915400" cy="526068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Generate intermediate </a:t>
            </a:r>
            <a:r>
              <a:rPr lang="en-GB" sz="1600" i="1" dirty="0" smtClean="0"/>
              <a:t>RAC-like </a:t>
            </a:r>
            <a:r>
              <a:rPr lang="en-GB" sz="1600" dirty="0" smtClean="0"/>
              <a:t>products for (Mon-Ref1) and (Mon-Ref2)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Check periods over which each reference is available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Define/Refine date range over which to evaluate Delta Correction</a:t>
            </a:r>
          </a:p>
          <a:p>
            <a:pPr marL="914400" lvl="1" indent="-514350"/>
            <a:r>
              <a:rPr lang="en-GB" sz="1400" dirty="0" smtClean="0"/>
              <a:t>Default: Whole overlap period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Read coefficients from RAC (Mon-Ref1) and (Mon-Ref2)</a:t>
            </a:r>
            <a:endParaRPr lang="en-GB" sz="1600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Calc Double Difference of RAC coefficients from time series of RAC(Mon-Ref2)-RAC(Mon-Ref1)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Apply DD coefficients to evaluate DD bias time series for standard radiance scenes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step changes in the DD bias time series – if significant:</a:t>
            </a:r>
          </a:p>
          <a:p>
            <a:pPr marL="914400" lvl="1" indent="-514350"/>
            <a:r>
              <a:rPr lang="en-GB" sz="1400" dirty="0" smtClean="0"/>
              <a:t>split overlap period and treat as separate reference 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periodicity in the DD bias time series – if significant:</a:t>
            </a:r>
          </a:p>
          <a:p>
            <a:pPr marL="914400" lvl="1" indent="-514350"/>
            <a:r>
              <a:rPr lang="en-GB" sz="1400" dirty="0" smtClean="0"/>
              <a:t>limit date range to </a:t>
            </a:r>
            <a:r>
              <a:rPr lang="en-GB" sz="1400" i="1" dirty="0" smtClean="0"/>
              <a:t>n</a:t>
            </a:r>
            <a:r>
              <a:rPr lang="en-GB" sz="1400" dirty="0" smtClean="0"/>
              <a:t> periods, define uncertainty growth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drifts in the DD bias time series – if significant:</a:t>
            </a:r>
          </a:p>
          <a:p>
            <a:pPr marL="914400" lvl="1" indent="-514350"/>
            <a:r>
              <a:rPr lang="en-GB" sz="1400" dirty="0" smtClean="0"/>
              <a:t>limit date range to create period with insignificant changes, define uncertainty growth 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If no significant changes: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Define Delta Correction as mean of Double Difference of RAC coefficients and covariance</a:t>
            </a:r>
          </a:p>
          <a:p>
            <a:pPr marL="914400" lvl="1" indent="-514350"/>
            <a:r>
              <a:rPr lang="en-GB" sz="1400" dirty="0" smtClean="0"/>
              <a:t>Correcting covariance for oversampling in RAC time series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>
                <a:solidFill>
                  <a:srgbClr val="FF0000"/>
                </a:solidFill>
              </a:rPr>
              <a:t>Apply Delta Correction to (Mon-Ref2) to generate RAC for dates when Ref1 not available</a:t>
            </a:r>
          </a:p>
          <a:p>
            <a:pPr marL="914400" lvl="1" indent="-514350"/>
            <a:r>
              <a:rPr lang="en-GB" sz="1400" dirty="0" smtClean="0">
                <a:solidFill>
                  <a:srgbClr val="FF0000"/>
                </a:solidFill>
              </a:rPr>
              <a:t>How? See Next Slide...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88568"/>
            <a:ext cx="8915400" cy="954087"/>
          </a:xfrm>
        </p:spPr>
        <p:txBody>
          <a:bodyPr/>
          <a:lstStyle/>
          <a:p>
            <a:r>
              <a:rPr lang="en-IE" sz="3600" dirty="0" smtClean="0"/>
              <a:t>How to make NRTC to Primary GSICS Reference using </a:t>
            </a:r>
            <a:r>
              <a:rPr lang="en-GB" sz="3600" dirty="0" smtClean="0"/>
              <a:t>Delta Corrections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50406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E" sz="1800" dirty="0" smtClean="0"/>
              <a:t>Check whether there is an existing Primary Reference product?</a:t>
            </a:r>
          </a:p>
          <a:p>
            <a:pPr marL="914400" lvl="1" indent="-514350"/>
            <a:r>
              <a:rPr lang="en-IE" sz="1600" dirty="0" smtClean="0"/>
              <a:t>If not create one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For given date, check which References’ Delta Corrections and NRTCs are available for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Apply Delta Correction for each available reference to each NRTC </a:t>
            </a:r>
            <a:br>
              <a:rPr lang="en-GB" sz="1800" dirty="0" smtClean="0"/>
            </a:br>
            <a:r>
              <a:rPr lang="en-GB" sz="1800" dirty="0" smtClean="0"/>
              <a:t>and evaluate uncertainty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Combine Corrected Corrections (</a:t>
            </a:r>
            <a:r>
              <a:rPr lang="en-GB" sz="1800" dirty="0" err="1" smtClean="0"/>
              <a:t>NRTC+Delta</a:t>
            </a:r>
            <a:r>
              <a:rPr lang="en-GB" sz="1800" dirty="0" smtClean="0"/>
              <a:t>) for each Reference</a:t>
            </a:r>
            <a:endParaRPr lang="en-IE" sz="1800" dirty="0" smtClean="0"/>
          </a:p>
          <a:p>
            <a:pPr marL="914400" lvl="1" indent="-514350"/>
            <a:r>
              <a:rPr lang="en-IE" sz="1600" dirty="0" smtClean="0"/>
              <a:t>Weighted by uncertainty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Write this out to Primary Reference NRTC Product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88568"/>
            <a:ext cx="8915400" cy="954087"/>
          </a:xfrm>
        </p:spPr>
        <p:txBody>
          <a:bodyPr/>
          <a:lstStyle/>
          <a:p>
            <a:r>
              <a:rPr lang="en-IE" sz="3600" dirty="0" smtClean="0"/>
              <a:t>How to make RAC to Primary GSICS Reference using </a:t>
            </a:r>
            <a:r>
              <a:rPr lang="en-GB" sz="3600" dirty="0" smtClean="0"/>
              <a:t>Delta Corrections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50406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E" sz="1800" dirty="0" smtClean="0"/>
              <a:t>Check whether there is an existing Primary Reference product?</a:t>
            </a:r>
          </a:p>
          <a:p>
            <a:pPr marL="914400" lvl="1" indent="-514350"/>
            <a:r>
              <a:rPr lang="en-IE" sz="1600" dirty="0" smtClean="0"/>
              <a:t>If not create one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For given date, check which References’ Delta Corrections and RACs are available for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Apply Delta Correction for each available reference to each RAC </a:t>
            </a:r>
            <a:br>
              <a:rPr lang="en-GB" sz="1800" dirty="0" smtClean="0"/>
            </a:br>
            <a:r>
              <a:rPr lang="en-GB" sz="1800" dirty="0" smtClean="0"/>
              <a:t>and evaluate uncertainty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Combine Corrected Corrections (</a:t>
            </a:r>
            <a:r>
              <a:rPr lang="en-GB" sz="1800" dirty="0" err="1" smtClean="0"/>
              <a:t>RAC+Delta</a:t>
            </a:r>
            <a:r>
              <a:rPr lang="en-GB" sz="1800" dirty="0" smtClean="0"/>
              <a:t>) for each Reference</a:t>
            </a:r>
            <a:endParaRPr lang="en-IE" sz="1800" dirty="0" smtClean="0"/>
          </a:p>
          <a:p>
            <a:pPr marL="914400" lvl="1" indent="-514350"/>
            <a:r>
              <a:rPr lang="en-IE" sz="1600" dirty="0" smtClean="0"/>
              <a:t>Weighted by uncertainty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Write this out to Primary Reference RAC Product</a:t>
            </a:r>
          </a:p>
          <a:p>
            <a:pPr marL="514350" indent="-514350">
              <a:buFont typeface="+mj-lt"/>
              <a:buAutoNum type="arabicPeriod"/>
            </a:pPr>
            <a:endParaRPr lang="en-GB" sz="1800" dirty="0" smtClean="0"/>
          </a:p>
          <a:p>
            <a:pPr marL="514350" indent="-514350">
              <a:buNone/>
            </a:pPr>
            <a:r>
              <a:rPr lang="en-IE" sz="1800" dirty="0" smtClean="0"/>
              <a:t>All products use common Delta Correction - mean RAC DD over whole* overlap period</a:t>
            </a:r>
          </a:p>
          <a:p>
            <a:pPr marL="514350" indent="-514350">
              <a:buNone/>
            </a:pPr>
            <a:r>
              <a:rPr lang="en-IE" sz="1800" dirty="0" smtClean="0"/>
              <a:t>Advantages: </a:t>
            </a:r>
          </a:p>
          <a:p>
            <a:pPr marL="514350" indent="-514350"/>
            <a:r>
              <a:rPr lang="en-IE" sz="1800" dirty="0" smtClean="0"/>
              <a:t>Enforces a delay of 14 days before it is applied</a:t>
            </a:r>
          </a:p>
          <a:p>
            <a:pPr marL="514350" indent="-514350"/>
            <a:r>
              <a:rPr lang="en-IE" sz="1800" dirty="0" smtClean="0"/>
              <a:t>More robust than daily/NRTC Delta Corrections</a:t>
            </a:r>
          </a:p>
          <a:p>
            <a:pPr marL="514350" indent="-514350"/>
            <a:r>
              <a:rPr lang="en-IE" sz="1800" dirty="0" smtClean="0"/>
              <a:t>Simpler to implement</a:t>
            </a:r>
          </a:p>
          <a:p>
            <a:pPr marL="514350" indent="-514350"/>
            <a:r>
              <a:rPr lang="en-IE" sz="1800" dirty="0" smtClean="0"/>
              <a:t>The double differences are going to be averaged anyway!</a:t>
            </a:r>
          </a:p>
          <a:p>
            <a:pPr marL="514350" indent="-514350">
              <a:buNone/>
            </a:pPr>
            <a:r>
              <a:rPr lang="en-IE" sz="1800" dirty="0" smtClean="0"/>
              <a:t>(*Or subset thereof, if jumps detected...)</a:t>
            </a:r>
            <a:endParaRPr lang="en-GB" sz="1800" dirty="0" smtClean="0"/>
          </a:p>
          <a:p>
            <a:pPr marL="514350" indent="-514350">
              <a:buFont typeface="+mj-lt"/>
              <a:buAutoNum type="arabicPeriod"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88568"/>
            <a:ext cx="8915400" cy="954087"/>
          </a:xfrm>
        </p:spPr>
        <p:txBody>
          <a:bodyPr/>
          <a:lstStyle/>
          <a:p>
            <a:r>
              <a:rPr lang="en-IE" sz="3600" dirty="0" smtClean="0"/>
              <a:t>How to make ARC to Primary GSICS Reference using </a:t>
            </a:r>
            <a:r>
              <a:rPr lang="en-GB" sz="3600" dirty="0" smtClean="0"/>
              <a:t>Delta Corrections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50406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E" sz="1800" dirty="0" smtClean="0"/>
              <a:t>Check whether there is an existing Primary Reference product?</a:t>
            </a:r>
          </a:p>
          <a:p>
            <a:pPr marL="914400" lvl="1" indent="-514350"/>
            <a:r>
              <a:rPr lang="en-IE" sz="1600" dirty="0" smtClean="0"/>
              <a:t>If not create one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For given date, check which References’ Delta Corrections and ARCs are available for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Apply Delta Correction for each available reference to each ARC </a:t>
            </a:r>
            <a:br>
              <a:rPr lang="en-GB" sz="1800" dirty="0" smtClean="0"/>
            </a:br>
            <a:r>
              <a:rPr lang="en-GB" sz="1800" dirty="0" smtClean="0"/>
              <a:t>and evaluate uncertainty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Combine Corrected Corrections (</a:t>
            </a:r>
            <a:r>
              <a:rPr lang="en-GB" sz="1800" dirty="0" err="1" smtClean="0"/>
              <a:t>ARC+Delta</a:t>
            </a:r>
            <a:r>
              <a:rPr lang="en-GB" sz="1800" dirty="0" smtClean="0"/>
              <a:t>) for each Reference</a:t>
            </a:r>
            <a:endParaRPr lang="en-IE" sz="1800" dirty="0" smtClean="0"/>
          </a:p>
          <a:p>
            <a:pPr marL="914400" lvl="1" indent="-514350"/>
            <a:r>
              <a:rPr lang="en-IE" sz="1600" dirty="0" smtClean="0"/>
              <a:t>Weighted by uncertainty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Write this out to Primary Reference ARC Product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8556"/>
            <a:ext cx="8915400" cy="954087"/>
          </a:xfrm>
        </p:spPr>
        <p:txBody>
          <a:bodyPr/>
          <a:lstStyle/>
          <a:p>
            <a:r>
              <a:rPr lang="en-GB" sz="3200" dirty="0" smtClean="0"/>
              <a:t>Applying Delta Correction to Secondary Corrections</a:t>
            </a:r>
            <a:endParaRPr lang="en-GB" sz="3200" dirty="0"/>
          </a:p>
        </p:txBody>
      </p:sp>
      <p:graphicFrame>
        <p:nvGraphicFramePr>
          <p:cNvPr id="179214" name="Object 14"/>
          <p:cNvGraphicFramePr>
            <a:graphicFrameLocks noChangeAspect="1"/>
          </p:cNvGraphicFramePr>
          <p:nvPr/>
        </p:nvGraphicFramePr>
        <p:xfrm>
          <a:off x="76200" y="1314450"/>
          <a:ext cx="9763125" cy="5448300"/>
        </p:xfrm>
        <a:graphic>
          <a:graphicData uri="http://schemas.openxmlformats.org/presentationml/2006/ole">
            <p:oleObj spid="_x0000_s179214" name="Document" r:id="rId3" imgW="7833314" imgH="436799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7" name="Picture 1" descr="H:\MY DOCUMENTS\plots\delta_applied3racInflat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3323"/>
            <a:ext cx="9906000" cy="5444677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647700" y="98556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Standard Bias</a:t>
            </a:r>
            <a:r>
              <a:rPr kumimoji="0" lang="en-GB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MSG3-IASA/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IASIB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en-GB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IASIB+Delta</a:t>
            </a: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b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Primary =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Avg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MSG3-IASIA,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IASIB+Delta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8556"/>
            <a:ext cx="8915400" cy="954087"/>
          </a:xfrm>
        </p:spPr>
        <p:txBody>
          <a:bodyPr/>
          <a:lstStyle/>
          <a:p>
            <a:r>
              <a:rPr lang="en-GB" sz="3600" dirty="0" smtClean="0"/>
              <a:t>Uncertainty on blended Inter-Calibrations to Primary GSICS Reference</a:t>
            </a:r>
            <a:endParaRPr lang="en-GB" sz="3600" dirty="0"/>
          </a:p>
        </p:txBody>
      </p:sp>
      <p:graphicFrame>
        <p:nvGraphicFramePr>
          <p:cNvPr id="178202" name="Object 26"/>
          <p:cNvGraphicFramePr>
            <a:graphicFrameLocks noChangeAspect="1"/>
          </p:cNvGraphicFramePr>
          <p:nvPr/>
        </p:nvGraphicFramePr>
        <p:xfrm>
          <a:off x="676275" y="1314450"/>
          <a:ext cx="8591550" cy="5381625"/>
        </p:xfrm>
        <a:graphic>
          <a:graphicData uri="http://schemas.openxmlformats.org/presentationml/2006/ole">
            <p:oleObj spid="_x0000_s178202" name="Document" r:id="rId3" imgW="6890399" imgH="431859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525963"/>
          </a:xfrm>
        </p:spPr>
        <p:txBody>
          <a:bodyPr/>
          <a:lstStyle/>
          <a:p>
            <a:r>
              <a:rPr lang="en-GB" dirty="0" smtClean="0"/>
              <a:t>Long-term continuity of GSICS Products</a:t>
            </a:r>
          </a:p>
          <a:p>
            <a:pPr lvl="1"/>
            <a:r>
              <a:rPr lang="en-GB" dirty="0" smtClean="0"/>
              <a:t>Without calibration jumps between references</a:t>
            </a:r>
          </a:p>
          <a:p>
            <a:pPr lvl="1"/>
            <a:r>
              <a:rPr lang="en-GB" dirty="0" smtClean="0"/>
              <a:t>Although their uncertainty will change...</a:t>
            </a:r>
          </a:p>
          <a:p>
            <a:r>
              <a:rPr lang="en-GB" dirty="0" smtClean="0"/>
              <a:t>Ensuring Traceability </a:t>
            </a:r>
          </a:p>
          <a:p>
            <a:pPr lvl="1"/>
            <a:r>
              <a:rPr lang="en-GB" dirty="0" smtClean="0"/>
              <a:t>back to single Primary Reference</a:t>
            </a:r>
          </a:p>
          <a:p>
            <a:pPr lvl="1"/>
            <a:r>
              <a:rPr lang="en-GB" dirty="0" smtClean="0"/>
              <a:t>For each Spectral Band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Radiometric Consistency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Cover a broad range of applicability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8556"/>
            <a:ext cx="8915400" cy="954087"/>
          </a:xfrm>
        </p:spPr>
        <p:txBody>
          <a:bodyPr/>
          <a:lstStyle/>
          <a:p>
            <a:r>
              <a:rPr lang="en-GB" sz="4000" dirty="0" smtClean="0"/>
              <a:t>Define Primary GSICS Correction</a:t>
            </a:r>
            <a:endParaRPr lang="en-GB" sz="4000" dirty="0"/>
          </a:p>
        </p:txBody>
      </p:sp>
      <p:graphicFrame>
        <p:nvGraphicFramePr>
          <p:cNvPr id="178202" name="Object 26"/>
          <p:cNvGraphicFramePr>
            <a:graphicFrameLocks noChangeAspect="1"/>
          </p:cNvGraphicFramePr>
          <p:nvPr/>
        </p:nvGraphicFramePr>
        <p:xfrm>
          <a:off x="676275" y="1314450"/>
          <a:ext cx="8591550" cy="5391150"/>
        </p:xfrm>
        <a:graphic>
          <a:graphicData uri="http://schemas.openxmlformats.org/presentationml/2006/ole">
            <p:oleObj spid="_x0000_s204802" name="Document" r:id="rId3" imgW="6890399" imgH="432472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26" name="Picture 2" descr="H:\MY DOCUMENTS\plots\delta_applied3racInflate2plotw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04779"/>
            <a:ext cx="9906000" cy="544467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8556"/>
            <a:ext cx="8915400" cy="954087"/>
          </a:xfrm>
        </p:spPr>
        <p:txBody>
          <a:bodyPr/>
          <a:lstStyle/>
          <a:p>
            <a:r>
              <a:rPr lang="en-GB" sz="3600" dirty="0" smtClean="0"/>
              <a:t>Weights MSG3-IASA/</a:t>
            </a:r>
            <a:r>
              <a:rPr lang="en-GB" sz="3600" dirty="0" err="1" smtClean="0">
                <a:solidFill>
                  <a:srgbClr val="00B050"/>
                </a:solidFill>
              </a:rPr>
              <a:t>IASIB+Delta</a:t>
            </a:r>
            <a:endParaRPr lang="en-GB" sz="36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50" name="Picture 2" descr="H:\MY DOCUMENTS\plots\delta_applied3racInflate2plotu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04779"/>
            <a:ext cx="9906000" cy="544467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8556"/>
            <a:ext cx="8915400" cy="954087"/>
          </a:xfrm>
        </p:spPr>
        <p:txBody>
          <a:bodyPr/>
          <a:lstStyle/>
          <a:p>
            <a:r>
              <a:rPr lang="en-GB" sz="3600" dirty="0" smtClean="0"/>
              <a:t>Uncertainty MSG3-IASA/</a:t>
            </a:r>
            <a:r>
              <a:rPr lang="en-GB" sz="3600" dirty="0" smtClean="0">
                <a:solidFill>
                  <a:srgbClr val="FF0000"/>
                </a:solidFill>
              </a:rPr>
              <a:t>IASIB</a:t>
            </a:r>
            <a:r>
              <a:rPr lang="en-GB" sz="3600" dirty="0" smtClean="0"/>
              <a:t>/</a:t>
            </a:r>
            <a:r>
              <a:rPr lang="en-GB" sz="3600" dirty="0" err="1" smtClean="0">
                <a:solidFill>
                  <a:srgbClr val="00B050"/>
                </a:solidFill>
              </a:rPr>
              <a:t>IASIB+Delta</a:t>
            </a:r>
            <a:r>
              <a:rPr lang="en-GB" sz="3600" dirty="0" smtClean="0"/>
              <a:t>/</a:t>
            </a:r>
            <a:br>
              <a:rPr lang="en-GB" sz="3600" dirty="0" smtClean="0"/>
            </a:br>
            <a:r>
              <a:rPr lang="en-GB" sz="2800" dirty="0" smtClean="0">
                <a:solidFill>
                  <a:srgbClr val="3333FF"/>
                </a:solidFill>
              </a:rPr>
              <a:t>Primary = </a:t>
            </a:r>
            <a:r>
              <a:rPr lang="en-GB" sz="2800" dirty="0" err="1" smtClean="0">
                <a:solidFill>
                  <a:srgbClr val="3333FF"/>
                </a:solidFill>
              </a:rPr>
              <a:t>Avg</a:t>
            </a:r>
            <a:r>
              <a:rPr lang="en-GB" sz="2800" dirty="0" smtClean="0">
                <a:solidFill>
                  <a:srgbClr val="3333FF"/>
                </a:solidFill>
              </a:rPr>
              <a:t>(</a:t>
            </a:r>
            <a:r>
              <a:rPr lang="en-GB" sz="2800" dirty="0" smtClean="0"/>
              <a:t>MSG3-IASIA,</a:t>
            </a:r>
            <a:r>
              <a:rPr lang="en-GB" sz="2800" dirty="0" smtClean="0">
                <a:solidFill>
                  <a:srgbClr val="00B050"/>
                </a:solidFill>
              </a:rPr>
              <a:t>IASIB+Delta</a:t>
            </a:r>
            <a:r>
              <a:rPr lang="en-GB" sz="2800" dirty="0" smtClean="0">
                <a:solidFill>
                  <a:srgbClr val="3333FF"/>
                </a:solidFill>
              </a:rPr>
              <a:t>)</a:t>
            </a:r>
            <a:endParaRPr lang="en-GB" sz="3600" dirty="0">
              <a:solidFill>
                <a:srgbClr val="3333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364" y="4149096"/>
            <a:ext cx="5310708" cy="1323439"/>
          </a:xfrm>
          <a:prstGeom prst="rect">
            <a:avLst/>
          </a:prstGeom>
          <a:solidFill>
            <a:srgbClr val="A2DADE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b="0" dirty="0" smtClean="0">
                <a:solidFill>
                  <a:srgbClr val="3333FF"/>
                </a:solidFill>
              </a:rPr>
              <a:t>Red is usually similar to black </a:t>
            </a:r>
            <a:r>
              <a:rPr lang="en-GB" sz="2000" b="0" dirty="0" smtClean="0">
                <a:solidFill>
                  <a:schemeClr val="tx1"/>
                </a:solidFill>
              </a:rPr>
              <a:t>IASIA</a:t>
            </a:r>
            <a:r>
              <a:rPr lang="en-GB" sz="2000" b="0" dirty="0" smtClean="0">
                <a:solidFill>
                  <a:srgbClr val="3333FF"/>
                </a:solidFill>
              </a:rPr>
              <a:t>~</a:t>
            </a:r>
            <a:r>
              <a:rPr lang="en-GB" sz="2000" b="0" dirty="0" smtClean="0">
                <a:solidFill>
                  <a:srgbClr val="FF0000"/>
                </a:solidFill>
              </a:rPr>
              <a:t>IASIB</a:t>
            </a:r>
          </a:p>
          <a:p>
            <a:pPr>
              <a:buFont typeface="Arial" pitchFamily="34" charset="0"/>
              <a:buChar char="•"/>
            </a:pPr>
            <a:r>
              <a:rPr lang="en-GB" sz="2000" b="0" dirty="0" smtClean="0">
                <a:solidFill>
                  <a:srgbClr val="3333FF"/>
                </a:solidFill>
              </a:rPr>
              <a:t>Blue is better than black! (More data!)</a:t>
            </a:r>
          </a:p>
          <a:p>
            <a:pPr>
              <a:buFont typeface="Arial" pitchFamily="34" charset="0"/>
              <a:buChar char="•"/>
            </a:pPr>
            <a:r>
              <a:rPr lang="en-GB" sz="2000" b="0" dirty="0" smtClean="0">
                <a:solidFill>
                  <a:srgbClr val="3333FF"/>
                </a:solidFill>
              </a:rPr>
              <a:t>Sparse data periods are filled (</a:t>
            </a:r>
            <a:r>
              <a:rPr lang="en-GB" sz="2000" b="0" dirty="0" smtClean="0">
                <a:solidFill>
                  <a:schemeClr val="tx1"/>
                </a:solidFill>
              </a:rPr>
              <a:t>Jan 2014</a:t>
            </a:r>
            <a:r>
              <a:rPr lang="en-GB" sz="2000" b="0" dirty="0" smtClean="0">
                <a:solidFill>
                  <a:srgbClr val="3333FF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GB" sz="2000" b="0" dirty="0" smtClean="0">
                <a:solidFill>
                  <a:srgbClr val="3333FF"/>
                </a:solidFill>
              </a:rPr>
              <a:t>Delta Correction improves after first months</a:t>
            </a:r>
            <a:endParaRPr lang="en-GB" sz="2000" b="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GB" sz="4000" dirty="0" smtClean="0"/>
              <a:t>Summary</a:t>
            </a:r>
          </a:p>
          <a:p>
            <a:pPr algn="ctr">
              <a:buNone/>
            </a:pPr>
            <a:r>
              <a:rPr lang="en-GB" sz="4000" dirty="0" smtClean="0"/>
              <a:t>&amp; </a:t>
            </a:r>
          </a:p>
          <a:p>
            <a:pPr algn="ctr">
              <a:buNone/>
            </a:pPr>
            <a:r>
              <a:rPr lang="en-GB" sz="4000" dirty="0" smtClean="0"/>
              <a:t>Way Forward</a:t>
            </a:r>
            <a:endParaRPr lang="en-GB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525963"/>
          </a:xfrm>
        </p:spPr>
        <p:txBody>
          <a:bodyPr/>
          <a:lstStyle/>
          <a:p>
            <a:r>
              <a:rPr lang="en-GB" sz="2400" dirty="0" smtClean="0"/>
              <a:t>Generate </a:t>
            </a:r>
            <a:r>
              <a:rPr lang="en-GB" sz="2400" i="1" dirty="0" smtClean="0"/>
              <a:t>Delta Corrections </a:t>
            </a:r>
            <a:endParaRPr lang="en-GB" sz="2400" dirty="0" smtClean="0"/>
          </a:p>
          <a:p>
            <a:pPr lvl="1"/>
            <a:r>
              <a:rPr lang="en-GB" sz="2000" dirty="0" smtClean="0"/>
              <a:t>to convert Corrections from different references</a:t>
            </a:r>
          </a:p>
          <a:p>
            <a:pPr lvl="1"/>
            <a:r>
              <a:rPr lang="en-GB" sz="2000" dirty="0" smtClean="0"/>
              <a:t>based on mean of double difference of GSICS Correction in overlap period</a:t>
            </a:r>
          </a:p>
          <a:p>
            <a:r>
              <a:rPr lang="en-GB" sz="2400" dirty="0" smtClean="0"/>
              <a:t>Define one </a:t>
            </a:r>
            <a:r>
              <a:rPr lang="en-IE" sz="2400" i="1" dirty="0" smtClean="0"/>
              <a:t>Primary GSICS Reference </a:t>
            </a:r>
            <a:r>
              <a:rPr lang="en-IE" sz="2400" dirty="0" smtClean="0"/>
              <a:t>for each spectral band</a:t>
            </a:r>
          </a:p>
          <a:p>
            <a:pPr lvl="1"/>
            <a:r>
              <a:rPr lang="en-IE" sz="2000" dirty="0" smtClean="0"/>
              <a:t>and processes to select and change</a:t>
            </a:r>
            <a:endParaRPr lang="en-GB" sz="2000" dirty="0" smtClean="0"/>
          </a:p>
          <a:p>
            <a:r>
              <a:rPr lang="en-GB" sz="2400" dirty="0" smtClean="0"/>
              <a:t>Make new inter-calibration products</a:t>
            </a:r>
          </a:p>
          <a:p>
            <a:pPr lvl="1"/>
            <a:r>
              <a:rPr lang="en-GB" sz="2000" dirty="0" smtClean="0"/>
              <a:t>to the </a:t>
            </a:r>
            <a:r>
              <a:rPr lang="en-GB" sz="2000" i="1" dirty="0" smtClean="0"/>
              <a:t>Primary GSICS Reference</a:t>
            </a:r>
            <a:endParaRPr lang="en-GB" sz="2000" dirty="0" smtClean="0"/>
          </a:p>
          <a:p>
            <a:pPr lvl="1"/>
            <a:r>
              <a:rPr lang="en-GB" sz="2000" dirty="0" smtClean="0"/>
              <a:t>Known as </a:t>
            </a:r>
            <a:r>
              <a:rPr lang="en-GB" sz="2000" i="1" dirty="0" smtClean="0"/>
              <a:t>Prime GSICS Corrections</a:t>
            </a:r>
          </a:p>
          <a:p>
            <a:pPr lvl="1"/>
            <a:r>
              <a:rPr lang="en-GB" sz="2000" dirty="0" smtClean="0"/>
              <a:t>blending corrections from multiple references according to uncertainties</a:t>
            </a:r>
          </a:p>
          <a:p>
            <a:pPr lvl="1"/>
            <a:r>
              <a:rPr lang="en-GB" sz="2000" dirty="0" smtClean="0"/>
              <a:t>include all composite parts in single netCDF file</a:t>
            </a:r>
          </a:p>
          <a:p>
            <a:r>
              <a:rPr lang="en-GB" sz="2400" dirty="0" smtClean="0"/>
              <a:t>Draft Outline ATBD &amp; prototype products available for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 for Delta Corrections?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Agree Delta Correction formula proposed here</a:t>
            </a:r>
          </a:p>
          <a:p>
            <a:r>
              <a:rPr lang="en-GB" sz="2800" dirty="0" smtClean="0"/>
              <a:t>Define </a:t>
            </a:r>
            <a:r>
              <a:rPr lang="en-GB" sz="2800" dirty="0" smtClean="0"/>
              <a:t>stationarity tests to </a:t>
            </a:r>
            <a:r>
              <a:rPr lang="en-GB" sz="2800" dirty="0" smtClean="0"/>
              <a:t>characterise overlap period:</a:t>
            </a:r>
          </a:p>
          <a:p>
            <a:pPr lvl="1"/>
            <a:r>
              <a:rPr lang="en-GB" sz="2400" dirty="0" smtClean="0"/>
              <a:t>Step Changes</a:t>
            </a:r>
          </a:p>
          <a:p>
            <a:pPr lvl="1"/>
            <a:r>
              <a:rPr lang="en-GB" sz="2400" dirty="0" smtClean="0"/>
              <a:t>Periodic Variations – including </a:t>
            </a:r>
            <a:r>
              <a:rPr lang="en-GB" sz="2400" i="1" dirty="0" smtClean="0"/>
              <a:t>diurnal </a:t>
            </a:r>
            <a:r>
              <a:rPr lang="en-GB" sz="2400" dirty="0" smtClean="0"/>
              <a:t>&amp; </a:t>
            </a:r>
            <a:r>
              <a:rPr lang="en-GB" sz="2400" i="1" dirty="0" smtClean="0"/>
              <a:t>seasonal</a:t>
            </a:r>
          </a:p>
          <a:p>
            <a:pPr lvl="1"/>
            <a:r>
              <a:rPr lang="en-GB" sz="2400" dirty="0" smtClean="0"/>
              <a:t>Long-term trends</a:t>
            </a:r>
          </a:p>
          <a:p>
            <a:r>
              <a:rPr lang="en-GB" sz="2800" dirty="0" smtClean="0"/>
              <a:t>Agree how to handle these, if significant</a:t>
            </a:r>
          </a:p>
          <a:p>
            <a:pPr lvl="1"/>
            <a:r>
              <a:rPr lang="en-GB" sz="2400" dirty="0" smtClean="0"/>
              <a:t>Hopefully not for IASI-A/B</a:t>
            </a:r>
          </a:p>
          <a:p>
            <a:r>
              <a:rPr lang="en-GB" sz="2800" dirty="0" smtClean="0"/>
              <a:t>Final agreement on use of Primary References</a:t>
            </a:r>
          </a:p>
          <a:p>
            <a:pPr lvl="1"/>
            <a:r>
              <a:rPr lang="en-GB" sz="2400" dirty="0" smtClean="0"/>
              <a:t>E.g. to Blend or Not to Blend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 for Primary References?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525963"/>
          </a:xfrm>
        </p:spPr>
        <p:txBody>
          <a:bodyPr/>
          <a:lstStyle/>
          <a:p>
            <a:r>
              <a:rPr lang="en-GB" sz="2400" dirty="0" smtClean="0"/>
              <a:t>Define process to select &amp; migrate Primary GSICS References</a:t>
            </a:r>
          </a:p>
          <a:p>
            <a:pPr lvl="1"/>
            <a:r>
              <a:rPr lang="en-GB" sz="2000" dirty="0" smtClean="0"/>
              <a:t>for each spectral band</a:t>
            </a:r>
          </a:p>
          <a:p>
            <a:pPr lvl="1"/>
            <a:r>
              <a:rPr lang="en-GB" sz="2000" dirty="0" smtClean="0"/>
              <a:t>Please review draft ATBD &amp; Prototype Products!</a:t>
            </a:r>
          </a:p>
          <a:p>
            <a:endParaRPr lang="en-GB" sz="2400" dirty="0" smtClean="0"/>
          </a:p>
          <a:p>
            <a:r>
              <a:rPr lang="en-GB" sz="2400" dirty="0" smtClean="0"/>
              <a:t>Prepare Traceability Statement for Primary GSICS Reference, </a:t>
            </a:r>
            <a:r>
              <a:rPr lang="en-GB" sz="2400" dirty="0" err="1" smtClean="0"/>
              <a:t>incl</a:t>
            </a:r>
            <a:r>
              <a:rPr lang="en-GB" sz="2400" dirty="0" smtClean="0"/>
              <a:t>:</a:t>
            </a:r>
          </a:p>
          <a:p>
            <a:pPr lvl="1"/>
            <a:r>
              <a:rPr lang="en-GB" sz="2000" dirty="0" smtClean="0"/>
              <a:t>Description of transfer process</a:t>
            </a:r>
          </a:p>
          <a:p>
            <a:pPr lvl="1"/>
            <a:r>
              <a:rPr lang="en-GB" sz="2000" dirty="0" smtClean="0"/>
              <a:t>Comparisons with secondary references</a:t>
            </a:r>
          </a:p>
          <a:p>
            <a:pPr lvl="1"/>
            <a:r>
              <a:rPr lang="en-GB" sz="2000" dirty="0" smtClean="0"/>
              <a:t>Pre-launch Characterisation</a:t>
            </a:r>
          </a:p>
          <a:p>
            <a:pPr lvl="1"/>
            <a:r>
              <a:rPr lang="en-GB" sz="2000" i="1" dirty="0" smtClean="0"/>
              <a:t>Who wants to lead this?</a:t>
            </a:r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 for Blended Corrections?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68712"/>
            <a:ext cx="8915400" cy="4525963"/>
          </a:xfrm>
        </p:spPr>
        <p:txBody>
          <a:bodyPr/>
          <a:lstStyle/>
          <a:p>
            <a:r>
              <a:rPr lang="en-GB" sz="2400" dirty="0" smtClean="0"/>
              <a:t>Seek users’ feedback on this proposal</a:t>
            </a:r>
          </a:p>
          <a:p>
            <a:r>
              <a:rPr lang="en-GB" sz="2400" dirty="0" smtClean="0"/>
              <a:t>Define netCDF format &amp; content of GSICS Products</a:t>
            </a:r>
          </a:p>
          <a:p>
            <a:r>
              <a:rPr lang="en-GB" sz="2400" dirty="0" smtClean="0"/>
              <a:t>Revise </a:t>
            </a:r>
          </a:p>
          <a:p>
            <a:pPr lvl="1"/>
            <a:r>
              <a:rPr lang="en-GB" sz="2000" dirty="0" smtClean="0"/>
              <a:t>User Guides, </a:t>
            </a:r>
          </a:p>
          <a:p>
            <a:pPr lvl="1"/>
            <a:r>
              <a:rPr lang="en-GB" sz="2000" dirty="0" smtClean="0"/>
              <a:t>Traceability Statement, </a:t>
            </a:r>
          </a:p>
          <a:p>
            <a:pPr lvl="1"/>
            <a:r>
              <a:rPr lang="en-GB" sz="2000" dirty="0" smtClean="0"/>
              <a:t>Uncertainty Analysis</a:t>
            </a:r>
          </a:p>
          <a:p>
            <a:r>
              <a:rPr lang="en-GB" sz="2400" dirty="0" smtClean="0"/>
              <a:t>Refine GSICS Procedure for Product Acceptance (GPPA)</a:t>
            </a:r>
          </a:p>
          <a:p>
            <a:r>
              <a:rPr lang="en-GB" sz="2400" dirty="0" smtClean="0"/>
              <a:t>Define new structure on GSICS Data Servers</a:t>
            </a:r>
          </a:p>
          <a:p>
            <a:r>
              <a:rPr lang="en-GB" sz="2400" dirty="0" smtClean="0"/>
              <a:t>Start generating products </a:t>
            </a:r>
          </a:p>
          <a:p>
            <a:pPr lvl="1"/>
            <a:r>
              <a:rPr lang="en-GB" sz="2000" dirty="0" smtClean="0"/>
              <a:t>in parallel with current products</a:t>
            </a:r>
          </a:p>
          <a:p>
            <a:r>
              <a:rPr lang="en-GB" sz="2400" dirty="0" smtClean="0"/>
              <a:t>Modify GSICS plotting tool </a:t>
            </a:r>
          </a:p>
          <a:p>
            <a:pPr lvl="1"/>
            <a:r>
              <a:rPr lang="en-GB" sz="2000" dirty="0" smtClean="0"/>
              <a:t>to work with new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GB" sz="4000" dirty="0" smtClean="0"/>
              <a:t>Thank you</a:t>
            </a:r>
          </a:p>
          <a:p>
            <a:pPr algn="ctr">
              <a:buNone/>
            </a:pPr>
            <a:r>
              <a:rPr lang="en-GB" sz="4000" smtClean="0"/>
              <a:t>Any Questions?</a:t>
            </a:r>
            <a:endParaRPr lang="en-GB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GB" sz="4000" dirty="0" smtClean="0"/>
              <a:t>Additional Thoughts</a:t>
            </a:r>
            <a:endParaRPr lang="en-GB" sz="40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8556"/>
            <a:ext cx="8915400" cy="954087"/>
          </a:xfrm>
        </p:spPr>
        <p:txBody>
          <a:bodyPr/>
          <a:lstStyle/>
          <a:p>
            <a:r>
              <a:rPr lang="en-GB" dirty="0" smtClean="0"/>
              <a:t>Proposed Solution – </a:t>
            </a:r>
            <a:br>
              <a:rPr lang="en-GB" dirty="0" smtClean="0"/>
            </a:br>
            <a:r>
              <a:rPr lang="en-GB" dirty="0" smtClean="0"/>
              <a:t>Define </a:t>
            </a:r>
            <a:r>
              <a:rPr lang="en-GB" i="1" dirty="0" smtClean="0"/>
              <a:t>Primary GSICS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255927"/>
          </a:xfrm>
        </p:spPr>
        <p:txBody>
          <a:bodyPr/>
          <a:lstStyle/>
          <a:p>
            <a:r>
              <a:rPr lang="en-GB" dirty="0" smtClean="0"/>
              <a:t>Define </a:t>
            </a:r>
            <a:r>
              <a:rPr lang="en-GB" u="sng" dirty="0" smtClean="0"/>
              <a:t>one</a:t>
            </a:r>
            <a:r>
              <a:rPr lang="en-GB" dirty="0" smtClean="0"/>
              <a:t> </a:t>
            </a:r>
            <a:r>
              <a:rPr lang="en-GB" i="1" dirty="0" smtClean="0"/>
              <a:t>Primary GSICS Reference</a:t>
            </a:r>
            <a:r>
              <a:rPr lang="en-GB" dirty="0" smtClean="0"/>
              <a:t> instrument</a:t>
            </a:r>
          </a:p>
          <a:p>
            <a:pPr lvl="1"/>
            <a:r>
              <a:rPr lang="en-GB" dirty="0" smtClean="0"/>
              <a:t>for each Spectral Band (VIS/NIR/TIR/UV/...)</a:t>
            </a:r>
          </a:p>
          <a:p>
            <a:pPr lvl="1"/>
            <a:r>
              <a:rPr lang="en-GB" dirty="0" smtClean="0"/>
              <a:t>and application area (NRTC/RAC/ARC/...) ?</a:t>
            </a:r>
          </a:p>
          <a:p>
            <a:pPr lvl="1"/>
            <a:r>
              <a:rPr lang="en-GB" dirty="0" smtClean="0"/>
              <a:t>by consensus agreement</a:t>
            </a:r>
          </a:p>
          <a:p>
            <a:pPr lvl="1"/>
            <a:r>
              <a:rPr lang="en-GB" dirty="0" smtClean="0"/>
              <a:t>based on a set of criteria (TBD)</a:t>
            </a:r>
          </a:p>
          <a:p>
            <a:pPr lvl="1"/>
            <a:r>
              <a:rPr lang="en-GB" dirty="0" smtClean="0"/>
              <a:t>supported by a </a:t>
            </a:r>
            <a:r>
              <a:rPr lang="en-GB" i="1" dirty="0" smtClean="0"/>
              <a:t>Traceability Statement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chemeClr val="tx2"/>
                </a:solidFill>
              </a:rPr>
              <a:t>Aside: How to Handle Periodic Variations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2"/>
                </a:solidFill>
              </a:rPr>
              <a:t>Blank out anomalous periods </a:t>
            </a:r>
          </a:p>
          <a:p>
            <a:pPr marL="914400" lvl="1" indent="-514350"/>
            <a:r>
              <a:rPr lang="en-GB" sz="2400" dirty="0" smtClean="0">
                <a:solidFill>
                  <a:schemeClr val="tx2"/>
                </a:solidFill>
              </a:rPr>
              <a:t>e.g. Midnight BB Cal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2"/>
                </a:solidFill>
              </a:rPr>
              <a:t>Add a predictor </a:t>
            </a:r>
          </a:p>
          <a:p>
            <a:pPr marL="914400" lvl="1" indent="-514350"/>
            <a:r>
              <a:rPr lang="en-GB" sz="2400" dirty="0" smtClean="0">
                <a:solidFill>
                  <a:schemeClr val="tx2"/>
                </a:solidFill>
              </a:rPr>
              <a:t>e.g. Time of Day, Time of Year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2"/>
                </a:solidFill>
              </a:rPr>
              <a:t>Use full number of periods to define Delta Correction</a:t>
            </a:r>
          </a:p>
          <a:p>
            <a:pPr marL="914400" lvl="1" indent="-514350"/>
            <a:r>
              <a:rPr lang="en-GB" sz="2400" dirty="0" smtClean="0">
                <a:solidFill>
                  <a:schemeClr val="tx2"/>
                </a:solidFill>
              </a:rPr>
              <a:t>To cancel out impact of variations,</a:t>
            </a:r>
          </a:p>
          <a:p>
            <a:pPr marL="914400" lvl="1" indent="-514350"/>
            <a:r>
              <a:rPr lang="en-GB" sz="2400" dirty="0" smtClean="0">
                <a:solidFill>
                  <a:schemeClr val="tx2"/>
                </a:solidFill>
              </a:rPr>
              <a:t>But uncertainties will be correspondingly larger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2"/>
                </a:solidFill>
              </a:rPr>
              <a:t>Estimate spread empirically </a:t>
            </a:r>
          </a:p>
          <a:p>
            <a:pPr marL="914400" lvl="1" indent="-514350"/>
            <a:r>
              <a:rPr lang="en-GB" sz="2400" dirty="0" smtClean="0">
                <a:solidFill>
                  <a:schemeClr val="tx2"/>
                </a:solidFill>
              </a:rPr>
              <a:t>and inflate uncertainties to cover these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Aside: To Correct or Not to Correct?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rgbClr val="C00000"/>
                </a:solidFill>
              </a:rPr>
              <a:t>Delta Corrections may not be significant</a:t>
            </a:r>
          </a:p>
          <a:p>
            <a:pPr lvl="1"/>
            <a:r>
              <a:rPr lang="en-GB" sz="2400" dirty="0" smtClean="0">
                <a:solidFill>
                  <a:srgbClr val="C00000"/>
                </a:solidFill>
              </a:rPr>
              <a:t>i.e. Statistically or physically different from zero (no correction)</a:t>
            </a:r>
          </a:p>
          <a:p>
            <a:pPr lvl="1"/>
            <a:r>
              <a:rPr lang="en-GB" sz="2400" dirty="0" smtClean="0">
                <a:solidFill>
                  <a:srgbClr val="C00000"/>
                </a:solidFill>
              </a:rPr>
              <a:t>E.g. For IASI-A/B in most SEVIRI channels</a:t>
            </a:r>
          </a:p>
          <a:p>
            <a:r>
              <a:rPr lang="en-GB" sz="2800" dirty="0" smtClean="0">
                <a:solidFill>
                  <a:srgbClr val="C00000"/>
                </a:solidFill>
              </a:rPr>
              <a:t>Need to decide whether to apply insignificant Corrections</a:t>
            </a:r>
          </a:p>
          <a:p>
            <a:r>
              <a:rPr lang="en-GB" sz="2800" dirty="0" smtClean="0">
                <a:solidFill>
                  <a:srgbClr val="C00000"/>
                </a:solidFill>
              </a:rPr>
              <a:t>Doing so can introduce unphysical variability</a:t>
            </a:r>
          </a:p>
          <a:p>
            <a:r>
              <a:rPr lang="en-GB" sz="2800" dirty="0" smtClean="0">
                <a:solidFill>
                  <a:srgbClr val="C00000"/>
                </a:solidFill>
              </a:rPr>
              <a:t>Not doing so risks introducing jumps in time series</a:t>
            </a:r>
          </a:p>
          <a:p>
            <a:pPr lvl="1"/>
            <a:r>
              <a:rPr lang="en-GB" sz="2400" dirty="0" smtClean="0">
                <a:solidFill>
                  <a:srgbClr val="C00000"/>
                </a:solidFill>
              </a:rPr>
              <a:t>If Correction changes to become significant</a:t>
            </a:r>
          </a:p>
          <a:p>
            <a:r>
              <a:rPr lang="en-GB" sz="2800" dirty="0" smtClean="0">
                <a:solidFill>
                  <a:srgbClr val="C00000"/>
                </a:solidFill>
              </a:rPr>
              <a:t>Can we leave this as a decision for the users?</a:t>
            </a:r>
          </a:p>
          <a:p>
            <a:pPr lvl="1"/>
            <a:r>
              <a:rPr lang="en-GB" sz="2400" dirty="0" smtClean="0">
                <a:solidFill>
                  <a:srgbClr val="C00000"/>
                </a:solidFill>
              </a:rPr>
              <a:t>Are you more interested in noise or long-term stability?</a:t>
            </a:r>
          </a:p>
          <a:p>
            <a:pPr lvl="1"/>
            <a:r>
              <a:rPr lang="en-GB" sz="2400" dirty="0" smtClean="0">
                <a:solidFill>
                  <a:srgbClr val="C00000"/>
                </a:solidFill>
              </a:rPr>
              <a:t>Need to provide clear guidance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</a:rPr>
              <a:t>Aside: Combining GSICS Products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/>
                </a:solidFill>
              </a:rPr>
              <a:t>Merge Multiple Spectral Bands into one file?</a:t>
            </a:r>
          </a:p>
          <a:p>
            <a:r>
              <a:rPr lang="en-GB" dirty="0" smtClean="0">
                <a:solidFill>
                  <a:schemeClr val="accent4"/>
                </a:solidFill>
              </a:rPr>
              <a:t>Treat all algorithm changes as new versions?</a:t>
            </a:r>
          </a:p>
          <a:p>
            <a:r>
              <a:rPr lang="en-GB" dirty="0" smtClean="0">
                <a:solidFill>
                  <a:schemeClr val="accent4"/>
                </a:solidFill>
              </a:rPr>
              <a:t>Start with corrections only for TIR channels?</a:t>
            </a:r>
          </a:p>
          <a:p>
            <a:r>
              <a:rPr lang="en-GB" dirty="0" smtClean="0">
                <a:solidFill>
                  <a:schemeClr val="accent4"/>
                </a:solidFill>
              </a:rPr>
              <a:t>Add VIS channels next, based on DCC products?</a:t>
            </a:r>
          </a:p>
          <a:p>
            <a:pPr lvl="1"/>
            <a:r>
              <a:rPr lang="en-GB" dirty="0" smtClean="0">
                <a:solidFill>
                  <a:schemeClr val="accent4"/>
                </a:solidFill>
              </a:rPr>
              <a:t>Good idea for Users</a:t>
            </a:r>
          </a:p>
          <a:p>
            <a:pPr lvl="1"/>
            <a:r>
              <a:rPr lang="en-GB" dirty="0" smtClean="0">
                <a:solidFill>
                  <a:schemeClr val="accent4"/>
                </a:solidFill>
              </a:rPr>
              <a:t>Difficult to implement for Developers</a:t>
            </a:r>
          </a:p>
          <a:p>
            <a:pPr lvl="2"/>
            <a:r>
              <a:rPr lang="en-GB" dirty="0" smtClean="0">
                <a:solidFill>
                  <a:schemeClr val="accent4"/>
                </a:solidFill>
              </a:rPr>
              <a:t>E.g. Lots of different variables in netCDF files</a:t>
            </a:r>
          </a:p>
          <a:p>
            <a:pPr lvl="1"/>
            <a:r>
              <a:rPr lang="en-GB" dirty="0" smtClean="0">
                <a:solidFill>
                  <a:schemeClr val="accent4"/>
                </a:solidFill>
              </a:rPr>
              <a:t>Could provide users with a combination of </a:t>
            </a:r>
            <a:r>
              <a:rPr lang="en-GB" dirty="0" err="1" smtClean="0">
                <a:solidFill>
                  <a:schemeClr val="accent4"/>
                </a:solidFill>
              </a:rPr>
              <a:t>netCDFs</a:t>
            </a:r>
            <a:endParaRPr lang="en-GB" dirty="0" smtClean="0">
              <a:solidFill>
                <a:schemeClr val="accent4"/>
              </a:solidFill>
            </a:endParaRPr>
          </a:p>
          <a:p>
            <a:pPr lvl="2"/>
            <a:r>
              <a:rPr lang="en-GB" dirty="0" smtClean="0">
                <a:solidFill>
                  <a:schemeClr val="accent4"/>
                </a:solidFill>
              </a:rPr>
              <a:t>E.g. Zip archive of pointers, ...?</a:t>
            </a:r>
            <a:endParaRPr lang="en-GB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4601"/>
            <a:ext cx="8915400" cy="954087"/>
          </a:xfrm>
        </p:spPr>
        <p:txBody>
          <a:bodyPr/>
          <a:lstStyle/>
          <a:p>
            <a:r>
              <a:rPr lang="en-GB" sz="3600" dirty="0" smtClean="0"/>
              <a:t>Proposed Solution – Blend all Corrections to Provide Correction to </a:t>
            </a:r>
            <a:r>
              <a:rPr lang="en-GB" sz="3600" i="1" dirty="0" smtClean="0"/>
              <a:t>Primary GSICS Reference</a:t>
            </a:r>
            <a:endParaRPr lang="en-GB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255927"/>
          </a:xfrm>
        </p:spPr>
        <p:txBody>
          <a:bodyPr/>
          <a:lstStyle/>
          <a:p>
            <a:r>
              <a:rPr lang="en-GB" sz="2800" dirty="0" smtClean="0"/>
              <a:t>Define one </a:t>
            </a:r>
            <a:r>
              <a:rPr lang="en-GB" sz="2800" i="1" dirty="0" smtClean="0"/>
              <a:t>Primary GSICS Reference</a:t>
            </a:r>
          </a:p>
          <a:p>
            <a:r>
              <a:rPr lang="en-GB" sz="2800" dirty="0" smtClean="0"/>
              <a:t>Regard others as </a:t>
            </a:r>
            <a:r>
              <a:rPr lang="en-GB" sz="2800" i="1" dirty="0" smtClean="0"/>
              <a:t>Transfer References</a:t>
            </a:r>
            <a:r>
              <a:rPr lang="en-GB" sz="2800" dirty="0" smtClean="0"/>
              <a:t> </a:t>
            </a:r>
          </a:p>
          <a:p>
            <a:r>
              <a:rPr lang="en-GB" sz="2800" dirty="0" smtClean="0"/>
              <a:t>Generate </a:t>
            </a:r>
            <a:r>
              <a:rPr lang="en-GB" sz="2800" i="1" dirty="0" smtClean="0"/>
              <a:t>Delta Corrections*</a:t>
            </a:r>
            <a:r>
              <a:rPr lang="en-GB" sz="2800" dirty="0" smtClean="0"/>
              <a:t> to convert to Primary</a:t>
            </a:r>
          </a:p>
          <a:p>
            <a:r>
              <a:rPr lang="en-GB" sz="2800" dirty="0" smtClean="0"/>
              <a:t>Apply Delta Corrections to transfer references corrections</a:t>
            </a:r>
          </a:p>
          <a:p>
            <a:r>
              <a:rPr lang="en-GB" sz="2800" b="1" dirty="0" smtClean="0"/>
              <a:t>BLEND </a:t>
            </a:r>
            <a:r>
              <a:rPr lang="en-GB" sz="2800" dirty="0" smtClean="0"/>
              <a:t>Corrections from all available references</a:t>
            </a:r>
          </a:p>
          <a:p>
            <a:pPr lvl="1"/>
            <a:endParaRPr lang="en-GB" sz="1600" dirty="0" smtClean="0"/>
          </a:p>
          <a:p>
            <a:pPr>
              <a:buNone/>
            </a:pPr>
            <a:r>
              <a:rPr lang="en-GB" sz="2800" dirty="0" smtClean="0"/>
              <a:t>*Delta Corrections</a:t>
            </a:r>
          </a:p>
          <a:p>
            <a:pPr lvl="1"/>
            <a:r>
              <a:rPr lang="en-GB" sz="2400" dirty="0" smtClean="0"/>
              <a:t>Normally based on double differences</a:t>
            </a:r>
          </a:p>
          <a:p>
            <a:pPr lvl="1"/>
            <a:r>
              <a:rPr lang="en-GB" sz="2400" dirty="0" smtClean="0"/>
              <a:t>In channel-space of monitored instruments</a:t>
            </a:r>
          </a:p>
          <a:p>
            <a:pPr lvl="1"/>
            <a:r>
              <a:rPr lang="en-GB" sz="2400" dirty="0" smtClean="0"/>
              <a:t>Over extended overlap period between references</a:t>
            </a:r>
          </a:p>
          <a:p>
            <a:pPr lvl="1"/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43349"/>
            <a:ext cx="9228336" cy="4525963"/>
          </a:xfrm>
        </p:spPr>
        <p:txBody>
          <a:bodyPr/>
          <a:lstStyle/>
          <a:p>
            <a:r>
              <a:rPr lang="en-GB" sz="2800" dirty="0" smtClean="0"/>
              <a:t>Generate RAC/NRTC/Daily Products</a:t>
            </a:r>
          </a:p>
          <a:p>
            <a:pPr lvl="1"/>
            <a:r>
              <a:rPr lang="en-GB" sz="2400" dirty="0" smtClean="0"/>
              <a:t>Using both Primary and Transfer References</a:t>
            </a:r>
          </a:p>
          <a:p>
            <a:pPr lvl="1"/>
            <a:r>
              <a:rPr lang="en-GB" sz="2400" dirty="0" smtClean="0"/>
              <a:t>During whole overlap period</a:t>
            </a:r>
          </a:p>
          <a:p>
            <a:r>
              <a:rPr lang="en-GB" sz="2800" dirty="0" smtClean="0"/>
              <a:t>Define Delta Correction</a:t>
            </a:r>
          </a:p>
          <a:p>
            <a:pPr lvl="1"/>
            <a:r>
              <a:rPr lang="en-GB" sz="2400" dirty="0" smtClean="0"/>
              <a:t>As double difference</a:t>
            </a:r>
          </a:p>
          <a:p>
            <a:pPr lvl="1"/>
            <a:r>
              <a:rPr lang="en-GB" sz="2400" dirty="0" smtClean="0"/>
              <a:t>Define Delta Correction Period</a:t>
            </a:r>
          </a:p>
          <a:p>
            <a:pPr lvl="2"/>
            <a:r>
              <a:rPr lang="en-GB" sz="2000" dirty="0" smtClean="0"/>
              <a:t>Check for Jumps, Trends - Define break points if necessary</a:t>
            </a:r>
          </a:p>
          <a:p>
            <a:pPr lvl="2"/>
            <a:r>
              <a:rPr lang="en-GB" sz="2000" dirty="0" smtClean="0"/>
              <a:t>Define Weights to blend references after Delta Correction</a:t>
            </a:r>
          </a:p>
          <a:p>
            <a:pPr lvl="1"/>
            <a:r>
              <a:rPr lang="en-GB" sz="2400" dirty="0" smtClean="0"/>
              <a:t>Evaluate Delta Correction Uncertainty</a:t>
            </a:r>
          </a:p>
          <a:p>
            <a:r>
              <a:rPr lang="en-GB" sz="2800" dirty="0" smtClean="0"/>
              <a:t>Apply Delta Corrections </a:t>
            </a:r>
          </a:p>
          <a:p>
            <a:r>
              <a:rPr lang="en-GB" sz="2800" dirty="0" smtClean="0"/>
              <a:t>Blend Corrected Corrections into Primary GSICS Correction</a:t>
            </a:r>
          </a:p>
          <a:p>
            <a:pPr lvl="1"/>
            <a:r>
              <a:rPr lang="en-GB" sz="2400" dirty="0" smtClean="0"/>
              <a:t>May include results from transfer refs for optional use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95300" y="98556"/>
            <a:ext cx="8915400" cy="954087"/>
          </a:xfrm>
        </p:spPr>
        <p:txBody>
          <a:bodyPr/>
          <a:lstStyle/>
          <a:p>
            <a:r>
              <a:rPr lang="en-GB" sz="4000" dirty="0" smtClean="0"/>
              <a:t>Correcting the Corrections </a:t>
            </a:r>
            <a:br>
              <a:rPr lang="en-GB" sz="4000" dirty="0" smtClean="0"/>
            </a:br>
            <a:r>
              <a:rPr lang="en-GB" sz="4000" dirty="0" smtClean="0"/>
              <a:t>and Blending References</a:t>
            </a:r>
          </a:p>
        </p:txBody>
      </p:sp>
      <p:sp>
        <p:nvSpPr>
          <p:cNvPr id="93" name="AutoShape 20"/>
          <p:cNvSpPr>
            <a:spLocks noChangeAspect="1" noChangeArrowheads="1"/>
          </p:cNvSpPr>
          <p:nvPr/>
        </p:nvSpPr>
        <p:spPr bwMode="auto">
          <a:xfrm>
            <a:off x="1667359" y="1411855"/>
            <a:ext cx="1568265" cy="946560"/>
          </a:xfrm>
          <a:prstGeom prst="can">
            <a:avLst>
              <a:gd name="adj" fmla="val 2500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700"/>
          </a:p>
        </p:txBody>
      </p:sp>
      <p:sp>
        <p:nvSpPr>
          <p:cNvPr id="94" name="Text Box 13"/>
          <p:cNvSpPr txBox="1">
            <a:spLocks noChangeAspect="1" noChangeArrowheads="1"/>
          </p:cNvSpPr>
          <p:nvPr/>
        </p:nvSpPr>
        <p:spPr bwMode="auto">
          <a:xfrm>
            <a:off x="1667359" y="1560056"/>
            <a:ext cx="1554508" cy="78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Reference-1</a:t>
            </a:r>
            <a:r>
              <a:rPr lang="en-US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(Primary)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5" name="AutoShape 20"/>
          <p:cNvSpPr>
            <a:spLocks noChangeAspect="1" noChangeArrowheads="1"/>
          </p:cNvSpPr>
          <p:nvPr/>
        </p:nvSpPr>
        <p:spPr bwMode="auto">
          <a:xfrm>
            <a:off x="4081662" y="1411855"/>
            <a:ext cx="1568265" cy="946560"/>
          </a:xfrm>
          <a:prstGeom prst="can">
            <a:avLst>
              <a:gd name="adj" fmla="val 2500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700"/>
          </a:p>
        </p:txBody>
      </p:sp>
      <p:sp>
        <p:nvSpPr>
          <p:cNvPr id="96" name="Text Box 13"/>
          <p:cNvSpPr txBox="1">
            <a:spLocks noChangeAspect="1" noChangeArrowheads="1"/>
          </p:cNvSpPr>
          <p:nvPr/>
        </p:nvSpPr>
        <p:spPr bwMode="auto">
          <a:xfrm>
            <a:off x="4081662" y="1554303"/>
            <a:ext cx="1554508" cy="78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Monitored Instrument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 Box 73"/>
          <p:cNvSpPr txBox="1">
            <a:spLocks noChangeAspect="1" noChangeArrowheads="1"/>
          </p:cNvSpPr>
          <p:nvPr/>
        </p:nvSpPr>
        <p:spPr bwMode="auto">
          <a:xfrm>
            <a:off x="2826362" y="2754419"/>
            <a:ext cx="1554508" cy="662653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GSICS Correction, g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1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AutoShape 20"/>
          <p:cNvSpPr>
            <a:spLocks noChangeAspect="1" noChangeArrowheads="1"/>
          </p:cNvSpPr>
          <p:nvPr/>
        </p:nvSpPr>
        <p:spPr bwMode="auto">
          <a:xfrm>
            <a:off x="6355131" y="1411855"/>
            <a:ext cx="1568265" cy="946560"/>
          </a:xfrm>
          <a:prstGeom prst="can">
            <a:avLst>
              <a:gd name="adj" fmla="val 2500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700"/>
          </a:p>
        </p:txBody>
      </p:sp>
      <p:sp>
        <p:nvSpPr>
          <p:cNvPr id="99" name="Text Box 13"/>
          <p:cNvSpPr txBox="1">
            <a:spLocks noChangeAspect="1" noChangeArrowheads="1"/>
          </p:cNvSpPr>
          <p:nvPr/>
        </p:nvSpPr>
        <p:spPr bwMode="auto">
          <a:xfrm>
            <a:off x="6368888" y="1554303"/>
            <a:ext cx="1554508" cy="78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Reference-2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(Transfer)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 Box 73"/>
          <p:cNvSpPr txBox="1">
            <a:spLocks noChangeAspect="1" noChangeArrowheads="1"/>
          </p:cNvSpPr>
          <p:nvPr/>
        </p:nvSpPr>
        <p:spPr bwMode="auto">
          <a:xfrm>
            <a:off x="5240665" y="2754419"/>
            <a:ext cx="1554508" cy="662653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GSICS Correction, g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2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AutoShape 20"/>
          <p:cNvSpPr>
            <a:spLocks noChangeAspect="1" noChangeArrowheads="1"/>
          </p:cNvSpPr>
          <p:nvPr/>
        </p:nvSpPr>
        <p:spPr bwMode="auto">
          <a:xfrm>
            <a:off x="5240665" y="5836442"/>
            <a:ext cx="1568265" cy="946560"/>
          </a:xfrm>
          <a:prstGeom prst="can">
            <a:avLst>
              <a:gd name="adj" fmla="val 2500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700"/>
          </a:p>
        </p:txBody>
      </p:sp>
      <p:sp>
        <p:nvSpPr>
          <p:cNvPr id="102" name="Text Box 13"/>
          <p:cNvSpPr txBox="1">
            <a:spLocks noChangeAspect="1" noChangeArrowheads="1"/>
          </p:cNvSpPr>
          <p:nvPr/>
        </p:nvSpPr>
        <p:spPr bwMode="auto">
          <a:xfrm>
            <a:off x="5240665" y="6044227"/>
            <a:ext cx="1554508" cy="62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800" b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Mon</a:t>
            </a:r>
            <a:r>
              <a:rPr lang="en-US" sz="1800" b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1</a:t>
            </a:r>
            <a:endParaRPr lang="en-US" sz="1800" b="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3" name="Text Box 73"/>
          <p:cNvSpPr txBox="1">
            <a:spLocks noChangeAspect="1" noChangeArrowheads="1"/>
          </p:cNvSpPr>
          <p:nvPr/>
        </p:nvSpPr>
        <p:spPr bwMode="auto">
          <a:xfrm>
            <a:off x="4060724" y="3846491"/>
            <a:ext cx="1554508" cy="662653"/>
          </a:xfrm>
          <a:prstGeom prst="rect">
            <a:avLst/>
          </a:prstGeom>
          <a:solidFill>
            <a:srgbClr val="CDE3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Delta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Correction, g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1/2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1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5" name="Straight Arrow Connector 104"/>
          <p:cNvCxnSpPr>
            <a:cxnSpLocks noChangeAspect="1"/>
            <a:stCxn id="93" idx="3"/>
            <a:endCxn id="97" idx="0"/>
          </p:cNvCxnSpPr>
          <p:nvPr/>
        </p:nvCxnSpPr>
        <p:spPr>
          <a:xfrm>
            <a:off x="2451492" y="2358415"/>
            <a:ext cx="1152124" cy="39600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cxnSpLocks noChangeAspect="1"/>
            <a:stCxn id="95" idx="3"/>
            <a:endCxn id="97" idx="0"/>
          </p:cNvCxnSpPr>
          <p:nvPr/>
        </p:nvCxnSpPr>
        <p:spPr>
          <a:xfrm flipH="1">
            <a:off x="3603616" y="2358415"/>
            <a:ext cx="1262178" cy="39600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cxnSpLocks noChangeAspect="1"/>
          </p:cNvCxnSpPr>
          <p:nvPr/>
        </p:nvCxnSpPr>
        <p:spPr>
          <a:xfrm>
            <a:off x="4865794" y="2358415"/>
            <a:ext cx="1152124" cy="39600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cxnSpLocks noChangeAspect="1"/>
            <a:stCxn id="98" idx="3"/>
          </p:cNvCxnSpPr>
          <p:nvPr/>
        </p:nvCxnSpPr>
        <p:spPr>
          <a:xfrm flipH="1">
            <a:off x="6017919" y="2358415"/>
            <a:ext cx="1121344" cy="39600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cxnSpLocks noChangeAspect="1"/>
            <a:stCxn id="100" idx="1"/>
            <a:endCxn id="58" idx="6"/>
          </p:cNvCxnSpPr>
          <p:nvPr/>
        </p:nvCxnSpPr>
        <p:spPr>
          <a:xfrm flipH="1">
            <a:off x="4986990" y="3085746"/>
            <a:ext cx="253675" cy="38826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cxnSpLocks noChangeAspect="1"/>
            <a:stCxn id="97" idx="3"/>
            <a:endCxn id="58" idx="2"/>
          </p:cNvCxnSpPr>
          <p:nvPr/>
        </p:nvCxnSpPr>
        <p:spPr>
          <a:xfrm>
            <a:off x="4380870" y="3085746"/>
            <a:ext cx="308095" cy="38826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cxnSpLocks noChangeAspect="1"/>
            <a:stCxn id="48" idx="3"/>
            <a:endCxn id="102" idx="1"/>
          </p:cNvCxnSpPr>
          <p:nvPr/>
        </p:nvCxnSpPr>
        <p:spPr>
          <a:xfrm>
            <a:off x="4380870" y="5712901"/>
            <a:ext cx="859795" cy="6415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>
            <a:spLocks noChangeAspect="1"/>
          </p:cNvSpPr>
          <p:nvPr/>
        </p:nvSpPr>
        <p:spPr>
          <a:xfrm>
            <a:off x="1627636" y="3846491"/>
            <a:ext cx="1400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B050"/>
                </a:solidFill>
              </a:rPr>
              <a:t>Derived by GSICS</a:t>
            </a:r>
            <a:endParaRPr lang="en-GB" sz="1600" dirty="0">
              <a:solidFill>
                <a:srgbClr val="00B050"/>
              </a:solidFill>
            </a:endParaRPr>
          </a:p>
        </p:txBody>
      </p:sp>
      <p:sp>
        <p:nvSpPr>
          <p:cNvPr id="131" name="TextBox 130"/>
          <p:cNvSpPr txBox="1">
            <a:spLocks noChangeAspect="1"/>
          </p:cNvSpPr>
          <p:nvPr/>
        </p:nvSpPr>
        <p:spPr>
          <a:xfrm>
            <a:off x="4081662" y="6174669"/>
            <a:ext cx="997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solidFill>
                  <a:schemeClr val="accent1"/>
                </a:solidFill>
              </a:rPr>
              <a:t>Applied </a:t>
            </a:r>
          </a:p>
          <a:p>
            <a:pPr algn="r"/>
            <a:r>
              <a:rPr lang="en-GB" sz="1600" dirty="0" smtClean="0">
                <a:solidFill>
                  <a:schemeClr val="accent1"/>
                </a:solidFill>
              </a:rPr>
              <a:t>by User</a:t>
            </a:r>
            <a:endParaRPr lang="en-GB" sz="1600" dirty="0">
              <a:solidFill>
                <a:schemeClr val="accent1"/>
              </a:solidFill>
            </a:endParaRPr>
          </a:p>
        </p:txBody>
      </p:sp>
      <p:cxnSp>
        <p:nvCxnSpPr>
          <p:cNvPr id="137" name="Straight Arrow Connector 136"/>
          <p:cNvCxnSpPr>
            <a:cxnSpLocks noChangeAspect="1"/>
          </p:cNvCxnSpPr>
          <p:nvPr/>
        </p:nvCxnSpPr>
        <p:spPr>
          <a:xfrm>
            <a:off x="1627636" y="3710960"/>
            <a:ext cx="1152124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73"/>
          <p:cNvSpPr txBox="1">
            <a:spLocks noChangeAspect="1" noChangeArrowheads="1"/>
          </p:cNvSpPr>
          <p:nvPr/>
        </p:nvSpPr>
        <p:spPr bwMode="auto">
          <a:xfrm>
            <a:off x="5240665" y="4656599"/>
            <a:ext cx="1554508" cy="662653"/>
          </a:xfrm>
          <a:prstGeom prst="rect">
            <a:avLst/>
          </a:prstGeom>
          <a:solidFill>
            <a:srgbClr val="CDE3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Corrected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Correction, g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2,1/2</a:t>
            </a:r>
          </a:p>
          <a:p>
            <a:pPr lvl="0" algn="ctr"/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Mon</a:t>
            </a:r>
            <a:r>
              <a:rPr lang="en-US" sz="1400" b="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 2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1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Arrow Connector 39"/>
          <p:cNvCxnSpPr>
            <a:cxnSpLocks noChangeAspect="1"/>
            <a:stCxn id="61" idx="4"/>
            <a:endCxn id="39" idx="0"/>
          </p:cNvCxnSpPr>
          <p:nvPr/>
        </p:nvCxnSpPr>
        <p:spPr>
          <a:xfrm>
            <a:off x="6017919" y="4312836"/>
            <a:ext cx="0" cy="34376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 noChangeAspect="1"/>
            <a:stCxn id="103" idx="3"/>
            <a:endCxn id="61" idx="2"/>
          </p:cNvCxnSpPr>
          <p:nvPr/>
        </p:nvCxnSpPr>
        <p:spPr>
          <a:xfrm>
            <a:off x="5615232" y="4177818"/>
            <a:ext cx="253674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73"/>
          <p:cNvSpPr txBox="1">
            <a:spLocks noChangeAspect="1" noChangeArrowheads="1"/>
          </p:cNvSpPr>
          <p:nvPr/>
        </p:nvSpPr>
        <p:spPr bwMode="auto">
          <a:xfrm>
            <a:off x="2826362" y="5381574"/>
            <a:ext cx="1554508" cy="662653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Primary GSICS Correction, g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1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Straight Arrow Connector 48"/>
          <p:cNvCxnSpPr>
            <a:cxnSpLocks noChangeAspect="1"/>
            <a:stCxn id="97" idx="2"/>
            <a:endCxn id="60" idx="0"/>
          </p:cNvCxnSpPr>
          <p:nvPr/>
        </p:nvCxnSpPr>
        <p:spPr>
          <a:xfrm>
            <a:off x="3603616" y="3417072"/>
            <a:ext cx="0" cy="141812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cxnSpLocks noChangeAspect="1"/>
            <a:stCxn id="39" idx="1"/>
            <a:endCxn id="60" idx="6"/>
          </p:cNvCxnSpPr>
          <p:nvPr/>
        </p:nvCxnSpPr>
        <p:spPr>
          <a:xfrm flipH="1" flipV="1">
            <a:off x="3752628" y="4970211"/>
            <a:ext cx="1488037" cy="1771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4688965" y="3338988"/>
            <a:ext cx="298025" cy="270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-</a:t>
            </a:r>
            <a:endParaRPr lang="en-GB" dirty="0"/>
          </a:p>
        </p:txBody>
      </p:sp>
      <p:sp>
        <p:nvSpPr>
          <p:cNvPr id="60" name="Oval 59"/>
          <p:cNvSpPr/>
          <p:nvPr/>
        </p:nvSpPr>
        <p:spPr>
          <a:xfrm>
            <a:off x="3454603" y="4835193"/>
            <a:ext cx="298025" cy="270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0" dirty="0" smtClean="0"/>
              <a:t>g̅</a:t>
            </a:r>
            <a:endParaRPr lang="en-GB" sz="1200" b="0" dirty="0"/>
          </a:p>
        </p:txBody>
      </p:sp>
      <p:sp>
        <p:nvSpPr>
          <p:cNvPr id="61" name="Oval 60"/>
          <p:cNvSpPr/>
          <p:nvPr/>
        </p:nvSpPr>
        <p:spPr>
          <a:xfrm>
            <a:off x="5868906" y="4042800"/>
            <a:ext cx="298025" cy="270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+</a:t>
            </a:r>
            <a:endParaRPr lang="en-GB" dirty="0"/>
          </a:p>
        </p:txBody>
      </p:sp>
      <p:cxnSp>
        <p:nvCxnSpPr>
          <p:cNvPr id="67" name="Straight Arrow Connector 66"/>
          <p:cNvCxnSpPr>
            <a:cxnSpLocks noChangeAspect="1"/>
            <a:stCxn id="58" idx="4"/>
            <a:endCxn id="103" idx="0"/>
          </p:cNvCxnSpPr>
          <p:nvPr/>
        </p:nvCxnSpPr>
        <p:spPr>
          <a:xfrm>
            <a:off x="4837978" y="3609024"/>
            <a:ext cx="0" cy="23746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cxnSpLocks noChangeAspect="1"/>
            <a:stCxn id="100" idx="2"/>
          </p:cNvCxnSpPr>
          <p:nvPr/>
        </p:nvCxnSpPr>
        <p:spPr>
          <a:xfrm>
            <a:off x="6017919" y="3417072"/>
            <a:ext cx="0" cy="60862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cxnSpLocks noChangeAspect="1"/>
            <a:stCxn id="60" idx="4"/>
            <a:endCxn id="48" idx="0"/>
          </p:cNvCxnSpPr>
          <p:nvPr/>
        </p:nvCxnSpPr>
        <p:spPr>
          <a:xfrm>
            <a:off x="3603616" y="5105229"/>
            <a:ext cx="0" cy="27634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29469</TotalTime>
  <Words>3383</Words>
  <Application>Microsoft Office PowerPoint</Application>
  <PresentationFormat>A4 Paper (210x297 mm)</PresentationFormat>
  <Paragraphs>561</Paragraphs>
  <Slides>62</Slides>
  <Notes>1</Notes>
  <HiddenSlides>7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Office Theme</vt:lpstr>
      <vt:lpstr>Document</vt:lpstr>
      <vt:lpstr>Equation</vt:lpstr>
      <vt:lpstr>Defining Primary GSICS References - an Evolving Concept for Inter-Calibration Products</vt:lpstr>
      <vt:lpstr>Slide 2</vt:lpstr>
      <vt:lpstr>Current Situation</vt:lpstr>
      <vt:lpstr>Motivation to Change</vt:lpstr>
      <vt:lpstr>Requirements</vt:lpstr>
      <vt:lpstr>Proposed Solution –  Define Primary GSICS Reference</vt:lpstr>
      <vt:lpstr>Proposed Solution – Blend all Corrections to Provide Correction to Primary GSICS Reference</vt:lpstr>
      <vt:lpstr>How?</vt:lpstr>
      <vt:lpstr>Correcting the Corrections  and Blending References</vt:lpstr>
      <vt:lpstr>Aside: Proposed Solution to Combine Methods</vt:lpstr>
      <vt:lpstr>Proposed Solution - Versions</vt:lpstr>
      <vt:lpstr>What does this mean for the User?</vt:lpstr>
      <vt:lpstr>What next?</vt:lpstr>
      <vt:lpstr>Slide 14</vt:lpstr>
      <vt:lpstr>Proposed Solution –  Define Primary GSICS Reference</vt:lpstr>
      <vt:lpstr>Slide 16</vt:lpstr>
      <vt:lpstr>Outline Delta Correction ATBD</vt:lpstr>
      <vt:lpstr>Outline ATBD for Option #1: GEO-LEO IR - RAC</vt:lpstr>
      <vt:lpstr>Outline ATBD for Option #2: GEO-LEO IR - Daily</vt:lpstr>
      <vt:lpstr>Outline ATBD for Option #3: GEO-LEO IR - Collocations</vt:lpstr>
      <vt:lpstr>Conclusions of Previous Discussion</vt:lpstr>
      <vt:lpstr>Questions</vt:lpstr>
      <vt:lpstr>Urgent Questions</vt:lpstr>
      <vt:lpstr>Recap ATBD for Option #1: GEO-LEO IR - RAC</vt:lpstr>
      <vt:lpstr>ATBD for Delta Corrections</vt:lpstr>
      <vt:lpstr>Option #2: Daily Correction (MSG3-IASIB)-(MSG3-IASIA)</vt:lpstr>
      <vt:lpstr>Option #1: Demo RAC (MSG3-IASIB)-(MSG3-IASIA)</vt:lpstr>
      <vt:lpstr>Option #1: PreOp RAC (MSG3-IASIB)-(MSG3-IASIA)</vt:lpstr>
      <vt:lpstr>Specific Example #3: GEO-LEO IR –Collocations</vt:lpstr>
      <vt:lpstr>Option #3: From Collocations</vt:lpstr>
      <vt:lpstr>Time Series of Standard Biases – Updated! Full year  (Met10/SEVIRI-MetopB/IASI) &amp; (Met10/SEVIRI-MetopA/IASI)</vt:lpstr>
      <vt:lpstr>Recap: Option #1: Demo RAC (MSG3-IASIB)-(MSG3-IASIA)</vt:lpstr>
      <vt:lpstr>Option #2: Daily Correction (MSG3-IASIB)-(MSG3-IASIA)</vt:lpstr>
      <vt:lpstr>Option 3: Matched Collocations (MSG3-IASIB)-(MSG3-IASIA)</vt:lpstr>
      <vt:lpstr>Option #3: From Collocations - Findings</vt:lpstr>
      <vt:lpstr>Conclusions re: Defining Delta Corrections</vt:lpstr>
      <vt:lpstr>Delta Correction Stationarity Tests</vt:lpstr>
      <vt:lpstr>Slide 38</vt:lpstr>
      <vt:lpstr>Primary GSICS Reference Transfer Strategies</vt:lpstr>
      <vt:lpstr>Define Weights in Blended Reference</vt:lpstr>
      <vt:lpstr>Simple Example Blended Reference</vt:lpstr>
      <vt:lpstr>Example Tapered Blended Reference for ARC</vt:lpstr>
      <vt:lpstr>Recap ATBD for Option #1: GEO-LEO IR - RAC</vt:lpstr>
      <vt:lpstr>How to make NRTC to Primary GSICS Reference using Delta Corrections</vt:lpstr>
      <vt:lpstr>How to make RAC to Primary GSICS Reference using Delta Corrections</vt:lpstr>
      <vt:lpstr>How to make ARC to Primary GSICS Reference using Delta Corrections</vt:lpstr>
      <vt:lpstr>Applying Delta Correction to Secondary Corrections</vt:lpstr>
      <vt:lpstr>Slide 48</vt:lpstr>
      <vt:lpstr>Uncertainty on blended Inter-Calibrations to Primary GSICS Reference</vt:lpstr>
      <vt:lpstr>Define Primary GSICS Correction</vt:lpstr>
      <vt:lpstr>Weights MSG3-IASA/IASIB+Delta</vt:lpstr>
      <vt:lpstr>Uncertainty MSG3-IASA/IASIB/IASIB+Delta/ Primary = Avg(MSG3-IASIA,IASIB+Delta)</vt:lpstr>
      <vt:lpstr>Slide 53</vt:lpstr>
      <vt:lpstr>Summary of Proposal</vt:lpstr>
      <vt:lpstr>What Next for Delta Corrections?</vt:lpstr>
      <vt:lpstr>What next for Primary References?</vt:lpstr>
      <vt:lpstr>What next for Blended Corrections?</vt:lpstr>
      <vt:lpstr>Slide 58</vt:lpstr>
      <vt:lpstr>Slide 59</vt:lpstr>
      <vt:lpstr>Aside: How to Handle Periodic Variations</vt:lpstr>
      <vt:lpstr>Aside: To Correct or Not to Correct?</vt:lpstr>
      <vt:lpstr>Aside: Combining GSICS Products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1347</cp:revision>
  <cp:lastPrinted>2006-03-06T14:11:17Z</cp:lastPrinted>
  <dcterms:created xsi:type="dcterms:W3CDTF">1997-07-23T08:21:02Z</dcterms:created>
  <dcterms:modified xsi:type="dcterms:W3CDTF">2014-07-23T07:04:35Z</dcterms:modified>
</cp:coreProperties>
</file>