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Default Extension="tiff" ContentType="image/tiff"/>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notesMasterIdLst>
    <p:notesMasterId r:id="rId29"/>
  </p:notesMasterIdLst>
  <p:handoutMasterIdLst>
    <p:handoutMasterId r:id="rId30"/>
  </p:handoutMasterIdLst>
  <p:sldIdLst>
    <p:sldId id="256" r:id="rId2"/>
    <p:sldId id="413" r:id="rId3"/>
    <p:sldId id="414" r:id="rId4"/>
    <p:sldId id="432" r:id="rId5"/>
    <p:sldId id="415" r:id="rId6"/>
    <p:sldId id="368" r:id="rId7"/>
    <p:sldId id="296" r:id="rId8"/>
    <p:sldId id="293" r:id="rId9"/>
    <p:sldId id="271" r:id="rId10"/>
    <p:sldId id="270" r:id="rId11"/>
    <p:sldId id="371" r:id="rId12"/>
    <p:sldId id="374" r:id="rId13"/>
    <p:sldId id="381" r:id="rId14"/>
    <p:sldId id="357" r:id="rId15"/>
    <p:sldId id="418" r:id="rId16"/>
    <p:sldId id="434" r:id="rId17"/>
    <p:sldId id="424" r:id="rId18"/>
    <p:sldId id="425" r:id="rId19"/>
    <p:sldId id="426" r:id="rId20"/>
    <p:sldId id="427" r:id="rId21"/>
    <p:sldId id="433" r:id="rId22"/>
    <p:sldId id="443" r:id="rId23"/>
    <p:sldId id="419" r:id="rId24"/>
    <p:sldId id="435" r:id="rId25"/>
    <p:sldId id="420" r:id="rId26"/>
    <p:sldId id="421" r:id="rId27"/>
    <p:sldId id="422" r:id="rId2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376"/>
    <a:srgbClr val="00CCFF"/>
    <a:srgbClr val="F9FC74"/>
    <a:srgbClr val="FF6600"/>
    <a:srgbClr val="3366CC"/>
    <a:srgbClr val="0E8062"/>
    <a:srgbClr val="008E40"/>
    <a:srgbClr val="0E05B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6" autoAdjust="0"/>
    <p:restoredTop sz="87230" autoAdjust="0"/>
  </p:normalViewPr>
  <p:slideViewPr>
    <p:cSldViewPr>
      <p:cViewPr varScale="1">
        <p:scale>
          <a:sx n="60" d="100"/>
          <a:sy n="60" d="100"/>
        </p:scale>
        <p:origin x="-774" y="-96"/>
      </p:cViewPr>
      <p:guideLst>
        <p:guide orient="horz" pos="2160"/>
        <p:guide pos="2880"/>
      </p:guideLst>
    </p:cSldViewPr>
  </p:slideViewPr>
  <p:notesTextViewPr>
    <p:cViewPr>
      <p:scale>
        <a:sx n="1" d="1"/>
        <a:sy n="1" d="1"/>
      </p:scale>
      <p:origin x="0" y="0"/>
    </p:cViewPr>
  </p:notesTextViewPr>
  <p:sorterViewPr>
    <p:cViewPr>
      <p:scale>
        <a:sx n="80" d="100"/>
        <a:sy n="8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5C9E4351-8E04-4D9C-8E61-FE26CE2934D9}" type="datetimeFigureOut">
              <a:rPr lang="en-US" smtClean="0"/>
              <a:pPr/>
              <a:t>8/20/2014</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8A391E9F-5158-423E-9811-3C5060E66BE5}" type="slidenum">
              <a:rPr lang="en-US" smtClean="0"/>
              <a:pPr/>
              <a:t>‹#›</a:t>
            </a:fld>
            <a:endParaRPr lang="en-US"/>
          </a:p>
        </p:txBody>
      </p:sp>
    </p:spTree>
    <p:extLst>
      <p:ext uri="{BB962C8B-B14F-4D97-AF65-F5344CB8AC3E}">
        <p14:creationId xmlns:p14="http://schemas.microsoft.com/office/powerpoint/2010/main" xmlns="" val="4083869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2F003AA-D515-4E0A-8A8F-941C6DA2DFC4}" type="datetimeFigureOut">
              <a:rPr lang="en-US" smtClean="0"/>
              <a:pPr/>
              <a:t>8/20/2014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3BAE289-4E3E-4D8E-810C-3691EBF28CC0}" type="slidenum">
              <a:rPr lang="en-US" smtClean="0"/>
              <a:pPr/>
              <a:t>‹#›</a:t>
            </a:fld>
            <a:endParaRPr lang="en-US"/>
          </a:p>
        </p:txBody>
      </p:sp>
    </p:spTree>
    <p:extLst>
      <p:ext uri="{BB962C8B-B14F-4D97-AF65-F5344CB8AC3E}">
        <p14:creationId xmlns:p14="http://schemas.microsoft.com/office/powerpoint/2010/main" xmlns="" val="4881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BAE289-4E3E-4D8E-810C-3691EBF28CC0}" type="slidenum">
              <a:rPr lang="en-US" smtClean="0"/>
              <a:pPr/>
              <a:t>1</a:t>
            </a:fld>
            <a:endParaRPr lang="en-US"/>
          </a:p>
        </p:txBody>
      </p:sp>
    </p:spTree>
    <p:extLst>
      <p:ext uri="{BB962C8B-B14F-4D97-AF65-F5344CB8AC3E}">
        <p14:creationId xmlns:p14="http://schemas.microsoft.com/office/powerpoint/2010/main" xmlns="" val="2736636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Cold</a:t>
            </a:r>
            <a:r>
              <a:rPr lang="en-US" baseline="0" dirty="0" smtClean="0"/>
              <a:t> cal TB calculated using 7 days of data. Only scan positions 50-150.</a:t>
            </a:r>
            <a:endParaRPr lang="en-US" dirty="0"/>
          </a:p>
        </p:txBody>
      </p:sp>
      <p:sp>
        <p:nvSpPr>
          <p:cNvPr id="4" name="Slide Number Placeholder 3"/>
          <p:cNvSpPr>
            <a:spLocks noGrp="1"/>
          </p:cNvSpPr>
          <p:nvPr>
            <p:ph type="sldNum" sz="quarter" idx="10"/>
          </p:nvPr>
        </p:nvSpPr>
        <p:spPr/>
        <p:txBody>
          <a:bodyPr/>
          <a:lstStyle/>
          <a:p>
            <a:fld id="{D21EAC74-E84A-4939-BCBF-167235C32E25}" type="slidenum">
              <a:rPr lang="en-US" smtClean="0"/>
              <a:pPr/>
              <a:t>17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A326BE-1D0F-4317-9450-8A597AFB0A78}" type="slidenum">
              <a:rPr lang="en-US" smtClean="0"/>
              <a:pPr/>
              <a:t>24</a:t>
            </a:fld>
            <a:endParaRPr lang="en-US"/>
          </a:p>
        </p:txBody>
      </p:sp>
    </p:spTree>
    <p:extLst>
      <p:ext uri="{BB962C8B-B14F-4D97-AF65-F5344CB8AC3E}">
        <p14:creationId xmlns:p14="http://schemas.microsoft.com/office/powerpoint/2010/main" xmlns="" val="1087440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BAE289-4E3E-4D8E-810C-3691EBF28CC0}" type="slidenum">
              <a:rPr lang="en-US" smtClean="0"/>
              <a:pPr/>
              <a:t>6</a:t>
            </a:fld>
            <a:endParaRPr lang="en-US"/>
          </a:p>
        </p:txBody>
      </p:sp>
    </p:spTree>
    <p:extLst>
      <p:ext uri="{BB962C8B-B14F-4D97-AF65-F5344CB8AC3E}">
        <p14:creationId xmlns:p14="http://schemas.microsoft.com/office/powerpoint/2010/main" xmlns="" val="1414193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BAE289-4E3E-4D8E-810C-3691EBF28CC0}" type="slidenum">
              <a:rPr lang="en-US" smtClean="0"/>
              <a:pPr/>
              <a:t>7</a:t>
            </a:fld>
            <a:endParaRPr lang="en-US"/>
          </a:p>
        </p:txBody>
      </p:sp>
    </p:spTree>
    <p:extLst>
      <p:ext uri="{BB962C8B-B14F-4D97-AF65-F5344CB8AC3E}">
        <p14:creationId xmlns:p14="http://schemas.microsoft.com/office/powerpoint/2010/main" xmlns="" val="562928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A326BE-1D0F-4317-9450-8A597AFB0A78}" type="slidenum">
              <a:rPr lang="en-US" smtClean="0"/>
              <a:pPr/>
              <a:t>8</a:t>
            </a:fld>
            <a:endParaRPr lang="en-US"/>
          </a:p>
        </p:txBody>
      </p:sp>
    </p:spTree>
    <p:extLst>
      <p:ext uri="{BB962C8B-B14F-4D97-AF65-F5344CB8AC3E}">
        <p14:creationId xmlns:p14="http://schemas.microsoft.com/office/powerpoint/2010/main" xmlns="" val="1087440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Channel</a:t>
            </a:r>
            <a:r>
              <a:rPr lang="en-US" baseline="0" dirty="0" smtClean="0"/>
              <a:t> and scan positions are radiometer-specific.</a:t>
            </a:r>
            <a:endParaRPr lang="en-US" dirty="0"/>
          </a:p>
        </p:txBody>
      </p:sp>
      <p:sp>
        <p:nvSpPr>
          <p:cNvPr id="4" name="Slide Number Placeholder 3"/>
          <p:cNvSpPr>
            <a:spLocks noGrp="1"/>
          </p:cNvSpPr>
          <p:nvPr>
            <p:ph type="sldNum" sz="quarter" idx="10"/>
          </p:nvPr>
        </p:nvSpPr>
        <p:spPr/>
        <p:txBody>
          <a:bodyPr/>
          <a:lstStyle/>
          <a:p>
            <a:fld id="{13BAE289-4E3E-4D8E-810C-3691EBF28CC0}" type="slidenum">
              <a:rPr lang="en-US" smtClean="0"/>
              <a:pPr/>
              <a:t>9</a:t>
            </a:fld>
            <a:endParaRPr lang="en-US"/>
          </a:p>
        </p:txBody>
      </p:sp>
    </p:spTree>
    <p:extLst>
      <p:ext uri="{BB962C8B-B14F-4D97-AF65-F5344CB8AC3E}">
        <p14:creationId xmlns:p14="http://schemas.microsoft.com/office/powerpoint/2010/main" xmlns="" val="1133927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BAE289-4E3E-4D8E-810C-3691EBF28CC0}" type="slidenum">
              <a:rPr lang="en-US" smtClean="0"/>
              <a:pPr/>
              <a:t>10</a:t>
            </a:fld>
            <a:endParaRPr lang="en-US"/>
          </a:p>
        </p:txBody>
      </p:sp>
    </p:spTree>
    <p:extLst>
      <p:ext uri="{BB962C8B-B14F-4D97-AF65-F5344CB8AC3E}">
        <p14:creationId xmlns:p14="http://schemas.microsoft.com/office/powerpoint/2010/main" xmlns="" val="1179795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BAE289-4E3E-4D8E-810C-3691EBF28CC0}" type="slidenum">
              <a:rPr lang="en-US" smtClean="0"/>
              <a:pPr/>
              <a:t>11</a:t>
            </a:fld>
            <a:endParaRPr lang="en-US"/>
          </a:p>
        </p:txBody>
      </p:sp>
    </p:spTree>
    <p:extLst>
      <p:ext uri="{BB962C8B-B14F-4D97-AF65-F5344CB8AC3E}">
        <p14:creationId xmlns:p14="http://schemas.microsoft.com/office/powerpoint/2010/main" xmlns="" val="3821941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BAE289-4E3E-4D8E-810C-3691EBF28CC0}" type="slidenum">
              <a:rPr lang="en-US" smtClean="0"/>
              <a:pPr/>
              <a:t>12</a:t>
            </a:fld>
            <a:endParaRPr lang="en-US"/>
          </a:p>
        </p:txBody>
      </p:sp>
    </p:spTree>
    <p:extLst>
      <p:ext uri="{BB962C8B-B14F-4D97-AF65-F5344CB8AC3E}">
        <p14:creationId xmlns:p14="http://schemas.microsoft.com/office/powerpoint/2010/main" xmlns="" val="29195748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BAE289-4E3E-4D8E-810C-3691EBF28CC0}" type="slidenum">
              <a:rPr lang="en-US" smtClean="0"/>
              <a:pPr/>
              <a:t>14</a:t>
            </a:fld>
            <a:endParaRPr lang="en-US"/>
          </a:p>
        </p:txBody>
      </p:sp>
    </p:spTree>
    <p:extLst>
      <p:ext uri="{BB962C8B-B14F-4D97-AF65-F5344CB8AC3E}">
        <p14:creationId xmlns:p14="http://schemas.microsoft.com/office/powerpoint/2010/main" xmlns="" val="3309508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lvl1pPr>
              <a:defRPr/>
            </a:lvl1pPr>
          </a:lstStyle>
          <a:p>
            <a:r>
              <a:rPr lang="en-US" smtClean="0"/>
              <a:t>Kroodsma        GSICS meeting          2014/08/26</a:t>
            </a:r>
            <a:endParaRPr lang="en-US"/>
          </a:p>
        </p:txBody>
      </p:sp>
      <p:sp>
        <p:nvSpPr>
          <p:cNvPr id="6" name="Slide Number Placeholder 5"/>
          <p:cNvSpPr>
            <a:spLocks noGrp="1"/>
          </p:cNvSpPr>
          <p:nvPr>
            <p:ph type="sldNum" sz="quarter" idx="12"/>
          </p:nvPr>
        </p:nvSpPr>
        <p:spPr>
          <a:xfrm>
            <a:off x="7391400" y="6248400"/>
            <a:ext cx="1143000" cy="457200"/>
          </a:xfrm>
        </p:spPr>
        <p:txBody>
          <a:bodyPr/>
          <a:lstStyle>
            <a:lvl1pPr>
              <a:defRPr/>
            </a:lvl1pPr>
          </a:lstStyle>
          <a:p>
            <a:fld id="{BC619174-F2B3-4149-958D-43FDA6E2617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lvl1pPr>
              <a:defRPr/>
            </a:lvl1pPr>
          </a:lstStyle>
          <a:p>
            <a:r>
              <a:rPr lang="en-US" smtClean="0"/>
              <a:t>Kroodsma        GSICS meeting          2014/08/26</a:t>
            </a:r>
            <a:endParaRPr lang="en-US"/>
          </a:p>
        </p:txBody>
      </p:sp>
      <p:sp>
        <p:nvSpPr>
          <p:cNvPr id="6" name="Slide Number Placeholder 5"/>
          <p:cNvSpPr>
            <a:spLocks noGrp="1"/>
          </p:cNvSpPr>
          <p:nvPr>
            <p:ph type="sldNum" sz="quarter" idx="12"/>
          </p:nvPr>
        </p:nvSpPr>
        <p:spPr/>
        <p:txBody>
          <a:bodyPr/>
          <a:lstStyle>
            <a:lvl1pPr>
              <a:defRPr/>
            </a:lvl1pPr>
          </a:lstStyle>
          <a:p>
            <a:fld id="{BC619174-F2B3-4149-958D-43FDA6E2617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152400"/>
            <a:ext cx="196215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52400"/>
            <a:ext cx="573405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lvl1pPr>
              <a:defRPr/>
            </a:lvl1pPr>
          </a:lstStyle>
          <a:p>
            <a:r>
              <a:rPr lang="en-US" smtClean="0"/>
              <a:t>Kroodsma        GSICS meeting          2014/08/26</a:t>
            </a:r>
            <a:endParaRPr lang="en-US"/>
          </a:p>
        </p:txBody>
      </p:sp>
      <p:sp>
        <p:nvSpPr>
          <p:cNvPr id="6" name="Slide Number Placeholder 5"/>
          <p:cNvSpPr>
            <a:spLocks noGrp="1"/>
          </p:cNvSpPr>
          <p:nvPr>
            <p:ph type="sldNum" sz="quarter" idx="12"/>
          </p:nvPr>
        </p:nvSpPr>
        <p:spPr/>
        <p:txBody>
          <a:bodyPr/>
          <a:lstStyle>
            <a:lvl1pPr>
              <a:defRPr/>
            </a:lvl1pPr>
          </a:lstStyle>
          <a:p>
            <a:fld id="{BC619174-F2B3-4149-958D-43FDA6E2617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8486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447800"/>
            <a:ext cx="38481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447800"/>
            <a:ext cx="38481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a:xfrm>
            <a:off x="2362200" y="6248400"/>
            <a:ext cx="4572000" cy="457200"/>
          </a:xfrm>
        </p:spPr>
        <p:txBody>
          <a:bodyPr/>
          <a:lstStyle>
            <a:lvl1pPr>
              <a:defRPr/>
            </a:lvl1pPr>
          </a:lstStyle>
          <a:p>
            <a:r>
              <a:rPr lang="en-US" smtClean="0"/>
              <a:t>Kroodsma        GSICS meeting          2014/08/26</a:t>
            </a:r>
            <a:endParaRPr lang="en-US"/>
          </a:p>
        </p:txBody>
      </p:sp>
      <p:sp>
        <p:nvSpPr>
          <p:cNvPr id="7" name="Slide Number Placeholder 6"/>
          <p:cNvSpPr>
            <a:spLocks noGrp="1"/>
          </p:cNvSpPr>
          <p:nvPr>
            <p:ph type="sldNum" sz="quarter" idx="12"/>
          </p:nvPr>
        </p:nvSpPr>
        <p:spPr>
          <a:xfrm>
            <a:off x="7086600" y="6248400"/>
            <a:ext cx="1143000" cy="457200"/>
          </a:xfrm>
        </p:spPr>
        <p:txBody>
          <a:bodyPr/>
          <a:lstStyle>
            <a:lvl1pPr>
              <a:defRPr/>
            </a:lvl1pPr>
          </a:lstStyle>
          <a:p>
            <a:fld id="{BC619174-F2B3-4149-958D-43FDA6E26176}"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8486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447800"/>
            <a:ext cx="38481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6300" y="1447800"/>
            <a:ext cx="384810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86300" y="3848100"/>
            <a:ext cx="384810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1"/>
          </p:nvPr>
        </p:nvSpPr>
        <p:spPr>
          <a:xfrm>
            <a:off x="2362200" y="6248400"/>
            <a:ext cx="4572000" cy="457200"/>
          </a:xfrm>
        </p:spPr>
        <p:txBody>
          <a:bodyPr/>
          <a:lstStyle>
            <a:lvl1pPr>
              <a:defRPr/>
            </a:lvl1pPr>
          </a:lstStyle>
          <a:p>
            <a:r>
              <a:rPr lang="en-US" smtClean="0"/>
              <a:t>Kroodsma        GSICS meeting          2014/08/26</a:t>
            </a:r>
            <a:endParaRPr lang="en-US"/>
          </a:p>
        </p:txBody>
      </p:sp>
      <p:sp>
        <p:nvSpPr>
          <p:cNvPr id="8" name="Slide Number Placeholder 7"/>
          <p:cNvSpPr>
            <a:spLocks noGrp="1"/>
          </p:cNvSpPr>
          <p:nvPr>
            <p:ph type="sldNum" sz="quarter" idx="12"/>
          </p:nvPr>
        </p:nvSpPr>
        <p:spPr>
          <a:xfrm>
            <a:off x="7086600" y="6248400"/>
            <a:ext cx="1143000" cy="457200"/>
          </a:xfrm>
        </p:spPr>
        <p:txBody>
          <a:bodyPr/>
          <a:lstStyle>
            <a:lvl1pPr>
              <a:defRPr/>
            </a:lvl1pPr>
          </a:lstStyle>
          <a:p>
            <a:fld id="{BC619174-F2B3-4149-958D-43FDA6E26176}"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848600" cy="10668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447800"/>
            <a:ext cx="384810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6300" y="1447800"/>
            <a:ext cx="384810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685800" y="3848100"/>
            <a:ext cx="784860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1"/>
          </p:nvPr>
        </p:nvSpPr>
        <p:spPr>
          <a:xfrm>
            <a:off x="2362200" y="6248400"/>
            <a:ext cx="4572000" cy="457200"/>
          </a:xfrm>
        </p:spPr>
        <p:txBody>
          <a:bodyPr/>
          <a:lstStyle>
            <a:lvl1pPr>
              <a:defRPr/>
            </a:lvl1pPr>
          </a:lstStyle>
          <a:p>
            <a:r>
              <a:rPr lang="en-US" smtClean="0"/>
              <a:t>Kroodsma        GSICS meeting          2014/08/26</a:t>
            </a:r>
            <a:endParaRPr lang="en-US"/>
          </a:p>
        </p:txBody>
      </p:sp>
      <p:sp>
        <p:nvSpPr>
          <p:cNvPr id="8" name="Slide Number Placeholder 7"/>
          <p:cNvSpPr>
            <a:spLocks noGrp="1"/>
          </p:cNvSpPr>
          <p:nvPr>
            <p:ph type="sldNum" sz="quarter" idx="12"/>
          </p:nvPr>
        </p:nvSpPr>
        <p:spPr>
          <a:xfrm>
            <a:off x="7086600" y="6248400"/>
            <a:ext cx="1143000" cy="457200"/>
          </a:xfrm>
        </p:spPr>
        <p:txBody>
          <a:bodyPr/>
          <a:lstStyle>
            <a:lvl1pPr>
              <a:defRPr/>
            </a:lvl1pPr>
          </a:lstStyle>
          <a:p>
            <a:fld id="{BC619174-F2B3-4149-958D-43FDA6E26176}"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8486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447800"/>
            <a:ext cx="7848600" cy="4648200"/>
          </a:xfrm>
        </p:spPr>
        <p:txBody>
          <a:bodyPr/>
          <a:lstStyle/>
          <a:p>
            <a:r>
              <a:rPr lang="en-US" smtClean="0"/>
              <a:t>Click icon to add table</a:t>
            </a:r>
            <a:endParaRPr lang="en-US"/>
          </a:p>
        </p:txBody>
      </p:sp>
      <p:sp>
        <p:nvSpPr>
          <p:cNvPr id="5" name="Footer Placeholder 4"/>
          <p:cNvSpPr>
            <a:spLocks noGrp="1"/>
          </p:cNvSpPr>
          <p:nvPr>
            <p:ph type="ftr" sz="quarter" idx="11"/>
          </p:nvPr>
        </p:nvSpPr>
        <p:spPr>
          <a:xfrm>
            <a:off x="2362200" y="6248400"/>
            <a:ext cx="4572000" cy="457200"/>
          </a:xfrm>
        </p:spPr>
        <p:txBody>
          <a:bodyPr/>
          <a:lstStyle>
            <a:lvl1pPr>
              <a:defRPr/>
            </a:lvl1pPr>
          </a:lstStyle>
          <a:p>
            <a:r>
              <a:rPr lang="en-US" smtClean="0"/>
              <a:t>Kroodsma        GSICS meeting          2014/08/26</a:t>
            </a:r>
            <a:endParaRPr lang="en-US"/>
          </a:p>
        </p:txBody>
      </p:sp>
      <p:sp>
        <p:nvSpPr>
          <p:cNvPr id="6" name="Slide Number Placeholder 5"/>
          <p:cNvSpPr>
            <a:spLocks noGrp="1"/>
          </p:cNvSpPr>
          <p:nvPr>
            <p:ph type="sldNum" sz="quarter" idx="12"/>
          </p:nvPr>
        </p:nvSpPr>
        <p:spPr>
          <a:xfrm>
            <a:off x="7086600" y="6248400"/>
            <a:ext cx="1143000" cy="457200"/>
          </a:xfrm>
        </p:spPr>
        <p:txBody>
          <a:bodyPr/>
          <a:lstStyle>
            <a:lvl1pPr>
              <a:defRPr/>
            </a:lvl1pPr>
          </a:lstStyle>
          <a:p>
            <a:fld id="{BC619174-F2B3-4149-958D-43FDA6E26176}"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848600" cy="10668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447800"/>
            <a:ext cx="784860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3848100"/>
            <a:ext cx="784860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a:xfrm>
            <a:off x="2362200" y="6248400"/>
            <a:ext cx="4572000" cy="457200"/>
          </a:xfrm>
        </p:spPr>
        <p:txBody>
          <a:bodyPr/>
          <a:lstStyle>
            <a:lvl1pPr>
              <a:defRPr/>
            </a:lvl1pPr>
          </a:lstStyle>
          <a:p>
            <a:r>
              <a:rPr lang="en-US" smtClean="0"/>
              <a:t>Kroodsma        GSICS meeting          2014/08/26</a:t>
            </a:r>
            <a:endParaRPr lang="en-US"/>
          </a:p>
        </p:txBody>
      </p:sp>
      <p:sp>
        <p:nvSpPr>
          <p:cNvPr id="7" name="Slide Number Placeholder 6"/>
          <p:cNvSpPr>
            <a:spLocks noGrp="1"/>
          </p:cNvSpPr>
          <p:nvPr>
            <p:ph type="sldNum" sz="quarter" idx="12"/>
          </p:nvPr>
        </p:nvSpPr>
        <p:spPr>
          <a:xfrm>
            <a:off x="7086600" y="6248400"/>
            <a:ext cx="1143000" cy="457200"/>
          </a:xfrm>
        </p:spPr>
        <p:txBody>
          <a:bodyPr/>
          <a:lstStyle>
            <a:lvl1pPr>
              <a:defRPr/>
            </a:lvl1pPr>
          </a:lstStyle>
          <a:p>
            <a:fld id="{BC619174-F2B3-4149-958D-43FDA6E2617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lvl1pPr>
              <a:defRPr/>
            </a:lvl1pPr>
          </a:lstStyle>
          <a:p>
            <a:r>
              <a:rPr lang="en-US" smtClean="0"/>
              <a:t>Kroodsma        GSICS meeting          2014/08/26</a:t>
            </a:r>
            <a:endParaRPr lang="en-US"/>
          </a:p>
        </p:txBody>
      </p:sp>
      <p:sp>
        <p:nvSpPr>
          <p:cNvPr id="6" name="Slide Number Placeholder 5"/>
          <p:cNvSpPr>
            <a:spLocks noGrp="1"/>
          </p:cNvSpPr>
          <p:nvPr>
            <p:ph type="sldNum" sz="quarter" idx="12"/>
          </p:nvPr>
        </p:nvSpPr>
        <p:spPr/>
        <p:txBody>
          <a:bodyPr/>
          <a:lstStyle>
            <a:lvl1pPr>
              <a:defRPr/>
            </a:lvl1pPr>
          </a:lstStyle>
          <a:p>
            <a:fld id="{BC619174-F2B3-4149-958D-43FDA6E2617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Footer Placeholder 4"/>
          <p:cNvSpPr>
            <a:spLocks noGrp="1"/>
          </p:cNvSpPr>
          <p:nvPr>
            <p:ph type="ftr" sz="quarter" idx="11"/>
          </p:nvPr>
        </p:nvSpPr>
        <p:spPr/>
        <p:txBody>
          <a:bodyPr/>
          <a:lstStyle>
            <a:lvl1pPr>
              <a:defRPr/>
            </a:lvl1pPr>
          </a:lstStyle>
          <a:p>
            <a:r>
              <a:rPr lang="en-US" smtClean="0"/>
              <a:t>Kroodsma        GSICS meeting          2014/08/26</a:t>
            </a:r>
            <a:endParaRPr lang="en-US"/>
          </a:p>
        </p:txBody>
      </p:sp>
      <p:sp>
        <p:nvSpPr>
          <p:cNvPr id="6" name="Slide Number Placeholder 5"/>
          <p:cNvSpPr>
            <a:spLocks noGrp="1"/>
          </p:cNvSpPr>
          <p:nvPr>
            <p:ph type="sldNum" sz="quarter" idx="12"/>
          </p:nvPr>
        </p:nvSpPr>
        <p:spPr/>
        <p:txBody>
          <a:bodyPr/>
          <a:lstStyle>
            <a:lvl1pPr>
              <a:defRPr/>
            </a:lvl1pPr>
          </a:lstStyle>
          <a:p>
            <a:fld id="{BC619174-F2B3-4149-958D-43FDA6E2617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447800"/>
            <a:ext cx="38481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447800"/>
            <a:ext cx="38481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lvl1pPr>
              <a:defRPr/>
            </a:lvl1pPr>
          </a:lstStyle>
          <a:p>
            <a:r>
              <a:rPr lang="en-US" smtClean="0"/>
              <a:t>Kroodsma        GSICS meeting          2014/08/26</a:t>
            </a:r>
            <a:endParaRPr lang="en-US"/>
          </a:p>
        </p:txBody>
      </p:sp>
      <p:sp>
        <p:nvSpPr>
          <p:cNvPr id="7" name="Slide Number Placeholder 6"/>
          <p:cNvSpPr>
            <a:spLocks noGrp="1"/>
          </p:cNvSpPr>
          <p:nvPr>
            <p:ph type="sldNum" sz="quarter" idx="12"/>
          </p:nvPr>
        </p:nvSpPr>
        <p:spPr/>
        <p:txBody>
          <a:bodyPr/>
          <a:lstStyle>
            <a:lvl1pPr>
              <a:defRPr/>
            </a:lvl1pPr>
          </a:lstStyle>
          <a:p>
            <a:fld id="{BC619174-F2B3-4149-958D-43FDA6E2617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lvl1pPr>
              <a:defRPr/>
            </a:lvl1pPr>
          </a:lstStyle>
          <a:p>
            <a:r>
              <a:rPr lang="en-US" smtClean="0"/>
              <a:t>Kroodsma        GSICS meeting          2014/08/26</a:t>
            </a:r>
            <a:endParaRPr lang="en-US"/>
          </a:p>
        </p:txBody>
      </p:sp>
      <p:sp>
        <p:nvSpPr>
          <p:cNvPr id="9" name="Slide Number Placeholder 8"/>
          <p:cNvSpPr>
            <a:spLocks noGrp="1"/>
          </p:cNvSpPr>
          <p:nvPr>
            <p:ph type="sldNum" sz="quarter" idx="12"/>
          </p:nvPr>
        </p:nvSpPr>
        <p:spPr/>
        <p:txBody>
          <a:bodyPr/>
          <a:lstStyle>
            <a:lvl1pPr>
              <a:defRPr/>
            </a:lvl1pPr>
          </a:lstStyle>
          <a:p>
            <a:fld id="{BC619174-F2B3-4149-958D-43FDA6E2617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lvl1pPr>
              <a:defRPr/>
            </a:lvl1pPr>
          </a:lstStyle>
          <a:p>
            <a:r>
              <a:rPr lang="en-US" smtClean="0"/>
              <a:t>Kroodsma        GSICS meeting          2014/08/26</a:t>
            </a:r>
            <a:endParaRPr lang="en-US"/>
          </a:p>
        </p:txBody>
      </p:sp>
      <p:sp>
        <p:nvSpPr>
          <p:cNvPr id="5" name="Slide Number Placeholder 4"/>
          <p:cNvSpPr>
            <a:spLocks noGrp="1"/>
          </p:cNvSpPr>
          <p:nvPr>
            <p:ph type="sldNum" sz="quarter" idx="12"/>
          </p:nvPr>
        </p:nvSpPr>
        <p:spPr/>
        <p:txBody>
          <a:bodyPr/>
          <a:lstStyle>
            <a:lvl1pPr>
              <a:defRPr/>
            </a:lvl1pPr>
          </a:lstStyle>
          <a:p>
            <a:fld id="{BC619174-F2B3-4149-958D-43FDA6E2617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lvl1pPr>
          </a:lstStyle>
          <a:p>
            <a:r>
              <a:rPr lang="en-US" smtClean="0"/>
              <a:t>Kroodsma        GSICS meeting          2014/08/26</a:t>
            </a:r>
            <a:endParaRPr lang="en-US"/>
          </a:p>
        </p:txBody>
      </p:sp>
      <p:sp>
        <p:nvSpPr>
          <p:cNvPr id="4" name="Slide Number Placeholder 3"/>
          <p:cNvSpPr>
            <a:spLocks noGrp="1"/>
          </p:cNvSpPr>
          <p:nvPr>
            <p:ph type="sldNum" sz="quarter" idx="12"/>
          </p:nvPr>
        </p:nvSpPr>
        <p:spPr/>
        <p:txBody>
          <a:bodyPr/>
          <a:lstStyle>
            <a:lvl1pPr>
              <a:defRPr/>
            </a:lvl1pPr>
          </a:lstStyle>
          <a:p>
            <a:fld id="{BC619174-F2B3-4149-958D-43FDA6E2617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lvl1pPr>
              <a:defRPr/>
            </a:lvl1pPr>
          </a:lstStyle>
          <a:p>
            <a:r>
              <a:rPr lang="en-US" smtClean="0"/>
              <a:t>Kroodsma        GSICS meeting          2014/08/26</a:t>
            </a:r>
            <a:endParaRPr lang="en-US"/>
          </a:p>
        </p:txBody>
      </p:sp>
      <p:sp>
        <p:nvSpPr>
          <p:cNvPr id="7" name="Slide Number Placeholder 6"/>
          <p:cNvSpPr>
            <a:spLocks noGrp="1"/>
          </p:cNvSpPr>
          <p:nvPr>
            <p:ph type="sldNum" sz="quarter" idx="12"/>
          </p:nvPr>
        </p:nvSpPr>
        <p:spPr/>
        <p:txBody>
          <a:bodyPr/>
          <a:lstStyle>
            <a:lvl1pPr>
              <a:defRPr/>
            </a:lvl1pPr>
          </a:lstStyle>
          <a:p>
            <a:fld id="{BC619174-F2B3-4149-958D-43FDA6E2617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lvl1pPr>
              <a:defRPr/>
            </a:lvl1pPr>
          </a:lstStyle>
          <a:p>
            <a:r>
              <a:rPr lang="en-US" smtClean="0"/>
              <a:t>Kroodsma        GSICS meeting          2014/08/26</a:t>
            </a:r>
            <a:endParaRPr lang="en-US"/>
          </a:p>
        </p:txBody>
      </p:sp>
      <p:sp>
        <p:nvSpPr>
          <p:cNvPr id="7" name="Slide Number Placeholder 6"/>
          <p:cNvSpPr>
            <a:spLocks noGrp="1"/>
          </p:cNvSpPr>
          <p:nvPr>
            <p:ph type="sldNum" sz="quarter" idx="12"/>
          </p:nvPr>
        </p:nvSpPr>
        <p:spPr/>
        <p:txBody>
          <a:bodyPr/>
          <a:lstStyle>
            <a:lvl1pPr>
              <a:defRPr/>
            </a:lvl1pPr>
          </a:lstStyle>
          <a:p>
            <a:fld id="{BC619174-F2B3-4149-958D-43FDA6E2617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bwMode="auto">
          <a:xfrm>
            <a:off x="685800" y="152400"/>
            <a:ext cx="7848600" cy="1066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81923" name="Rectangle 3"/>
          <p:cNvSpPr>
            <a:spLocks noGrp="1" noChangeArrowheads="1"/>
          </p:cNvSpPr>
          <p:nvPr>
            <p:ph type="body" idx="1"/>
          </p:nvPr>
        </p:nvSpPr>
        <p:spPr bwMode="auto">
          <a:xfrm>
            <a:off x="685800" y="1447800"/>
            <a:ext cx="7848600" cy="464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81925" name="Rectangle 5"/>
          <p:cNvSpPr>
            <a:spLocks noGrp="1" noChangeArrowheads="1"/>
          </p:cNvSpPr>
          <p:nvPr>
            <p:ph type="ftr" sz="quarter" idx="3"/>
          </p:nvPr>
        </p:nvSpPr>
        <p:spPr bwMode="auto">
          <a:xfrm>
            <a:off x="3657600" y="6248400"/>
            <a:ext cx="37338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1400" b="0"/>
            </a:lvl1pPr>
          </a:lstStyle>
          <a:p>
            <a:r>
              <a:rPr lang="en-US" smtClean="0"/>
              <a:t>Kroodsma        GSICS meeting          2014/08/26</a:t>
            </a:r>
            <a:endParaRPr lang="en-US"/>
          </a:p>
        </p:txBody>
      </p:sp>
      <p:sp>
        <p:nvSpPr>
          <p:cNvPr id="81926" name="Rectangle 6"/>
          <p:cNvSpPr>
            <a:spLocks noGrp="1" noChangeArrowheads="1"/>
          </p:cNvSpPr>
          <p:nvPr>
            <p:ph type="sldNum" sz="quarter" idx="4"/>
          </p:nvPr>
        </p:nvSpPr>
        <p:spPr bwMode="auto">
          <a:xfrm>
            <a:off x="7391400" y="6248400"/>
            <a:ext cx="11430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400" b="0"/>
            </a:lvl1pPr>
          </a:lstStyle>
          <a:p>
            <a:fld id="{BC619174-F2B3-4149-958D-43FDA6E26176}" type="slidenum">
              <a:rPr lang="en-US" smtClean="0"/>
              <a:pPr/>
              <a:t>‹#›</a:t>
            </a:fld>
            <a:endParaRPr lang="en-US"/>
          </a:p>
        </p:txBody>
      </p:sp>
      <p:sp>
        <p:nvSpPr>
          <p:cNvPr id="81927" name="Line 7"/>
          <p:cNvSpPr>
            <a:spLocks noChangeShapeType="1"/>
          </p:cNvSpPr>
          <p:nvPr/>
        </p:nvSpPr>
        <p:spPr bwMode="auto">
          <a:xfrm>
            <a:off x="685800" y="1295400"/>
            <a:ext cx="7848600" cy="0"/>
          </a:xfrm>
          <a:prstGeom prst="line">
            <a:avLst/>
          </a:prstGeom>
          <a:noFill/>
          <a:ln w="31750">
            <a:solidFill>
              <a:srgbClr val="042F62"/>
            </a:solidFill>
            <a:round/>
            <a:headEnd/>
            <a:tailEnd/>
          </a:ln>
          <a:effectLst/>
        </p:spPr>
        <p:txBody>
          <a:bodyPr wrap="none" anchor="ctr"/>
          <a:lstStyle/>
          <a:p>
            <a:endParaRPr lang="en-US"/>
          </a:p>
        </p:txBody>
      </p:sp>
      <p:pic>
        <p:nvPicPr>
          <p:cNvPr id="10" name="Picture 9" descr="NASAlogo.png"/>
          <p:cNvPicPr>
            <a:picLocks noChangeAspect="1"/>
          </p:cNvPicPr>
          <p:nvPr/>
        </p:nvPicPr>
        <p:blipFill>
          <a:blip r:embed="rId18" cstate="print"/>
          <a:stretch>
            <a:fillRect/>
          </a:stretch>
        </p:blipFill>
        <p:spPr>
          <a:xfrm>
            <a:off x="2057400" y="6248400"/>
            <a:ext cx="533400" cy="475888"/>
          </a:xfrm>
          <a:prstGeom prst="rect">
            <a:avLst/>
          </a:prstGeom>
        </p:spPr>
      </p:pic>
      <p:pic>
        <p:nvPicPr>
          <p:cNvPr id="11" name="Picture 10" descr="ESSIClogo.jpg"/>
          <p:cNvPicPr>
            <a:picLocks noChangeAspect="1"/>
          </p:cNvPicPr>
          <p:nvPr/>
        </p:nvPicPr>
        <p:blipFill>
          <a:blip r:embed="rId19" cstate="print"/>
          <a:stretch>
            <a:fillRect/>
          </a:stretch>
        </p:blipFill>
        <p:spPr>
          <a:xfrm>
            <a:off x="685800" y="6248400"/>
            <a:ext cx="1219200" cy="487318"/>
          </a:xfrm>
          <a:prstGeom prst="rect">
            <a:avLst/>
          </a:prstGeom>
        </p:spPr>
      </p:pic>
      <p:sp>
        <p:nvSpPr>
          <p:cNvPr id="13" name="Line 7"/>
          <p:cNvSpPr>
            <a:spLocks noChangeShapeType="1"/>
          </p:cNvSpPr>
          <p:nvPr/>
        </p:nvSpPr>
        <p:spPr bwMode="auto">
          <a:xfrm>
            <a:off x="685800" y="1323472"/>
            <a:ext cx="7848600" cy="0"/>
          </a:xfrm>
          <a:prstGeom prst="line">
            <a:avLst/>
          </a:prstGeom>
          <a:noFill/>
          <a:ln w="31750">
            <a:solidFill>
              <a:srgbClr val="C00000"/>
            </a:solidFill>
            <a:round/>
            <a:headEnd/>
            <a:tailEnd/>
          </a:ln>
          <a:effectLst/>
        </p:spPr>
        <p:txBody>
          <a:bodyPr wrap="none" anchor="ctr"/>
          <a:lstStyle/>
          <a:p>
            <a:endParaRPr lang="en-US"/>
          </a:p>
        </p:txBody>
      </p:sp>
      <p:sp>
        <p:nvSpPr>
          <p:cNvPr id="14" name="Line 7"/>
          <p:cNvSpPr>
            <a:spLocks noChangeShapeType="1"/>
          </p:cNvSpPr>
          <p:nvPr/>
        </p:nvSpPr>
        <p:spPr bwMode="auto">
          <a:xfrm>
            <a:off x="685800" y="6184232"/>
            <a:ext cx="7848600" cy="0"/>
          </a:xfrm>
          <a:prstGeom prst="line">
            <a:avLst/>
          </a:prstGeom>
          <a:noFill/>
          <a:ln w="31750">
            <a:solidFill>
              <a:srgbClr val="042F62"/>
            </a:solidFill>
            <a:round/>
            <a:headEnd/>
            <a:tailEnd/>
          </a:ln>
          <a:effectLst/>
        </p:spPr>
        <p:txBody>
          <a:bodyPr wrap="none" anchor="ctr"/>
          <a:lstStyle/>
          <a:p>
            <a:endParaRPr lang="en-US"/>
          </a:p>
        </p:txBody>
      </p:sp>
      <p:sp>
        <p:nvSpPr>
          <p:cNvPr id="15" name="Line 7"/>
          <p:cNvSpPr>
            <a:spLocks noChangeShapeType="1"/>
          </p:cNvSpPr>
          <p:nvPr/>
        </p:nvSpPr>
        <p:spPr bwMode="auto">
          <a:xfrm>
            <a:off x="685800" y="6154152"/>
            <a:ext cx="7848600" cy="0"/>
          </a:xfrm>
          <a:prstGeom prst="line">
            <a:avLst/>
          </a:prstGeom>
          <a:noFill/>
          <a:ln w="31750">
            <a:solidFill>
              <a:srgbClr val="C00000"/>
            </a:solidFill>
            <a:round/>
            <a:headEnd/>
            <a:tailEnd/>
          </a:ln>
          <a:effectLst/>
        </p:spPr>
        <p:txBody>
          <a:bodyPr wrap="none" anchor="ctr"/>
          <a:lstStyle/>
          <a:p>
            <a:endParaRPr lang="en-US"/>
          </a:p>
        </p:txBody>
      </p:sp>
      <p:pic>
        <p:nvPicPr>
          <p:cNvPr id="12" name="Picture 11" descr="ppsLogoHiResNoText.png"/>
          <p:cNvPicPr>
            <a:picLocks noChangeAspect="1"/>
          </p:cNvPicPr>
          <p:nvPr/>
        </p:nvPicPr>
        <p:blipFill>
          <a:blip r:embed="rId20" cstate="print"/>
          <a:stretch>
            <a:fillRect/>
          </a:stretch>
        </p:blipFill>
        <p:spPr>
          <a:xfrm>
            <a:off x="2667000" y="6301321"/>
            <a:ext cx="731920" cy="404279"/>
          </a:xfrm>
          <a:prstGeom prst="rect">
            <a:avLst/>
          </a:prstGeom>
        </p:spPr>
      </p:pic>
    </p:spTree>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Lst>
  <p:hf hdr="0" dt="0"/>
  <p:txStyles>
    <p:titleStyle>
      <a:lvl1pPr algn="ctr" rtl="0" eaLnBrk="1" fontAlgn="base" hangingPunct="1">
        <a:spcBef>
          <a:spcPct val="0"/>
        </a:spcBef>
        <a:spcAft>
          <a:spcPct val="0"/>
        </a:spcAft>
        <a:defRPr sz="3200" b="1">
          <a:solidFill>
            <a:srgbClr val="003366"/>
          </a:solidFill>
          <a:latin typeface="+mj-lt"/>
          <a:ea typeface="+mj-ea"/>
          <a:cs typeface="+mj-cs"/>
        </a:defRPr>
      </a:lvl1pPr>
      <a:lvl2pPr algn="ctr" rtl="0" eaLnBrk="1" fontAlgn="base" hangingPunct="1">
        <a:spcBef>
          <a:spcPct val="0"/>
        </a:spcBef>
        <a:spcAft>
          <a:spcPct val="0"/>
        </a:spcAft>
        <a:defRPr sz="3200" b="1">
          <a:solidFill>
            <a:srgbClr val="00005C"/>
          </a:solidFill>
          <a:latin typeface="Times New Roman" pitchFamily="18" charset="0"/>
        </a:defRPr>
      </a:lvl2pPr>
      <a:lvl3pPr algn="ctr" rtl="0" eaLnBrk="1" fontAlgn="base" hangingPunct="1">
        <a:spcBef>
          <a:spcPct val="0"/>
        </a:spcBef>
        <a:spcAft>
          <a:spcPct val="0"/>
        </a:spcAft>
        <a:defRPr sz="3200" b="1">
          <a:solidFill>
            <a:srgbClr val="00005C"/>
          </a:solidFill>
          <a:latin typeface="Times New Roman" pitchFamily="18" charset="0"/>
        </a:defRPr>
      </a:lvl3pPr>
      <a:lvl4pPr algn="ctr" rtl="0" eaLnBrk="1" fontAlgn="base" hangingPunct="1">
        <a:spcBef>
          <a:spcPct val="0"/>
        </a:spcBef>
        <a:spcAft>
          <a:spcPct val="0"/>
        </a:spcAft>
        <a:defRPr sz="3200" b="1">
          <a:solidFill>
            <a:srgbClr val="00005C"/>
          </a:solidFill>
          <a:latin typeface="Times New Roman" pitchFamily="18" charset="0"/>
        </a:defRPr>
      </a:lvl4pPr>
      <a:lvl5pPr algn="ctr" rtl="0" eaLnBrk="1" fontAlgn="base" hangingPunct="1">
        <a:spcBef>
          <a:spcPct val="0"/>
        </a:spcBef>
        <a:spcAft>
          <a:spcPct val="0"/>
        </a:spcAft>
        <a:defRPr sz="3200" b="1">
          <a:solidFill>
            <a:srgbClr val="00005C"/>
          </a:solidFill>
          <a:latin typeface="Times New Roman" pitchFamily="18" charset="0"/>
        </a:defRPr>
      </a:lvl5pPr>
      <a:lvl6pPr marL="457200" algn="ctr" rtl="0" eaLnBrk="1" fontAlgn="base" hangingPunct="1">
        <a:spcBef>
          <a:spcPct val="0"/>
        </a:spcBef>
        <a:spcAft>
          <a:spcPct val="0"/>
        </a:spcAft>
        <a:defRPr sz="3200" b="1">
          <a:solidFill>
            <a:srgbClr val="00005C"/>
          </a:solidFill>
          <a:latin typeface="Times New Roman" pitchFamily="18" charset="0"/>
        </a:defRPr>
      </a:lvl6pPr>
      <a:lvl7pPr marL="914400" algn="ctr" rtl="0" eaLnBrk="1" fontAlgn="base" hangingPunct="1">
        <a:spcBef>
          <a:spcPct val="0"/>
        </a:spcBef>
        <a:spcAft>
          <a:spcPct val="0"/>
        </a:spcAft>
        <a:defRPr sz="3200" b="1">
          <a:solidFill>
            <a:srgbClr val="00005C"/>
          </a:solidFill>
          <a:latin typeface="Times New Roman" pitchFamily="18" charset="0"/>
        </a:defRPr>
      </a:lvl7pPr>
      <a:lvl8pPr marL="1371600" algn="ctr" rtl="0" eaLnBrk="1" fontAlgn="base" hangingPunct="1">
        <a:spcBef>
          <a:spcPct val="0"/>
        </a:spcBef>
        <a:spcAft>
          <a:spcPct val="0"/>
        </a:spcAft>
        <a:defRPr sz="3200" b="1">
          <a:solidFill>
            <a:srgbClr val="00005C"/>
          </a:solidFill>
          <a:latin typeface="Times New Roman" pitchFamily="18" charset="0"/>
        </a:defRPr>
      </a:lvl8pPr>
      <a:lvl9pPr marL="1828800" algn="ctr" rtl="0" eaLnBrk="1" fontAlgn="base" hangingPunct="1">
        <a:spcBef>
          <a:spcPct val="0"/>
        </a:spcBef>
        <a:spcAft>
          <a:spcPct val="0"/>
        </a:spcAft>
        <a:defRPr sz="3200" b="1">
          <a:solidFill>
            <a:srgbClr val="00005C"/>
          </a:solidFill>
          <a:latin typeface="Times New Roman" pitchFamily="18"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image" Target="../media/image9.emf"/></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tif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2694" y="1806575"/>
            <a:ext cx="7696200" cy="1470025"/>
          </a:xfrm>
        </p:spPr>
        <p:txBody>
          <a:bodyPr/>
          <a:lstStyle/>
          <a:p>
            <a:r>
              <a:rPr lang="en-US" sz="3400" dirty="0" smtClean="0"/>
              <a:t>GPM Microwave Radiometer Vicarious Cold Calibration</a:t>
            </a:r>
            <a:endParaRPr lang="en-US" sz="3400" dirty="0"/>
          </a:p>
        </p:txBody>
      </p:sp>
      <p:sp>
        <p:nvSpPr>
          <p:cNvPr id="6" name="Subtitle 5"/>
          <p:cNvSpPr>
            <a:spLocks noGrp="1"/>
          </p:cNvSpPr>
          <p:nvPr>
            <p:ph type="subTitle" idx="1"/>
          </p:nvPr>
        </p:nvSpPr>
        <p:spPr>
          <a:xfrm>
            <a:off x="1371600" y="3733800"/>
            <a:ext cx="6400800" cy="1752600"/>
          </a:xfrm>
        </p:spPr>
        <p:txBody>
          <a:bodyPr/>
          <a:lstStyle/>
          <a:p>
            <a:r>
              <a:rPr lang="en-US" dirty="0" smtClean="0"/>
              <a:t>Rachael </a:t>
            </a:r>
            <a:r>
              <a:rPr lang="en-US" dirty="0" err="1" smtClean="0"/>
              <a:t>Kroodsma</a:t>
            </a:r>
            <a:endParaRPr lang="en-US" dirty="0" smtClean="0"/>
          </a:p>
          <a:p>
            <a:r>
              <a:rPr lang="en-US" dirty="0" smtClean="0"/>
              <a:t>UMD ESSIC / NASA GSFC</a:t>
            </a:r>
          </a:p>
          <a:p>
            <a:r>
              <a:rPr lang="en-US" dirty="0"/>
              <a:t>r</a:t>
            </a:r>
            <a:r>
              <a:rPr lang="en-US" dirty="0" smtClean="0"/>
              <a:t>achael.a.kroodsma@nasa.gov</a:t>
            </a:r>
          </a:p>
          <a:p>
            <a:endParaRPr lang="en-US" dirty="0"/>
          </a:p>
        </p:txBody>
      </p:sp>
      <p:sp>
        <p:nvSpPr>
          <p:cNvPr id="4" name="Footer Placeholder 3"/>
          <p:cNvSpPr>
            <a:spLocks noGrp="1"/>
          </p:cNvSpPr>
          <p:nvPr>
            <p:ph type="ftr" sz="quarter" idx="11"/>
          </p:nvPr>
        </p:nvSpPr>
        <p:spPr/>
        <p:txBody>
          <a:bodyPr/>
          <a:lstStyle/>
          <a:p>
            <a:r>
              <a:rPr lang="en-US" smtClean="0"/>
              <a:t>Kroodsma        GSICS meeting          2014/08/26</a:t>
            </a:r>
            <a:endParaRPr lang="en-US" dirty="0"/>
          </a:p>
        </p:txBody>
      </p:sp>
      <p:sp>
        <p:nvSpPr>
          <p:cNvPr id="5" name="Slide Number Placeholder 4"/>
          <p:cNvSpPr>
            <a:spLocks noGrp="1"/>
          </p:cNvSpPr>
          <p:nvPr>
            <p:ph type="sldNum" sz="quarter" idx="12"/>
          </p:nvPr>
        </p:nvSpPr>
        <p:spPr/>
        <p:txBody>
          <a:bodyPr/>
          <a:lstStyle/>
          <a:p>
            <a:fld id="{BC619174-F2B3-4149-958D-43FDA6E26176}" type="slidenum">
              <a:rPr lang="en-US" smtClean="0"/>
              <a:pPr/>
              <a:t>1</a:t>
            </a:fld>
            <a:endParaRPr lang="en-US"/>
          </a:p>
        </p:txBody>
      </p:sp>
    </p:spTree>
    <p:extLst>
      <p:ext uri="{BB962C8B-B14F-4D97-AF65-F5344CB8AC3E}">
        <p14:creationId xmlns:p14="http://schemas.microsoft.com/office/powerpoint/2010/main" xmlns="" val="23686114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0843" y="1962255"/>
            <a:ext cx="3077098" cy="24483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bwMode="auto">
          <a:xfrm>
            <a:off x="2119051" y="1962255"/>
            <a:ext cx="3353940" cy="244837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Times New Roman" pitchFamily="18" charset="0"/>
            </a:endParaRPr>
          </a:p>
        </p:txBody>
      </p:sp>
      <p:sp>
        <p:nvSpPr>
          <p:cNvPr id="2" name="Title 1"/>
          <p:cNvSpPr>
            <a:spLocks noGrp="1"/>
          </p:cNvSpPr>
          <p:nvPr>
            <p:ph type="title"/>
          </p:nvPr>
        </p:nvSpPr>
        <p:spPr/>
        <p:txBody>
          <a:bodyPr/>
          <a:lstStyle/>
          <a:p>
            <a:r>
              <a:rPr lang="en-US" dirty="0" smtClean="0"/>
              <a:t>Simulate Radiometer TBs and Calculate Cold Cal TB</a:t>
            </a:r>
            <a:endParaRPr lang="en-US" dirty="0"/>
          </a:p>
        </p:txBody>
      </p:sp>
      <p:sp>
        <p:nvSpPr>
          <p:cNvPr id="38" name="Footer Placeholder 37"/>
          <p:cNvSpPr>
            <a:spLocks noGrp="1"/>
          </p:cNvSpPr>
          <p:nvPr>
            <p:ph type="ftr" sz="quarter" idx="11"/>
          </p:nvPr>
        </p:nvSpPr>
        <p:spPr/>
        <p:txBody>
          <a:bodyPr/>
          <a:lstStyle/>
          <a:p>
            <a:r>
              <a:rPr lang="en-US" smtClean="0"/>
              <a:t>Kroodsma        GSICS meeting          2014/08/26</a:t>
            </a:r>
            <a:endParaRPr lang="en-US"/>
          </a:p>
        </p:txBody>
      </p:sp>
      <p:sp>
        <p:nvSpPr>
          <p:cNvPr id="39" name="Slide Number Placeholder 38"/>
          <p:cNvSpPr>
            <a:spLocks noGrp="1"/>
          </p:cNvSpPr>
          <p:nvPr>
            <p:ph type="sldNum" sz="quarter" idx="12"/>
          </p:nvPr>
        </p:nvSpPr>
        <p:spPr/>
        <p:txBody>
          <a:bodyPr/>
          <a:lstStyle/>
          <a:p>
            <a:fld id="{BC619174-F2B3-4149-958D-43FDA6E26176}" type="slidenum">
              <a:rPr lang="en-US" smtClean="0"/>
              <a:pPr/>
              <a:t>10</a:t>
            </a:fld>
            <a:endParaRPr lang="en-US"/>
          </a:p>
        </p:txBody>
      </p:sp>
      <p:pic>
        <p:nvPicPr>
          <p:cNvPr id="48"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472991" y="1965736"/>
            <a:ext cx="3110184" cy="24483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6" name="TextBox 45"/>
          <p:cNvSpPr txBox="1"/>
          <p:nvPr/>
        </p:nvSpPr>
        <p:spPr>
          <a:xfrm rot="16200000">
            <a:off x="8386317" y="2923669"/>
            <a:ext cx="756344" cy="307777"/>
          </a:xfrm>
          <a:prstGeom prst="rect">
            <a:avLst/>
          </a:prstGeom>
          <a:noFill/>
        </p:spPr>
        <p:txBody>
          <a:bodyPr wrap="square" rtlCol="0">
            <a:spAutoFit/>
          </a:bodyPr>
          <a:lstStyle/>
          <a:p>
            <a:r>
              <a:rPr lang="en-US" sz="1400" dirty="0" smtClean="0">
                <a:solidFill>
                  <a:schemeClr val="bg1"/>
                </a:solidFill>
              </a:rPr>
              <a:t>TB (K)</a:t>
            </a:r>
            <a:endParaRPr lang="en-US" sz="1400" dirty="0">
              <a:solidFill>
                <a:schemeClr val="bg1"/>
              </a:solidFill>
            </a:endParaRPr>
          </a:p>
        </p:txBody>
      </p:sp>
      <p:sp>
        <p:nvSpPr>
          <p:cNvPr id="42" name="TextBox 41"/>
          <p:cNvSpPr txBox="1"/>
          <p:nvPr/>
        </p:nvSpPr>
        <p:spPr>
          <a:xfrm>
            <a:off x="496083" y="1630197"/>
            <a:ext cx="2836529" cy="338554"/>
          </a:xfrm>
          <a:prstGeom prst="rect">
            <a:avLst/>
          </a:prstGeom>
          <a:noFill/>
        </p:spPr>
        <p:txBody>
          <a:bodyPr wrap="square" rtlCol="0">
            <a:spAutoFit/>
          </a:bodyPr>
          <a:lstStyle/>
          <a:p>
            <a:r>
              <a:rPr lang="en-US" sz="1600" dirty="0" smtClean="0">
                <a:solidFill>
                  <a:schemeClr val="bg1"/>
                </a:solidFill>
              </a:rPr>
              <a:t>AMSR-E Observed 23.8V TBs</a:t>
            </a:r>
            <a:endParaRPr lang="en-US" sz="1600" dirty="0">
              <a:solidFill>
                <a:schemeClr val="bg1"/>
              </a:solidFill>
            </a:endParaRPr>
          </a:p>
        </p:txBody>
      </p:sp>
      <p:sp>
        <p:nvSpPr>
          <p:cNvPr id="43" name="TextBox 42"/>
          <p:cNvSpPr txBox="1"/>
          <p:nvPr/>
        </p:nvSpPr>
        <p:spPr>
          <a:xfrm>
            <a:off x="5791200" y="1600200"/>
            <a:ext cx="2061145" cy="338554"/>
          </a:xfrm>
          <a:prstGeom prst="rect">
            <a:avLst/>
          </a:prstGeom>
          <a:noFill/>
        </p:spPr>
        <p:txBody>
          <a:bodyPr wrap="square" rtlCol="0">
            <a:spAutoFit/>
          </a:bodyPr>
          <a:lstStyle/>
          <a:p>
            <a:r>
              <a:rPr lang="en-US" sz="1600" dirty="0" smtClean="0">
                <a:solidFill>
                  <a:schemeClr val="bg1"/>
                </a:solidFill>
              </a:rPr>
              <a:t>Simulated 23.8V TBs</a:t>
            </a:r>
            <a:endParaRPr lang="en-US" sz="1600" dirty="0">
              <a:solidFill>
                <a:schemeClr val="bg1"/>
              </a:solidFill>
            </a:endParaRPr>
          </a:p>
        </p:txBody>
      </p:sp>
      <p:sp>
        <p:nvSpPr>
          <p:cNvPr id="6" name="TextBox 5"/>
          <p:cNvSpPr txBox="1"/>
          <p:nvPr/>
        </p:nvSpPr>
        <p:spPr>
          <a:xfrm>
            <a:off x="2102657" y="2644062"/>
            <a:ext cx="1356816" cy="646331"/>
          </a:xfrm>
          <a:prstGeom prst="rect">
            <a:avLst/>
          </a:prstGeom>
          <a:solidFill>
            <a:schemeClr val="bg1"/>
          </a:solidFill>
        </p:spPr>
        <p:txBody>
          <a:bodyPr wrap="square" rtlCol="0">
            <a:spAutoFit/>
          </a:bodyPr>
          <a:lstStyle/>
          <a:p>
            <a:pPr algn="ctr"/>
            <a:r>
              <a:rPr lang="en-US" dirty="0" err="1" smtClean="0">
                <a:solidFill>
                  <a:schemeClr val="accent1">
                    <a:lumMod val="50000"/>
                  </a:schemeClr>
                </a:solidFill>
              </a:rPr>
              <a:t>Lat</a:t>
            </a:r>
            <a:r>
              <a:rPr lang="en-US" dirty="0" smtClean="0">
                <a:solidFill>
                  <a:schemeClr val="accent1">
                    <a:lumMod val="50000"/>
                  </a:schemeClr>
                </a:solidFill>
              </a:rPr>
              <a:t>/Lon, scan time</a:t>
            </a:r>
            <a:endParaRPr lang="en-US" dirty="0">
              <a:solidFill>
                <a:schemeClr val="accent1">
                  <a:lumMod val="50000"/>
                </a:schemeClr>
              </a:solidFill>
            </a:endParaRPr>
          </a:p>
        </p:txBody>
      </p:sp>
      <p:sp>
        <p:nvSpPr>
          <p:cNvPr id="8" name="TextBox 7"/>
          <p:cNvSpPr txBox="1"/>
          <p:nvPr/>
        </p:nvSpPr>
        <p:spPr>
          <a:xfrm>
            <a:off x="3535678" y="2083044"/>
            <a:ext cx="1112520" cy="400110"/>
          </a:xfrm>
          <a:prstGeom prst="rect">
            <a:avLst/>
          </a:prstGeom>
          <a:noFill/>
          <a:ln>
            <a:solidFill>
              <a:schemeClr val="accent1">
                <a:lumMod val="50000"/>
              </a:schemeClr>
            </a:solidFill>
            <a:prstDash val="dash"/>
          </a:ln>
        </p:spPr>
        <p:txBody>
          <a:bodyPr wrap="square" rtlCol="0">
            <a:spAutoFit/>
          </a:bodyPr>
          <a:lstStyle/>
          <a:p>
            <a:pPr algn="ctr"/>
            <a:r>
              <a:rPr lang="en-US" sz="2000" b="1" dirty="0" smtClean="0">
                <a:solidFill>
                  <a:schemeClr val="accent1">
                    <a:lumMod val="50000"/>
                  </a:schemeClr>
                </a:solidFill>
              </a:rPr>
              <a:t>GDAS</a:t>
            </a:r>
            <a:endParaRPr lang="en-US" sz="2000" b="1" dirty="0">
              <a:solidFill>
                <a:schemeClr val="accent1">
                  <a:lumMod val="50000"/>
                </a:schemeClr>
              </a:solidFill>
            </a:endParaRPr>
          </a:p>
        </p:txBody>
      </p:sp>
      <p:sp>
        <p:nvSpPr>
          <p:cNvPr id="25" name="TextBox 24"/>
          <p:cNvSpPr txBox="1"/>
          <p:nvPr/>
        </p:nvSpPr>
        <p:spPr>
          <a:xfrm>
            <a:off x="3733800" y="3854754"/>
            <a:ext cx="914400" cy="400110"/>
          </a:xfrm>
          <a:prstGeom prst="rect">
            <a:avLst/>
          </a:prstGeom>
          <a:noFill/>
          <a:ln>
            <a:solidFill>
              <a:srgbClr val="0070C0"/>
            </a:solidFill>
            <a:prstDash val="dash"/>
          </a:ln>
        </p:spPr>
        <p:txBody>
          <a:bodyPr wrap="square" rtlCol="0">
            <a:spAutoFit/>
          </a:bodyPr>
          <a:lstStyle/>
          <a:p>
            <a:pPr algn="ctr"/>
            <a:r>
              <a:rPr lang="en-US" sz="2000" b="1" dirty="0" smtClean="0">
                <a:solidFill>
                  <a:srgbClr val="0070C0"/>
                </a:solidFill>
              </a:rPr>
              <a:t>RTM</a:t>
            </a:r>
            <a:endParaRPr lang="en-US" sz="2000" b="1" dirty="0">
              <a:solidFill>
                <a:srgbClr val="0070C0"/>
              </a:solidFill>
            </a:endParaRPr>
          </a:p>
        </p:txBody>
      </p:sp>
      <p:cxnSp>
        <p:nvCxnSpPr>
          <p:cNvPr id="15" name="Straight Arrow Connector 14"/>
          <p:cNvCxnSpPr/>
          <p:nvPr/>
        </p:nvCxnSpPr>
        <p:spPr bwMode="auto">
          <a:xfrm flipV="1">
            <a:off x="2073349" y="2283099"/>
            <a:ext cx="1371236" cy="446377"/>
          </a:xfrm>
          <a:prstGeom prst="straightConnector1">
            <a:avLst/>
          </a:prstGeom>
          <a:noFill/>
          <a:ln w="28575" cap="flat" cmpd="sng" algn="ctr">
            <a:solidFill>
              <a:schemeClr val="accent1">
                <a:lumMod val="50000"/>
              </a:schemeClr>
            </a:solidFill>
            <a:prstDash val="solid"/>
            <a:round/>
            <a:headEnd type="none" w="med" len="med"/>
            <a:tailEnd type="arrow"/>
          </a:ln>
          <a:effectLst/>
        </p:spPr>
      </p:cxnSp>
      <p:sp>
        <p:nvSpPr>
          <p:cNvPr id="28" name="TextBox 27"/>
          <p:cNvSpPr txBox="1"/>
          <p:nvPr/>
        </p:nvSpPr>
        <p:spPr>
          <a:xfrm>
            <a:off x="4901491" y="3872483"/>
            <a:ext cx="1143000" cy="369332"/>
          </a:xfrm>
          <a:prstGeom prst="rect">
            <a:avLst/>
          </a:prstGeom>
          <a:solidFill>
            <a:schemeClr val="bg1"/>
          </a:solidFill>
        </p:spPr>
        <p:txBody>
          <a:bodyPr wrap="square" rtlCol="0">
            <a:spAutoFit/>
          </a:bodyPr>
          <a:lstStyle/>
          <a:p>
            <a:pPr algn="ctr"/>
            <a:r>
              <a:rPr lang="en-US" dirty="0" smtClean="0"/>
              <a:t>TOA TB</a:t>
            </a:r>
            <a:endParaRPr lang="en-US" dirty="0"/>
          </a:p>
        </p:txBody>
      </p:sp>
      <p:sp>
        <p:nvSpPr>
          <p:cNvPr id="31" name="TextBox 30"/>
          <p:cNvSpPr txBox="1"/>
          <p:nvPr/>
        </p:nvSpPr>
        <p:spPr>
          <a:xfrm>
            <a:off x="3988005" y="2528007"/>
            <a:ext cx="1320387" cy="1169551"/>
          </a:xfrm>
          <a:prstGeom prst="rect">
            <a:avLst/>
          </a:prstGeom>
          <a:solidFill>
            <a:schemeClr val="bg1"/>
          </a:solidFill>
        </p:spPr>
        <p:txBody>
          <a:bodyPr wrap="square" rtlCol="0">
            <a:spAutoFit/>
          </a:bodyPr>
          <a:lstStyle/>
          <a:p>
            <a:pPr algn="ctr"/>
            <a:r>
              <a:rPr lang="en-US" sz="1400" dirty="0" smtClean="0">
                <a:solidFill>
                  <a:srgbClr val="0070C0"/>
                </a:solidFill>
              </a:rPr>
              <a:t>SST, wind, water vapor, cloud liquid water and temp profiles </a:t>
            </a:r>
            <a:endParaRPr lang="en-US" sz="1400" dirty="0">
              <a:solidFill>
                <a:srgbClr val="0070C0"/>
              </a:solidFill>
            </a:endParaRPr>
          </a:p>
        </p:txBody>
      </p:sp>
      <p:sp>
        <p:nvSpPr>
          <p:cNvPr id="32" name="TextBox 31"/>
          <p:cNvSpPr txBox="1"/>
          <p:nvPr/>
        </p:nvSpPr>
        <p:spPr>
          <a:xfrm>
            <a:off x="2015848" y="3883299"/>
            <a:ext cx="1356816" cy="369332"/>
          </a:xfrm>
          <a:prstGeom prst="rect">
            <a:avLst/>
          </a:prstGeom>
          <a:solidFill>
            <a:schemeClr val="bg1"/>
          </a:solidFill>
        </p:spPr>
        <p:txBody>
          <a:bodyPr wrap="square" rtlCol="0">
            <a:spAutoFit/>
          </a:bodyPr>
          <a:lstStyle/>
          <a:p>
            <a:pPr algn="ctr"/>
            <a:r>
              <a:rPr lang="en-US" dirty="0" smtClean="0">
                <a:solidFill>
                  <a:srgbClr val="0070C0"/>
                </a:solidFill>
              </a:rPr>
              <a:t>EIA, </a:t>
            </a:r>
            <a:r>
              <a:rPr lang="en-US" dirty="0" err="1" smtClean="0">
                <a:solidFill>
                  <a:srgbClr val="0070C0"/>
                </a:solidFill>
              </a:rPr>
              <a:t>freq</a:t>
            </a:r>
            <a:endParaRPr lang="en-US" dirty="0">
              <a:solidFill>
                <a:srgbClr val="0070C0"/>
              </a:solidFill>
            </a:endParaRPr>
          </a:p>
        </p:txBody>
      </p:sp>
      <p:cxnSp>
        <p:nvCxnSpPr>
          <p:cNvPr id="33" name="Straight Arrow Connector 32"/>
          <p:cNvCxnSpPr/>
          <p:nvPr/>
        </p:nvCxnSpPr>
        <p:spPr bwMode="auto">
          <a:xfrm>
            <a:off x="1914347" y="3694297"/>
            <a:ext cx="1707454" cy="265202"/>
          </a:xfrm>
          <a:prstGeom prst="straightConnector1">
            <a:avLst/>
          </a:prstGeom>
          <a:noFill/>
          <a:ln w="28575" cap="flat" cmpd="sng" algn="ctr">
            <a:solidFill>
              <a:srgbClr val="0070C0"/>
            </a:solidFill>
            <a:prstDash val="solid"/>
            <a:round/>
            <a:headEnd type="none" w="med" len="med"/>
            <a:tailEnd type="arrow"/>
          </a:ln>
          <a:effectLst/>
        </p:spPr>
      </p:cxnSp>
      <p:cxnSp>
        <p:nvCxnSpPr>
          <p:cNvPr id="27" name="Straight Arrow Connector 26"/>
          <p:cNvCxnSpPr/>
          <p:nvPr/>
        </p:nvCxnSpPr>
        <p:spPr bwMode="auto">
          <a:xfrm flipV="1">
            <a:off x="4685237" y="3455731"/>
            <a:ext cx="1538549" cy="503768"/>
          </a:xfrm>
          <a:prstGeom prst="straightConnector1">
            <a:avLst/>
          </a:prstGeom>
          <a:noFill/>
          <a:ln w="28575" cap="flat" cmpd="sng" algn="ctr">
            <a:solidFill>
              <a:schemeClr val="tx1"/>
            </a:solidFill>
            <a:prstDash val="solid"/>
            <a:round/>
            <a:headEnd type="none" w="med" len="med"/>
            <a:tailEnd type="arrow"/>
          </a:ln>
          <a:effectLst/>
        </p:spPr>
      </p:cxnSp>
      <p:cxnSp>
        <p:nvCxnSpPr>
          <p:cNvPr id="22" name="Straight Arrow Connector 21"/>
          <p:cNvCxnSpPr/>
          <p:nvPr/>
        </p:nvCxnSpPr>
        <p:spPr bwMode="auto">
          <a:xfrm>
            <a:off x="3963634" y="2573828"/>
            <a:ext cx="0" cy="1204726"/>
          </a:xfrm>
          <a:prstGeom prst="straightConnector1">
            <a:avLst/>
          </a:prstGeom>
          <a:noFill/>
          <a:ln w="28575" cap="flat" cmpd="sng" algn="ctr">
            <a:solidFill>
              <a:srgbClr val="0070C0"/>
            </a:solidFill>
            <a:prstDash val="solid"/>
            <a:round/>
            <a:headEnd type="none" w="med" len="med"/>
            <a:tailEnd type="arrow"/>
          </a:ln>
          <a:effectLst/>
        </p:spPr>
      </p:cxnSp>
      <p:sp>
        <p:nvSpPr>
          <p:cNvPr id="5" name="TextBox 4"/>
          <p:cNvSpPr txBox="1"/>
          <p:nvPr/>
        </p:nvSpPr>
        <p:spPr>
          <a:xfrm>
            <a:off x="762598" y="4572000"/>
            <a:ext cx="7820578" cy="1200329"/>
          </a:xfrm>
          <a:prstGeom prst="rect">
            <a:avLst/>
          </a:prstGeom>
          <a:noFill/>
        </p:spPr>
        <p:txBody>
          <a:bodyPr wrap="square" rtlCol="0">
            <a:spAutoFit/>
          </a:bodyPr>
          <a:lstStyle/>
          <a:p>
            <a:r>
              <a:rPr lang="en-US" sz="2400" dirty="0" smtClean="0"/>
              <a:t>Difference from match-up inter-calibration method: we simulate all over-ocean TBs for vicarious cold calibration, not just those in the match-up regions.</a:t>
            </a:r>
          </a:p>
        </p:txBody>
      </p:sp>
    </p:spTree>
    <p:extLst>
      <p:ext uri="{BB962C8B-B14F-4D97-AF65-F5344CB8AC3E}">
        <p14:creationId xmlns:p14="http://schemas.microsoft.com/office/powerpoint/2010/main" xmlns="" val="2889462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6" grpId="0"/>
      <p:bldP spid="43" grpId="0"/>
      <p:bldP spid="6" grpId="0" animBg="1"/>
      <p:bldP spid="8" grpId="0" animBg="1"/>
      <p:bldP spid="25" grpId="0" animBg="1"/>
      <p:bldP spid="28" grpId="0" animBg="1"/>
      <p:bldP spid="31" grpId="0" animBg="1"/>
      <p:bldP spid="32" grpId="0" animBg="1"/>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Observed (</a:t>
            </a:r>
            <a:r>
              <a:rPr lang="en-US" dirty="0" err="1" smtClean="0"/>
              <a:t>obs</a:t>
            </a:r>
            <a:r>
              <a:rPr lang="en-US" dirty="0" smtClean="0"/>
              <a:t>) and Simulated (</a:t>
            </a:r>
            <a:r>
              <a:rPr lang="en-US" dirty="0" err="1" smtClean="0"/>
              <a:t>sims</a:t>
            </a:r>
            <a:r>
              <a:rPr lang="en-US" dirty="0" smtClean="0"/>
              <a:t>) Cold Cal TB Comparison</a:t>
            </a:r>
            <a:endParaRPr lang="en-US" dirty="0"/>
          </a:p>
        </p:txBody>
      </p:sp>
      <p:sp>
        <p:nvSpPr>
          <p:cNvPr id="4" name="Footer Placeholder 3"/>
          <p:cNvSpPr>
            <a:spLocks noGrp="1"/>
          </p:cNvSpPr>
          <p:nvPr>
            <p:ph type="ftr" sz="quarter" idx="11"/>
          </p:nvPr>
        </p:nvSpPr>
        <p:spPr/>
        <p:txBody>
          <a:bodyPr/>
          <a:lstStyle/>
          <a:p>
            <a:r>
              <a:rPr lang="en-US" smtClean="0"/>
              <a:t>Kroodsma        GSICS meeting          2014/08/26</a:t>
            </a:r>
            <a:endParaRPr lang="en-US"/>
          </a:p>
        </p:txBody>
      </p:sp>
      <p:sp>
        <p:nvSpPr>
          <p:cNvPr id="5" name="Slide Number Placeholder 4"/>
          <p:cNvSpPr>
            <a:spLocks noGrp="1"/>
          </p:cNvSpPr>
          <p:nvPr>
            <p:ph type="sldNum" sz="quarter" idx="12"/>
          </p:nvPr>
        </p:nvSpPr>
        <p:spPr/>
        <p:txBody>
          <a:bodyPr/>
          <a:lstStyle/>
          <a:p>
            <a:fld id="{BC619174-F2B3-4149-958D-43FDA6E26176}" type="slidenum">
              <a:rPr lang="en-US" smtClean="0"/>
              <a:pPr/>
              <a:t>11</a:t>
            </a:fld>
            <a:endParaRPr lang="en-US"/>
          </a:p>
        </p:txBody>
      </p:sp>
      <p:pic>
        <p:nvPicPr>
          <p:cNvPr id="6" name="Picture 5"/>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9600" y="1676400"/>
            <a:ext cx="3429000" cy="2717810"/>
          </a:xfrm>
          <a:prstGeom prst="rect">
            <a:avLst/>
          </a:prstGeom>
          <a:noFill/>
          <a:ln>
            <a:noFill/>
          </a:ln>
        </p:spPr>
      </p:pic>
      <p:sp>
        <p:nvSpPr>
          <p:cNvPr id="7" name="TextBox 6"/>
          <p:cNvSpPr txBox="1"/>
          <p:nvPr/>
        </p:nvSpPr>
        <p:spPr>
          <a:xfrm>
            <a:off x="2388751" y="2667721"/>
            <a:ext cx="1407180" cy="923330"/>
          </a:xfrm>
          <a:prstGeom prst="rect">
            <a:avLst/>
          </a:prstGeom>
          <a:noFill/>
        </p:spPr>
        <p:txBody>
          <a:bodyPr wrap="square" rtlCol="0">
            <a:spAutoFit/>
          </a:bodyPr>
          <a:lstStyle/>
          <a:p>
            <a:pPr algn="ctr"/>
            <a:r>
              <a:rPr lang="en-US" dirty="0" smtClean="0">
                <a:solidFill>
                  <a:srgbClr val="FF0000"/>
                </a:solidFill>
              </a:rPr>
              <a:t>Warm tail in </a:t>
            </a:r>
            <a:r>
              <a:rPr lang="en-US" dirty="0" err="1" smtClean="0">
                <a:solidFill>
                  <a:srgbClr val="FF0000"/>
                </a:solidFill>
              </a:rPr>
              <a:t>obs</a:t>
            </a:r>
            <a:r>
              <a:rPr lang="en-US" dirty="0" smtClean="0">
                <a:solidFill>
                  <a:srgbClr val="FF0000"/>
                </a:solidFill>
              </a:rPr>
              <a:t> due to rain</a:t>
            </a:r>
            <a:endParaRPr lang="en-US" dirty="0">
              <a:solidFill>
                <a:srgbClr val="FF0000"/>
              </a:solidFill>
            </a:endParaRPr>
          </a:p>
        </p:txBody>
      </p:sp>
      <p:sp>
        <p:nvSpPr>
          <p:cNvPr id="8" name="Oval 7"/>
          <p:cNvSpPr/>
          <p:nvPr/>
        </p:nvSpPr>
        <p:spPr bwMode="auto">
          <a:xfrm>
            <a:off x="2324100" y="3774255"/>
            <a:ext cx="1586725" cy="467555"/>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Times New Roman" pitchFamily="18" charset="0"/>
            </a:endParaRPr>
          </a:p>
        </p:txBody>
      </p:sp>
      <p:sp>
        <p:nvSpPr>
          <p:cNvPr id="9" name="Oval 8"/>
          <p:cNvSpPr/>
          <p:nvPr/>
        </p:nvSpPr>
        <p:spPr bwMode="auto">
          <a:xfrm>
            <a:off x="914400" y="3276600"/>
            <a:ext cx="533400" cy="855852"/>
          </a:xfrm>
          <a:prstGeom prst="ellipse">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Times New Roman" pitchFamily="18" charset="0"/>
            </a:endParaRPr>
          </a:p>
        </p:txBody>
      </p:sp>
      <p:sp>
        <p:nvSpPr>
          <p:cNvPr id="10" name="TextBox 9"/>
          <p:cNvSpPr txBox="1"/>
          <p:nvPr/>
        </p:nvSpPr>
        <p:spPr>
          <a:xfrm>
            <a:off x="445007" y="4379706"/>
            <a:ext cx="1714500" cy="923330"/>
          </a:xfrm>
          <a:prstGeom prst="rect">
            <a:avLst/>
          </a:prstGeom>
          <a:noFill/>
        </p:spPr>
        <p:txBody>
          <a:bodyPr wrap="square" rtlCol="0">
            <a:spAutoFit/>
          </a:bodyPr>
          <a:lstStyle/>
          <a:p>
            <a:pPr algn="ctr"/>
            <a:r>
              <a:rPr lang="en-US" dirty="0" smtClean="0">
                <a:solidFill>
                  <a:srgbClr val="FFC000"/>
                </a:solidFill>
              </a:rPr>
              <a:t>Cold end shape of histograms look similar</a:t>
            </a:r>
            <a:endParaRPr lang="en-US" dirty="0">
              <a:solidFill>
                <a:srgbClr val="FFC000"/>
              </a:solidFill>
            </a:endParaRPr>
          </a:p>
        </p:txBody>
      </p:sp>
      <p:sp>
        <p:nvSpPr>
          <p:cNvPr id="3" name="TextBox 2"/>
          <p:cNvSpPr txBox="1"/>
          <p:nvPr/>
        </p:nvSpPr>
        <p:spPr>
          <a:xfrm>
            <a:off x="1049153" y="1341925"/>
            <a:ext cx="1915909" cy="430887"/>
          </a:xfrm>
          <a:prstGeom prst="rect">
            <a:avLst/>
          </a:prstGeom>
          <a:noFill/>
        </p:spPr>
        <p:txBody>
          <a:bodyPr wrap="none" rtlCol="0">
            <a:spAutoFit/>
          </a:bodyPr>
          <a:lstStyle/>
          <a:p>
            <a:r>
              <a:rPr lang="en-US" sz="2200" u="sng" dirty="0" smtClean="0">
                <a:solidFill>
                  <a:schemeClr val="bg1"/>
                </a:solidFill>
              </a:rPr>
              <a:t>TB Histograms</a:t>
            </a:r>
            <a:endParaRPr lang="en-US" sz="2200" u="sng" dirty="0">
              <a:solidFill>
                <a:schemeClr val="bg1"/>
              </a:solidFill>
            </a:endParaRPr>
          </a:p>
        </p:txBody>
      </p:sp>
      <p:pic>
        <p:nvPicPr>
          <p:cNvPr id="2969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845915" y="1752600"/>
            <a:ext cx="2604685" cy="1953514"/>
          </a:xfrm>
          <a:prstGeom prst="rect">
            <a:avLst/>
          </a:prstGeom>
          <a:noFill/>
          <a:ln>
            <a:noFill/>
          </a:ln>
          <a:effectLst/>
        </p:spPr>
      </p:pic>
      <p:sp>
        <p:nvSpPr>
          <p:cNvPr id="11" name="TextBox 10"/>
          <p:cNvSpPr txBox="1"/>
          <p:nvPr/>
        </p:nvSpPr>
        <p:spPr>
          <a:xfrm>
            <a:off x="4598153" y="1375603"/>
            <a:ext cx="3100208" cy="369332"/>
          </a:xfrm>
          <a:prstGeom prst="rect">
            <a:avLst/>
          </a:prstGeom>
          <a:noFill/>
        </p:spPr>
        <p:txBody>
          <a:bodyPr wrap="none" rtlCol="0">
            <a:spAutoFit/>
          </a:bodyPr>
          <a:lstStyle/>
          <a:p>
            <a:r>
              <a:rPr lang="en-US" u="sng" dirty="0" smtClean="0"/>
              <a:t>23.8V NH monthly cold </a:t>
            </a:r>
            <a:r>
              <a:rPr lang="en-US" u="sng" dirty="0" err="1" smtClean="0"/>
              <a:t>cal</a:t>
            </a:r>
            <a:r>
              <a:rPr lang="en-US" u="sng" dirty="0" smtClean="0"/>
              <a:t> TB</a:t>
            </a:r>
            <a:endParaRPr lang="en-US" u="sng" dirty="0"/>
          </a:p>
        </p:txBody>
      </p:sp>
      <p:sp>
        <p:nvSpPr>
          <p:cNvPr id="15" name="TextBox 14"/>
          <p:cNvSpPr txBox="1"/>
          <p:nvPr/>
        </p:nvSpPr>
        <p:spPr>
          <a:xfrm>
            <a:off x="7388902" y="1905000"/>
            <a:ext cx="1693400" cy="923330"/>
          </a:xfrm>
          <a:prstGeom prst="rect">
            <a:avLst/>
          </a:prstGeom>
          <a:noFill/>
        </p:spPr>
        <p:txBody>
          <a:bodyPr wrap="square" rtlCol="0">
            <a:spAutoFit/>
          </a:bodyPr>
          <a:lstStyle/>
          <a:p>
            <a:pPr algn="ctr"/>
            <a:r>
              <a:rPr lang="en-US" dirty="0" smtClean="0">
                <a:solidFill>
                  <a:srgbClr val="FF0000"/>
                </a:solidFill>
              </a:rPr>
              <a:t>Sims cold </a:t>
            </a:r>
            <a:r>
              <a:rPr lang="en-US" dirty="0" err="1" smtClean="0">
                <a:solidFill>
                  <a:srgbClr val="FF0000"/>
                </a:solidFill>
              </a:rPr>
              <a:t>cal</a:t>
            </a:r>
            <a:r>
              <a:rPr lang="en-US" dirty="0" smtClean="0">
                <a:solidFill>
                  <a:srgbClr val="FF0000"/>
                </a:solidFill>
              </a:rPr>
              <a:t> TB matches </a:t>
            </a:r>
            <a:r>
              <a:rPr lang="en-US" dirty="0" err="1" smtClean="0">
                <a:solidFill>
                  <a:srgbClr val="FF0000"/>
                </a:solidFill>
              </a:rPr>
              <a:t>obs</a:t>
            </a:r>
            <a:r>
              <a:rPr lang="en-US" dirty="0" smtClean="0">
                <a:solidFill>
                  <a:srgbClr val="FF0000"/>
                </a:solidFill>
              </a:rPr>
              <a:t> seasonal cycle</a:t>
            </a:r>
            <a:endParaRPr lang="en-US" dirty="0">
              <a:solidFill>
                <a:srgbClr val="FF0000"/>
              </a:solidFill>
            </a:endParaRPr>
          </a:p>
        </p:txBody>
      </p:sp>
      <p:pic>
        <p:nvPicPr>
          <p:cNvPr id="29699"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843952" y="4052775"/>
            <a:ext cx="2690943" cy="2018207"/>
          </a:xfrm>
          <a:prstGeom prst="rect">
            <a:avLst/>
          </a:prstGeom>
          <a:noFill/>
          <a:ln>
            <a:noFill/>
          </a:ln>
          <a:effectLst/>
        </p:spPr>
      </p:pic>
      <p:sp>
        <p:nvSpPr>
          <p:cNvPr id="17" name="TextBox 16"/>
          <p:cNvSpPr txBox="1"/>
          <p:nvPr/>
        </p:nvSpPr>
        <p:spPr>
          <a:xfrm>
            <a:off x="4770605" y="3657600"/>
            <a:ext cx="2773195" cy="369332"/>
          </a:xfrm>
          <a:prstGeom prst="rect">
            <a:avLst/>
          </a:prstGeom>
          <a:noFill/>
        </p:spPr>
        <p:txBody>
          <a:bodyPr wrap="none" rtlCol="0">
            <a:spAutoFit/>
          </a:bodyPr>
          <a:lstStyle/>
          <a:p>
            <a:r>
              <a:rPr lang="en-US" u="sng" dirty="0" smtClean="0"/>
              <a:t>10.65V </a:t>
            </a:r>
            <a:r>
              <a:rPr lang="en-US" u="sng" dirty="0"/>
              <a:t>S</a:t>
            </a:r>
            <a:r>
              <a:rPr lang="en-US" u="sng" dirty="0" smtClean="0"/>
              <a:t>H des cold </a:t>
            </a:r>
            <a:r>
              <a:rPr lang="en-US" u="sng" dirty="0" err="1" smtClean="0"/>
              <a:t>cal</a:t>
            </a:r>
            <a:r>
              <a:rPr lang="en-US" u="sng" dirty="0" smtClean="0"/>
              <a:t> TB</a:t>
            </a:r>
            <a:endParaRPr lang="en-US" u="sng" dirty="0"/>
          </a:p>
        </p:txBody>
      </p:sp>
      <p:sp>
        <p:nvSpPr>
          <p:cNvPr id="18" name="TextBox 17"/>
          <p:cNvSpPr txBox="1"/>
          <p:nvPr/>
        </p:nvSpPr>
        <p:spPr>
          <a:xfrm>
            <a:off x="7388902" y="4266479"/>
            <a:ext cx="1693400" cy="1200329"/>
          </a:xfrm>
          <a:prstGeom prst="rect">
            <a:avLst/>
          </a:prstGeom>
          <a:noFill/>
        </p:spPr>
        <p:txBody>
          <a:bodyPr wrap="square" rtlCol="0">
            <a:spAutoFit/>
          </a:bodyPr>
          <a:lstStyle/>
          <a:p>
            <a:pPr algn="ctr"/>
            <a:r>
              <a:rPr lang="en-US" dirty="0" smtClean="0">
                <a:solidFill>
                  <a:srgbClr val="FF0000"/>
                </a:solidFill>
              </a:rPr>
              <a:t>Sims cold </a:t>
            </a:r>
            <a:r>
              <a:rPr lang="en-US" dirty="0" err="1" smtClean="0">
                <a:solidFill>
                  <a:srgbClr val="FF0000"/>
                </a:solidFill>
              </a:rPr>
              <a:t>cal</a:t>
            </a:r>
            <a:r>
              <a:rPr lang="en-US" dirty="0" smtClean="0">
                <a:solidFill>
                  <a:srgbClr val="FF0000"/>
                </a:solidFill>
              </a:rPr>
              <a:t> TB matches </a:t>
            </a:r>
            <a:r>
              <a:rPr lang="en-US" dirty="0" err="1" smtClean="0">
                <a:solidFill>
                  <a:srgbClr val="FF0000"/>
                </a:solidFill>
              </a:rPr>
              <a:t>obs</a:t>
            </a:r>
            <a:r>
              <a:rPr lang="en-US" dirty="0" smtClean="0">
                <a:solidFill>
                  <a:srgbClr val="FF0000"/>
                </a:solidFill>
              </a:rPr>
              <a:t> scan position variation</a:t>
            </a:r>
            <a:endParaRPr lang="en-US" dirty="0">
              <a:solidFill>
                <a:srgbClr val="FF0000"/>
              </a:solidFill>
            </a:endParaRPr>
          </a:p>
        </p:txBody>
      </p:sp>
    </p:spTree>
    <p:extLst>
      <p:ext uri="{BB962C8B-B14F-4D97-AF65-F5344CB8AC3E}">
        <p14:creationId xmlns:p14="http://schemas.microsoft.com/office/powerpoint/2010/main" xmlns="" val="2187368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69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69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p:bldP spid="11" grpId="0"/>
      <p:bldP spid="15"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Single Difference (SD)</a:t>
            </a:r>
            <a:br>
              <a:rPr lang="en-US" dirty="0" smtClean="0"/>
            </a:br>
            <a:r>
              <a:rPr lang="en-US" dirty="0" smtClean="0"/>
              <a:t>[</a:t>
            </a:r>
            <a:r>
              <a:rPr lang="en-US" dirty="0" err="1" smtClean="0"/>
              <a:t>Obs</a:t>
            </a:r>
            <a:r>
              <a:rPr lang="en-US" dirty="0" smtClean="0"/>
              <a:t> – Sims] Cold Cal TB</a:t>
            </a:r>
            <a:endParaRPr lang="en-US" dirty="0"/>
          </a:p>
        </p:txBody>
      </p:sp>
      <p:sp>
        <p:nvSpPr>
          <p:cNvPr id="4" name="Footer Placeholder 3"/>
          <p:cNvSpPr>
            <a:spLocks noGrp="1"/>
          </p:cNvSpPr>
          <p:nvPr>
            <p:ph type="ftr" sz="quarter" idx="11"/>
          </p:nvPr>
        </p:nvSpPr>
        <p:spPr/>
        <p:txBody>
          <a:bodyPr/>
          <a:lstStyle/>
          <a:p>
            <a:r>
              <a:rPr lang="en-US" smtClean="0"/>
              <a:t>Kroodsma        GSICS meeting          2014/08/26</a:t>
            </a:r>
            <a:endParaRPr lang="en-US"/>
          </a:p>
        </p:txBody>
      </p:sp>
      <p:sp>
        <p:nvSpPr>
          <p:cNvPr id="5" name="Slide Number Placeholder 4"/>
          <p:cNvSpPr>
            <a:spLocks noGrp="1"/>
          </p:cNvSpPr>
          <p:nvPr>
            <p:ph type="sldNum" sz="quarter" idx="12"/>
          </p:nvPr>
        </p:nvSpPr>
        <p:spPr/>
        <p:txBody>
          <a:bodyPr/>
          <a:lstStyle/>
          <a:p>
            <a:fld id="{BC619174-F2B3-4149-958D-43FDA6E26176}" type="slidenum">
              <a:rPr lang="en-US" smtClean="0"/>
              <a:pPr/>
              <a:t>12</a:t>
            </a:fld>
            <a:endParaRPr lang="en-US"/>
          </a:p>
        </p:txBody>
      </p:sp>
      <p:sp>
        <p:nvSpPr>
          <p:cNvPr id="10" name="TextBox 9"/>
          <p:cNvSpPr txBox="1"/>
          <p:nvPr/>
        </p:nvSpPr>
        <p:spPr>
          <a:xfrm>
            <a:off x="1255573" y="1389630"/>
            <a:ext cx="2322111" cy="369332"/>
          </a:xfrm>
          <a:prstGeom prst="rect">
            <a:avLst/>
          </a:prstGeom>
          <a:noFill/>
        </p:spPr>
        <p:txBody>
          <a:bodyPr wrap="none" rtlCol="0">
            <a:spAutoFit/>
          </a:bodyPr>
          <a:lstStyle/>
          <a:p>
            <a:r>
              <a:rPr lang="en-US" u="sng" dirty="0" smtClean="0"/>
              <a:t>23.8V NH monthly SD</a:t>
            </a:r>
            <a:endParaRPr lang="en-US" u="sng" dirty="0"/>
          </a:p>
        </p:txBody>
      </p:sp>
      <p:pic>
        <p:nvPicPr>
          <p:cNvPr id="30723"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9600" y="1822811"/>
            <a:ext cx="3681142" cy="2760857"/>
          </a:xfrm>
          <a:prstGeom prst="rect">
            <a:avLst/>
          </a:prstGeom>
          <a:solidFill>
            <a:schemeClr val="bg2">
              <a:lumMod val="20000"/>
              <a:lumOff val="80000"/>
            </a:schemeClr>
          </a:solidFill>
          <a:ln>
            <a:noFill/>
          </a:ln>
          <a:effectLst/>
        </p:spPr>
      </p:pic>
      <p:pic>
        <p:nvPicPr>
          <p:cNvPr id="30724"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953000" y="1849315"/>
            <a:ext cx="3645803" cy="2734353"/>
          </a:xfrm>
          <a:prstGeom prst="rect">
            <a:avLst/>
          </a:prstGeom>
          <a:solidFill>
            <a:schemeClr val="bg2">
              <a:lumMod val="20000"/>
              <a:lumOff val="80000"/>
            </a:schemeClr>
          </a:solidFill>
          <a:ln>
            <a:noFill/>
          </a:ln>
          <a:effectLst/>
        </p:spPr>
      </p:pic>
      <p:sp>
        <p:nvSpPr>
          <p:cNvPr id="13" name="TextBox 12"/>
          <p:cNvSpPr txBox="1"/>
          <p:nvPr/>
        </p:nvSpPr>
        <p:spPr>
          <a:xfrm>
            <a:off x="5801382" y="1429362"/>
            <a:ext cx="1937390" cy="369332"/>
          </a:xfrm>
          <a:prstGeom prst="rect">
            <a:avLst/>
          </a:prstGeom>
          <a:noFill/>
        </p:spPr>
        <p:txBody>
          <a:bodyPr wrap="none" rtlCol="0">
            <a:spAutoFit/>
          </a:bodyPr>
          <a:lstStyle/>
          <a:p>
            <a:r>
              <a:rPr lang="en-US" u="sng" dirty="0" smtClean="0"/>
              <a:t>10.65V SH des SD</a:t>
            </a:r>
            <a:endParaRPr lang="en-US" u="sng" dirty="0"/>
          </a:p>
        </p:txBody>
      </p:sp>
      <p:sp>
        <p:nvSpPr>
          <p:cNvPr id="8" name="TextBox 7"/>
          <p:cNvSpPr txBox="1"/>
          <p:nvPr/>
        </p:nvSpPr>
        <p:spPr>
          <a:xfrm>
            <a:off x="2198077" y="5405735"/>
            <a:ext cx="4459398" cy="461665"/>
          </a:xfrm>
          <a:prstGeom prst="rect">
            <a:avLst/>
          </a:prstGeom>
          <a:noFill/>
          <a:ln w="12700">
            <a:noFill/>
          </a:ln>
        </p:spPr>
        <p:txBody>
          <a:bodyPr wrap="square" rtlCol="0">
            <a:spAutoFit/>
          </a:bodyPr>
          <a:lstStyle/>
          <a:p>
            <a:pPr algn="ctr"/>
            <a:r>
              <a:rPr lang="en-US" sz="2400" dirty="0" smtClean="0">
                <a:solidFill>
                  <a:srgbClr val="FF0000"/>
                </a:solidFill>
              </a:rPr>
              <a:t>*Considered a relative calibration*</a:t>
            </a:r>
            <a:endParaRPr lang="en-US" sz="2400" dirty="0">
              <a:solidFill>
                <a:srgbClr val="FF0000"/>
              </a:solidFill>
            </a:endParaRPr>
          </a:p>
        </p:txBody>
      </p:sp>
      <p:sp>
        <p:nvSpPr>
          <p:cNvPr id="16" name="TextBox 15"/>
          <p:cNvSpPr txBox="1"/>
          <p:nvPr/>
        </p:nvSpPr>
        <p:spPr>
          <a:xfrm>
            <a:off x="762000" y="4796135"/>
            <a:ext cx="7848600" cy="461665"/>
          </a:xfrm>
          <a:prstGeom prst="rect">
            <a:avLst/>
          </a:prstGeom>
          <a:noFill/>
        </p:spPr>
        <p:txBody>
          <a:bodyPr wrap="square" rtlCol="0">
            <a:spAutoFit/>
          </a:bodyPr>
          <a:lstStyle/>
          <a:p>
            <a:r>
              <a:rPr lang="en-US" sz="2400" dirty="0" smtClean="0"/>
              <a:t>SD accounts for frequency, EIA, and geophysical variability</a:t>
            </a:r>
            <a:endParaRPr lang="en-US" sz="2400" dirty="0"/>
          </a:p>
        </p:txBody>
      </p:sp>
    </p:spTree>
    <p:extLst>
      <p:ext uri="{BB962C8B-B14F-4D97-AF65-F5344CB8AC3E}">
        <p14:creationId xmlns:p14="http://schemas.microsoft.com/office/powerpoint/2010/main" xmlns="" val="435962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Double Difference (DD)</a:t>
            </a:r>
            <a:endParaRPr lang="en-US" dirty="0"/>
          </a:p>
        </p:txBody>
      </p:sp>
      <p:sp>
        <p:nvSpPr>
          <p:cNvPr id="4" name="Footer Placeholder 3"/>
          <p:cNvSpPr>
            <a:spLocks noGrp="1"/>
          </p:cNvSpPr>
          <p:nvPr>
            <p:ph type="ftr" sz="quarter" idx="11"/>
          </p:nvPr>
        </p:nvSpPr>
        <p:spPr/>
        <p:txBody>
          <a:bodyPr/>
          <a:lstStyle/>
          <a:p>
            <a:r>
              <a:rPr lang="en-US" smtClean="0"/>
              <a:t>Kroodsma        GSICS meeting          2014/08/26</a:t>
            </a:r>
            <a:endParaRPr lang="en-US"/>
          </a:p>
        </p:txBody>
      </p:sp>
      <p:sp>
        <p:nvSpPr>
          <p:cNvPr id="5" name="Slide Number Placeholder 4"/>
          <p:cNvSpPr>
            <a:spLocks noGrp="1"/>
          </p:cNvSpPr>
          <p:nvPr>
            <p:ph type="sldNum" sz="quarter" idx="12"/>
          </p:nvPr>
        </p:nvSpPr>
        <p:spPr/>
        <p:txBody>
          <a:bodyPr/>
          <a:lstStyle/>
          <a:p>
            <a:fld id="{BC619174-F2B3-4149-958D-43FDA6E26176}" type="slidenum">
              <a:rPr lang="en-US" smtClean="0"/>
              <a:pPr/>
              <a:t>13</a:t>
            </a:fld>
            <a:endParaRPr lang="en-US"/>
          </a:p>
        </p:txBody>
      </p:sp>
      <p:pic>
        <p:nvPicPr>
          <p:cNvPr id="9" name="Picture 8"/>
          <p:cNvPicPr/>
          <p:nvPr/>
        </p:nvPicPr>
        <p:blipFill rotWithShape="1">
          <a:blip r:embed="rId2" cstate="print">
            <a:extLst>
              <a:ext uri="{28A0092B-C50C-407E-A947-70E740481C1C}">
                <a14:useLocalDpi xmlns:a14="http://schemas.microsoft.com/office/drawing/2010/main" xmlns="" val="0"/>
              </a:ext>
            </a:extLst>
          </a:blip>
          <a:srcRect l="6823" r="7525"/>
          <a:stretch/>
        </p:blipFill>
        <p:spPr bwMode="auto">
          <a:xfrm>
            <a:off x="689637" y="1925209"/>
            <a:ext cx="7986365" cy="3291960"/>
          </a:xfrm>
          <a:prstGeom prst="rect">
            <a:avLst/>
          </a:prstGeom>
          <a:solidFill>
            <a:schemeClr val="bg2">
              <a:lumMod val="20000"/>
              <a:lumOff val="80000"/>
            </a:schemeClr>
          </a:solidFill>
          <a:ln>
            <a:noFill/>
          </a:ln>
          <a:extLst>
            <a:ext uri="{53640926-AAD7-44D8-BBD7-CCE9431645EC}">
              <a14:shadowObscured xmlns:a14="http://schemas.microsoft.com/office/drawing/2010/main" xmlns=""/>
            </a:ext>
          </a:extLst>
        </p:spPr>
      </p:pic>
      <p:sp>
        <p:nvSpPr>
          <p:cNvPr id="11" name="TextBox 10"/>
          <p:cNvSpPr txBox="1"/>
          <p:nvPr/>
        </p:nvSpPr>
        <p:spPr>
          <a:xfrm>
            <a:off x="3257415" y="1443335"/>
            <a:ext cx="2737481" cy="461665"/>
          </a:xfrm>
          <a:prstGeom prst="rect">
            <a:avLst/>
          </a:prstGeom>
          <a:noFill/>
        </p:spPr>
        <p:txBody>
          <a:bodyPr wrap="none" rtlCol="0">
            <a:spAutoFit/>
          </a:bodyPr>
          <a:lstStyle/>
          <a:p>
            <a:r>
              <a:rPr lang="en-US" sz="2400" u="sng" dirty="0" smtClean="0"/>
              <a:t>AMSR-E – TMI DD</a:t>
            </a:r>
            <a:endParaRPr lang="en-US" sz="2400" u="sng" dirty="0"/>
          </a:p>
        </p:txBody>
      </p:sp>
      <p:sp>
        <p:nvSpPr>
          <p:cNvPr id="3" name="TextBox 2"/>
          <p:cNvSpPr txBox="1"/>
          <p:nvPr/>
        </p:nvSpPr>
        <p:spPr>
          <a:xfrm>
            <a:off x="1295400" y="5371048"/>
            <a:ext cx="6935553" cy="430887"/>
          </a:xfrm>
          <a:prstGeom prst="rect">
            <a:avLst/>
          </a:prstGeom>
          <a:noFill/>
        </p:spPr>
        <p:txBody>
          <a:bodyPr wrap="none" rtlCol="0">
            <a:spAutoFit/>
          </a:bodyPr>
          <a:lstStyle/>
          <a:p>
            <a:r>
              <a:rPr lang="en-US" sz="2200" dirty="0" smtClean="0"/>
              <a:t>Average 1 year of DDs to derive the inter-calibration values</a:t>
            </a:r>
            <a:endParaRPr lang="en-US" sz="2200" dirty="0"/>
          </a:p>
        </p:txBody>
      </p:sp>
    </p:spTree>
    <p:extLst>
      <p:ext uri="{BB962C8B-B14F-4D97-AF65-F5344CB8AC3E}">
        <p14:creationId xmlns:p14="http://schemas.microsoft.com/office/powerpoint/2010/main" xmlns="" val="31676708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458200" cy="1066800"/>
          </a:xfrm>
        </p:spPr>
        <p:txBody>
          <a:bodyPr/>
          <a:lstStyle/>
          <a:p>
            <a:r>
              <a:rPr lang="en-US" dirty="0" smtClean="0"/>
              <a:t>Contribution to GPM X-Cal: AMSR2 – TMI</a:t>
            </a:r>
            <a:endParaRPr lang="en-US" dirty="0"/>
          </a:p>
        </p:txBody>
      </p:sp>
      <p:sp>
        <p:nvSpPr>
          <p:cNvPr id="4" name="Footer Placeholder 3"/>
          <p:cNvSpPr>
            <a:spLocks noGrp="1"/>
          </p:cNvSpPr>
          <p:nvPr>
            <p:ph type="ftr" sz="quarter" idx="11"/>
          </p:nvPr>
        </p:nvSpPr>
        <p:spPr/>
        <p:txBody>
          <a:bodyPr/>
          <a:lstStyle/>
          <a:p>
            <a:r>
              <a:rPr lang="en-US" smtClean="0"/>
              <a:t>Kroodsma        GSICS meeting          2014/08/26</a:t>
            </a:r>
            <a:endParaRPr lang="en-US"/>
          </a:p>
        </p:txBody>
      </p:sp>
      <p:sp>
        <p:nvSpPr>
          <p:cNvPr id="5" name="Slide Number Placeholder 4"/>
          <p:cNvSpPr>
            <a:spLocks noGrp="1"/>
          </p:cNvSpPr>
          <p:nvPr>
            <p:ph type="sldNum" sz="quarter" idx="12"/>
          </p:nvPr>
        </p:nvSpPr>
        <p:spPr/>
        <p:txBody>
          <a:bodyPr/>
          <a:lstStyle/>
          <a:p>
            <a:fld id="{BC619174-F2B3-4149-958D-43FDA6E26176}" type="slidenum">
              <a:rPr lang="en-US" smtClean="0"/>
              <a:pPr/>
              <a:t>14</a:t>
            </a:fld>
            <a:endParaRPr lang="en-US"/>
          </a:p>
        </p:txBody>
      </p:sp>
      <p:pic>
        <p:nvPicPr>
          <p:cNvPr id="27652" name="Picture 4"/>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9440" t="4229" r="7620" b="4726"/>
          <a:stretch/>
        </p:blipFill>
        <p:spPr bwMode="auto">
          <a:xfrm>
            <a:off x="381000" y="1371600"/>
            <a:ext cx="8458200" cy="4697573"/>
          </a:xfrm>
          <a:prstGeom prst="rect">
            <a:avLst/>
          </a:prstGeom>
          <a:solidFill>
            <a:schemeClr val="bg1"/>
          </a:solidFill>
          <a:ln>
            <a:noFill/>
          </a:ln>
          <a:effectLst/>
          <a:extLst/>
        </p:spPr>
      </p:pic>
      <p:sp>
        <p:nvSpPr>
          <p:cNvPr id="9" name="TextBox 8"/>
          <p:cNvSpPr txBox="1"/>
          <p:nvPr/>
        </p:nvSpPr>
        <p:spPr>
          <a:xfrm>
            <a:off x="3238500" y="3131940"/>
            <a:ext cx="1485900" cy="923330"/>
          </a:xfrm>
          <a:prstGeom prst="rect">
            <a:avLst/>
          </a:prstGeom>
          <a:noFill/>
        </p:spPr>
        <p:txBody>
          <a:bodyPr wrap="square" rtlCol="0">
            <a:spAutoFit/>
          </a:bodyPr>
          <a:lstStyle/>
          <a:p>
            <a:pPr algn="ctr"/>
            <a:r>
              <a:rPr lang="en-US" dirty="0" smtClean="0">
                <a:solidFill>
                  <a:srgbClr val="FF0000"/>
                </a:solidFill>
              </a:rPr>
              <a:t>UM results show good agreement</a:t>
            </a:r>
            <a:endParaRPr lang="en-US" dirty="0">
              <a:solidFill>
                <a:srgbClr val="FF0000"/>
              </a:solidFill>
            </a:endParaRPr>
          </a:p>
        </p:txBody>
      </p:sp>
    </p:spTree>
    <p:extLst>
      <p:ext uri="{BB962C8B-B14F-4D97-AF65-F5344CB8AC3E}">
        <p14:creationId xmlns:p14="http://schemas.microsoft.com/office/powerpoint/2010/main" xmlns="" val="1369351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sz="5000" dirty="0" smtClean="0"/>
              <a:t>Current Work: </a:t>
            </a:r>
            <a:br>
              <a:rPr lang="en-US" sz="5000" dirty="0" smtClean="0"/>
            </a:br>
            <a:r>
              <a:rPr lang="en-US" sz="5000" dirty="0" smtClean="0"/>
              <a:t>GMI </a:t>
            </a:r>
            <a:r>
              <a:rPr lang="en-US" sz="5000" dirty="0"/>
              <a:t>C</a:t>
            </a:r>
            <a:r>
              <a:rPr lang="en-US" sz="5000" dirty="0" smtClean="0"/>
              <a:t>alibration </a:t>
            </a:r>
            <a:r>
              <a:rPr lang="en-US" sz="5000" dirty="0"/>
              <a:t>A</a:t>
            </a:r>
            <a:r>
              <a:rPr lang="en-US" sz="5000" dirty="0" smtClean="0"/>
              <a:t>nalysis</a:t>
            </a:r>
            <a:endParaRPr lang="en-US" sz="5000" dirty="0"/>
          </a:p>
        </p:txBody>
      </p:sp>
      <p:sp>
        <p:nvSpPr>
          <p:cNvPr id="4" name="Footer Placeholder 3"/>
          <p:cNvSpPr>
            <a:spLocks noGrp="1"/>
          </p:cNvSpPr>
          <p:nvPr>
            <p:ph type="ftr" sz="quarter" idx="11"/>
          </p:nvPr>
        </p:nvSpPr>
        <p:spPr/>
        <p:txBody>
          <a:bodyPr/>
          <a:lstStyle/>
          <a:p>
            <a:r>
              <a:rPr lang="en-US" smtClean="0"/>
              <a:t>Kroodsma        GSICS meeting          2014/08/26</a:t>
            </a:r>
            <a:endParaRPr lang="en-US"/>
          </a:p>
        </p:txBody>
      </p:sp>
      <p:sp>
        <p:nvSpPr>
          <p:cNvPr id="5" name="Slide Number Placeholder 4"/>
          <p:cNvSpPr>
            <a:spLocks noGrp="1"/>
          </p:cNvSpPr>
          <p:nvPr>
            <p:ph type="sldNum" sz="quarter" idx="12"/>
          </p:nvPr>
        </p:nvSpPr>
        <p:spPr/>
        <p:txBody>
          <a:bodyPr/>
          <a:lstStyle/>
          <a:p>
            <a:fld id="{BC619174-F2B3-4149-958D-43FDA6E26176}" type="slidenum">
              <a:rPr lang="en-US" smtClean="0"/>
              <a:pPr/>
              <a:t>15</a:t>
            </a:fld>
            <a:endParaRPr lang="en-US"/>
          </a:p>
        </p:txBody>
      </p:sp>
    </p:spTree>
    <p:extLst>
      <p:ext uri="{BB962C8B-B14F-4D97-AF65-F5344CB8AC3E}">
        <p14:creationId xmlns:p14="http://schemas.microsoft.com/office/powerpoint/2010/main" xmlns="" val="33439933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GMI Calibration Analysis</a:t>
            </a:r>
            <a:endParaRPr lang="en-US" dirty="0"/>
          </a:p>
        </p:txBody>
      </p:sp>
      <p:sp>
        <p:nvSpPr>
          <p:cNvPr id="3" name="Content Placeholder 2"/>
          <p:cNvSpPr>
            <a:spLocks noGrp="1"/>
          </p:cNvSpPr>
          <p:nvPr>
            <p:ph idx="1"/>
          </p:nvPr>
        </p:nvSpPr>
        <p:spPr/>
        <p:txBody>
          <a:bodyPr/>
          <a:lstStyle/>
          <a:p>
            <a:r>
              <a:rPr lang="en-US" dirty="0" smtClean="0"/>
              <a:t>Use the vicarious cold calibration single difference (SD) to analyze GMI calibration</a:t>
            </a:r>
          </a:p>
          <a:p>
            <a:pPr lvl="1"/>
            <a:r>
              <a:rPr lang="en-US" dirty="0" smtClean="0"/>
              <a:t>[</a:t>
            </a:r>
            <a:r>
              <a:rPr lang="en-US" dirty="0" err="1" smtClean="0"/>
              <a:t>Obs</a:t>
            </a:r>
            <a:r>
              <a:rPr lang="en-US" dirty="0" smtClean="0"/>
              <a:t> – Sims] cold </a:t>
            </a:r>
            <a:r>
              <a:rPr lang="en-US" dirty="0" err="1" smtClean="0"/>
              <a:t>cal</a:t>
            </a:r>
            <a:r>
              <a:rPr lang="en-US" dirty="0" smtClean="0"/>
              <a:t> TB</a:t>
            </a:r>
          </a:p>
          <a:p>
            <a:r>
              <a:rPr lang="en-US" dirty="0" smtClean="0"/>
              <a:t>Relative calibration</a:t>
            </a:r>
          </a:p>
          <a:p>
            <a:r>
              <a:rPr lang="en-US" dirty="0" smtClean="0"/>
              <a:t>Time dependent SD</a:t>
            </a:r>
          </a:p>
          <a:p>
            <a:pPr lvl="1"/>
            <a:r>
              <a:rPr lang="en-US" dirty="0" smtClean="0"/>
              <a:t>Calibration stability over time</a:t>
            </a:r>
          </a:p>
          <a:p>
            <a:r>
              <a:rPr lang="en-US" dirty="0" smtClean="0"/>
              <a:t>Scan dependent SD</a:t>
            </a:r>
          </a:p>
          <a:p>
            <a:pPr lvl="1"/>
            <a:r>
              <a:rPr lang="en-US" dirty="0" smtClean="0"/>
              <a:t>Identify scan biases</a:t>
            </a:r>
          </a:p>
          <a:p>
            <a:pPr lvl="1"/>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Kroodsma        GSICS meeting          2014/08/26</a:t>
            </a:r>
            <a:endParaRPr lang="en-US"/>
          </a:p>
        </p:txBody>
      </p:sp>
      <p:sp>
        <p:nvSpPr>
          <p:cNvPr id="5" name="Slide Number Placeholder 4"/>
          <p:cNvSpPr>
            <a:spLocks noGrp="1"/>
          </p:cNvSpPr>
          <p:nvPr>
            <p:ph type="sldNum" sz="quarter" idx="12"/>
          </p:nvPr>
        </p:nvSpPr>
        <p:spPr/>
        <p:txBody>
          <a:bodyPr/>
          <a:lstStyle/>
          <a:p>
            <a:fld id="{BC619174-F2B3-4149-958D-43FDA6E26176}" type="slidenum">
              <a:rPr lang="en-US" smtClean="0"/>
              <a:pPr/>
              <a:t>16</a:t>
            </a:fld>
            <a:endParaRPr lang="en-US"/>
          </a:p>
        </p:txBody>
      </p:sp>
    </p:spTree>
    <p:extLst>
      <p:ext uri="{BB962C8B-B14F-4D97-AF65-F5344CB8AC3E}">
        <p14:creationId xmlns:p14="http://schemas.microsoft.com/office/powerpoint/2010/main" xmlns="" val="7456051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33400" y="1344168"/>
            <a:ext cx="7987681" cy="4572000"/>
          </a:xfrm>
          <a:prstGeom prst="rect">
            <a:avLst/>
          </a:prstGeom>
        </p:spPr>
      </p:pic>
      <p:sp>
        <p:nvSpPr>
          <p:cNvPr id="2" name="Title 1"/>
          <p:cNvSpPr>
            <a:spLocks noGrp="1"/>
          </p:cNvSpPr>
          <p:nvPr>
            <p:ph type="title"/>
          </p:nvPr>
        </p:nvSpPr>
        <p:spPr/>
        <p:txBody>
          <a:bodyPr/>
          <a:lstStyle/>
          <a:p>
            <a:r>
              <a:rPr lang="en-US" dirty="0" smtClean="0"/>
              <a:t>GMI Time Dependent SD</a:t>
            </a:r>
            <a:endParaRPr lang="en-US" dirty="0"/>
          </a:p>
        </p:txBody>
      </p:sp>
      <p:sp>
        <p:nvSpPr>
          <p:cNvPr id="4" name="Footer Placeholder 3"/>
          <p:cNvSpPr>
            <a:spLocks noGrp="1"/>
          </p:cNvSpPr>
          <p:nvPr>
            <p:ph type="ftr" sz="quarter" idx="11"/>
          </p:nvPr>
        </p:nvSpPr>
        <p:spPr/>
        <p:txBody>
          <a:bodyPr/>
          <a:lstStyle/>
          <a:p>
            <a:r>
              <a:rPr lang="en-US" smtClean="0"/>
              <a:t>Kroodsma        GSICS meeting          2014/08/26</a:t>
            </a:r>
            <a:endParaRPr lang="en-US"/>
          </a:p>
        </p:txBody>
      </p:sp>
      <p:sp>
        <p:nvSpPr>
          <p:cNvPr id="5" name="Slide Number Placeholder 4"/>
          <p:cNvSpPr>
            <a:spLocks noGrp="1"/>
          </p:cNvSpPr>
          <p:nvPr>
            <p:ph type="sldNum" sz="quarter" idx="12"/>
          </p:nvPr>
        </p:nvSpPr>
        <p:spPr/>
        <p:txBody>
          <a:bodyPr/>
          <a:lstStyle/>
          <a:p>
            <a:fld id="{C0750A3D-CF83-490B-9A8D-463D82A83C86}" type="slidenum">
              <a:rPr lang="en-US" smtClean="0"/>
              <a:pPr/>
              <a:t>17</a:t>
            </a:fld>
            <a:endParaRPr lang="en-US"/>
          </a:p>
        </p:txBody>
      </p:sp>
      <p:sp>
        <p:nvSpPr>
          <p:cNvPr id="6" name="TextBox 5"/>
          <p:cNvSpPr txBox="1"/>
          <p:nvPr/>
        </p:nvSpPr>
        <p:spPr>
          <a:xfrm>
            <a:off x="1707618" y="5715000"/>
            <a:ext cx="5600700" cy="369332"/>
          </a:xfrm>
          <a:prstGeom prst="rect">
            <a:avLst/>
          </a:prstGeom>
          <a:noFill/>
        </p:spPr>
        <p:txBody>
          <a:bodyPr wrap="none" rtlCol="0">
            <a:spAutoFit/>
          </a:bodyPr>
          <a:lstStyle/>
          <a:p>
            <a:r>
              <a:rPr lang="en-US" dirty="0" smtClean="0"/>
              <a:t>All channels show a relatively stable calibration </a:t>
            </a:r>
            <a:r>
              <a:rPr lang="en-US" dirty="0" err="1" smtClean="0"/>
              <a:t>w.r.t</a:t>
            </a:r>
            <a:r>
              <a:rPr lang="en-US" dirty="0" smtClean="0"/>
              <a:t>. time</a:t>
            </a:r>
            <a:endParaRPr lang="en-US" dirty="0"/>
          </a:p>
        </p:txBody>
      </p:sp>
    </p:spTree>
    <p:extLst>
      <p:ext uri="{BB962C8B-B14F-4D97-AF65-F5344CB8AC3E}">
        <p14:creationId xmlns:p14="http://schemas.microsoft.com/office/powerpoint/2010/main" xmlns="" val="1961247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27537" y="1343799"/>
            <a:ext cx="7987681" cy="4572000"/>
          </a:xfrm>
          <a:prstGeom prst="rect">
            <a:avLst/>
          </a:prstGeom>
        </p:spPr>
      </p:pic>
      <p:sp>
        <p:nvSpPr>
          <p:cNvPr id="2" name="Title 1"/>
          <p:cNvSpPr>
            <a:spLocks noGrp="1"/>
          </p:cNvSpPr>
          <p:nvPr>
            <p:ph type="title"/>
          </p:nvPr>
        </p:nvSpPr>
        <p:spPr/>
        <p:txBody>
          <a:bodyPr/>
          <a:lstStyle/>
          <a:p>
            <a:r>
              <a:rPr lang="en-US" dirty="0" smtClean="0"/>
              <a:t>GMI Time Dependent SD: </a:t>
            </a:r>
            <a:r>
              <a:rPr lang="en-US" dirty="0" err="1" smtClean="0"/>
              <a:t>Asc</a:t>
            </a:r>
            <a:r>
              <a:rPr lang="en-US" dirty="0" smtClean="0"/>
              <a:t>/Des splits</a:t>
            </a:r>
            <a:endParaRPr lang="en-US" dirty="0"/>
          </a:p>
        </p:txBody>
      </p:sp>
      <p:sp>
        <p:nvSpPr>
          <p:cNvPr id="4" name="Footer Placeholder 3"/>
          <p:cNvSpPr>
            <a:spLocks noGrp="1"/>
          </p:cNvSpPr>
          <p:nvPr>
            <p:ph type="ftr" sz="quarter" idx="11"/>
          </p:nvPr>
        </p:nvSpPr>
        <p:spPr/>
        <p:txBody>
          <a:bodyPr/>
          <a:lstStyle/>
          <a:p>
            <a:r>
              <a:rPr lang="en-US" smtClean="0"/>
              <a:t>Kroodsma        GSICS meeting          2014/08/26</a:t>
            </a:r>
            <a:endParaRPr lang="en-US"/>
          </a:p>
        </p:txBody>
      </p:sp>
      <p:sp>
        <p:nvSpPr>
          <p:cNvPr id="5" name="Slide Number Placeholder 4"/>
          <p:cNvSpPr>
            <a:spLocks noGrp="1"/>
          </p:cNvSpPr>
          <p:nvPr>
            <p:ph type="sldNum" sz="quarter" idx="12"/>
          </p:nvPr>
        </p:nvSpPr>
        <p:spPr/>
        <p:txBody>
          <a:bodyPr/>
          <a:lstStyle/>
          <a:p>
            <a:fld id="{C0750A3D-CF83-490B-9A8D-463D82A83C86}" type="slidenum">
              <a:rPr lang="en-US" smtClean="0"/>
              <a:pPr/>
              <a:t>18</a:t>
            </a:fld>
            <a:endParaRPr lang="en-US"/>
          </a:p>
        </p:txBody>
      </p:sp>
      <p:sp>
        <p:nvSpPr>
          <p:cNvPr id="7" name="TextBox 6"/>
          <p:cNvSpPr txBox="1"/>
          <p:nvPr/>
        </p:nvSpPr>
        <p:spPr>
          <a:xfrm>
            <a:off x="819018" y="5608820"/>
            <a:ext cx="7696200" cy="553998"/>
          </a:xfrm>
          <a:prstGeom prst="rect">
            <a:avLst/>
          </a:prstGeom>
          <a:noFill/>
        </p:spPr>
        <p:txBody>
          <a:bodyPr wrap="square" rtlCol="0">
            <a:spAutoFit/>
          </a:bodyPr>
          <a:lstStyle/>
          <a:p>
            <a:pPr algn="ctr"/>
            <a:r>
              <a:rPr lang="en-US" sz="1500" dirty="0" smtClean="0"/>
              <a:t>Splitting into </a:t>
            </a:r>
            <a:r>
              <a:rPr lang="en-US" sz="1500" dirty="0" err="1" smtClean="0"/>
              <a:t>asc</a:t>
            </a:r>
            <a:r>
              <a:rPr lang="en-US" sz="1500" dirty="0" smtClean="0"/>
              <a:t>/des orbits shows a very apparent yaw dependent calibration at some channels (10.65V/H and 36.5V)</a:t>
            </a:r>
            <a:endParaRPr lang="en-US" sz="1500" dirty="0"/>
          </a:p>
        </p:txBody>
      </p:sp>
    </p:spTree>
    <p:extLst>
      <p:ext uri="{BB962C8B-B14F-4D97-AF65-F5344CB8AC3E}">
        <p14:creationId xmlns:p14="http://schemas.microsoft.com/office/powerpoint/2010/main" xmlns="" val="13528235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85800" y="1456682"/>
            <a:ext cx="7620000" cy="4182118"/>
          </a:xfrm>
          <a:prstGeom prst="rect">
            <a:avLst/>
          </a:prstGeom>
        </p:spPr>
      </p:pic>
      <p:sp>
        <p:nvSpPr>
          <p:cNvPr id="2" name="Title 1"/>
          <p:cNvSpPr>
            <a:spLocks noGrp="1"/>
          </p:cNvSpPr>
          <p:nvPr>
            <p:ph type="title"/>
          </p:nvPr>
        </p:nvSpPr>
        <p:spPr/>
        <p:txBody>
          <a:bodyPr/>
          <a:lstStyle/>
          <a:p>
            <a:r>
              <a:rPr lang="en-US" dirty="0" smtClean="0"/>
              <a:t>GMI </a:t>
            </a:r>
            <a:r>
              <a:rPr lang="en-US" dirty="0" err="1" smtClean="0"/>
              <a:t>Asc</a:t>
            </a:r>
            <a:r>
              <a:rPr lang="en-US" dirty="0" smtClean="0"/>
              <a:t> SD – Des SD by Yaw</a:t>
            </a:r>
            <a:endParaRPr lang="en-US" dirty="0"/>
          </a:p>
        </p:txBody>
      </p:sp>
      <p:sp>
        <p:nvSpPr>
          <p:cNvPr id="4" name="Footer Placeholder 3"/>
          <p:cNvSpPr>
            <a:spLocks noGrp="1"/>
          </p:cNvSpPr>
          <p:nvPr>
            <p:ph type="ftr" sz="quarter" idx="11"/>
          </p:nvPr>
        </p:nvSpPr>
        <p:spPr/>
        <p:txBody>
          <a:bodyPr/>
          <a:lstStyle/>
          <a:p>
            <a:r>
              <a:rPr lang="en-US" smtClean="0"/>
              <a:t>Kroodsma        GSICS meeting          2014/08/26</a:t>
            </a:r>
            <a:endParaRPr lang="en-US"/>
          </a:p>
        </p:txBody>
      </p:sp>
      <p:sp>
        <p:nvSpPr>
          <p:cNvPr id="5" name="Slide Number Placeholder 4"/>
          <p:cNvSpPr>
            <a:spLocks noGrp="1"/>
          </p:cNvSpPr>
          <p:nvPr>
            <p:ph type="sldNum" sz="quarter" idx="12"/>
          </p:nvPr>
        </p:nvSpPr>
        <p:spPr/>
        <p:txBody>
          <a:bodyPr/>
          <a:lstStyle/>
          <a:p>
            <a:fld id="{C0750A3D-CF83-490B-9A8D-463D82A83C86}" type="slidenum">
              <a:rPr lang="en-US" smtClean="0"/>
              <a:pPr/>
              <a:t>19</a:t>
            </a:fld>
            <a:endParaRPr lang="en-US"/>
          </a:p>
        </p:txBody>
      </p:sp>
      <p:sp>
        <p:nvSpPr>
          <p:cNvPr id="7" name="TextBox 6"/>
          <p:cNvSpPr txBox="1"/>
          <p:nvPr/>
        </p:nvSpPr>
        <p:spPr>
          <a:xfrm>
            <a:off x="457200" y="5486400"/>
            <a:ext cx="8305800" cy="523220"/>
          </a:xfrm>
          <a:prstGeom prst="rect">
            <a:avLst/>
          </a:prstGeom>
          <a:noFill/>
        </p:spPr>
        <p:txBody>
          <a:bodyPr wrap="square" rtlCol="0">
            <a:spAutoFit/>
          </a:bodyPr>
          <a:lstStyle/>
          <a:p>
            <a:pPr algn="ctr"/>
            <a:r>
              <a:rPr lang="en-US" sz="1400" dirty="0" smtClean="0"/>
              <a:t>Nonzero value indicates an </a:t>
            </a:r>
            <a:r>
              <a:rPr lang="en-US" sz="1400" dirty="0" err="1" smtClean="0"/>
              <a:t>asc</a:t>
            </a:r>
            <a:r>
              <a:rPr lang="en-US" sz="1400" dirty="0" smtClean="0"/>
              <a:t>/des calibration dependency.</a:t>
            </a:r>
          </a:p>
          <a:p>
            <a:pPr algn="ctr"/>
            <a:r>
              <a:rPr lang="en-US" sz="1400" dirty="0" smtClean="0"/>
              <a:t>10.65V/H and 36.5V show the largest deviations from zero. Note that 10.65H is opposite from 10.65V and 36.5V.</a:t>
            </a:r>
            <a:endParaRPr lang="en-US" sz="1400" dirty="0"/>
          </a:p>
        </p:txBody>
      </p:sp>
    </p:spTree>
    <p:extLst>
      <p:ext uri="{BB962C8B-B14F-4D97-AF65-F5344CB8AC3E}">
        <p14:creationId xmlns:p14="http://schemas.microsoft.com/office/powerpoint/2010/main" xmlns="" val="4200631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Motivation</a:t>
            </a:r>
          </a:p>
          <a:p>
            <a:pPr lvl="1"/>
            <a:r>
              <a:rPr lang="en-US" dirty="0" smtClean="0"/>
              <a:t>GPM inter-calibration</a:t>
            </a:r>
          </a:p>
          <a:p>
            <a:r>
              <a:rPr lang="en-US" dirty="0" smtClean="0"/>
              <a:t>Dissertation Work</a:t>
            </a:r>
          </a:p>
          <a:p>
            <a:pPr lvl="1"/>
            <a:r>
              <a:rPr lang="en-US" dirty="0" smtClean="0"/>
              <a:t>Inter-calibration algorithm development</a:t>
            </a:r>
          </a:p>
          <a:p>
            <a:pPr lvl="2"/>
            <a:r>
              <a:rPr lang="en-US" dirty="0" smtClean="0"/>
              <a:t>Vicarious cold calibration</a:t>
            </a:r>
          </a:p>
          <a:p>
            <a:r>
              <a:rPr lang="en-US" dirty="0" smtClean="0"/>
              <a:t>Current Work</a:t>
            </a:r>
          </a:p>
          <a:p>
            <a:pPr lvl="1"/>
            <a:r>
              <a:rPr lang="en-US" dirty="0" smtClean="0"/>
              <a:t>GMI calibration analysis</a:t>
            </a:r>
          </a:p>
          <a:p>
            <a:pPr lvl="1"/>
            <a:r>
              <a:rPr lang="en-US" dirty="0" smtClean="0"/>
              <a:t>Inter-calibration uncertainty analysis</a:t>
            </a:r>
          </a:p>
        </p:txBody>
      </p:sp>
      <p:sp>
        <p:nvSpPr>
          <p:cNvPr id="4" name="Footer Placeholder 3"/>
          <p:cNvSpPr>
            <a:spLocks noGrp="1"/>
          </p:cNvSpPr>
          <p:nvPr>
            <p:ph type="ftr" sz="quarter" idx="11"/>
          </p:nvPr>
        </p:nvSpPr>
        <p:spPr/>
        <p:txBody>
          <a:bodyPr/>
          <a:lstStyle/>
          <a:p>
            <a:r>
              <a:rPr lang="en-US" smtClean="0"/>
              <a:t>Kroodsma        GSICS meeting          2014/08/26</a:t>
            </a:r>
            <a:endParaRPr lang="en-US"/>
          </a:p>
        </p:txBody>
      </p:sp>
      <p:sp>
        <p:nvSpPr>
          <p:cNvPr id="5" name="Slide Number Placeholder 4"/>
          <p:cNvSpPr>
            <a:spLocks noGrp="1"/>
          </p:cNvSpPr>
          <p:nvPr>
            <p:ph type="sldNum" sz="quarter" idx="12"/>
          </p:nvPr>
        </p:nvSpPr>
        <p:spPr/>
        <p:txBody>
          <a:bodyPr/>
          <a:lstStyle/>
          <a:p>
            <a:fld id="{BC619174-F2B3-4149-958D-43FDA6E26176}" type="slidenum">
              <a:rPr lang="en-US" smtClean="0"/>
              <a:pPr/>
              <a:t>2</a:t>
            </a:fld>
            <a:endParaRPr lang="en-US"/>
          </a:p>
        </p:txBody>
      </p:sp>
    </p:spTree>
    <p:extLst>
      <p:ext uri="{BB962C8B-B14F-4D97-AF65-F5344CB8AC3E}">
        <p14:creationId xmlns:p14="http://schemas.microsoft.com/office/powerpoint/2010/main" xmlns="" val="691221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xmlns="" val="0"/>
              </a:ext>
            </a:extLst>
          </a:blip>
          <a:srcRect t="3953" b="4446"/>
          <a:stretch/>
        </p:blipFill>
        <p:spPr>
          <a:xfrm>
            <a:off x="406488" y="1371600"/>
            <a:ext cx="8280312" cy="4341433"/>
          </a:xfrm>
          <a:prstGeom prst="rect">
            <a:avLst/>
          </a:prstGeom>
        </p:spPr>
      </p:pic>
      <p:sp>
        <p:nvSpPr>
          <p:cNvPr id="2" name="Title 1"/>
          <p:cNvSpPr>
            <a:spLocks noGrp="1"/>
          </p:cNvSpPr>
          <p:nvPr>
            <p:ph type="title"/>
          </p:nvPr>
        </p:nvSpPr>
        <p:spPr/>
        <p:txBody>
          <a:bodyPr/>
          <a:lstStyle/>
          <a:p>
            <a:r>
              <a:rPr lang="en-US" dirty="0" smtClean="0"/>
              <a:t>GMI Scan Dependent SD by Yaw</a:t>
            </a:r>
            <a:endParaRPr lang="en-US" dirty="0"/>
          </a:p>
        </p:txBody>
      </p:sp>
      <p:sp>
        <p:nvSpPr>
          <p:cNvPr id="4" name="Footer Placeholder 3"/>
          <p:cNvSpPr>
            <a:spLocks noGrp="1"/>
          </p:cNvSpPr>
          <p:nvPr>
            <p:ph type="ftr" sz="quarter" idx="11"/>
          </p:nvPr>
        </p:nvSpPr>
        <p:spPr/>
        <p:txBody>
          <a:bodyPr/>
          <a:lstStyle/>
          <a:p>
            <a:r>
              <a:rPr lang="en-US" smtClean="0"/>
              <a:t>Kroodsma        GSICS meeting          2014/08/26</a:t>
            </a:r>
            <a:endParaRPr lang="en-US"/>
          </a:p>
        </p:txBody>
      </p:sp>
      <p:sp>
        <p:nvSpPr>
          <p:cNvPr id="5" name="Slide Number Placeholder 4"/>
          <p:cNvSpPr>
            <a:spLocks noGrp="1"/>
          </p:cNvSpPr>
          <p:nvPr>
            <p:ph type="sldNum" sz="quarter" idx="12"/>
          </p:nvPr>
        </p:nvSpPr>
        <p:spPr/>
        <p:txBody>
          <a:bodyPr/>
          <a:lstStyle/>
          <a:p>
            <a:fld id="{C0750A3D-CF83-490B-9A8D-463D82A83C86}" type="slidenum">
              <a:rPr lang="en-US" smtClean="0"/>
              <a:pPr/>
              <a:t>20</a:t>
            </a:fld>
            <a:endParaRPr lang="en-US"/>
          </a:p>
        </p:txBody>
      </p:sp>
      <p:sp>
        <p:nvSpPr>
          <p:cNvPr id="7" name="TextBox 6"/>
          <p:cNvSpPr txBox="1"/>
          <p:nvPr/>
        </p:nvSpPr>
        <p:spPr>
          <a:xfrm>
            <a:off x="2156614" y="5638800"/>
            <a:ext cx="4801314" cy="523220"/>
          </a:xfrm>
          <a:prstGeom prst="rect">
            <a:avLst/>
          </a:prstGeom>
          <a:noFill/>
        </p:spPr>
        <p:txBody>
          <a:bodyPr wrap="none" rtlCol="0">
            <a:spAutoFit/>
          </a:bodyPr>
          <a:lstStyle/>
          <a:p>
            <a:pPr algn="ctr"/>
            <a:r>
              <a:rPr lang="en-US" sz="1400" dirty="0" smtClean="0"/>
              <a:t>10.65 and 36.5 channels show some yaw dependent scan biases.</a:t>
            </a:r>
          </a:p>
          <a:p>
            <a:pPr algn="ctr"/>
            <a:r>
              <a:rPr lang="en-US" sz="1400" dirty="0" smtClean="0"/>
              <a:t>Significant scan dependent biases in 10.65H.</a:t>
            </a:r>
            <a:endParaRPr lang="en-US" sz="1400" dirty="0"/>
          </a:p>
        </p:txBody>
      </p:sp>
    </p:spTree>
    <p:extLst>
      <p:ext uri="{BB962C8B-B14F-4D97-AF65-F5344CB8AC3E}">
        <p14:creationId xmlns:p14="http://schemas.microsoft.com/office/powerpoint/2010/main" xmlns="" val="42661568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Wentz et al. 2001: TMI scan biases</a:t>
            </a:r>
            <a:endParaRPr lang="en-US" dirty="0"/>
          </a:p>
        </p:txBody>
      </p:sp>
      <p:sp>
        <p:nvSpPr>
          <p:cNvPr id="4" name="Footer Placeholder 3"/>
          <p:cNvSpPr>
            <a:spLocks noGrp="1"/>
          </p:cNvSpPr>
          <p:nvPr>
            <p:ph type="ftr" sz="quarter" idx="11"/>
          </p:nvPr>
        </p:nvSpPr>
        <p:spPr/>
        <p:txBody>
          <a:bodyPr/>
          <a:lstStyle/>
          <a:p>
            <a:r>
              <a:rPr lang="en-US" smtClean="0"/>
              <a:t>Kroodsma        GSICS meeting          2014/08/26</a:t>
            </a:r>
            <a:endParaRPr lang="en-US"/>
          </a:p>
        </p:txBody>
      </p:sp>
      <p:sp>
        <p:nvSpPr>
          <p:cNvPr id="5" name="Slide Number Placeholder 4"/>
          <p:cNvSpPr>
            <a:spLocks noGrp="1"/>
          </p:cNvSpPr>
          <p:nvPr>
            <p:ph type="sldNum" sz="quarter" idx="12"/>
          </p:nvPr>
        </p:nvSpPr>
        <p:spPr/>
        <p:txBody>
          <a:bodyPr/>
          <a:lstStyle/>
          <a:p>
            <a:fld id="{BC619174-F2B3-4149-958D-43FDA6E26176}" type="slidenum">
              <a:rPr lang="en-US" smtClean="0"/>
              <a:pPr/>
              <a:t>21</a:t>
            </a:fld>
            <a:endParaRPr lang="en-US"/>
          </a:p>
        </p:txBody>
      </p:sp>
      <p:pic>
        <p:nvPicPr>
          <p:cNvPr id="38914"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b="41561"/>
          <a:stretch/>
        </p:blipFill>
        <p:spPr bwMode="auto">
          <a:xfrm>
            <a:off x="152400" y="1676400"/>
            <a:ext cx="4320790" cy="272071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58090"/>
          <a:stretch/>
        </p:blipFill>
        <p:spPr bwMode="auto">
          <a:xfrm>
            <a:off x="4567441" y="1676400"/>
            <a:ext cx="4320790" cy="19512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TextBox 5"/>
          <p:cNvSpPr txBox="1"/>
          <p:nvPr/>
        </p:nvSpPr>
        <p:spPr>
          <a:xfrm>
            <a:off x="285126" y="4573250"/>
            <a:ext cx="8610600" cy="1446550"/>
          </a:xfrm>
          <a:prstGeom prst="rect">
            <a:avLst/>
          </a:prstGeom>
          <a:noFill/>
        </p:spPr>
        <p:txBody>
          <a:bodyPr wrap="square" rtlCol="0">
            <a:spAutoFit/>
          </a:bodyPr>
          <a:lstStyle/>
          <a:p>
            <a:r>
              <a:rPr lang="en-US" sz="2200" dirty="0" smtClean="0"/>
              <a:t>Initial TMI calibration showed some significant scan biases. Except for the 10.65H channel, GMI scan biases look very good by comparison. Plus, we have been able to identify the source of many of the scan anomalies seen in GMI data and can remove them.</a:t>
            </a:r>
            <a:endParaRPr lang="en-US" sz="2200" dirty="0"/>
          </a:p>
        </p:txBody>
      </p:sp>
    </p:spTree>
    <p:extLst>
      <p:ext uri="{BB962C8B-B14F-4D97-AF65-F5344CB8AC3E}">
        <p14:creationId xmlns:p14="http://schemas.microsoft.com/office/powerpoint/2010/main" xmlns="" val="39967312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X-Cal Consensus Inter-Cal: GMI – TMI</a:t>
            </a:r>
            <a:endParaRPr lang="en-US" dirty="0"/>
          </a:p>
        </p:txBody>
      </p:sp>
      <p:sp>
        <p:nvSpPr>
          <p:cNvPr id="4" name="Footer Placeholder 3"/>
          <p:cNvSpPr>
            <a:spLocks noGrp="1"/>
          </p:cNvSpPr>
          <p:nvPr>
            <p:ph type="ftr" sz="quarter" idx="11"/>
          </p:nvPr>
        </p:nvSpPr>
        <p:spPr/>
        <p:txBody>
          <a:bodyPr/>
          <a:lstStyle/>
          <a:p>
            <a:r>
              <a:rPr lang="en-US" smtClean="0"/>
              <a:t>Kroodsma        GSICS meeting          2014/08/26</a:t>
            </a:r>
            <a:endParaRPr lang="en-US"/>
          </a:p>
        </p:txBody>
      </p:sp>
      <p:sp>
        <p:nvSpPr>
          <p:cNvPr id="5" name="Slide Number Placeholder 4"/>
          <p:cNvSpPr>
            <a:spLocks noGrp="1"/>
          </p:cNvSpPr>
          <p:nvPr>
            <p:ph type="sldNum" sz="quarter" idx="12"/>
          </p:nvPr>
        </p:nvSpPr>
        <p:spPr/>
        <p:txBody>
          <a:bodyPr/>
          <a:lstStyle/>
          <a:p>
            <a:fld id="{BC619174-F2B3-4149-958D-43FDA6E26176}" type="slidenum">
              <a:rPr lang="en-US" smtClean="0"/>
              <a:pPr/>
              <a:t>22</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xmlns="" val="1807536084"/>
              </p:ext>
            </p:extLst>
          </p:nvPr>
        </p:nvGraphicFramePr>
        <p:xfrm>
          <a:off x="533400" y="1600200"/>
          <a:ext cx="8312912" cy="2743200"/>
        </p:xfrm>
        <a:graphic>
          <a:graphicData uri="http://schemas.openxmlformats.org/drawingml/2006/table">
            <a:tbl>
              <a:tblPr firstRow="1" bandRow="1">
                <a:tableStyleId>{5C22544A-7EE6-4342-B048-85BDC9FD1C3A}</a:tableStyleId>
              </a:tblPr>
              <a:tblGrid>
                <a:gridCol w="1180592"/>
                <a:gridCol w="792480"/>
                <a:gridCol w="792480"/>
                <a:gridCol w="792480"/>
                <a:gridCol w="792480"/>
                <a:gridCol w="792480"/>
                <a:gridCol w="792480"/>
                <a:gridCol w="792480"/>
                <a:gridCol w="792480"/>
                <a:gridCol w="792480"/>
              </a:tblGrid>
              <a:tr h="548640">
                <a:tc>
                  <a:txBody>
                    <a:bodyPr/>
                    <a:lstStyle/>
                    <a:p>
                      <a:endParaRPr lang="en-US" dirty="0"/>
                    </a:p>
                  </a:txBody>
                  <a:tcPr anchor="ctr"/>
                </a:tc>
                <a:tc>
                  <a:txBody>
                    <a:bodyPr/>
                    <a:lstStyle/>
                    <a:p>
                      <a:pPr algn="ctr"/>
                      <a:r>
                        <a:rPr lang="en-US" dirty="0" smtClean="0"/>
                        <a:t>10v</a:t>
                      </a:r>
                      <a:endParaRPr lang="en-US" dirty="0"/>
                    </a:p>
                  </a:txBody>
                  <a:tcPr anchor="ctr"/>
                </a:tc>
                <a:tc>
                  <a:txBody>
                    <a:bodyPr/>
                    <a:lstStyle/>
                    <a:p>
                      <a:pPr algn="ctr"/>
                      <a:r>
                        <a:rPr lang="en-US" dirty="0" smtClean="0"/>
                        <a:t>10h</a:t>
                      </a:r>
                      <a:endParaRPr lang="en-US" dirty="0"/>
                    </a:p>
                  </a:txBody>
                  <a:tcPr anchor="ctr"/>
                </a:tc>
                <a:tc>
                  <a:txBody>
                    <a:bodyPr/>
                    <a:lstStyle/>
                    <a:p>
                      <a:pPr algn="ctr"/>
                      <a:r>
                        <a:rPr lang="en-US" dirty="0" smtClean="0"/>
                        <a:t>18v</a:t>
                      </a:r>
                      <a:endParaRPr lang="en-US" dirty="0"/>
                    </a:p>
                  </a:txBody>
                  <a:tcPr anchor="ctr"/>
                </a:tc>
                <a:tc>
                  <a:txBody>
                    <a:bodyPr/>
                    <a:lstStyle/>
                    <a:p>
                      <a:pPr algn="ctr"/>
                      <a:r>
                        <a:rPr lang="en-US" dirty="0" smtClean="0"/>
                        <a:t>18h</a:t>
                      </a:r>
                      <a:endParaRPr lang="en-US" dirty="0"/>
                    </a:p>
                  </a:txBody>
                  <a:tcPr anchor="ctr"/>
                </a:tc>
                <a:tc>
                  <a:txBody>
                    <a:bodyPr/>
                    <a:lstStyle/>
                    <a:p>
                      <a:pPr algn="ctr"/>
                      <a:r>
                        <a:rPr lang="en-US" dirty="0" smtClean="0"/>
                        <a:t>23v</a:t>
                      </a:r>
                      <a:endParaRPr lang="en-US" dirty="0"/>
                    </a:p>
                  </a:txBody>
                  <a:tcPr anchor="ctr"/>
                </a:tc>
                <a:tc>
                  <a:txBody>
                    <a:bodyPr/>
                    <a:lstStyle/>
                    <a:p>
                      <a:pPr algn="ctr"/>
                      <a:r>
                        <a:rPr lang="en-US" dirty="0" smtClean="0"/>
                        <a:t>36v</a:t>
                      </a:r>
                      <a:endParaRPr lang="en-US" dirty="0"/>
                    </a:p>
                  </a:txBody>
                  <a:tcPr anchor="ctr"/>
                </a:tc>
                <a:tc>
                  <a:txBody>
                    <a:bodyPr/>
                    <a:lstStyle/>
                    <a:p>
                      <a:pPr algn="ctr"/>
                      <a:r>
                        <a:rPr lang="en-US" dirty="0" smtClean="0"/>
                        <a:t>36h</a:t>
                      </a:r>
                      <a:endParaRPr lang="en-US" dirty="0"/>
                    </a:p>
                  </a:txBody>
                  <a:tcPr anchor="ctr"/>
                </a:tc>
                <a:tc>
                  <a:txBody>
                    <a:bodyPr/>
                    <a:lstStyle/>
                    <a:p>
                      <a:pPr algn="ctr"/>
                      <a:r>
                        <a:rPr lang="en-US" dirty="0" smtClean="0"/>
                        <a:t>89v</a:t>
                      </a:r>
                      <a:endParaRPr lang="en-US" dirty="0"/>
                    </a:p>
                  </a:txBody>
                  <a:tcPr anchor="ctr"/>
                </a:tc>
                <a:tc>
                  <a:txBody>
                    <a:bodyPr/>
                    <a:lstStyle/>
                    <a:p>
                      <a:pPr algn="ctr"/>
                      <a:r>
                        <a:rPr lang="en-US" dirty="0" smtClean="0"/>
                        <a:t>89h</a:t>
                      </a:r>
                      <a:endParaRPr lang="en-US" dirty="0"/>
                    </a:p>
                  </a:txBody>
                  <a:tcPr anchor="ctr"/>
                </a:tc>
              </a:tr>
              <a:tr h="548640">
                <a:tc>
                  <a:txBody>
                    <a:bodyPr/>
                    <a:lstStyle/>
                    <a:p>
                      <a:r>
                        <a:rPr lang="en-US" dirty="0" smtClean="0"/>
                        <a:t>Cold DD</a:t>
                      </a:r>
                      <a:endParaRPr lang="en-US" dirty="0"/>
                    </a:p>
                  </a:txBody>
                  <a:tcPr anchor="ctr"/>
                </a:tc>
                <a:tc>
                  <a:txBody>
                    <a:bodyPr/>
                    <a:lstStyle/>
                    <a:p>
                      <a:pPr algn="ctr"/>
                      <a:r>
                        <a:rPr lang="en-US" dirty="0" smtClean="0"/>
                        <a:t>3.9</a:t>
                      </a:r>
                      <a:endParaRPr lang="en-US" dirty="0"/>
                    </a:p>
                  </a:txBody>
                  <a:tcPr anchor="ctr"/>
                </a:tc>
                <a:tc>
                  <a:txBody>
                    <a:bodyPr/>
                    <a:lstStyle/>
                    <a:p>
                      <a:pPr algn="ctr"/>
                      <a:r>
                        <a:rPr lang="en-US" dirty="0" smtClean="0"/>
                        <a:t>3.0</a:t>
                      </a:r>
                      <a:endParaRPr lang="en-US" dirty="0"/>
                    </a:p>
                  </a:txBody>
                  <a:tcPr anchor="ctr"/>
                </a:tc>
                <a:tc>
                  <a:txBody>
                    <a:bodyPr/>
                    <a:lstStyle/>
                    <a:p>
                      <a:pPr algn="ctr"/>
                      <a:r>
                        <a:rPr lang="en-US" dirty="0" smtClean="0"/>
                        <a:t>2.8</a:t>
                      </a:r>
                      <a:endParaRPr lang="en-US" dirty="0"/>
                    </a:p>
                  </a:txBody>
                  <a:tcPr anchor="ctr"/>
                </a:tc>
                <a:tc>
                  <a:txBody>
                    <a:bodyPr/>
                    <a:lstStyle/>
                    <a:p>
                      <a:pPr algn="ctr"/>
                      <a:r>
                        <a:rPr lang="en-US" dirty="0" smtClean="0"/>
                        <a:t>2.2</a:t>
                      </a:r>
                      <a:endParaRPr lang="en-US" dirty="0"/>
                    </a:p>
                  </a:txBody>
                  <a:tcPr anchor="ctr"/>
                </a:tc>
                <a:tc>
                  <a:txBody>
                    <a:bodyPr/>
                    <a:lstStyle/>
                    <a:p>
                      <a:pPr algn="ctr"/>
                      <a:r>
                        <a:rPr lang="en-US" dirty="0" smtClean="0"/>
                        <a:t>1.1</a:t>
                      </a:r>
                      <a:endParaRPr lang="en-US" dirty="0"/>
                    </a:p>
                  </a:txBody>
                  <a:tcPr anchor="ctr"/>
                </a:tc>
                <a:tc>
                  <a:txBody>
                    <a:bodyPr/>
                    <a:lstStyle/>
                    <a:p>
                      <a:pPr algn="ctr"/>
                      <a:r>
                        <a:rPr lang="en-US" dirty="0" smtClean="0"/>
                        <a:t>2.0</a:t>
                      </a:r>
                      <a:endParaRPr lang="en-US" dirty="0"/>
                    </a:p>
                  </a:txBody>
                  <a:tcPr anchor="ctr"/>
                </a:tc>
                <a:tc>
                  <a:txBody>
                    <a:bodyPr/>
                    <a:lstStyle/>
                    <a:p>
                      <a:pPr algn="ctr"/>
                      <a:r>
                        <a:rPr lang="en-US" dirty="0" smtClean="0"/>
                        <a:t>1.1</a:t>
                      </a:r>
                      <a:endParaRPr lang="en-US" dirty="0"/>
                    </a:p>
                  </a:txBody>
                  <a:tcPr anchor="ctr"/>
                </a:tc>
                <a:tc>
                  <a:txBody>
                    <a:bodyPr/>
                    <a:lstStyle/>
                    <a:p>
                      <a:pPr algn="ctr"/>
                      <a:r>
                        <a:rPr lang="en-US" dirty="0" smtClean="0"/>
                        <a:t>0.8</a:t>
                      </a:r>
                      <a:endParaRPr lang="en-US" dirty="0"/>
                    </a:p>
                  </a:txBody>
                  <a:tcPr anchor="ctr"/>
                </a:tc>
                <a:tc>
                  <a:txBody>
                    <a:bodyPr/>
                    <a:lstStyle/>
                    <a:p>
                      <a:pPr algn="ctr"/>
                      <a:r>
                        <a:rPr lang="en-US" dirty="0" smtClean="0"/>
                        <a:t>0.9</a:t>
                      </a:r>
                      <a:endParaRPr lang="en-US" dirty="0"/>
                    </a:p>
                  </a:txBody>
                  <a:tcPr anchor="ctr"/>
                </a:tc>
              </a:tr>
              <a:tr h="548640">
                <a:tc>
                  <a:txBody>
                    <a:bodyPr/>
                    <a:lstStyle/>
                    <a:p>
                      <a:r>
                        <a:rPr lang="en-US" dirty="0" smtClean="0">
                          <a:solidFill>
                            <a:schemeClr val="tx1">
                              <a:lumMod val="50000"/>
                              <a:lumOff val="50000"/>
                            </a:schemeClr>
                          </a:solidFill>
                        </a:rPr>
                        <a:t>@Temp</a:t>
                      </a:r>
                      <a:endParaRPr lang="en-US" dirty="0">
                        <a:solidFill>
                          <a:schemeClr val="tx1">
                            <a:lumMod val="50000"/>
                            <a:lumOff val="50000"/>
                          </a:schemeClr>
                        </a:solidFill>
                      </a:endParaRPr>
                    </a:p>
                  </a:txBody>
                  <a:tcPr anchor="ctr"/>
                </a:tc>
                <a:tc>
                  <a:txBody>
                    <a:bodyPr/>
                    <a:lstStyle/>
                    <a:p>
                      <a:pPr algn="ctr"/>
                      <a:r>
                        <a:rPr lang="en-US" dirty="0" smtClean="0">
                          <a:solidFill>
                            <a:schemeClr val="tx1">
                              <a:lumMod val="50000"/>
                              <a:lumOff val="50000"/>
                            </a:schemeClr>
                          </a:solidFill>
                        </a:rPr>
                        <a:t>160</a:t>
                      </a:r>
                      <a:endParaRPr lang="en-US" dirty="0">
                        <a:solidFill>
                          <a:schemeClr val="tx1">
                            <a:lumMod val="50000"/>
                            <a:lumOff val="50000"/>
                          </a:schemeClr>
                        </a:solidFill>
                      </a:endParaRPr>
                    </a:p>
                  </a:txBody>
                  <a:tcPr anchor="ctr"/>
                </a:tc>
                <a:tc>
                  <a:txBody>
                    <a:bodyPr/>
                    <a:lstStyle/>
                    <a:p>
                      <a:pPr algn="ctr"/>
                      <a:r>
                        <a:rPr lang="en-US" dirty="0" smtClean="0">
                          <a:solidFill>
                            <a:schemeClr val="tx1">
                              <a:lumMod val="50000"/>
                              <a:lumOff val="50000"/>
                            </a:schemeClr>
                          </a:solidFill>
                        </a:rPr>
                        <a:t>85</a:t>
                      </a:r>
                      <a:endParaRPr lang="en-US" dirty="0">
                        <a:solidFill>
                          <a:schemeClr val="tx1">
                            <a:lumMod val="50000"/>
                            <a:lumOff val="50000"/>
                          </a:schemeClr>
                        </a:solidFill>
                      </a:endParaRPr>
                    </a:p>
                  </a:txBody>
                  <a:tcPr anchor="ctr"/>
                </a:tc>
                <a:tc>
                  <a:txBody>
                    <a:bodyPr/>
                    <a:lstStyle/>
                    <a:p>
                      <a:pPr algn="ctr"/>
                      <a:r>
                        <a:rPr lang="en-US" dirty="0" smtClean="0">
                          <a:solidFill>
                            <a:schemeClr val="tx1">
                              <a:lumMod val="50000"/>
                              <a:lumOff val="50000"/>
                            </a:schemeClr>
                          </a:solidFill>
                        </a:rPr>
                        <a:t>180</a:t>
                      </a:r>
                      <a:endParaRPr lang="en-US" dirty="0">
                        <a:solidFill>
                          <a:schemeClr val="tx1">
                            <a:lumMod val="50000"/>
                            <a:lumOff val="50000"/>
                          </a:schemeClr>
                        </a:solidFill>
                      </a:endParaRPr>
                    </a:p>
                  </a:txBody>
                  <a:tcPr anchor="ctr"/>
                </a:tc>
                <a:tc>
                  <a:txBody>
                    <a:bodyPr/>
                    <a:lstStyle/>
                    <a:p>
                      <a:pPr algn="ctr"/>
                      <a:r>
                        <a:rPr lang="en-US" dirty="0" smtClean="0">
                          <a:solidFill>
                            <a:schemeClr val="tx1">
                              <a:lumMod val="50000"/>
                              <a:lumOff val="50000"/>
                            </a:schemeClr>
                          </a:solidFill>
                        </a:rPr>
                        <a:t>100</a:t>
                      </a:r>
                      <a:endParaRPr lang="en-US" dirty="0">
                        <a:solidFill>
                          <a:schemeClr val="tx1">
                            <a:lumMod val="50000"/>
                            <a:lumOff val="50000"/>
                          </a:schemeClr>
                        </a:solidFill>
                      </a:endParaRPr>
                    </a:p>
                  </a:txBody>
                  <a:tcPr anchor="ctr"/>
                </a:tc>
                <a:tc>
                  <a:txBody>
                    <a:bodyPr/>
                    <a:lstStyle/>
                    <a:p>
                      <a:pPr algn="ctr"/>
                      <a:r>
                        <a:rPr lang="en-US" dirty="0" smtClean="0">
                          <a:solidFill>
                            <a:schemeClr val="tx1">
                              <a:lumMod val="50000"/>
                              <a:lumOff val="50000"/>
                            </a:schemeClr>
                          </a:solidFill>
                        </a:rPr>
                        <a:t>190</a:t>
                      </a:r>
                      <a:endParaRPr lang="en-US" dirty="0">
                        <a:solidFill>
                          <a:schemeClr val="tx1">
                            <a:lumMod val="50000"/>
                            <a:lumOff val="50000"/>
                          </a:schemeClr>
                        </a:solidFill>
                      </a:endParaRPr>
                    </a:p>
                  </a:txBody>
                  <a:tcPr anchor="ctr"/>
                </a:tc>
                <a:tc>
                  <a:txBody>
                    <a:bodyPr/>
                    <a:lstStyle/>
                    <a:p>
                      <a:pPr algn="ctr"/>
                      <a:r>
                        <a:rPr lang="en-US" dirty="0" smtClean="0">
                          <a:solidFill>
                            <a:schemeClr val="tx1">
                              <a:lumMod val="50000"/>
                              <a:lumOff val="50000"/>
                            </a:schemeClr>
                          </a:solidFill>
                        </a:rPr>
                        <a:t>200</a:t>
                      </a:r>
                      <a:endParaRPr lang="en-US" dirty="0">
                        <a:solidFill>
                          <a:schemeClr val="tx1">
                            <a:lumMod val="50000"/>
                            <a:lumOff val="50000"/>
                          </a:schemeClr>
                        </a:solidFill>
                      </a:endParaRPr>
                    </a:p>
                  </a:txBody>
                  <a:tcPr anchor="ctr"/>
                </a:tc>
                <a:tc>
                  <a:txBody>
                    <a:bodyPr/>
                    <a:lstStyle/>
                    <a:p>
                      <a:pPr algn="ctr"/>
                      <a:r>
                        <a:rPr lang="en-US" dirty="0" smtClean="0">
                          <a:solidFill>
                            <a:schemeClr val="tx1">
                              <a:lumMod val="50000"/>
                              <a:lumOff val="50000"/>
                            </a:schemeClr>
                          </a:solidFill>
                        </a:rPr>
                        <a:t>130</a:t>
                      </a:r>
                      <a:endParaRPr lang="en-US" dirty="0">
                        <a:solidFill>
                          <a:schemeClr val="tx1">
                            <a:lumMod val="50000"/>
                            <a:lumOff val="50000"/>
                          </a:schemeClr>
                        </a:solidFill>
                      </a:endParaRPr>
                    </a:p>
                  </a:txBody>
                  <a:tcPr anchor="ctr"/>
                </a:tc>
                <a:tc>
                  <a:txBody>
                    <a:bodyPr/>
                    <a:lstStyle/>
                    <a:p>
                      <a:pPr algn="ctr"/>
                      <a:r>
                        <a:rPr lang="en-US" dirty="0" smtClean="0">
                          <a:solidFill>
                            <a:schemeClr val="tx1">
                              <a:lumMod val="50000"/>
                              <a:lumOff val="50000"/>
                            </a:schemeClr>
                          </a:solidFill>
                        </a:rPr>
                        <a:t>250</a:t>
                      </a:r>
                      <a:endParaRPr lang="en-US" dirty="0">
                        <a:solidFill>
                          <a:schemeClr val="tx1">
                            <a:lumMod val="50000"/>
                            <a:lumOff val="50000"/>
                          </a:schemeClr>
                        </a:solidFill>
                      </a:endParaRPr>
                    </a:p>
                  </a:txBody>
                  <a:tcPr anchor="ctr"/>
                </a:tc>
                <a:tc>
                  <a:txBody>
                    <a:bodyPr/>
                    <a:lstStyle/>
                    <a:p>
                      <a:pPr algn="ctr"/>
                      <a:r>
                        <a:rPr lang="en-US" dirty="0" smtClean="0">
                          <a:solidFill>
                            <a:schemeClr val="tx1">
                              <a:lumMod val="50000"/>
                              <a:lumOff val="50000"/>
                            </a:schemeClr>
                          </a:solidFill>
                        </a:rPr>
                        <a:t>250</a:t>
                      </a:r>
                      <a:endParaRPr lang="en-US" dirty="0">
                        <a:solidFill>
                          <a:schemeClr val="tx1">
                            <a:lumMod val="50000"/>
                            <a:lumOff val="50000"/>
                          </a:schemeClr>
                        </a:solidFill>
                      </a:endParaRPr>
                    </a:p>
                  </a:txBody>
                  <a:tcPr anchor="ctr"/>
                </a:tc>
              </a:tr>
              <a:tr h="548640">
                <a:tc>
                  <a:txBody>
                    <a:bodyPr/>
                    <a:lstStyle/>
                    <a:p>
                      <a:r>
                        <a:rPr lang="en-US" dirty="0" smtClean="0"/>
                        <a:t>Warm DD</a:t>
                      </a:r>
                      <a:endParaRPr lang="en-US" dirty="0"/>
                    </a:p>
                  </a:txBody>
                  <a:tcPr anchor="ctr"/>
                </a:tc>
                <a:tc>
                  <a:txBody>
                    <a:bodyPr/>
                    <a:lstStyle/>
                    <a:p>
                      <a:pPr algn="ctr"/>
                      <a:r>
                        <a:rPr lang="en-US" dirty="0" smtClean="0"/>
                        <a:t>5.2</a:t>
                      </a:r>
                      <a:endParaRPr lang="en-US" dirty="0"/>
                    </a:p>
                  </a:txBody>
                  <a:tcPr anchor="ctr"/>
                </a:tc>
                <a:tc>
                  <a:txBody>
                    <a:bodyPr/>
                    <a:lstStyle/>
                    <a:p>
                      <a:pPr algn="ctr"/>
                      <a:r>
                        <a:rPr lang="en-US" dirty="0" smtClean="0"/>
                        <a:t>5.0</a:t>
                      </a:r>
                      <a:endParaRPr lang="en-US" dirty="0"/>
                    </a:p>
                  </a:txBody>
                  <a:tcPr anchor="ctr"/>
                </a:tc>
                <a:tc>
                  <a:txBody>
                    <a:bodyPr/>
                    <a:lstStyle/>
                    <a:p>
                      <a:pPr algn="ctr"/>
                      <a:r>
                        <a:rPr lang="en-US" dirty="0" smtClean="0"/>
                        <a:t>5.0</a:t>
                      </a:r>
                      <a:endParaRPr lang="en-US" dirty="0"/>
                    </a:p>
                  </a:txBody>
                  <a:tcPr anchor="ctr"/>
                </a:tc>
                <a:tc>
                  <a:txBody>
                    <a:bodyPr/>
                    <a:lstStyle/>
                    <a:p>
                      <a:pPr algn="ctr"/>
                      <a:r>
                        <a:rPr lang="en-US" dirty="0" smtClean="0"/>
                        <a:t>4.1</a:t>
                      </a:r>
                      <a:endParaRPr lang="en-US" dirty="0"/>
                    </a:p>
                  </a:txBody>
                  <a:tcPr anchor="ctr"/>
                </a:tc>
                <a:tc>
                  <a:txBody>
                    <a:bodyPr/>
                    <a:lstStyle/>
                    <a:p>
                      <a:pPr algn="ctr"/>
                      <a:r>
                        <a:rPr lang="en-US" dirty="0" smtClean="0"/>
                        <a:t>2.6</a:t>
                      </a:r>
                      <a:endParaRPr lang="en-US" dirty="0"/>
                    </a:p>
                  </a:txBody>
                  <a:tcPr anchor="ctr"/>
                </a:tc>
                <a:tc>
                  <a:txBody>
                    <a:bodyPr/>
                    <a:lstStyle/>
                    <a:p>
                      <a:pPr algn="ctr"/>
                      <a:r>
                        <a:rPr lang="en-US" dirty="0" smtClean="0"/>
                        <a:t>1.5</a:t>
                      </a:r>
                      <a:endParaRPr lang="en-US" dirty="0"/>
                    </a:p>
                  </a:txBody>
                  <a:tcPr anchor="ctr"/>
                </a:tc>
                <a:tc>
                  <a:txBody>
                    <a:bodyPr/>
                    <a:lstStyle/>
                    <a:p>
                      <a:pPr algn="ctr"/>
                      <a:r>
                        <a:rPr lang="en-US" dirty="0" smtClean="0"/>
                        <a:t>1.3</a:t>
                      </a:r>
                      <a:endParaRPr lang="en-US" dirty="0"/>
                    </a:p>
                  </a:txBody>
                  <a:tcPr anchor="ctr"/>
                </a:tc>
                <a:tc>
                  <a:txBody>
                    <a:bodyPr/>
                    <a:lstStyle/>
                    <a:p>
                      <a:pPr algn="ctr"/>
                      <a:r>
                        <a:rPr lang="en-US" dirty="0" smtClean="0"/>
                        <a:t>--</a:t>
                      </a:r>
                      <a:endParaRPr lang="en-US" dirty="0"/>
                    </a:p>
                  </a:txBody>
                  <a:tcPr anchor="ctr"/>
                </a:tc>
                <a:tc>
                  <a:txBody>
                    <a:bodyPr/>
                    <a:lstStyle/>
                    <a:p>
                      <a:pPr algn="ctr"/>
                      <a:r>
                        <a:rPr lang="en-US" dirty="0" smtClean="0"/>
                        <a:t>--</a:t>
                      </a:r>
                      <a:endParaRPr lang="en-US" dirty="0"/>
                    </a:p>
                  </a:txBody>
                  <a:tcPr anchor="ctr"/>
                </a:tc>
              </a:tr>
              <a:tr h="548640">
                <a:tc>
                  <a:txBody>
                    <a:bodyPr/>
                    <a:lstStyle/>
                    <a:p>
                      <a:r>
                        <a:rPr lang="en-US" dirty="0" smtClean="0">
                          <a:solidFill>
                            <a:schemeClr val="tx1">
                              <a:lumMod val="50000"/>
                              <a:lumOff val="50000"/>
                            </a:schemeClr>
                          </a:solidFill>
                        </a:rPr>
                        <a:t>@Temp</a:t>
                      </a:r>
                      <a:endParaRPr lang="en-US" dirty="0">
                        <a:solidFill>
                          <a:schemeClr val="tx1">
                            <a:lumMod val="50000"/>
                            <a:lumOff val="50000"/>
                          </a:schemeClr>
                        </a:solidFill>
                      </a:endParaRPr>
                    </a:p>
                  </a:txBody>
                  <a:tcPr anchor="ctr"/>
                </a:tc>
                <a:tc>
                  <a:txBody>
                    <a:bodyPr/>
                    <a:lstStyle/>
                    <a:p>
                      <a:pPr algn="ctr"/>
                      <a:r>
                        <a:rPr lang="en-US" dirty="0" smtClean="0">
                          <a:solidFill>
                            <a:schemeClr val="tx1">
                              <a:lumMod val="50000"/>
                              <a:lumOff val="50000"/>
                            </a:schemeClr>
                          </a:solidFill>
                        </a:rPr>
                        <a:t>285</a:t>
                      </a:r>
                      <a:endParaRPr lang="en-US" dirty="0">
                        <a:solidFill>
                          <a:schemeClr val="tx1">
                            <a:lumMod val="50000"/>
                            <a:lumOff val="50000"/>
                          </a:schemeClr>
                        </a:solidFill>
                      </a:endParaRPr>
                    </a:p>
                  </a:txBody>
                  <a:tcPr anchor="ctr"/>
                </a:tc>
                <a:tc>
                  <a:txBody>
                    <a:bodyPr/>
                    <a:lstStyle/>
                    <a:p>
                      <a:pPr algn="ctr"/>
                      <a:r>
                        <a:rPr lang="en-US" dirty="0" smtClean="0">
                          <a:solidFill>
                            <a:schemeClr val="tx1">
                              <a:lumMod val="50000"/>
                              <a:lumOff val="50000"/>
                            </a:schemeClr>
                          </a:solidFill>
                        </a:rPr>
                        <a:t>283</a:t>
                      </a:r>
                      <a:endParaRPr lang="en-US" dirty="0">
                        <a:solidFill>
                          <a:schemeClr val="tx1">
                            <a:lumMod val="50000"/>
                            <a:lumOff val="50000"/>
                          </a:schemeClr>
                        </a:solidFill>
                      </a:endParaRPr>
                    </a:p>
                  </a:txBody>
                  <a:tcPr anchor="ctr"/>
                </a:tc>
                <a:tc>
                  <a:txBody>
                    <a:bodyPr/>
                    <a:lstStyle/>
                    <a:p>
                      <a:pPr algn="ctr"/>
                      <a:r>
                        <a:rPr lang="en-US" dirty="0" smtClean="0">
                          <a:solidFill>
                            <a:schemeClr val="tx1">
                              <a:lumMod val="50000"/>
                              <a:lumOff val="50000"/>
                            </a:schemeClr>
                          </a:solidFill>
                        </a:rPr>
                        <a:t>288</a:t>
                      </a:r>
                      <a:endParaRPr lang="en-US" dirty="0">
                        <a:solidFill>
                          <a:schemeClr val="tx1">
                            <a:lumMod val="50000"/>
                            <a:lumOff val="50000"/>
                          </a:schemeClr>
                        </a:solidFill>
                      </a:endParaRPr>
                    </a:p>
                  </a:txBody>
                  <a:tcPr anchor="ctr"/>
                </a:tc>
                <a:tc>
                  <a:txBody>
                    <a:bodyPr/>
                    <a:lstStyle/>
                    <a:p>
                      <a:pPr algn="ctr"/>
                      <a:r>
                        <a:rPr lang="en-US" dirty="0" smtClean="0">
                          <a:solidFill>
                            <a:schemeClr val="tx1">
                              <a:lumMod val="50000"/>
                              <a:lumOff val="50000"/>
                            </a:schemeClr>
                          </a:solidFill>
                        </a:rPr>
                        <a:t>286</a:t>
                      </a:r>
                      <a:endParaRPr lang="en-US" dirty="0">
                        <a:solidFill>
                          <a:schemeClr val="tx1">
                            <a:lumMod val="50000"/>
                            <a:lumOff val="50000"/>
                          </a:schemeClr>
                        </a:solidFill>
                      </a:endParaRPr>
                    </a:p>
                  </a:txBody>
                  <a:tcPr anchor="ctr"/>
                </a:tc>
                <a:tc>
                  <a:txBody>
                    <a:bodyPr/>
                    <a:lstStyle/>
                    <a:p>
                      <a:pPr algn="ctr"/>
                      <a:r>
                        <a:rPr lang="en-US" dirty="0" smtClean="0">
                          <a:solidFill>
                            <a:schemeClr val="tx1">
                              <a:lumMod val="50000"/>
                              <a:lumOff val="50000"/>
                            </a:schemeClr>
                          </a:solidFill>
                        </a:rPr>
                        <a:t>286</a:t>
                      </a:r>
                      <a:endParaRPr lang="en-US" dirty="0">
                        <a:solidFill>
                          <a:schemeClr val="tx1">
                            <a:lumMod val="50000"/>
                            <a:lumOff val="50000"/>
                          </a:schemeClr>
                        </a:solidFill>
                      </a:endParaRPr>
                    </a:p>
                  </a:txBody>
                  <a:tcPr anchor="ctr"/>
                </a:tc>
                <a:tc>
                  <a:txBody>
                    <a:bodyPr/>
                    <a:lstStyle/>
                    <a:p>
                      <a:pPr algn="ctr"/>
                      <a:r>
                        <a:rPr lang="en-US" dirty="0" smtClean="0">
                          <a:solidFill>
                            <a:schemeClr val="tx1">
                              <a:lumMod val="50000"/>
                              <a:lumOff val="50000"/>
                            </a:schemeClr>
                          </a:solidFill>
                        </a:rPr>
                        <a:t>282</a:t>
                      </a:r>
                      <a:endParaRPr lang="en-US" dirty="0">
                        <a:solidFill>
                          <a:schemeClr val="tx1">
                            <a:lumMod val="50000"/>
                            <a:lumOff val="50000"/>
                          </a:schemeClr>
                        </a:solidFill>
                      </a:endParaRPr>
                    </a:p>
                  </a:txBody>
                  <a:tcPr anchor="ctr"/>
                </a:tc>
                <a:tc>
                  <a:txBody>
                    <a:bodyPr/>
                    <a:lstStyle/>
                    <a:p>
                      <a:pPr algn="ctr"/>
                      <a:r>
                        <a:rPr lang="en-US" dirty="0" smtClean="0">
                          <a:solidFill>
                            <a:schemeClr val="tx1">
                              <a:lumMod val="50000"/>
                              <a:lumOff val="50000"/>
                            </a:schemeClr>
                          </a:solidFill>
                        </a:rPr>
                        <a:t>281</a:t>
                      </a:r>
                      <a:endParaRPr lang="en-US" dirty="0">
                        <a:solidFill>
                          <a:schemeClr val="tx1">
                            <a:lumMod val="50000"/>
                            <a:lumOff val="50000"/>
                          </a:schemeClr>
                        </a:solidFill>
                      </a:endParaRPr>
                    </a:p>
                  </a:txBody>
                  <a:tcPr anchor="ctr"/>
                </a:tc>
                <a:tc>
                  <a:txBody>
                    <a:bodyPr/>
                    <a:lstStyle/>
                    <a:p>
                      <a:pPr algn="ctr"/>
                      <a:r>
                        <a:rPr lang="en-US" dirty="0" smtClean="0">
                          <a:solidFill>
                            <a:schemeClr val="tx1">
                              <a:lumMod val="50000"/>
                              <a:lumOff val="50000"/>
                            </a:schemeClr>
                          </a:solidFill>
                        </a:rPr>
                        <a:t>--</a:t>
                      </a:r>
                      <a:endParaRPr lang="en-US" dirty="0">
                        <a:solidFill>
                          <a:schemeClr val="tx1">
                            <a:lumMod val="50000"/>
                            <a:lumOff val="50000"/>
                          </a:schemeClr>
                        </a:solidFill>
                      </a:endParaRPr>
                    </a:p>
                  </a:txBody>
                  <a:tcPr anchor="ctr"/>
                </a:tc>
                <a:tc>
                  <a:txBody>
                    <a:bodyPr/>
                    <a:lstStyle/>
                    <a:p>
                      <a:pPr algn="ctr"/>
                      <a:r>
                        <a:rPr lang="en-US" dirty="0" smtClean="0">
                          <a:solidFill>
                            <a:schemeClr val="tx1">
                              <a:lumMod val="50000"/>
                              <a:lumOff val="50000"/>
                            </a:schemeClr>
                          </a:solidFill>
                        </a:rPr>
                        <a:t>--</a:t>
                      </a:r>
                      <a:endParaRPr lang="en-US" dirty="0">
                        <a:solidFill>
                          <a:schemeClr val="tx1">
                            <a:lumMod val="50000"/>
                            <a:lumOff val="50000"/>
                          </a:schemeClr>
                        </a:solidFill>
                      </a:endParaRPr>
                    </a:p>
                  </a:txBody>
                  <a:tcPr anchor="ctr"/>
                </a:tc>
              </a:tr>
            </a:tbl>
          </a:graphicData>
        </a:graphic>
      </p:graphicFrame>
      <p:sp>
        <p:nvSpPr>
          <p:cNvPr id="7" name="TextBox 6"/>
          <p:cNvSpPr txBox="1"/>
          <p:nvPr/>
        </p:nvSpPr>
        <p:spPr>
          <a:xfrm>
            <a:off x="1600200" y="4648199"/>
            <a:ext cx="6744154" cy="1477328"/>
          </a:xfrm>
          <a:prstGeom prst="rect">
            <a:avLst/>
          </a:prstGeom>
          <a:noFill/>
        </p:spPr>
        <p:txBody>
          <a:bodyPr wrap="none" rtlCol="0">
            <a:spAutoFit/>
          </a:bodyPr>
          <a:lstStyle/>
          <a:p>
            <a:r>
              <a:rPr lang="en-US" dirty="0" smtClean="0"/>
              <a:t>Notes:</a:t>
            </a:r>
          </a:p>
          <a:p>
            <a:pPr marL="285750" indent="-285750">
              <a:buFont typeface="Arial" panose="020B0604020202020204" pitchFamily="34" charset="0"/>
              <a:buChar char="•"/>
            </a:pPr>
            <a:r>
              <a:rPr lang="en-US" dirty="0" smtClean="0"/>
              <a:t>Using GMI 1C V03A and TMI 1B11 v7</a:t>
            </a:r>
          </a:p>
          <a:p>
            <a:pPr marL="285750" indent="-285750">
              <a:buFont typeface="Arial" panose="020B0604020202020204" pitchFamily="34" charset="0"/>
              <a:buChar char="•"/>
            </a:pPr>
            <a:r>
              <a:rPr lang="en-US" dirty="0" smtClean="0"/>
              <a:t>89 GHz channel is a constant offset at all temperatures</a:t>
            </a:r>
          </a:p>
          <a:p>
            <a:pPr marL="285750" indent="-285750">
              <a:buFont typeface="Arial" panose="020B0604020202020204" pitchFamily="34" charset="0"/>
              <a:buChar char="•"/>
            </a:pPr>
            <a:r>
              <a:rPr lang="en-US" dirty="0" smtClean="0"/>
              <a:t>These numbers may change with the next reprocessing (GMI V03B)</a:t>
            </a:r>
          </a:p>
          <a:p>
            <a:endParaRPr lang="en-US" dirty="0"/>
          </a:p>
        </p:txBody>
      </p:sp>
    </p:spTree>
    <p:extLst>
      <p:ext uri="{BB962C8B-B14F-4D97-AF65-F5344CB8AC3E}">
        <p14:creationId xmlns:p14="http://schemas.microsoft.com/office/powerpoint/2010/main" xmlns="" val="20902459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381000" y="2130425"/>
            <a:ext cx="8534400" cy="1470025"/>
          </a:xfrm>
        </p:spPr>
        <p:txBody>
          <a:bodyPr/>
          <a:lstStyle/>
          <a:p>
            <a:r>
              <a:rPr lang="en-US" sz="5000" dirty="0" smtClean="0"/>
              <a:t>Current Work: </a:t>
            </a:r>
            <a:br>
              <a:rPr lang="en-US" sz="5000" dirty="0" smtClean="0"/>
            </a:br>
            <a:r>
              <a:rPr lang="en-US" sz="5000" dirty="0" smtClean="0"/>
              <a:t>Inter-Calibration Uncertainty</a:t>
            </a:r>
            <a:endParaRPr lang="en-US" sz="5000" dirty="0"/>
          </a:p>
        </p:txBody>
      </p:sp>
      <p:sp>
        <p:nvSpPr>
          <p:cNvPr id="4" name="Footer Placeholder 3"/>
          <p:cNvSpPr>
            <a:spLocks noGrp="1"/>
          </p:cNvSpPr>
          <p:nvPr>
            <p:ph type="ftr" sz="quarter" idx="11"/>
          </p:nvPr>
        </p:nvSpPr>
        <p:spPr/>
        <p:txBody>
          <a:bodyPr/>
          <a:lstStyle/>
          <a:p>
            <a:r>
              <a:rPr lang="en-US" smtClean="0"/>
              <a:t>Kroodsma        GSICS meeting          2014/08/26</a:t>
            </a:r>
            <a:endParaRPr lang="en-US"/>
          </a:p>
        </p:txBody>
      </p:sp>
      <p:sp>
        <p:nvSpPr>
          <p:cNvPr id="5" name="Slide Number Placeholder 4"/>
          <p:cNvSpPr>
            <a:spLocks noGrp="1"/>
          </p:cNvSpPr>
          <p:nvPr>
            <p:ph type="sldNum" sz="quarter" idx="12"/>
          </p:nvPr>
        </p:nvSpPr>
        <p:spPr/>
        <p:txBody>
          <a:bodyPr/>
          <a:lstStyle/>
          <a:p>
            <a:fld id="{BC619174-F2B3-4149-958D-43FDA6E26176}" type="slidenum">
              <a:rPr lang="en-US" smtClean="0"/>
              <a:pPr/>
              <a:t>23</a:t>
            </a:fld>
            <a:endParaRPr lang="en-US"/>
          </a:p>
        </p:txBody>
      </p:sp>
    </p:spTree>
    <p:extLst>
      <p:ext uri="{BB962C8B-B14F-4D97-AF65-F5344CB8AC3E}">
        <p14:creationId xmlns:p14="http://schemas.microsoft.com/office/powerpoint/2010/main" xmlns="" val="3693673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990600" y="1341457"/>
            <a:ext cx="6858000" cy="438080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Times New Roman" pitchFamily="18" charset="0"/>
            </a:endParaRPr>
          </a:p>
        </p:txBody>
      </p:sp>
      <p:sp>
        <p:nvSpPr>
          <p:cNvPr id="84" name="Title 1"/>
          <p:cNvSpPr>
            <a:spLocks noGrp="1"/>
          </p:cNvSpPr>
          <p:nvPr>
            <p:ph type="title"/>
          </p:nvPr>
        </p:nvSpPr>
        <p:spPr>
          <a:xfrm>
            <a:off x="466165" y="152400"/>
            <a:ext cx="8229599" cy="1066800"/>
          </a:xfrm>
        </p:spPr>
        <p:txBody>
          <a:bodyPr/>
          <a:lstStyle/>
          <a:p>
            <a:r>
              <a:rPr lang="en-US" dirty="0" smtClean="0"/>
              <a:t>Vicarious Cold Inter-Calibration Algorithm*</a:t>
            </a:r>
            <a:endParaRPr lang="en-US" dirty="0"/>
          </a:p>
        </p:txBody>
      </p:sp>
      <p:sp>
        <p:nvSpPr>
          <p:cNvPr id="4" name="Footer Placeholder 3"/>
          <p:cNvSpPr>
            <a:spLocks noGrp="1"/>
          </p:cNvSpPr>
          <p:nvPr>
            <p:ph type="ftr" sz="quarter" idx="11"/>
          </p:nvPr>
        </p:nvSpPr>
        <p:spPr/>
        <p:txBody>
          <a:bodyPr/>
          <a:lstStyle/>
          <a:p>
            <a:r>
              <a:rPr lang="en-US" smtClean="0"/>
              <a:t>Kroodsma        GSICS meeting          2014/08/26</a:t>
            </a:r>
            <a:endParaRPr lang="en-US"/>
          </a:p>
        </p:txBody>
      </p:sp>
      <p:sp>
        <p:nvSpPr>
          <p:cNvPr id="5" name="Slide Number Placeholder 4"/>
          <p:cNvSpPr>
            <a:spLocks noGrp="1"/>
          </p:cNvSpPr>
          <p:nvPr>
            <p:ph type="sldNum" sz="quarter" idx="12"/>
          </p:nvPr>
        </p:nvSpPr>
        <p:spPr/>
        <p:txBody>
          <a:bodyPr/>
          <a:lstStyle/>
          <a:p>
            <a:fld id="{BF6540D0-AF2B-4243-B407-FACF84E7CF5C}" type="slidenum">
              <a:rPr lang="en-US" smtClean="0"/>
              <a:pPr/>
              <a:t>24</a:t>
            </a:fld>
            <a:endParaRPr lang="en-US"/>
          </a:p>
        </p:txBody>
      </p:sp>
      <p:sp>
        <p:nvSpPr>
          <p:cNvPr id="41" name="Oval 40"/>
          <p:cNvSpPr/>
          <p:nvPr/>
        </p:nvSpPr>
        <p:spPr>
          <a:xfrm>
            <a:off x="4961038" y="1450834"/>
            <a:ext cx="1674190" cy="339006"/>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1355743" y="2133600"/>
            <a:ext cx="1939772" cy="576042"/>
            <a:chOff x="929946" y="1236812"/>
            <a:chExt cx="1609725" cy="687238"/>
          </a:xfrm>
        </p:grpSpPr>
        <p:sp>
          <p:nvSpPr>
            <p:cNvPr id="81" name="Rounded Rectangle 80"/>
            <p:cNvSpPr/>
            <p:nvPr/>
          </p:nvSpPr>
          <p:spPr>
            <a:xfrm>
              <a:off x="933450" y="1295400"/>
              <a:ext cx="1600200" cy="628650"/>
            </a:xfrm>
            <a:prstGeom prst="roundRect">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929946" y="1236812"/>
              <a:ext cx="1609725" cy="646331"/>
            </a:xfrm>
            <a:prstGeom prst="rect">
              <a:avLst/>
            </a:prstGeom>
            <a:noFill/>
          </p:spPr>
          <p:txBody>
            <a:bodyPr wrap="square" rtlCol="0">
              <a:spAutoFit/>
            </a:bodyPr>
            <a:lstStyle/>
            <a:p>
              <a:pPr algn="ctr"/>
              <a:r>
                <a:rPr lang="en-US" dirty="0" smtClean="0"/>
                <a:t>Radiometer ‘A’ TB data</a:t>
              </a:r>
              <a:endParaRPr lang="en-US" dirty="0"/>
            </a:p>
          </p:txBody>
        </p:sp>
      </p:grpSp>
      <p:grpSp>
        <p:nvGrpSpPr>
          <p:cNvPr id="46" name="Group 45"/>
          <p:cNvGrpSpPr/>
          <p:nvPr/>
        </p:nvGrpSpPr>
        <p:grpSpPr>
          <a:xfrm>
            <a:off x="5015323" y="4324762"/>
            <a:ext cx="2613439" cy="329349"/>
            <a:chOff x="4037194" y="3927031"/>
            <a:chExt cx="2168769" cy="392924"/>
          </a:xfrm>
        </p:grpSpPr>
        <p:sp>
          <p:nvSpPr>
            <p:cNvPr id="79" name="Flowchart: Process 78"/>
            <p:cNvSpPr/>
            <p:nvPr/>
          </p:nvSpPr>
          <p:spPr>
            <a:xfrm>
              <a:off x="4152890" y="3959470"/>
              <a:ext cx="1960685" cy="360485"/>
            </a:xfrm>
            <a:prstGeom prst="flowChartProcess">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p:cNvSpPr txBox="1"/>
            <p:nvPr/>
          </p:nvSpPr>
          <p:spPr>
            <a:xfrm>
              <a:off x="4037194" y="3927031"/>
              <a:ext cx="2168769" cy="369332"/>
            </a:xfrm>
            <a:prstGeom prst="rect">
              <a:avLst/>
            </a:prstGeom>
            <a:noFill/>
          </p:spPr>
          <p:txBody>
            <a:bodyPr wrap="square" rtlCol="0">
              <a:spAutoFit/>
            </a:bodyPr>
            <a:lstStyle/>
            <a:p>
              <a:pPr algn="ctr"/>
              <a:r>
                <a:rPr lang="en-US" dirty="0" smtClean="0"/>
                <a:t>‘B’ Single difference</a:t>
              </a:r>
              <a:endParaRPr lang="en-US" dirty="0"/>
            </a:p>
          </p:txBody>
        </p:sp>
      </p:grpSp>
      <p:grpSp>
        <p:nvGrpSpPr>
          <p:cNvPr id="47" name="Group 46"/>
          <p:cNvGrpSpPr/>
          <p:nvPr/>
        </p:nvGrpSpPr>
        <p:grpSpPr>
          <a:xfrm>
            <a:off x="1279620" y="3124200"/>
            <a:ext cx="2180809" cy="606772"/>
            <a:chOff x="866775" y="2524125"/>
            <a:chExt cx="1809750" cy="723900"/>
          </a:xfrm>
        </p:grpSpPr>
        <p:sp>
          <p:nvSpPr>
            <p:cNvPr id="77" name="Flowchart: Manual Operation 76"/>
            <p:cNvSpPr/>
            <p:nvPr/>
          </p:nvSpPr>
          <p:spPr>
            <a:xfrm>
              <a:off x="866775" y="2524125"/>
              <a:ext cx="1809750" cy="723900"/>
            </a:xfrm>
            <a:prstGeom prst="flowChartManualOperation">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1093381" y="2532499"/>
              <a:ext cx="1371600" cy="646331"/>
            </a:xfrm>
            <a:prstGeom prst="rect">
              <a:avLst/>
            </a:prstGeom>
            <a:noFill/>
          </p:spPr>
          <p:txBody>
            <a:bodyPr wrap="square" rtlCol="0">
              <a:spAutoFit/>
            </a:bodyPr>
            <a:lstStyle/>
            <a:p>
              <a:pPr algn="ctr"/>
              <a:r>
                <a:rPr lang="en-US" dirty="0" smtClean="0"/>
                <a:t>Observed cold cal TB </a:t>
              </a:r>
              <a:endParaRPr lang="en-US" dirty="0"/>
            </a:p>
          </p:txBody>
        </p:sp>
      </p:grpSp>
      <p:grpSp>
        <p:nvGrpSpPr>
          <p:cNvPr id="48" name="Group 47"/>
          <p:cNvGrpSpPr/>
          <p:nvPr/>
        </p:nvGrpSpPr>
        <p:grpSpPr>
          <a:xfrm>
            <a:off x="3023561" y="1443027"/>
            <a:ext cx="1674190" cy="340426"/>
            <a:chOff x="6019214" y="655824"/>
            <a:chExt cx="1389331" cy="406140"/>
          </a:xfrm>
        </p:grpSpPr>
        <p:sp>
          <p:nvSpPr>
            <p:cNvPr id="75" name="Oval 74"/>
            <p:cNvSpPr/>
            <p:nvPr/>
          </p:nvSpPr>
          <p:spPr>
            <a:xfrm>
              <a:off x="6019214" y="657518"/>
              <a:ext cx="1389331" cy="404446"/>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p:cNvSpPr txBox="1"/>
            <p:nvPr/>
          </p:nvSpPr>
          <p:spPr>
            <a:xfrm>
              <a:off x="6029933" y="655824"/>
              <a:ext cx="1366318" cy="369333"/>
            </a:xfrm>
            <a:prstGeom prst="rect">
              <a:avLst/>
            </a:prstGeom>
            <a:noFill/>
          </p:spPr>
          <p:txBody>
            <a:bodyPr wrap="square" rtlCol="0">
              <a:spAutoFit/>
            </a:bodyPr>
            <a:lstStyle/>
            <a:p>
              <a:pPr algn="ctr"/>
              <a:r>
                <a:rPr lang="en-US" dirty="0" smtClean="0"/>
                <a:t>GDAS inputs</a:t>
              </a:r>
              <a:endParaRPr lang="en-US" dirty="0"/>
            </a:p>
          </p:txBody>
        </p:sp>
      </p:grpSp>
      <p:sp>
        <p:nvSpPr>
          <p:cNvPr id="49" name="Down Arrow 48"/>
          <p:cNvSpPr/>
          <p:nvPr/>
        </p:nvSpPr>
        <p:spPr>
          <a:xfrm>
            <a:off x="2239414" y="2778996"/>
            <a:ext cx="244569" cy="297245"/>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2728682" y="2667000"/>
            <a:ext cx="1868063" cy="438563"/>
          </a:xfrm>
          <a:prstGeom prst="rect">
            <a:avLst/>
          </a:prstGeom>
          <a:noFill/>
        </p:spPr>
        <p:txBody>
          <a:bodyPr wrap="square" rtlCol="0">
            <a:spAutoFit/>
          </a:bodyPr>
          <a:lstStyle/>
          <a:p>
            <a:pPr algn="ctr"/>
            <a:r>
              <a:rPr lang="en-US" sz="1400" dirty="0" smtClean="0"/>
              <a:t>Vicarious cold calibration algorithm</a:t>
            </a:r>
            <a:endParaRPr lang="en-US" sz="1400" dirty="0"/>
          </a:p>
        </p:txBody>
      </p:sp>
      <p:sp>
        <p:nvSpPr>
          <p:cNvPr id="51" name="TextBox 50"/>
          <p:cNvSpPr txBox="1"/>
          <p:nvPr/>
        </p:nvSpPr>
        <p:spPr>
          <a:xfrm>
            <a:off x="4192172" y="1687283"/>
            <a:ext cx="1368720" cy="438563"/>
          </a:xfrm>
          <a:prstGeom prst="rect">
            <a:avLst/>
          </a:prstGeom>
          <a:noFill/>
        </p:spPr>
        <p:txBody>
          <a:bodyPr wrap="square" rtlCol="0">
            <a:spAutoFit/>
          </a:bodyPr>
          <a:lstStyle/>
          <a:p>
            <a:pPr algn="ctr"/>
            <a:r>
              <a:rPr lang="en-US" sz="1400" dirty="0" smtClean="0"/>
              <a:t>Radiative transfer model</a:t>
            </a:r>
            <a:endParaRPr lang="en-US" sz="1400" dirty="0"/>
          </a:p>
        </p:txBody>
      </p:sp>
      <p:grpSp>
        <p:nvGrpSpPr>
          <p:cNvPr id="52" name="Group 51"/>
          <p:cNvGrpSpPr/>
          <p:nvPr/>
        </p:nvGrpSpPr>
        <p:grpSpPr>
          <a:xfrm>
            <a:off x="3885113" y="2133599"/>
            <a:ext cx="1950816" cy="564065"/>
            <a:chOff x="3028950" y="1260626"/>
            <a:chExt cx="1618890" cy="672949"/>
          </a:xfrm>
        </p:grpSpPr>
        <p:sp>
          <p:nvSpPr>
            <p:cNvPr id="73" name="Rounded Rectangle 72"/>
            <p:cNvSpPr/>
            <p:nvPr/>
          </p:nvSpPr>
          <p:spPr>
            <a:xfrm>
              <a:off x="3028950" y="1304925"/>
              <a:ext cx="1600200" cy="628650"/>
            </a:xfrm>
            <a:prstGeom prst="roundRect">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p:nvSpPr>
          <p:spPr>
            <a:xfrm>
              <a:off x="3038115" y="1260626"/>
              <a:ext cx="1609725" cy="646331"/>
            </a:xfrm>
            <a:prstGeom prst="rect">
              <a:avLst/>
            </a:prstGeom>
            <a:noFill/>
          </p:spPr>
          <p:txBody>
            <a:bodyPr wrap="square" rtlCol="0">
              <a:spAutoFit/>
            </a:bodyPr>
            <a:lstStyle/>
            <a:p>
              <a:pPr algn="ctr"/>
              <a:r>
                <a:rPr lang="en-US" dirty="0" smtClean="0"/>
                <a:t>Simulated TB data for ‘A’</a:t>
              </a:r>
              <a:endParaRPr lang="en-US" dirty="0"/>
            </a:p>
          </p:txBody>
        </p:sp>
      </p:grpSp>
      <p:grpSp>
        <p:nvGrpSpPr>
          <p:cNvPr id="53" name="Group 52"/>
          <p:cNvGrpSpPr/>
          <p:nvPr/>
        </p:nvGrpSpPr>
        <p:grpSpPr>
          <a:xfrm>
            <a:off x="3816245" y="3124201"/>
            <a:ext cx="2180809" cy="606772"/>
            <a:chOff x="2971800" y="2505075"/>
            <a:chExt cx="1809750" cy="723900"/>
          </a:xfrm>
        </p:grpSpPr>
        <p:sp>
          <p:nvSpPr>
            <p:cNvPr id="71" name="Flowchart: Manual Operation 70"/>
            <p:cNvSpPr/>
            <p:nvPr/>
          </p:nvSpPr>
          <p:spPr>
            <a:xfrm>
              <a:off x="2971800" y="2505075"/>
              <a:ext cx="1809750" cy="723900"/>
            </a:xfrm>
            <a:prstGeom prst="flowChartManualOperation">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3178130" y="2514722"/>
              <a:ext cx="1371600" cy="646331"/>
            </a:xfrm>
            <a:prstGeom prst="rect">
              <a:avLst/>
            </a:prstGeom>
            <a:noFill/>
          </p:spPr>
          <p:txBody>
            <a:bodyPr wrap="square" rtlCol="0">
              <a:spAutoFit/>
            </a:bodyPr>
            <a:lstStyle/>
            <a:p>
              <a:pPr algn="ctr"/>
              <a:r>
                <a:rPr lang="en-US" dirty="0" smtClean="0"/>
                <a:t>Simulated cold cal TB </a:t>
              </a:r>
              <a:endParaRPr lang="en-US" dirty="0"/>
            </a:p>
          </p:txBody>
        </p:sp>
      </p:grpSp>
      <p:grpSp>
        <p:nvGrpSpPr>
          <p:cNvPr id="54" name="Group 53"/>
          <p:cNvGrpSpPr/>
          <p:nvPr/>
        </p:nvGrpSpPr>
        <p:grpSpPr>
          <a:xfrm>
            <a:off x="2463631" y="4333997"/>
            <a:ext cx="2433443" cy="321231"/>
            <a:chOff x="1594362" y="3942576"/>
            <a:chExt cx="2019399" cy="383240"/>
          </a:xfrm>
        </p:grpSpPr>
        <p:sp>
          <p:nvSpPr>
            <p:cNvPr id="69" name="Flowchart: Process 68"/>
            <p:cNvSpPr/>
            <p:nvPr/>
          </p:nvSpPr>
          <p:spPr>
            <a:xfrm>
              <a:off x="1617784" y="3965331"/>
              <a:ext cx="1960685" cy="360485"/>
            </a:xfrm>
            <a:prstGeom prst="flowChartProcess">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1594362" y="3942576"/>
              <a:ext cx="2019399" cy="369332"/>
            </a:xfrm>
            <a:prstGeom prst="rect">
              <a:avLst/>
            </a:prstGeom>
            <a:noFill/>
          </p:spPr>
          <p:txBody>
            <a:bodyPr wrap="none" rtlCol="0">
              <a:spAutoFit/>
            </a:bodyPr>
            <a:lstStyle/>
            <a:p>
              <a:pPr algn="ctr"/>
              <a:r>
                <a:rPr lang="en-US" dirty="0" smtClean="0"/>
                <a:t>‘A’ Single difference</a:t>
              </a:r>
              <a:endParaRPr lang="en-US" dirty="0"/>
            </a:p>
          </p:txBody>
        </p:sp>
      </p:grpSp>
      <p:sp>
        <p:nvSpPr>
          <p:cNvPr id="55" name="TextBox 54"/>
          <p:cNvSpPr txBox="1"/>
          <p:nvPr/>
        </p:nvSpPr>
        <p:spPr>
          <a:xfrm>
            <a:off x="1739312" y="3886200"/>
            <a:ext cx="1705793" cy="438563"/>
          </a:xfrm>
          <a:prstGeom prst="rect">
            <a:avLst/>
          </a:prstGeom>
          <a:noFill/>
        </p:spPr>
        <p:txBody>
          <a:bodyPr wrap="square" rtlCol="0">
            <a:spAutoFit/>
          </a:bodyPr>
          <a:lstStyle/>
          <a:p>
            <a:pPr algn="ctr"/>
            <a:r>
              <a:rPr lang="en-US" sz="1400" dirty="0" err="1" smtClean="0"/>
              <a:t>Obs</a:t>
            </a:r>
            <a:r>
              <a:rPr lang="en-US" sz="1400" dirty="0" smtClean="0"/>
              <a:t> cold cal TB – Sims cold cal TB</a:t>
            </a:r>
            <a:endParaRPr lang="en-US" sz="1400" dirty="0"/>
          </a:p>
        </p:txBody>
      </p:sp>
      <p:sp>
        <p:nvSpPr>
          <p:cNvPr id="56" name="TextBox 55"/>
          <p:cNvSpPr txBox="1"/>
          <p:nvPr/>
        </p:nvSpPr>
        <p:spPr>
          <a:xfrm>
            <a:off x="5143122" y="4849381"/>
            <a:ext cx="1464158" cy="438563"/>
          </a:xfrm>
          <a:prstGeom prst="rect">
            <a:avLst/>
          </a:prstGeom>
          <a:noFill/>
        </p:spPr>
        <p:txBody>
          <a:bodyPr wrap="square" rtlCol="0">
            <a:spAutoFit/>
          </a:bodyPr>
          <a:lstStyle/>
          <a:p>
            <a:pPr algn="ctr"/>
            <a:r>
              <a:rPr lang="en-US" sz="1400" dirty="0" smtClean="0"/>
              <a:t>‘A’ single diff – ‘B’ single diff</a:t>
            </a:r>
            <a:endParaRPr lang="en-US" sz="1400" dirty="0"/>
          </a:p>
        </p:txBody>
      </p:sp>
      <p:grpSp>
        <p:nvGrpSpPr>
          <p:cNvPr id="57" name="Group 56"/>
          <p:cNvGrpSpPr/>
          <p:nvPr/>
        </p:nvGrpSpPr>
        <p:grpSpPr>
          <a:xfrm>
            <a:off x="3122780" y="5298012"/>
            <a:ext cx="3799058" cy="330004"/>
            <a:chOff x="2451384" y="5168895"/>
            <a:chExt cx="3152658" cy="393705"/>
          </a:xfrm>
        </p:grpSpPr>
        <p:sp>
          <p:nvSpPr>
            <p:cNvPr id="67" name="Flowchart: Process 66"/>
            <p:cNvSpPr/>
            <p:nvPr/>
          </p:nvSpPr>
          <p:spPr>
            <a:xfrm>
              <a:off x="2486025" y="5219700"/>
              <a:ext cx="3067050" cy="342900"/>
            </a:xfrm>
            <a:prstGeom prst="flowChartProcess">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2451384" y="5168895"/>
              <a:ext cx="3152658" cy="369332"/>
            </a:xfrm>
            <a:prstGeom prst="rect">
              <a:avLst/>
            </a:prstGeom>
            <a:noFill/>
          </p:spPr>
          <p:txBody>
            <a:bodyPr wrap="none" rtlCol="0">
              <a:spAutoFit/>
            </a:bodyPr>
            <a:lstStyle/>
            <a:p>
              <a:pPr algn="ctr"/>
              <a:r>
                <a:rPr lang="en-US" dirty="0" smtClean="0">
                  <a:solidFill>
                    <a:schemeClr val="bg1"/>
                  </a:solidFill>
                </a:rPr>
                <a:t>Double difference for ‘A’ and ‘B’</a:t>
              </a:r>
              <a:endParaRPr lang="en-US" dirty="0">
                <a:solidFill>
                  <a:schemeClr val="bg1"/>
                </a:solidFill>
              </a:endParaRPr>
            </a:p>
          </p:txBody>
        </p:sp>
      </p:grpSp>
      <p:sp>
        <p:nvSpPr>
          <p:cNvPr id="58" name="Rectangle 57"/>
          <p:cNvSpPr/>
          <p:nvPr/>
        </p:nvSpPr>
        <p:spPr>
          <a:xfrm>
            <a:off x="1179597" y="1395649"/>
            <a:ext cx="5565820" cy="2435942"/>
          </a:xfrm>
          <a:prstGeom prst="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6184298" y="3856495"/>
            <a:ext cx="1664302" cy="438563"/>
          </a:xfrm>
          <a:prstGeom prst="rect">
            <a:avLst/>
          </a:prstGeom>
          <a:noFill/>
        </p:spPr>
        <p:txBody>
          <a:bodyPr wrap="square" rtlCol="0">
            <a:spAutoFit/>
          </a:bodyPr>
          <a:lstStyle/>
          <a:p>
            <a:pPr algn="ctr"/>
            <a:r>
              <a:rPr lang="en-US" sz="1400" dirty="0" smtClean="0"/>
              <a:t>Repeat for radiometer ‘B’</a:t>
            </a:r>
            <a:endParaRPr lang="en-US" sz="1400" dirty="0"/>
          </a:p>
        </p:txBody>
      </p:sp>
      <p:sp>
        <p:nvSpPr>
          <p:cNvPr id="60" name="Left Brace 59"/>
          <p:cNvSpPr/>
          <p:nvPr/>
        </p:nvSpPr>
        <p:spPr>
          <a:xfrm rot="16200000">
            <a:off x="3534340" y="1761465"/>
            <a:ext cx="223865" cy="4227520"/>
          </a:xfrm>
          <a:prstGeom prst="leftBrace">
            <a:avLst>
              <a:gd name="adj1" fmla="val 8333"/>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Left Brace 60"/>
          <p:cNvSpPr/>
          <p:nvPr/>
        </p:nvSpPr>
        <p:spPr>
          <a:xfrm rot="16200000">
            <a:off x="4901550" y="2172907"/>
            <a:ext cx="223865" cy="5233948"/>
          </a:xfrm>
          <a:prstGeom prst="leftBrace">
            <a:avLst>
              <a:gd name="adj1" fmla="val 8333"/>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Down Arrow 61"/>
          <p:cNvSpPr/>
          <p:nvPr/>
        </p:nvSpPr>
        <p:spPr>
          <a:xfrm>
            <a:off x="3935089" y="1835305"/>
            <a:ext cx="244569" cy="297245"/>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Down Arrow 62"/>
          <p:cNvSpPr/>
          <p:nvPr/>
        </p:nvSpPr>
        <p:spPr>
          <a:xfrm>
            <a:off x="4787518" y="2773672"/>
            <a:ext cx="244569" cy="297245"/>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Down Arrow 63"/>
          <p:cNvSpPr/>
          <p:nvPr/>
        </p:nvSpPr>
        <p:spPr>
          <a:xfrm>
            <a:off x="6051343" y="3920285"/>
            <a:ext cx="244569" cy="297245"/>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Down Arrow 64"/>
          <p:cNvSpPr/>
          <p:nvPr/>
        </p:nvSpPr>
        <p:spPr>
          <a:xfrm>
            <a:off x="3526204" y="3993836"/>
            <a:ext cx="244569" cy="297245"/>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Down Arrow 65"/>
          <p:cNvSpPr/>
          <p:nvPr/>
        </p:nvSpPr>
        <p:spPr>
          <a:xfrm>
            <a:off x="4892346" y="4998597"/>
            <a:ext cx="244569" cy="297245"/>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4863033" y="1434166"/>
            <a:ext cx="1882383" cy="309574"/>
          </a:xfrm>
          <a:prstGeom prst="rect">
            <a:avLst/>
          </a:prstGeom>
          <a:noFill/>
        </p:spPr>
        <p:txBody>
          <a:bodyPr wrap="square" rtlCol="0">
            <a:spAutoFit/>
          </a:bodyPr>
          <a:lstStyle/>
          <a:p>
            <a:pPr algn="ctr"/>
            <a:r>
              <a:rPr lang="en-US" dirty="0" smtClean="0"/>
              <a:t>Freq/</a:t>
            </a:r>
            <a:r>
              <a:rPr lang="en-US" dirty="0" err="1" smtClean="0"/>
              <a:t>pol</a:t>
            </a:r>
            <a:r>
              <a:rPr lang="en-US" dirty="0" smtClean="0"/>
              <a:t>, EIA</a:t>
            </a:r>
            <a:endParaRPr lang="en-US" dirty="0"/>
          </a:p>
        </p:txBody>
      </p:sp>
      <p:sp>
        <p:nvSpPr>
          <p:cNvPr id="44" name="Down Arrow 43"/>
          <p:cNvSpPr/>
          <p:nvPr/>
        </p:nvSpPr>
        <p:spPr>
          <a:xfrm>
            <a:off x="5532819" y="1835305"/>
            <a:ext cx="244569" cy="297245"/>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808539" y="5710535"/>
            <a:ext cx="7497261" cy="461665"/>
          </a:xfrm>
          <a:prstGeom prst="rect">
            <a:avLst/>
          </a:prstGeom>
        </p:spPr>
        <p:txBody>
          <a:bodyPr wrap="square">
            <a:spAutoFit/>
          </a:bodyPr>
          <a:lstStyle/>
          <a:p>
            <a:r>
              <a:rPr lang="en-US" sz="1200" dirty="0" smtClean="0"/>
              <a:t>*R</a:t>
            </a:r>
            <a:r>
              <a:rPr lang="en-US" sz="1200" dirty="0"/>
              <a:t>. A. </a:t>
            </a:r>
            <a:r>
              <a:rPr lang="en-US" sz="1200" dirty="0" err="1"/>
              <a:t>Kroodsma</a:t>
            </a:r>
            <a:r>
              <a:rPr lang="en-US" sz="1200" dirty="0"/>
              <a:t>, D. S. </a:t>
            </a:r>
            <a:r>
              <a:rPr lang="en-US" sz="1200" dirty="0" err="1"/>
              <a:t>McKague</a:t>
            </a:r>
            <a:r>
              <a:rPr lang="en-US" sz="1200" dirty="0"/>
              <a:t>, and C. S. </a:t>
            </a:r>
            <a:r>
              <a:rPr lang="en-US" sz="1200" dirty="0" err="1"/>
              <a:t>Ruf</a:t>
            </a:r>
            <a:r>
              <a:rPr lang="en-US" sz="1200" dirty="0"/>
              <a:t>, “Inter-calibration of microwave radiometers using the vicarious cold calibration double difference method,” </a:t>
            </a:r>
            <a:r>
              <a:rPr lang="en-US" sz="1200" i="1" dirty="0"/>
              <a:t>J. Selected Topics Remote Sensing</a:t>
            </a:r>
            <a:r>
              <a:rPr lang="en-US" sz="1200" dirty="0"/>
              <a:t>, vol. 5, no. 3, pp. 1006-1013, 2012.</a:t>
            </a:r>
          </a:p>
        </p:txBody>
      </p:sp>
      <p:sp>
        <p:nvSpPr>
          <p:cNvPr id="6" name="Rectangle 5"/>
          <p:cNvSpPr/>
          <p:nvPr/>
        </p:nvSpPr>
        <p:spPr bwMode="auto">
          <a:xfrm>
            <a:off x="3164524" y="1425629"/>
            <a:ext cx="1348827" cy="394191"/>
          </a:xfrm>
          <a:prstGeom prst="rect">
            <a:avLst/>
          </a:prstGeom>
          <a:noFill/>
          <a:ln w="38100"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Times New Roman" pitchFamily="18" charset="0"/>
            </a:endParaRPr>
          </a:p>
        </p:txBody>
      </p:sp>
      <p:sp>
        <p:nvSpPr>
          <p:cNvPr id="83" name="Rectangle 82"/>
          <p:cNvSpPr/>
          <p:nvPr/>
        </p:nvSpPr>
        <p:spPr bwMode="auto">
          <a:xfrm>
            <a:off x="4177159" y="1733473"/>
            <a:ext cx="1492934" cy="430107"/>
          </a:xfrm>
          <a:prstGeom prst="rect">
            <a:avLst/>
          </a:prstGeom>
          <a:noFill/>
          <a:ln w="38100"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Times New Roman" pitchFamily="18" charset="0"/>
            </a:endParaRPr>
          </a:p>
        </p:txBody>
      </p:sp>
      <p:cxnSp>
        <p:nvCxnSpPr>
          <p:cNvPr id="8" name="Straight Arrow Connector 7"/>
          <p:cNvCxnSpPr/>
          <p:nvPr/>
        </p:nvCxnSpPr>
        <p:spPr bwMode="auto">
          <a:xfrm flipH="1">
            <a:off x="5847091" y="1819820"/>
            <a:ext cx="1520378" cy="143501"/>
          </a:xfrm>
          <a:prstGeom prst="straightConnector1">
            <a:avLst/>
          </a:prstGeom>
          <a:noFill/>
          <a:ln w="38100" cap="flat" cmpd="sng" algn="ctr">
            <a:solidFill>
              <a:srgbClr val="FF0000"/>
            </a:solidFill>
            <a:prstDash val="sysDash"/>
            <a:round/>
            <a:headEnd type="none" w="med" len="med"/>
            <a:tailEnd type="arrow"/>
          </a:ln>
          <a:effectLst/>
        </p:spPr>
      </p:cxnSp>
      <p:sp>
        <p:nvSpPr>
          <p:cNvPr id="10" name="TextBox 9"/>
          <p:cNvSpPr txBox="1"/>
          <p:nvPr/>
        </p:nvSpPr>
        <p:spPr>
          <a:xfrm>
            <a:off x="7400009" y="1367954"/>
            <a:ext cx="1295400" cy="830997"/>
          </a:xfrm>
          <a:prstGeom prst="rect">
            <a:avLst/>
          </a:prstGeom>
          <a:noFill/>
        </p:spPr>
        <p:txBody>
          <a:bodyPr wrap="square" rtlCol="0">
            <a:spAutoFit/>
          </a:bodyPr>
          <a:lstStyle/>
          <a:p>
            <a:pPr algn="ctr"/>
            <a:r>
              <a:rPr lang="en-US" sz="2400" b="1" dirty="0" smtClean="0">
                <a:solidFill>
                  <a:srgbClr val="FF0000"/>
                </a:solidFill>
              </a:rPr>
              <a:t>Sources of Error</a:t>
            </a:r>
            <a:endParaRPr lang="en-US" sz="2400" b="1" dirty="0">
              <a:solidFill>
                <a:srgbClr val="FF0000"/>
              </a:solidFill>
            </a:endParaRPr>
          </a:p>
        </p:txBody>
      </p:sp>
    </p:spTree>
    <p:extLst>
      <p:ext uri="{BB962C8B-B14F-4D97-AF65-F5344CB8AC3E}">
        <p14:creationId xmlns:p14="http://schemas.microsoft.com/office/powerpoint/2010/main" xmlns="" val="7557063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Double Difference Sensitivity to RTM</a:t>
            </a:r>
            <a:endParaRPr lang="en-US" dirty="0"/>
          </a:p>
        </p:txBody>
      </p:sp>
      <p:sp>
        <p:nvSpPr>
          <p:cNvPr id="4" name="Footer Placeholder 3"/>
          <p:cNvSpPr>
            <a:spLocks noGrp="1"/>
          </p:cNvSpPr>
          <p:nvPr>
            <p:ph type="ftr" sz="quarter" idx="11"/>
          </p:nvPr>
        </p:nvSpPr>
        <p:spPr/>
        <p:txBody>
          <a:bodyPr/>
          <a:lstStyle/>
          <a:p>
            <a:r>
              <a:rPr lang="en-US" smtClean="0"/>
              <a:t>Kroodsma        GSICS meeting          2014/08/26</a:t>
            </a:r>
            <a:endParaRPr lang="en-US"/>
          </a:p>
        </p:txBody>
      </p:sp>
      <p:sp>
        <p:nvSpPr>
          <p:cNvPr id="5" name="Slide Number Placeholder 4"/>
          <p:cNvSpPr>
            <a:spLocks noGrp="1"/>
          </p:cNvSpPr>
          <p:nvPr>
            <p:ph type="sldNum" sz="quarter" idx="12"/>
          </p:nvPr>
        </p:nvSpPr>
        <p:spPr/>
        <p:txBody>
          <a:bodyPr/>
          <a:lstStyle/>
          <a:p>
            <a:fld id="{BC619174-F2B3-4149-958D-43FDA6E26176}" type="slidenum">
              <a:rPr lang="en-US" smtClean="0"/>
              <a:pPr/>
              <a:t>25</a:t>
            </a:fld>
            <a:endParaRPr lang="en-US"/>
          </a:p>
        </p:txBody>
      </p:sp>
      <p:sp>
        <p:nvSpPr>
          <p:cNvPr id="7" name="Rectangle 6"/>
          <p:cNvSpPr/>
          <p:nvPr/>
        </p:nvSpPr>
        <p:spPr>
          <a:xfrm>
            <a:off x="381000" y="1447800"/>
            <a:ext cx="8610600" cy="1569660"/>
          </a:xfrm>
          <a:prstGeom prst="rect">
            <a:avLst/>
          </a:prstGeom>
        </p:spPr>
        <p:txBody>
          <a:bodyPr wrap="square">
            <a:spAutoFit/>
          </a:bodyPr>
          <a:lstStyle/>
          <a:p>
            <a:pPr algn="just"/>
            <a:r>
              <a:rPr lang="en-US" sz="2400" dirty="0" smtClean="0"/>
              <a:t>Surface emissivity models: </a:t>
            </a:r>
            <a:r>
              <a:rPr lang="en-US" sz="2400" dirty="0" err="1" smtClean="0"/>
              <a:t>Elsaessar</a:t>
            </a:r>
            <a:r>
              <a:rPr lang="en-US" sz="2400" dirty="0" smtClean="0"/>
              <a:t> (current) and RSS</a:t>
            </a:r>
          </a:p>
          <a:p>
            <a:pPr algn="just"/>
            <a:r>
              <a:rPr lang="en-US" sz="2400" dirty="0" smtClean="0"/>
              <a:t>Atmospheric absorption: </a:t>
            </a:r>
            <a:r>
              <a:rPr lang="en-US" sz="2400" dirty="0" err="1" smtClean="0"/>
              <a:t>Rosenkranz</a:t>
            </a:r>
            <a:r>
              <a:rPr lang="en-US" sz="2400" dirty="0" smtClean="0"/>
              <a:t> (current) and </a:t>
            </a:r>
            <a:r>
              <a:rPr lang="en-US" sz="2400" dirty="0" err="1" smtClean="0"/>
              <a:t>MonoRTM</a:t>
            </a:r>
            <a:endParaRPr lang="en-US" sz="2400" dirty="0" smtClean="0"/>
          </a:p>
          <a:p>
            <a:pPr algn="just"/>
            <a:r>
              <a:rPr lang="en-US" sz="2400" dirty="0" smtClean="0"/>
              <a:t>Ancillary data: GDAS (current) and ERA-I</a:t>
            </a:r>
          </a:p>
          <a:p>
            <a:pPr algn="just"/>
            <a:endParaRPr lang="en-US" sz="2400" dirty="0"/>
          </a:p>
        </p:txBody>
      </p:sp>
      <p:sp>
        <p:nvSpPr>
          <p:cNvPr id="8" name="Rectangle 7"/>
          <p:cNvSpPr/>
          <p:nvPr/>
        </p:nvSpPr>
        <p:spPr>
          <a:xfrm>
            <a:off x="381000" y="2895600"/>
            <a:ext cx="8458199" cy="2862322"/>
          </a:xfrm>
          <a:prstGeom prst="rect">
            <a:avLst/>
          </a:prstGeom>
        </p:spPr>
        <p:txBody>
          <a:bodyPr wrap="square">
            <a:spAutoFit/>
          </a:bodyPr>
          <a:lstStyle/>
          <a:p>
            <a:pPr algn="just"/>
            <a:r>
              <a:rPr lang="en-US" sz="2400" dirty="0"/>
              <a:t>DDs are found for the following 5 cases using 2013 data for SSMIS F17 and AMSR2 compared with TMI. </a:t>
            </a:r>
          </a:p>
          <a:p>
            <a:pPr algn="just"/>
            <a:endParaRPr lang="en-US" sz="2200" dirty="0"/>
          </a:p>
          <a:p>
            <a:pPr algn="just"/>
            <a:r>
              <a:rPr lang="en-US" sz="2200" dirty="0"/>
              <a:t>Case 1: GDAS inputs, </a:t>
            </a:r>
            <a:r>
              <a:rPr lang="en-US" sz="2200" dirty="0" err="1"/>
              <a:t>Elsaessar</a:t>
            </a:r>
            <a:r>
              <a:rPr lang="en-US" sz="2200" dirty="0"/>
              <a:t> surface model, </a:t>
            </a:r>
            <a:r>
              <a:rPr lang="en-US" sz="2200" dirty="0" err="1"/>
              <a:t>Rosenkranz</a:t>
            </a:r>
            <a:r>
              <a:rPr lang="en-US" sz="2200" dirty="0"/>
              <a:t> atmosphere</a:t>
            </a:r>
          </a:p>
          <a:p>
            <a:pPr algn="just"/>
            <a:r>
              <a:rPr lang="en-US" sz="2200" dirty="0"/>
              <a:t>Case 2: GDAS inputs, RSS surface model, </a:t>
            </a:r>
            <a:r>
              <a:rPr lang="en-US" sz="2200" dirty="0" err="1"/>
              <a:t>Rosenkranz</a:t>
            </a:r>
            <a:r>
              <a:rPr lang="en-US" sz="2200" dirty="0"/>
              <a:t> atmosphere</a:t>
            </a:r>
          </a:p>
          <a:p>
            <a:pPr algn="just"/>
            <a:r>
              <a:rPr lang="en-US" sz="2200" dirty="0"/>
              <a:t>Case 3: GDAS inputs, </a:t>
            </a:r>
            <a:r>
              <a:rPr lang="en-US" sz="2200" dirty="0" err="1"/>
              <a:t>Elsaessar</a:t>
            </a:r>
            <a:r>
              <a:rPr lang="en-US" sz="2200" dirty="0"/>
              <a:t> surface model, </a:t>
            </a:r>
            <a:r>
              <a:rPr lang="en-US" sz="2200" dirty="0" err="1"/>
              <a:t>MonoRTM</a:t>
            </a:r>
            <a:r>
              <a:rPr lang="en-US" sz="2200" dirty="0"/>
              <a:t> atmosphere</a:t>
            </a:r>
          </a:p>
          <a:p>
            <a:pPr algn="just"/>
            <a:r>
              <a:rPr lang="en-US" sz="2200" dirty="0"/>
              <a:t>Case 4: ERA-I inputs, </a:t>
            </a:r>
            <a:r>
              <a:rPr lang="en-US" sz="2200" dirty="0" err="1"/>
              <a:t>Elsaessar</a:t>
            </a:r>
            <a:r>
              <a:rPr lang="en-US" sz="2200" dirty="0"/>
              <a:t> surface model, </a:t>
            </a:r>
            <a:r>
              <a:rPr lang="en-US" sz="2200" dirty="0" err="1"/>
              <a:t>Rosenkranz</a:t>
            </a:r>
            <a:r>
              <a:rPr lang="en-US" sz="2200" dirty="0"/>
              <a:t> atmosphere</a:t>
            </a:r>
          </a:p>
          <a:p>
            <a:pPr algn="just"/>
            <a:r>
              <a:rPr lang="en-US" sz="2200" dirty="0"/>
              <a:t>Case 5: ERA-I inputs, </a:t>
            </a:r>
            <a:r>
              <a:rPr lang="en-US" sz="2200" dirty="0" err="1"/>
              <a:t>Elsaessar</a:t>
            </a:r>
            <a:r>
              <a:rPr lang="en-US" sz="2200" dirty="0"/>
              <a:t> surface model, </a:t>
            </a:r>
            <a:r>
              <a:rPr lang="en-US" sz="2200" dirty="0" err="1"/>
              <a:t>MonoRTM</a:t>
            </a:r>
            <a:r>
              <a:rPr lang="en-US" sz="2200" dirty="0"/>
              <a:t> atmosphere</a:t>
            </a:r>
          </a:p>
        </p:txBody>
      </p:sp>
    </p:spTree>
    <p:extLst>
      <p:ext uri="{BB962C8B-B14F-4D97-AF65-F5344CB8AC3E}">
        <p14:creationId xmlns:p14="http://schemas.microsoft.com/office/powerpoint/2010/main" xmlns="" val="1245197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Double Differences for 5 Cases</a:t>
            </a:r>
            <a:endParaRPr lang="en-US" dirty="0"/>
          </a:p>
        </p:txBody>
      </p:sp>
      <p:sp>
        <p:nvSpPr>
          <p:cNvPr id="4" name="Footer Placeholder 3"/>
          <p:cNvSpPr>
            <a:spLocks noGrp="1"/>
          </p:cNvSpPr>
          <p:nvPr>
            <p:ph type="ftr" sz="quarter" idx="11"/>
          </p:nvPr>
        </p:nvSpPr>
        <p:spPr/>
        <p:txBody>
          <a:bodyPr/>
          <a:lstStyle/>
          <a:p>
            <a:r>
              <a:rPr lang="en-US" smtClean="0"/>
              <a:t>Kroodsma        GSICS meeting          2014/08/26</a:t>
            </a:r>
            <a:endParaRPr lang="en-US"/>
          </a:p>
        </p:txBody>
      </p:sp>
      <p:sp>
        <p:nvSpPr>
          <p:cNvPr id="5" name="Slide Number Placeholder 4"/>
          <p:cNvSpPr>
            <a:spLocks noGrp="1"/>
          </p:cNvSpPr>
          <p:nvPr>
            <p:ph type="sldNum" sz="quarter" idx="12"/>
          </p:nvPr>
        </p:nvSpPr>
        <p:spPr/>
        <p:txBody>
          <a:bodyPr/>
          <a:lstStyle/>
          <a:p>
            <a:fld id="{BC619174-F2B3-4149-958D-43FDA6E26176}" type="slidenum">
              <a:rPr lang="en-US" smtClean="0"/>
              <a:pPr/>
              <a:t>26</a:t>
            </a:fld>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6433" y="1447800"/>
            <a:ext cx="5663329" cy="4572000"/>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xmlns="" val="4194570499"/>
              </p:ext>
            </p:extLst>
          </p:nvPr>
        </p:nvGraphicFramePr>
        <p:xfrm>
          <a:off x="5638800" y="2057399"/>
          <a:ext cx="3260090" cy="3665100"/>
        </p:xfrm>
        <a:graphic>
          <a:graphicData uri="http://schemas.openxmlformats.org/drawingml/2006/table">
            <a:tbl>
              <a:tblPr firstRow="1" bandRow="1">
                <a:tableStyleId>{5C22544A-7EE6-4342-B048-85BDC9FD1C3A}</a:tableStyleId>
              </a:tblPr>
              <a:tblGrid>
                <a:gridCol w="1065530"/>
                <a:gridCol w="1052830"/>
                <a:gridCol w="1141730"/>
              </a:tblGrid>
              <a:tr h="366510">
                <a:tc>
                  <a:txBody>
                    <a:bodyPr/>
                    <a:lstStyle/>
                    <a:p>
                      <a:r>
                        <a:rPr lang="en-US" dirty="0" smtClean="0"/>
                        <a:t>Channel</a:t>
                      </a:r>
                      <a:endParaRPr lang="en-US" dirty="0"/>
                    </a:p>
                  </a:txBody>
                  <a:tcPr/>
                </a:tc>
                <a:tc>
                  <a:txBody>
                    <a:bodyPr/>
                    <a:lstStyle/>
                    <a:p>
                      <a:r>
                        <a:rPr lang="en-US" dirty="0" smtClean="0"/>
                        <a:t>A2-TMI</a:t>
                      </a:r>
                      <a:endParaRPr lang="en-US" dirty="0"/>
                    </a:p>
                  </a:txBody>
                  <a:tcPr/>
                </a:tc>
                <a:tc>
                  <a:txBody>
                    <a:bodyPr/>
                    <a:lstStyle/>
                    <a:p>
                      <a:r>
                        <a:rPr lang="en-US" dirty="0" smtClean="0"/>
                        <a:t>F17-TMI</a:t>
                      </a:r>
                      <a:endParaRPr lang="en-US" dirty="0"/>
                    </a:p>
                  </a:txBody>
                  <a:tcPr/>
                </a:tc>
              </a:tr>
              <a:tr h="366510">
                <a:tc>
                  <a:txBody>
                    <a:bodyPr/>
                    <a:lstStyle/>
                    <a:p>
                      <a:r>
                        <a:rPr lang="en-US" dirty="0" smtClean="0"/>
                        <a:t>10v</a:t>
                      </a:r>
                      <a:endParaRPr lang="en-US" dirty="0"/>
                    </a:p>
                  </a:txBody>
                  <a:tcPr/>
                </a:tc>
                <a:tc>
                  <a:txBody>
                    <a:bodyPr/>
                    <a:lstStyle/>
                    <a:p>
                      <a:pPr algn="ctr"/>
                      <a:r>
                        <a:rPr lang="en-US" dirty="0" smtClean="0"/>
                        <a:t>0.08</a:t>
                      </a:r>
                      <a:endParaRPr lang="en-US" dirty="0"/>
                    </a:p>
                  </a:txBody>
                  <a:tcPr/>
                </a:tc>
                <a:tc>
                  <a:txBody>
                    <a:bodyPr/>
                    <a:lstStyle/>
                    <a:p>
                      <a:pPr algn="ctr"/>
                      <a:r>
                        <a:rPr lang="en-US" dirty="0" smtClean="0"/>
                        <a:t>--</a:t>
                      </a:r>
                      <a:endParaRPr lang="en-US" dirty="0"/>
                    </a:p>
                  </a:txBody>
                  <a:tcPr/>
                </a:tc>
              </a:tr>
              <a:tr h="366510">
                <a:tc>
                  <a:txBody>
                    <a:bodyPr/>
                    <a:lstStyle/>
                    <a:p>
                      <a:r>
                        <a:rPr lang="en-US" dirty="0" smtClean="0"/>
                        <a:t>10h</a:t>
                      </a:r>
                      <a:endParaRPr lang="en-US" dirty="0"/>
                    </a:p>
                  </a:txBody>
                  <a:tcPr/>
                </a:tc>
                <a:tc>
                  <a:txBody>
                    <a:bodyPr/>
                    <a:lstStyle/>
                    <a:p>
                      <a:pPr algn="ctr"/>
                      <a:r>
                        <a:rPr lang="en-US" dirty="0" smtClean="0"/>
                        <a:t>0.04</a:t>
                      </a:r>
                      <a:endParaRPr lang="en-US" dirty="0"/>
                    </a:p>
                  </a:txBody>
                  <a:tcPr/>
                </a:tc>
                <a:tc>
                  <a:txBody>
                    <a:bodyPr/>
                    <a:lstStyle/>
                    <a:p>
                      <a:pPr algn="ctr"/>
                      <a:r>
                        <a:rPr lang="en-US" dirty="0" smtClean="0"/>
                        <a:t>--</a:t>
                      </a:r>
                      <a:endParaRPr lang="en-US" dirty="0"/>
                    </a:p>
                  </a:txBody>
                  <a:tcPr/>
                </a:tc>
              </a:tr>
              <a:tr h="366510">
                <a:tc>
                  <a:txBody>
                    <a:bodyPr/>
                    <a:lstStyle/>
                    <a:p>
                      <a:r>
                        <a:rPr lang="en-US" dirty="0" smtClean="0"/>
                        <a:t>19v</a:t>
                      </a:r>
                      <a:endParaRPr lang="en-US" dirty="0"/>
                    </a:p>
                  </a:txBody>
                  <a:tcPr/>
                </a:tc>
                <a:tc>
                  <a:txBody>
                    <a:bodyPr/>
                    <a:lstStyle/>
                    <a:p>
                      <a:pPr algn="ctr"/>
                      <a:r>
                        <a:rPr lang="en-US" dirty="0" smtClean="0"/>
                        <a:t>0.11</a:t>
                      </a:r>
                      <a:endParaRPr lang="en-US" dirty="0"/>
                    </a:p>
                  </a:txBody>
                  <a:tcPr/>
                </a:tc>
                <a:tc>
                  <a:txBody>
                    <a:bodyPr/>
                    <a:lstStyle/>
                    <a:p>
                      <a:pPr algn="ctr"/>
                      <a:r>
                        <a:rPr lang="en-US" dirty="0" smtClean="0"/>
                        <a:t>0.10</a:t>
                      </a:r>
                      <a:endParaRPr lang="en-US" dirty="0"/>
                    </a:p>
                  </a:txBody>
                  <a:tcPr/>
                </a:tc>
              </a:tr>
              <a:tr h="366510">
                <a:tc>
                  <a:txBody>
                    <a:bodyPr/>
                    <a:lstStyle/>
                    <a:p>
                      <a:r>
                        <a:rPr lang="en-US" dirty="0" smtClean="0"/>
                        <a:t>19h</a:t>
                      </a:r>
                      <a:endParaRPr lang="en-US" dirty="0"/>
                    </a:p>
                  </a:txBody>
                  <a:tcPr/>
                </a:tc>
                <a:tc>
                  <a:txBody>
                    <a:bodyPr/>
                    <a:lstStyle/>
                    <a:p>
                      <a:pPr algn="ctr"/>
                      <a:r>
                        <a:rPr lang="en-US" dirty="0" smtClean="0"/>
                        <a:t>0.12</a:t>
                      </a:r>
                      <a:endParaRPr lang="en-US" dirty="0"/>
                    </a:p>
                  </a:txBody>
                  <a:tcPr/>
                </a:tc>
                <a:tc>
                  <a:txBody>
                    <a:bodyPr/>
                    <a:lstStyle/>
                    <a:p>
                      <a:pPr algn="ctr"/>
                      <a:r>
                        <a:rPr lang="en-US" dirty="0" smtClean="0"/>
                        <a:t>0.08</a:t>
                      </a:r>
                      <a:endParaRPr lang="en-US" dirty="0"/>
                    </a:p>
                  </a:txBody>
                  <a:tcPr/>
                </a:tc>
              </a:tr>
              <a:tr h="366510">
                <a:tc>
                  <a:txBody>
                    <a:bodyPr/>
                    <a:lstStyle/>
                    <a:p>
                      <a:r>
                        <a:rPr lang="en-US" dirty="0" smtClean="0"/>
                        <a:t>21v</a:t>
                      </a:r>
                      <a:endParaRPr lang="en-US" dirty="0"/>
                    </a:p>
                  </a:txBody>
                  <a:tcPr/>
                </a:tc>
                <a:tc>
                  <a:txBody>
                    <a:bodyPr/>
                    <a:lstStyle/>
                    <a:p>
                      <a:pPr algn="ctr"/>
                      <a:r>
                        <a:rPr lang="en-US" u="sng" dirty="0" smtClean="0">
                          <a:solidFill>
                            <a:srgbClr val="FF0000"/>
                          </a:solidFill>
                        </a:rPr>
                        <a:t>0.69</a:t>
                      </a:r>
                      <a:endParaRPr lang="en-US" u="sng" dirty="0">
                        <a:solidFill>
                          <a:srgbClr val="FF0000"/>
                        </a:solidFill>
                      </a:endParaRPr>
                    </a:p>
                  </a:txBody>
                  <a:tcPr/>
                </a:tc>
                <a:tc>
                  <a:txBody>
                    <a:bodyPr/>
                    <a:lstStyle/>
                    <a:p>
                      <a:pPr algn="ctr"/>
                      <a:r>
                        <a:rPr lang="en-US" u="sng" dirty="0" smtClean="0">
                          <a:solidFill>
                            <a:srgbClr val="FF0000"/>
                          </a:solidFill>
                        </a:rPr>
                        <a:t>0.57</a:t>
                      </a:r>
                      <a:endParaRPr lang="en-US" u="sng" dirty="0">
                        <a:solidFill>
                          <a:srgbClr val="FF0000"/>
                        </a:solidFill>
                      </a:endParaRPr>
                    </a:p>
                  </a:txBody>
                  <a:tcPr/>
                </a:tc>
              </a:tr>
              <a:tr h="366510">
                <a:tc>
                  <a:txBody>
                    <a:bodyPr/>
                    <a:lstStyle/>
                    <a:p>
                      <a:r>
                        <a:rPr lang="en-US" dirty="0" smtClean="0"/>
                        <a:t>37v</a:t>
                      </a:r>
                      <a:endParaRPr lang="en-US" dirty="0"/>
                    </a:p>
                  </a:txBody>
                  <a:tcPr/>
                </a:tc>
                <a:tc>
                  <a:txBody>
                    <a:bodyPr/>
                    <a:lstStyle/>
                    <a:p>
                      <a:pPr algn="ctr"/>
                      <a:r>
                        <a:rPr lang="en-US" dirty="0" smtClean="0"/>
                        <a:t>0.16</a:t>
                      </a:r>
                      <a:endParaRPr lang="en-US" dirty="0"/>
                    </a:p>
                  </a:txBody>
                  <a:tcPr/>
                </a:tc>
                <a:tc>
                  <a:txBody>
                    <a:bodyPr/>
                    <a:lstStyle/>
                    <a:p>
                      <a:pPr algn="ctr"/>
                      <a:r>
                        <a:rPr lang="en-US" dirty="0" smtClean="0"/>
                        <a:t>0.07</a:t>
                      </a:r>
                      <a:endParaRPr lang="en-US" dirty="0"/>
                    </a:p>
                  </a:txBody>
                  <a:tcPr/>
                </a:tc>
              </a:tr>
              <a:tr h="366510">
                <a:tc>
                  <a:txBody>
                    <a:bodyPr/>
                    <a:lstStyle/>
                    <a:p>
                      <a:r>
                        <a:rPr lang="en-US" dirty="0" smtClean="0"/>
                        <a:t>37h</a:t>
                      </a:r>
                      <a:endParaRPr lang="en-US" dirty="0"/>
                    </a:p>
                  </a:txBody>
                  <a:tcPr/>
                </a:tc>
                <a:tc>
                  <a:txBody>
                    <a:bodyPr/>
                    <a:lstStyle/>
                    <a:p>
                      <a:pPr algn="ctr"/>
                      <a:r>
                        <a:rPr lang="en-US" dirty="0" smtClean="0"/>
                        <a:t>0.16</a:t>
                      </a:r>
                      <a:endParaRPr lang="en-US" dirty="0"/>
                    </a:p>
                  </a:txBody>
                  <a:tcPr/>
                </a:tc>
                <a:tc>
                  <a:txBody>
                    <a:bodyPr/>
                    <a:lstStyle/>
                    <a:p>
                      <a:pPr algn="ctr"/>
                      <a:r>
                        <a:rPr lang="en-US" dirty="0" smtClean="0"/>
                        <a:t>0.06</a:t>
                      </a:r>
                      <a:endParaRPr lang="en-US" dirty="0"/>
                    </a:p>
                  </a:txBody>
                  <a:tcPr/>
                </a:tc>
              </a:tr>
              <a:tr h="366510">
                <a:tc>
                  <a:txBody>
                    <a:bodyPr/>
                    <a:lstStyle/>
                    <a:p>
                      <a:r>
                        <a:rPr lang="en-US" dirty="0" smtClean="0"/>
                        <a:t>85v</a:t>
                      </a:r>
                      <a:endParaRPr lang="en-US" dirty="0"/>
                    </a:p>
                  </a:txBody>
                  <a:tcPr/>
                </a:tc>
                <a:tc>
                  <a:txBody>
                    <a:bodyPr/>
                    <a:lstStyle/>
                    <a:p>
                      <a:pPr algn="ctr"/>
                      <a:r>
                        <a:rPr lang="en-US" u="sng" dirty="0" smtClean="0">
                          <a:solidFill>
                            <a:srgbClr val="FF0000"/>
                          </a:solidFill>
                        </a:rPr>
                        <a:t>0.34</a:t>
                      </a:r>
                      <a:endParaRPr lang="en-US" u="sng" dirty="0">
                        <a:solidFill>
                          <a:srgbClr val="FF0000"/>
                        </a:solidFill>
                      </a:endParaRPr>
                    </a:p>
                  </a:txBody>
                  <a:tcPr/>
                </a:tc>
                <a:tc>
                  <a:txBody>
                    <a:bodyPr/>
                    <a:lstStyle/>
                    <a:p>
                      <a:pPr algn="ctr"/>
                      <a:r>
                        <a:rPr lang="en-US" u="sng" dirty="0" smtClean="0">
                          <a:solidFill>
                            <a:srgbClr val="FF0000"/>
                          </a:solidFill>
                        </a:rPr>
                        <a:t>0.32</a:t>
                      </a:r>
                      <a:endParaRPr lang="en-US" u="sng" dirty="0">
                        <a:solidFill>
                          <a:srgbClr val="FF0000"/>
                        </a:solidFill>
                      </a:endParaRPr>
                    </a:p>
                  </a:txBody>
                  <a:tcPr/>
                </a:tc>
              </a:tr>
              <a:tr h="366510">
                <a:tc>
                  <a:txBody>
                    <a:bodyPr/>
                    <a:lstStyle/>
                    <a:p>
                      <a:r>
                        <a:rPr lang="en-US" dirty="0" smtClean="0"/>
                        <a:t>85h</a:t>
                      </a:r>
                      <a:endParaRPr lang="en-US" dirty="0"/>
                    </a:p>
                  </a:txBody>
                  <a:tcPr/>
                </a:tc>
                <a:tc>
                  <a:txBody>
                    <a:bodyPr/>
                    <a:lstStyle/>
                    <a:p>
                      <a:pPr algn="ctr"/>
                      <a:r>
                        <a:rPr lang="en-US" u="sng" dirty="0" smtClean="0">
                          <a:solidFill>
                            <a:srgbClr val="FF0000"/>
                          </a:solidFill>
                        </a:rPr>
                        <a:t>0.70</a:t>
                      </a:r>
                      <a:endParaRPr lang="en-US" u="sng" dirty="0">
                        <a:solidFill>
                          <a:srgbClr val="FF0000"/>
                        </a:solidFill>
                      </a:endParaRPr>
                    </a:p>
                  </a:txBody>
                  <a:tcPr/>
                </a:tc>
                <a:tc>
                  <a:txBody>
                    <a:bodyPr/>
                    <a:lstStyle/>
                    <a:p>
                      <a:pPr algn="ctr"/>
                      <a:r>
                        <a:rPr lang="en-US" u="sng" dirty="0" smtClean="0">
                          <a:solidFill>
                            <a:srgbClr val="FF0000"/>
                          </a:solidFill>
                        </a:rPr>
                        <a:t>0.67</a:t>
                      </a:r>
                      <a:endParaRPr lang="en-US" u="sng" dirty="0">
                        <a:solidFill>
                          <a:srgbClr val="FF0000"/>
                        </a:solidFill>
                      </a:endParaRPr>
                    </a:p>
                  </a:txBody>
                  <a:tcPr/>
                </a:tc>
              </a:tr>
            </a:tbl>
          </a:graphicData>
        </a:graphic>
      </p:graphicFrame>
      <p:sp>
        <p:nvSpPr>
          <p:cNvPr id="10" name="TextBox 9"/>
          <p:cNvSpPr txBox="1"/>
          <p:nvPr/>
        </p:nvSpPr>
        <p:spPr>
          <a:xfrm>
            <a:off x="5729762" y="1550313"/>
            <a:ext cx="3121367" cy="430887"/>
          </a:xfrm>
          <a:prstGeom prst="rect">
            <a:avLst/>
          </a:prstGeom>
          <a:noFill/>
        </p:spPr>
        <p:txBody>
          <a:bodyPr wrap="none" rtlCol="0">
            <a:spAutoFit/>
          </a:bodyPr>
          <a:lstStyle/>
          <a:p>
            <a:r>
              <a:rPr lang="en-US" sz="2200" dirty="0" smtClean="0"/>
              <a:t>DD spread (K) of 5 cases</a:t>
            </a:r>
            <a:endParaRPr lang="en-US" sz="2200" dirty="0"/>
          </a:p>
        </p:txBody>
      </p:sp>
    </p:spTree>
    <p:extLst>
      <p:ext uri="{BB962C8B-B14F-4D97-AF65-F5344CB8AC3E}">
        <p14:creationId xmlns:p14="http://schemas.microsoft.com/office/powerpoint/2010/main" xmlns="" val="2977502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685800" y="1371600"/>
            <a:ext cx="7848600" cy="4800600"/>
          </a:xfrm>
        </p:spPr>
        <p:txBody>
          <a:bodyPr>
            <a:normAutofit lnSpcReduction="10000"/>
          </a:bodyPr>
          <a:lstStyle/>
          <a:p>
            <a:r>
              <a:rPr lang="en-US" dirty="0" smtClean="0"/>
              <a:t>Initial check-out of GMI looks good</a:t>
            </a:r>
          </a:p>
          <a:p>
            <a:pPr lvl="1"/>
            <a:r>
              <a:rPr lang="en-US" dirty="0" smtClean="0"/>
              <a:t>Vicarious cold calibration shown to be a useful tool for analyzing calibration</a:t>
            </a:r>
          </a:p>
          <a:p>
            <a:r>
              <a:rPr lang="en-US" dirty="0" smtClean="0"/>
              <a:t>GMI will be ready to be used as the reference radiometer for GPM</a:t>
            </a:r>
          </a:p>
          <a:p>
            <a:pPr lvl="1"/>
            <a:r>
              <a:rPr lang="en-US" dirty="0" smtClean="0"/>
              <a:t>1 year of data is desired before adding it to the constellation</a:t>
            </a:r>
          </a:p>
          <a:p>
            <a:r>
              <a:rPr lang="en-US" dirty="0" smtClean="0"/>
              <a:t>X-Cal has recently started to focus on calculating uncertainties for inter-calibration</a:t>
            </a:r>
          </a:p>
          <a:p>
            <a:pPr lvl="1"/>
            <a:r>
              <a:rPr lang="en-US" dirty="0" smtClean="0"/>
              <a:t>Preliminary analysis has shown sensitivity of water vapor and high frequency channels to water vapor profile assumptions and atmospheric absorption models</a:t>
            </a:r>
          </a:p>
        </p:txBody>
      </p:sp>
      <p:sp>
        <p:nvSpPr>
          <p:cNvPr id="4" name="Footer Placeholder 3"/>
          <p:cNvSpPr>
            <a:spLocks noGrp="1"/>
          </p:cNvSpPr>
          <p:nvPr>
            <p:ph type="ftr" sz="quarter" idx="11"/>
          </p:nvPr>
        </p:nvSpPr>
        <p:spPr/>
        <p:txBody>
          <a:bodyPr/>
          <a:lstStyle/>
          <a:p>
            <a:r>
              <a:rPr lang="en-US" smtClean="0"/>
              <a:t>Kroodsma        GSICS meeting          2014/08/26</a:t>
            </a:r>
            <a:endParaRPr lang="en-US"/>
          </a:p>
        </p:txBody>
      </p:sp>
      <p:sp>
        <p:nvSpPr>
          <p:cNvPr id="5" name="Slide Number Placeholder 4"/>
          <p:cNvSpPr>
            <a:spLocks noGrp="1"/>
          </p:cNvSpPr>
          <p:nvPr>
            <p:ph type="sldNum" sz="quarter" idx="12"/>
          </p:nvPr>
        </p:nvSpPr>
        <p:spPr/>
        <p:txBody>
          <a:bodyPr/>
          <a:lstStyle/>
          <a:p>
            <a:fld id="{BC619174-F2B3-4149-958D-43FDA6E26176}" type="slidenum">
              <a:rPr lang="en-US" smtClean="0"/>
              <a:pPr/>
              <a:t>27</a:t>
            </a:fld>
            <a:endParaRPr lang="en-US"/>
          </a:p>
        </p:txBody>
      </p:sp>
    </p:spTree>
    <p:extLst>
      <p:ext uri="{BB962C8B-B14F-4D97-AF65-F5344CB8AC3E}">
        <p14:creationId xmlns:p14="http://schemas.microsoft.com/office/powerpoint/2010/main" xmlns="" val="7288923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Precipitation Measurement (GPM)</a:t>
            </a:r>
            <a:endParaRPr lang="en-US" dirty="0"/>
          </a:p>
        </p:txBody>
      </p:sp>
      <p:sp>
        <p:nvSpPr>
          <p:cNvPr id="3" name="Content Placeholder 2"/>
          <p:cNvSpPr>
            <a:spLocks noGrp="1"/>
          </p:cNvSpPr>
          <p:nvPr>
            <p:ph idx="1"/>
          </p:nvPr>
        </p:nvSpPr>
        <p:spPr/>
        <p:txBody>
          <a:bodyPr/>
          <a:lstStyle/>
          <a:p>
            <a:r>
              <a:rPr lang="en-US" dirty="0" smtClean="0"/>
              <a:t>Use multiple radiometers on individual platforms to measure global precipitation</a:t>
            </a:r>
          </a:p>
          <a:p>
            <a:pPr lvl="1"/>
            <a:r>
              <a:rPr lang="en-US" dirty="0" smtClean="0"/>
              <a:t>Goal: global measurements every 3 hours</a:t>
            </a:r>
          </a:p>
          <a:p>
            <a:r>
              <a:rPr lang="en-US" dirty="0" smtClean="0"/>
              <a:t>GPM X-Cal group is responsible for developing inter-calibration algorithms</a:t>
            </a:r>
          </a:p>
          <a:p>
            <a:pPr lvl="1"/>
            <a:r>
              <a:rPr lang="en-US" dirty="0" smtClean="0"/>
              <a:t>Original focus on microwave imagers</a:t>
            </a:r>
          </a:p>
          <a:p>
            <a:pPr lvl="1"/>
            <a:r>
              <a:rPr lang="en-US" dirty="0" smtClean="0"/>
              <a:t>More recent focus on microwave sounders</a:t>
            </a:r>
            <a:endParaRPr lang="en-US" dirty="0"/>
          </a:p>
          <a:p>
            <a:r>
              <a:rPr lang="en-US" dirty="0" smtClean="0"/>
              <a:t>Core observatory launched! </a:t>
            </a:r>
          </a:p>
          <a:p>
            <a:pPr lvl="1"/>
            <a:r>
              <a:rPr lang="en-US" dirty="0" smtClean="0"/>
              <a:t>February 28, 2014 3:37 JST</a:t>
            </a:r>
          </a:p>
        </p:txBody>
      </p:sp>
      <p:sp>
        <p:nvSpPr>
          <p:cNvPr id="4" name="Footer Placeholder 3"/>
          <p:cNvSpPr>
            <a:spLocks noGrp="1"/>
          </p:cNvSpPr>
          <p:nvPr>
            <p:ph type="ftr" sz="quarter" idx="11"/>
          </p:nvPr>
        </p:nvSpPr>
        <p:spPr/>
        <p:txBody>
          <a:bodyPr/>
          <a:lstStyle/>
          <a:p>
            <a:r>
              <a:rPr lang="en-US" smtClean="0"/>
              <a:t>Kroodsma        GSICS meeting          2014/08/26</a:t>
            </a:r>
            <a:endParaRPr lang="en-US"/>
          </a:p>
        </p:txBody>
      </p:sp>
      <p:sp>
        <p:nvSpPr>
          <p:cNvPr id="5" name="Slide Number Placeholder 4"/>
          <p:cNvSpPr>
            <a:spLocks noGrp="1"/>
          </p:cNvSpPr>
          <p:nvPr>
            <p:ph type="sldNum" sz="quarter" idx="12"/>
          </p:nvPr>
        </p:nvSpPr>
        <p:spPr/>
        <p:txBody>
          <a:bodyPr/>
          <a:lstStyle/>
          <a:p>
            <a:fld id="{BC619174-F2B3-4149-958D-43FDA6E26176}" type="slidenum">
              <a:rPr lang="en-US" smtClean="0"/>
              <a:pPr/>
              <a:t>3</a:t>
            </a:fld>
            <a:endParaRPr lang="en-US"/>
          </a:p>
        </p:txBody>
      </p:sp>
    </p:spTree>
    <p:extLst>
      <p:ext uri="{BB962C8B-B14F-4D97-AF65-F5344CB8AC3E}">
        <p14:creationId xmlns:p14="http://schemas.microsoft.com/office/powerpoint/2010/main" xmlns="" val="13809458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GPM Microwave Imager (GMI)</a:t>
            </a:r>
            <a:endParaRPr lang="en-US" dirty="0"/>
          </a:p>
        </p:txBody>
      </p:sp>
      <p:sp>
        <p:nvSpPr>
          <p:cNvPr id="3" name="Content Placeholder 2"/>
          <p:cNvSpPr>
            <a:spLocks noGrp="1"/>
          </p:cNvSpPr>
          <p:nvPr>
            <p:ph idx="1"/>
          </p:nvPr>
        </p:nvSpPr>
        <p:spPr/>
        <p:txBody>
          <a:bodyPr/>
          <a:lstStyle/>
          <a:p>
            <a:r>
              <a:rPr lang="en-US" dirty="0" smtClean="0"/>
              <a:t>GMI turned </a:t>
            </a:r>
            <a:r>
              <a:rPr lang="en-US" dirty="0"/>
              <a:t>on March </a:t>
            </a:r>
            <a:r>
              <a:rPr lang="en-US" dirty="0" smtClean="0"/>
              <a:t>4</a:t>
            </a:r>
          </a:p>
          <a:p>
            <a:r>
              <a:rPr lang="en-US" dirty="0" smtClean="0"/>
              <a:t>Public data release June 16</a:t>
            </a:r>
          </a:p>
          <a:p>
            <a:pPr lvl="1"/>
            <a:r>
              <a:rPr lang="en-US" dirty="0" smtClean="0"/>
              <a:t>Over 2 months ahead of requirement (6 months after launch)</a:t>
            </a:r>
          </a:p>
          <a:p>
            <a:r>
              <a:rPr lang="en-US" dirty="0" smtClean="0"/>
              <a:t>Next reprocessing on September 2</a:t>
            </a:r>
          </a:p>
          <a:p>
            <a:pPr lvl="1"/>
            <a:r>
              <a:rPr lang="en-US" dirty="0" smtClean="0"/>
              <a:t>Clean up many of the anomalies seen in the current GMI data</a:t>
            </a:r>
          </a:p>
          <a:p>
            <a:r>
              <a:rPr lang="en-US" dirty="0" smtClean="0"/>
              <a:t>GMI calibration is looking very good</a:t>
            </a:r>
            <a:endParaRPr lang="en-US" dirty="0"/>
          </a:p>
        </p:txBody>
      </p:sp>
      <p:sp>
        <p:nvSpPr>
          <p:cNvPr id="4" name="Footer Placeholder 3"/>
          <p:cNvSpPr>
            <a:spLocks noGrp="1"/>
          </p:cNvSpPr>
          <p:nvPr>
            <p:ph type="ftr" sz="quarter" idx="11"/>
          </p:nvPr>
        </p:nvSpPr>
        <p:spPr/>
        <p:txBody>
          <a:bodyPr/>
          <a:lstStyle/>
          <a:p>
            <a:r>
              <a:rPr lang="en-US" smtClean="0"/>
              <a:t>Kroodsma        GSICS meeting          2014/08/26</a:t>
            </a:r>
            <a:endParaRPr lang="en-US"/>
          </a:p>
        </p:txBody>
      </p:sp>
      <p:sp>
        <p:nvSpPr>
          <p:cNvPr id="5" name="Slide Number Placeholder 4"/>
          <p:cNvSpPr>
            <a:spLocks noGrp="1"/>
          </p:cNvSpPr>
          <p:nvPr>
            <p:ph type="sldNum" sz="quarter" idx="12"/>
          </p:nvPr>
        </p:nvSpPr>
        <p:spPr/>
        <p:txBody>
          <a:bodyPr/>
          <a:lstStyle/>
          <a:p>
            <a:fld id="{BC619174-F2B3-4149-958D-43FDA6E26176}" type="slidenum">
              <a:rPr lang="en-US" smtClean="0"/>
              <a:pPr/>
              <a:t>4</a:t>
            </a:fld>
            <a:endParaRPr lang="en-US"/>
          </a:p>
        </p:txBody>
      </p:sp>
    </p:spTree>
    <p:extLst>
      <p:ext uri="{BB962C8B-B14F-4D97-AF65-F5344CB8AC3E}">
        <p14:creationId xmlns:p14="http://schemas.microsoft.com/office/powerpoint/2010/main" xmlns="" val="29658192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Microwave Imagers for GPM constellation</a:t>
            </a:r>
            <a:endParaRPr lang="en-US" dirty="0"/>
          </a:p>
        </p:txBody>
      </p:sp>
      <p:sp>
        <p:nvSpPr>
          <p:cNvPr id="4" name="Footer Placeholder 3"/>
          <p:cNvSpPr>
            <a:spLocks noGrp="1"/>
          </p:cNvSpPr>
          <p:nvPr>
            <p:ph type="ftr" sz="quarter" idx="11"/>
          </p:nvPr>
        </p:nvSpPr>
        <p:spPr/>
        <p:txBody>
          <a:bodyPr/>
          <a:lstStyle/>
          <a:p>
            <a:r>
              <a:rPr lang="en-US" smtClean="0"/>
              <a:t>Kroodsma        GSICS meeting          2014/08/26</a:t>
            </a:r>
            <a:endParaRPr lang="en-US"/>
          </a:p>
        </p:txBody>
      </p:sp>
      <p:sp>
        <p:nvSpPr>
          <p:cNvPr id="5" name="Slide Number Placeholder 4"/>
          <p:cNvSpPr>
            <a:spLocks noGrp="1"/>
          </p:cNvSpPr>
          <p:nvPr>
            <p:ph type="sldNum" sz="quarter" idx="12"/>
          </p:nvPr>
        </p:nvSpPr>
        <p:spPr/>
        <p:txBody>
          <a:bodyPr/>
          <a:lstStyle/>
          <a:p>
            <a:fld id="{BC619174-F2B3-4149-958D-43FDA6E26176}" type="slidenum">
              <a:rPr lang="en-US" smtClean="0"/>
              <a:pPr/>
              <a:t>5</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xmlns="" val="2297873948"/>
              </p:ext>
            </p:extLst>
          </p:nvPr>
        </p:nvGraphicFramePr>
        <p:xfrm>
          <a:off x="304800" y="1752600"/>
          <a:ext cx="8534398" cy="4053840"/>
        </p:xfrm>
        <a:graphic>
          <a:graphicData uri="http://schemas.openxmlformats.org/drawingml/2006/table">
            <a:tbl>
              <a:tblPr firstRow="1" firstCol="1" bandRow="1">
                <a:tableStyleId>{073A0DAA-6AF3-43AB-8588-CEC1D06C72B9}</a:tableStyleId>
              </a:tblPr>
              <a:tblGrid>
                <a:gridCol w="1153677"/>
                <a:gridCol w="838874"/>
                <a:gridCol w="838874"/>
                <a:gridCol w="834761"/>
                <a:gridCol w="755751"/>
                <a:gridCol w="902975"/>
                <a:gridCol w="1010940"/>
                <a:gridCol w="1099273"/>
                <a:gridCol w="1099273"/>
              </a:tblGrid>
              <a:tr h="619392">
                <a:tc>
                  <a:txBody>
                    <a:bodyPr/>
                    <a:lstStyle/>
                    <a:p>
                      <a:pPr marL="0" marR="0" algn="ctr">
                        <a:spcBef>
                          <a:spcPts val="0"/>
                        </a:spcBef>
                        <a:spcAft>
                          <a:spcPts val="0"/>
                        </a:spcAft>
                      </a:pPr>
                      <a:r>
                        <a:rPr lang="en-US" sz="1400" dirty="0">
                          <a:effectLst/>
                        </a:rPr>
                        <a:t>Radiometer</a:t>
                      </a:r>
                      <a:endParaRPr lang="en-US" sz="1400" dirty="0">
                        <a:effectLst/>
                        <a:latin typeface="Times New Roman"/>
                        <a:ea typeface="Times New Roman"/>
                      </a:endParaRPr>
                    </a:p>
                  </a:txBody>
                  <a:tcPr marL="68580" marR="68580" marT="0" marB="0" anchor="ctr">
                    <a:solidFill>
                      <a:srgbClr val="003399"/>
                    </a:solidFill>
                  </a:tcPr>
                </a:tc>
                <a:tc gridSpan="5">
                  <a:txBody>
                    <a:bodyPr/>
                    <a:lstStyle/>
                    <a:p>
                      <a:pPr marL="0" marR="0" algn="ctr">
                        <a:spcBef>
                          <a:spcPts val="0"/>
                        </a:spcBef>
                        <a:spcAft>
                          <a:spcPts val="0"/>
                        </a:spcAft>
                      </a:pPr>
                      <a:r>
                        <a:rPr lang="en-US" sz="1400" dirty="0">
                          <a:effectLst/>
                        </a:rPr>
                        <a:t>Frequency (GHz)</a:t>
                      </a:r>
                      <a:endParaRPr lang="en-US" sz="1400" dirty="0">
                        <a:effectLst/>
                        <a:latin typeface="Times New Roman"/>
                        <a:ea typeface="Times New Roman"/>
                      </a:endParaRPr>
                    </a:p>
                  </a:txBody>
                  <a:tcPr marL="68580" marR="68580" marT="0" marB="0" anchor="ctr">
                    <a:solidFill>
                      <a:srgbClr val="00339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algn="ctr">
                        <a:spcBef>
                          <a:spcPts val="0"/>
                        </a:spcBef>
                        <a:spcAft>
                          <a:spcPts val="0"/>
                        </a:spcAft>
                      </a:pPr>
                      <a:endParaRPr lang="en-US" sz="14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400" dirty="0">
                          <a:effectLst/>
                        </a:rPr>
                        <a:t>Nominal EIA (degrees)</a:t>
                      </a:r>
                      <a:endParaRPr lang="en-US" sz="1400" dirty="0">
                        <a:effectLst/>
                        <a:latin typeface="Times New Roman"/>
                        <a:ea typeface="Times New Roman"/>
                      </a:endParaRPr>
                    </a:p>
                  </a:txBody>
                  <a:tcPr marL="68580" marR="68580" marT="0" marB="0" anchor="ctr">
                    <a:solidFill>
                      <a:srgbClr val="003399"/>
                    </a:solidFill>
                  </a:tcPr>
                </a:tc>
                <a:tc>
                  <a:txBody>
                    <a:bodyPr/>
                    <a:lstStyle/>
                    <a:p>
                      <a:pPr marL="0" marR="0" algn="ctr">
                        <a:spcBef>
                          <a:spcPts val="0"/>
                        </a:spcBef>
                        <a:spcAft>
                          <a:spcPts val="0"/>
                        </a:spcAft>
                      </a:pPr>
                      <a:r>
                        <a:rPr lang="en-US" sz="1400" dirty="0">
                          <a:effectLst/>
                        </a:rPr>
                        <a:t>Orbital Inclination (degrees)</a:t>
                      </a:r>
                      <a:endParaRPr lang="en-US" sz="1400" dirty="0">
                        <a:effectLst/>
                        <a:latin typeface="Times New Roman"/>
                        <a:ea typeface="Times New Roman"/>
                      </a:endParaRPr>
                    </a:p>
                  </a:txBody>
                  <a:tcPr marL="68580" marR="68580" marT="0" marB="0">
                    <a:solidFill>
                      <a:srgbClr val="003399"/>
                    </a:solidFill>
                  </a:tcPr>
                </a:tc>
                <a:tc>
                  <a:txBody>
                    <a:bodyPr/>
                    <a:lstStyle/>
                    <a:p>
                      <a:pPr marL="0" marR="0" algn="ctr">
                        <a:spcBef>
                          <a:spcPts val="0"/>
                        </a:spcBef>
                        <a:spcAft>
                          <a:spcPts val="0"/>
                        </a:spcAft>
                      </a:pPr>
                      <a:r>
                        <a:rPr lang="en-US" sz="1400" dirty="0" smtClean="0">
                          <a:effectLst/>
                          <a:latin typeface="Times New Roman"/>
                          <a:ea typeface="Times New Roman"/>
                        </a:rPr>
                        <a:t>Local Crossing Time (</a:t>
                      </a:r>
                      <a:r>
                        <a:rPr lang="en-US" sz="1400" dirty="0" err="1" smtClean="0">
                          <a:effectLst/>
                          <a:latin typeface="Times New Roman"/>
                          <a:ea typeface="Times New Roman"/>
                        </a:rPr>
                        <a:t>asc</a:t>
                      </a:r>
                      <a:r>
                        <a:rPr lang="en-US" sz="1400" dirty="0" smtClean="0">
                          <a:effectLst/>
                          <a:latin typeface="Times New Roman"/>
                          <a:ea typeface="Times New Roman"/>
                        </a:rPr>
                        <a:t>)</a:t>
                      </a:r>
                      <a:endParaRPr lang="en-US" sz="1400" dirty="0">
                        <a:effectLst/>
                        <a:latin typeface="Times New Roman"/>
                        <a:ea typeface="Times New Roman"/>
                      </a:endParaRPr>
                    </a:p>
                  </a:txBody>
                  <a:tcPr marL="68580" marR="68580" marT="0" marB="0">
                    <a:solidFill>
                      <a:srgbClr val="003399"/>
                    </a:solidFill>
                  </a:tcPr>
                </a:tc>
              </a:tr>
              <a:tr h="412928">
                <a:tc>
                  <a:txBody>
                    <a:bodyPr/>
                    <a:lstStyle/>
                    <a:p>
                      <a:pPr marL="0" marR="0">
                        <a:spcBef>
                          <a:spcPts val="0"/>
                        </a:spcBef>
                        <a:spcAft>
                          <a:spcPts val="0"/>
                        </a:spcAft>
                      </a:pPr>
                      <a:r>
                        <a:rPr lang="en-US" sz="1400" dirty="0" err="1">
                          <a:effectLst/>
                        </a:rPr>
                        <a:t>WindSat</a:t>
                      </a:r>
                      <a:endParaRPr lang="en-US" sz="1400" dirty="0">
                        <a:effectLst/>
                        <a:latin typeface="Times New Roman"/>
                        <a:ea typeface="Times New Roman"/>
                      </a:endParaRPr>
                    </a:p>
                  </a:txBody>
                  <a:tcPr marL="68580" marR="68580" marT="0" marB="0" anchor="ctr">
                    <a:solidFill>
                      <a:srgbClr val="003399"/>
                    </a:solidFill>
                  </a:tcPr>
                </a:tc>
                <a:tc>
                  <a:txBody>
                    <a:bodyPr/>
                    <a:lstStyle/>
                    <a:p>
                      <a:pPr marL="0" marR="0" algn="ctr">
                        <a:spcBef>
                          <a:spcPts val="0"/>
                        </a:spcBef>
                        <a:spcAft>
                          <a:spcPts val="0"/>
                        </a:spcAft>
                      </a:pPr>
                      <a:r>
                        <a:rPr lang="en-US" sz="1400" dirty="0">
                          <a:effectLst/>
                        </a:rPr>
                        <a:t>10.7V</a:t>
                      </a:r>
                    </a:p>
                    <a:p>
                      <a:pPr marL="0" marR="0" algn="ctr">
                        <a:spcBef>
                          <a:spcPts val="0"/>
                        </a:spcBef>
                        <a:spcAft>
                          <a:spcPts val="0"/>
                        </a:spcAft>
                      </a:pPr>
                      <a:r>
                        <a:rPr lang="en-US" sz="1400" dirty="0">
                          <a:effectLst/>
                        </a:rPr>
                        <a:t>10.7H</a:t>
                      </a:r>
                      <a:endParaRPr lang="en-US" sz="14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400" dirty="0">
                          <a:effectLst/>
                        </a:rPr>
                        <a:t>18.7V</a:t>
                      </a:r>
                    </a:p>
                    <a:p>
                      <a:pPr marL="0" marR="0" algn="ctr">
                        <a:spcBef>
                          <a:spcPts val="0"/>
                        </a:spcBef>
                        <a:spcAft>
                          <a:spcPts val="0"/>
                        </a:spcAft>
                      </a:pPr>
                      <a:r>
                        <a:rPr lang="en-US" sz="1400" dirty="0">
                          <a:effectLst/>
                        </a:rPr>
                        <a:t>18.7H</a:t>
                      </a:r>
                      <a:endParaRPr lang="en-US" sz="14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400">
                          <a:effectLst/>
                        </a:rPr>
                        <a:t>23.8V</a:t>
                      </a:r>
                    </a:p>
                    <a:p>
                      <a:pPr marL="0" marR="0" algn="ctr">
                        <a:spcBef>
                          <a:spcPts val="0"/>
                        </a:spcBef>
                        <a:spcAft>
                          <a:spcPts val="0"/>
                        </a:spcAft>
                      </a:pPr>
                      <a:r>
                        <a:rPr lang="en-US" sz="1400">
                          <a:effectLst/>
                        </a:rPr>
                        <a:t>23.8H</a:t>
                      </a:r>
                      <a:endParaRPr lang="en-US" sz="14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400" dirty="0">
                          <a:effectLst/>
                        </a:rPr>
                        <a:t>37.0V</a:t>
                      </a:r>
                    </a:p>
                    <a:p>
                      <a:pPr marL="0" marR="0" algn="ctr">
                        <a:spcBef>
                          <a:spcPts val="0"/>
                        </a:spcBef>
                        <a:spcAft>
                          <a:spcPts val="0"/>
                        </a:spcAft>
                      </a:pPr>
                      <a:r>
                        <a:rPr lang="en-US" sz="1400" dirty="0">
                          <a:effectLst/>
                        </a:rPr>
                        <a:t>37.0H</a:t>
                      </a:r>
                      <a:endParaRPr lang="en-US" sz="1400" dirty="0">
                        <a:effectLst/>
                        <a:latin typeface="Times New Roman"/>
                        <a:ea typeface="Times New Roman"/>
                      </a:endParaRPr>
                    </a:p>
                  </a:txBody>
                  <a:tcPr marL="68580" marR="68580" marT="0" marB="0" anchor="ctr"/>
                </a:tc>
                <a:tc>
                  <a:txBody>
                    <a:bodyPr/>
                    <a:lstStyle/>
                    <a:p>
                      <a:pPr marL="0" marR="0" algn="ctr">
                        <a:spcBef>
                          <a:spcPts val="0"/>
                        </a:spcBef>
                        <a:spcAft>
                          <a:spcPts val="0"/>
                        </a:spcAft>
                      </a:pPr>
                      <a:endParaRPr lang="en-US" sz="14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400">
                          <a:effectLst/>
                        </a:rPr>
                        <a:t>49.9-55.3</a:t>
                      </a:r>
                      <a:endParaRPr lang="en-US" sz="14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400">
                          <a:effectLst/>
                        </a:rPr>
                        <a:t>98.7</a:t>
                      </a:r>
                      <a:endParaRPr lang="en-US" sz="14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400" dirty="0" smtClean="0">
                          <a:effectLst/>
                          <a:latin typeface="Times New Roman"/>
                          <a:ea typeface="Times New Roman"/>
                        </a:rPr>
                        <a:t>6:00pm</a:t>
                      </a:r>
                      <a:endParaRPr lang="en-US" sz="1400" dirty="0">
                        <a:effectLst/>
                        <a:latin typeface="Times New Roman"/>
                        <a:ea typeface="Times New Roman"/>
                      </a:endParaRPr>
                    </a:p>
                  </a:txBody>
                  <a:tcPr marL="68580" marR="68580" marT="0" marB="0" anchor="ctr"/>
                </a:tc>
              </a:tr>
              <a:tr h="412928">
                <a:tc>
                  <a:txBody>
                    <a:bodyPr/>
                    <a:lstStyle/>
                    <a:p>
                      <a:pPr marL="0" marR="0">
                        <a:spcBef>
                          <a:spcPts val="0"/>
                        </a:spcBef>
                        <a:spcAft>
                          <a:spcPts val="0"/>
                        </a:spcAft>
                      </a:pPr>
                      <a:r>
                        <a:rPr lang="en-US" sz="1400" dirty="0">
                          <a:effectLst/>
                        </a:rPr>
                        <a:t>AMSR-E</a:t>
                      </a:r>
                      <a:endParaRPr lang="en-US" sz="1400" dirty="0">
                        <a:effectLst/>
                        <a:latin typeface="Times New Roman"/>
                        <a:ea typeface="Times New Roman"/>
                      </a:endParaRPr>
                    </a:p>
                  </a:txBody>
                  <a:tcPr marL="68580" marR="68580" marT="0" marB="0" anchor="ctr">
                    <a:solidFill>
                      <a:srgbClr val="003399"/>
                    </a:solidFill>
                  </a:tcPr>
                </a:tc>
                <a:tc>
                  <a:txBody>
                    <a:bodyPr/>
                    <a:lstStyle/>
                    <a:p>
                      <a:pPr marL="0" marR="0" algn="ctr">
                        <a:spcBef>
                          <a:spcPts val="0"/>
                        </a:spcBef>
                        <a:spcAft>
                          <a:spcPts val="0"/>
                        </a:spcAft>
                      </a:pPr>
                      <a:r>
                        <a:rPr lang="en-US" sz="1400" dirty="0">
                          <a:effectLst/>
                        </a:rPr>
                        <a:t>10.65V</a:t>
                      </a:r>
                    </a:p>
                    <a:p>
                      <a:pPr marL="0" marR="0" algn="ctr">
                        <a:spcBef>
                          <a:spcPts val="0"/>
                        </a:spcBef>
                        <a:spcAft>
                          <a:spcPts val="0"/>
                        </a:spcAft>
                      </a:pPr>
                      <a:r>
                        <a:rPr lang="en-US" sz="1400" dirty="0">
                          <a:effectLst/>
                        </a:rPr>
                        <a:t>10.65H</a:t>
                      </a:r>
                      <a:endParaRPr lang="en-US" sz="14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400" dirty="0">
                          <a:effectLst/>
                        </a:rPr>
                        <a:t>18.7V</a:t>
                      </a:r>
                    </a:p>
                    <a:p>
                      <a:pPr marL="0" marR="0" algn="ctr">
                        <a:spcBef>
                          <a:spcPts val="0"/>
                        </a:spcBef>
                        <a:spcAft>
                          <a:spcPts val="0"/>
                        </a:spcAft>
                      </a:pPr>
                      <a:r>
                        <a:rPr lang="en-US" sz="1400" dirty="0">
                          <a:effectLst/>
                        </a:rPr>
                        <a:t>18.7H</a:t>
                      </a:r>
                      <a:endParaRPr lang="en-US" sz="14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400" dirty="0">
                          <a:effectLst/>
                        </a:rPr>
                        <a:t>23.8V</a:t>
                      </a:r>
                    </a:p>
                    <a:p>
                      <a:pPr marL="0" marR="0" algn="ctr">
                        <a:spcBef>
                          <a:spcPts val="0"/>
                        </a:spcBef>
                        <a:spcAft>
                          <a:spcPts val="0"/>
                        </a:spcAft>
                      </a:pPr>
                      <a:r>
                        <a:rPr lang="en-US" sz="1400" dirty="0">
                          <a:effectLst/>
                        </a:rPr>
                        <a:t>23.8H</a:t>
                      </a:r>
                      <a:endParaRPr lang="en-US" sz="14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400" dirty="0">
                          <a:effectLst/>
                        </a:rPr>
                        <a:t>36.5V</a:t>
                      </a:r>
                    </a:p>
                    <a:p>
                      <a:pPr marL="0" marR="0" algn="ctr">
                        <a:spcBef>
                          <a:spcPts val="0"/>
                        </a:spcBef>
                        <a:spcAft>
                          <a:spcPts val="0"/>
                        </a:spcAft>
                      </a:pPr>
                      <a:r>
                        <a:rPr lang="en-US" sz="1400" dirty="0">
                          <a:effectLst/>
                        </a:rPr>
                        <a:t>36.5H</a:t>
                      </a:r>
                      <a:endParaRPr lang="en-US" sz="14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400" dirty="0" smtClean="0">
                          <a:effectLst/>
                          <a:latin typeface="Times New Roman"/>
                          <a:ea typeface="Times New Roman"/>
                        </a:rPr>
                        <a:t>89.0V</a:t>
                      </a:r>
                    </a:p>
                    <a:p>
                      <a:pPr marL="0" marR="0" algn="ctr">
                        <a:spcBef>
                          <a:spcPts val="0"/>
                        </a:spcBef>
                        <a:spcAft>
                          <a:spcPts val="0"/>
                        </a:spcAft>
                      </a:pPr>
                      <a:r>
                        <a:rPr lang="en-US" sz="1400" dirty="0" smtClean="0">
                          <a:effectLst/>
                          <a:latin typeface="Times New Roman"/>
                          <a:ea typeface="Times New Roman"/>
                        </a:rPr>
                        <a:t>89.0H</a:t>
                      </a:r>
                    </a:p>
                  </a:txBody>
                  <a:tcPr marL="68580" marR="68580" marT="0" marB="0" anchor="ctr"/>
                </a:tc>
                <a:tc>
                  <a:txBody>
                    <a:bodyPr/>
                    <a:lstStyle/>
                    <a:p>
                      <a:pPr marL="0" marR="0" algn="ctr">
                        <a:spcBef>
                          <a:spcPts val="0"/>
                        </a:spcBef>
                        <a:spcAft>
                          <a:spcPts val="0"/>
                        </a:spcAft>
                      </a:pPr>
                      <a:r>
                        <a:rPr lang="en-US" sz="1400" dirty="0">
                          <a:effectLst/>
                        </a:rPr>
                        <a:t>55</a:t>
                      </a:r>
                      <a:endParaRPr lang="en-US" sz="14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400" dirty="0">
                          <a:effectLst/>
                        </a:rPr>
                        <a:t>98</a:t>
                      </a:r>
                      <a:endParaRPr lang="en-US" sz="14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400" dirty="0" smtClean="0">
                          <a:effectLst/>
                          <a:latin typeface="Times New Roman"/>
                          <a:ea typeface="Times New Roman"/>
                        </a:rPr>
                        <a:t>1:30pm</a:t>
                      </a:r>
                      <a:endParaRPr lang="en-US" sz="1400" dirty="0">
                        <a:effectLst/>
                        <a:latin typeface="Times New Roman"/>
                        <a:ea typeface="Times New Roman"/>
                      </a:endParaRPr>
                    </a:p>
                  </a:txBody>
                  <a:tcPr marL="68580" marR="68580" marT="0" marB="0" anchor="ctr"/>
                </a:tc>
              </a:tr>
              <a:tr h="412928">
                <a:tc>
                  <a:txBody>
                    <a:bodyPr/>
                    <a:lstStyle/>
                    <a:p>
                      <a:pPr marL="0" marR="0">
                        <a:spcBef>
                          <a:spcPts val="0"/>
                        </a:spcBef>
                        <a:spcAft>
                          <a:spcPts val="0"/>
                        </a:spcAft>
                      </a:pPr>
                      <a:r>
                        <a:rPr lang="en-US" sz="1400" dirty="0">
                          <a:effectLst/>
                        </a:rPr>
                        <a:t>SSM/I</a:t>
                      </a:r>
                      <a:endParaRPr lang="en-US" sz="1400" dirty="0">
                        <a:effectLst/>
                        <a:latin typeface="Times New Roman"/>
                        <a:ea typeface="Times New Roman"/>
                      </a:endParaRPr>
                    </a:p>
                  </a:txBody>
                  <a:tcPr marL="68580" marR="68580" marT="0" marB="0" anchor="ctr">
                    <a:solidFill>
                      <a:srgbClr val="003399"/>
                    </a:solidFill>
                  </a:tcPr>
                </a:tc>
                <a:tc>
                  <a:txBody>
                    <a:bodyPr/>
                    <a:lstStyle/>
                    <a:p>
                      <a:pPr marL="0" marR="0" algn="ctr">
                        <a:spcBef>
                          <a:spcPts val="0"/>
                        </a:spcBef>
                        <a:spcAft>
                          <a:spcPts val="0"/>
                        </a:spcAft>
                      </a:pPr>
                      <a:r>
                        <a:rPr lang="en-US" sz="1400">
                          <a:effectLst/>
                        </a:rPr>
                        <a:t> </a:t>
                      </a:r>
                      <a:endParaRPr lang="en-US" sz="14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400" dirty="0">
                          <a:effectLst/>
                        </a:rPr>
                        <a:t>19.35V</a:t>
                      </a:r>
                    </a:p>
                    <a:p>
                      <a:pPr marL="0" marR="0" algn="ctr">
                        <a:spcBef>
                          <a:spcPts val="0"/>
                        </a:spcBef>
                        <a:spcAft>
                          <a:spcPts val="0"/>
                        </a:spcAft>
                      </a:pPr>
                      <a:r>
                        <a:rPr lang="en-US" sz="1400" dirty="0">
                          <a:effectLst/>
                        </a:rPr>
                        <a:t>19.35H</a:t>
                      </a:r>
                      <a:endParaRPr lang="en-US" sz="14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400" dirty="0">
                          <a:effectLst/>
                        </a:rPr>
                        <a:t>22.235V</a:t>
                      </a:r>
                      <a:endParaRPr lang="en-US" sz="14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400" dirty="0">
                          <a:effectLst/>
                        </a:rPr>
                        <a:t>37.0V</a:t>
                      </a:r>
                    </a:p>
                    <a:p>
                      <a:pPr marL="0" marR="0" algn="ctr">
                        <a:spcBef>
                          <a:spcPts val="0"/>
                        </a:spcBef>
                        <a:spcAft>
                          <a:spcPts val="0"/>
                        </a:spcAft>
                      </a:pPr>
                      <a:r>
                        <a:rPr lang="en-US" sz="1400" dirty="0">
                          <a:effectLst/>
                        </a:rPr>
                        <a:t>37.0H</a:t>
                      </a:r>
                      <a:endParaRPr lang="en-US" sz="14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400" dirty="0" smtClean="0">
                          <a:effectLst/>
                          <a:latin typeface="Times New Roman"/>
                          <a:ea typeface="Times New Roman"/>
                        </a:rPr>
                        <a:t>85.5V</a:t>
                      </a:r>
                    </a:p>
                    <a:p>
                      <a:pPr marL="0" marR="0" algn="ctr">
                        <a:spcBef>
                          <a:spcPts val="0"/>
                        </a:spcBef>
                        <a:spcAft>
                          <a:spcPts val="0"/>
                        </a:spcAft>
                      </a:pPr>
                      <a:r>
                        <a:rPr lang="en-US" sz="1400" dirty="0" smtClean="0">
                          <a:effectLst/>
                          <a:latin typeface="Times New Roman"/>
                          <a:ea typeface="Times New Roman"/>
                        </a:rPr>
                        <a:t>85.5H</a:t>
                      </a:r>
                      <a:endParaRPr lang="en-US" sz="14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400" dirty="0">
                          <a:effectLst/>
                        </a:rPr>
                        <a:t>53.1</a:t>
                      </a:r>
                      <a:endParaRPr lang="en-US" sz="14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400" dirty="0">
                          <a:effectLst/>
                        </a:rPr>
                        <a:t>98.8</a:t>
                      </a:r>
                      <a:endParaRPr lang="en-US" sz="14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400" dirty="0" smtClean="0">
                          <a:effectLst/>
                          <a:latin typeface="Times New Roman"/>
                          <a:ea typeface="Times New Roman"/>
                        </a:rPr>
                        <a:t>6:00pm</a:t>
                      </a:r>
                      <a:r>
                        <a:rPr lang="en-US" sz="1400" baseline="0" dirty="0" smtClean="0">
                          <a:effectLst/>
                          <a:latin typeface="Times New Roman"/>
                          <a:ea typeface="Times New Roman"/>
                        </a:rPr>
                        <a:t> – 9:00pm</a:t>
                      </a:r>
                      <a:endParaRPr lang="en-US" sz="1400" dirty="0">
                        <a:effectLst/>
                        <a:latin typeface="Times New Roman"/>
                        <a:ea typeface="Times New Roman"/>
                      </a:endParaRPr>
                    </a:p>
                  </a:txBody>
                  <a:tcPr marL="68580" marR="68580" marT="0" marB="0" anchor="ctr"/>
                </a:tc>
              </a:tr>
              <a:tr h="412928">
                <a:tc>
                  <a:txBody>
                    <a:bodyPr/>
                    <a:lstStyle/>
                    <a:p>
                      <a:pPr marL="0" marR="0">
                        <a:spcBef>
                          <a:spcPts val="0"/>
                        </a:spcBef>
                        <a:spcAft>
                          <a:spcPts val="0"/>
                        </a:spcAft>
                      </a:pPr>
                      <a:r>
                        <a:rPr lang="en-US" sz="1400" dirty="0">
                          <a:effectLst/>
                        </a:rPr>
                        <a:t>TMI</a:t>
                      </a:r>
                      <a:endParaRPr lang="en-US" sz="1400" dirty="0">
                        <a:effectLst/>
                        <a:latin typeface="Times New Roman"/>
                        <a:ea typeface="Times New Roman"/>
                      </a:endParaRPr>
                    </a:p>
                  </a:txBody>
                  <a:tcPr marL="68580" marR="68580" marT="0" marB="0" anchor="ctr">
                    <a:solidFill>
                      <a:srgbClr val="003399"/>
                    </a:solidFill>
                  </a:tcPr>
                </a:tc>
                <a:tc>
                  <a:txBody>
                    <a:bodyPr/>
                    <a:lstStyle/>
                    <a:p>
                      <a:pPr marL="0" marR="0" algn="ctr">
                        <a:spcBef>
                          <a:spcPts val="0"/>
                        </a:spcBef>
                        <a:spcAft>
                          <a:spcPts val="0"/>
                        </a:spcAft>
                      </a:pPr>
                      <a:r>
                        <a:rPr lang="en-US" sz="1400" dirty="0">
                          <a:effectLst/>
                        </a:rPr>
                        <a:t>10.65V</a:t>
                      </a:r>
                    </a:p>
                    <a:p>
                      <a:pPr marL="0" marR="0" algn="ctr">
                        <a:spcBef>
                          <a:spcPts val="0"/>
                        </a:spcBef>
                        <a:spcAft>
                          <a:spcPts val="0"/>
                        </a:spcAft>
                      </a:pPr>
                      <a:r>
                        <a:rPr lang="en-US" sz="1400" dirty="0">
                          <a:effectLst/>
                        </a:rPr>
                        <a:t>10.65H</a:t>
                      </a:r>
                      <a:endParaRPr lang="en-US" sz="14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400" dirty="0">
                          <a:effectLst/>
                        </a:rPr>
                        <a:t>19.35V</a:t>
                      </a:r>
                    </a:p>
                    <a:p>
                      <a:pPr marL="0" marR="0" algn="ctr">
                        <a:spcBef>
                          <a:spcPts val="0"/>
                        </a:spcBef>
                        <a:spcAft>
                          <a:spcPts val="0"/>
                        </a:spcAft>
                      </a:pPr>
                      <a:r>
                        <a:rPr lang="en-US" sz="1400" dirty="0">
                          <a:effectLst/>
                        </a:rPr>
                        <a:t>19.35H</a:t>
                      </a:r>
                      <a:endParaRPr lang="en-US" sz="14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400" dirty="0">
                          <a:effectLst/>
                        </a:rPr>
                        <a:t>21.3V</a:t>
                      </a:r>
                      <a:endParaRPr lang="en-US" sz="14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400">
                          <a:effectLst/>
                        </a:rPr>
                        <a:t>37.0V</a:t>
                      </a:r>
                    </a:p>
                    <a:p>
                      <a:pPr marL="0" marR="0" algn="ctr">
                        <a:spcBef>
                          <a:spcPts val="0"/>
                        </a:spcBef>
                        <a:spcAft>
                          <a:spcPts val="0"/>
                        </a:spcAft>
                      </a:pPr>
                      <a:r>
                        <a:rPr lang="en-US" sz="1400">
                          <a:effectLst/>
                        </a:rPr>
                        <a:t>37.0H</a:t>
                      </a:r>
                      <a:endParaRPr lang="en-US" sz="14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400" dirty="0" smtClean="0">
                          <a:effectLst/>
                          <a:latin typeface="Times New Roman"/>
                          <a:ea typeface="Times New Roman"/>
                        </a:rPr>
                        <a:t>85.5V</a:t>
                      </a:r>
                    </a:p>
                    <a:p>
                      <a:pPr marL="0" marR="0" algn="ctr">
                        <a:spcBef>
                          <a:spcPts val="0"/>
                        </a:spcBef>
                        <a:spcAft>
                          <a:spcPts val="0"/>
                        </a:spcAft>
                      </a:pPr>
                      <a:r>
                        <a:rPr lang="en-US" sz="1400" dirty="0" smtClean="0">
                          <a:effectLst/>
                          <a:latin typeface="Times New Roman"/>
                          <a:ea typeface="Times New Roman"/>
                        </a:rPr>
                        <a:t>85.5H</a:t>
                      </a:r>
                      <a:endParaRPr lang="en-US" sz="14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400" dirty="0">
                          <a:effectLst/>
                        </a:rPr>
                        <a:t>53.3 (post-boost)</a:t>
                      </a:r>
                      <a:endParaRPr lang="en-US" sz="14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400" dirty="0">
                          <a:effectLst/>
                        </a:rPr>
                        <a:t>35</a:t>
                      </a:r>
                      <a:endParaRPr lang="en-US" sz="14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400" dirty="0" smtClean="0">
                          <a:effectLst/>
                          <a:latin typeface="Times New Roman"/>
                          <a:ea typeface="Times New Roman"/>
                        </a:rPr>
                        <a:t>--</a:t>
                      </a:r>
                      <a:endParaRPr lang="en-US" sz="1400" dirty="0">
                        <a:effectLst/>
                        <a:latin typeface="Times New Roman"/>
                        <a:ea typeface="Times New Roman"/>
                      </a:endParaRPr>
                    </a:p>
                  </a:txBody>
                  <a:tcPr marL="68580" marR="68580" marT="0" marB="0" anchor="ctr"/>
                </a:tc>
              </a:tr>
              <a:tr h="412928">
                <a:tc>
                  <a:txBody>
                    <a:bodyPr/>
                    <a:lstStyle/>
                    <a:p>
                      <a:pPr marL="0" marR="0">
                        <a:spcBef>
                          <a:spcPts val="0"/>
                        </a:spcBef>
                        <a:spcAft>
                          <a:spcPts val="0"/>
                        </a:spcAft>
                      </a:pPr>
                      <a:r>
                        <a:rPr lang="en-US" sz="1400" dirty="0" smtClean="0">
                          <a:effectLst/>
                          <a:latin typeface="Times New Roman"/>
                          <a:ea typeface="Times New Roman"/>
                        </a:rPr>
                        <a:t>SSMIS</a:t>
                      </a:r>
                      <a:endParaRPr lang="en-US" sz="1400" dirty="0">
                        <a:effectLst/>
                        <a:latin typeface="Times New Roman"/>
                        <a:ea typeface="Times New Roman"/>
                      </a:endParaRPr>
                    </a:p>
                  </a:txBody>
                  <a:tcPr marL="68580" marR="68580" marT="0" marB="0" anchor="ctr">
                    <a:solidFill>
                      <a:srgbClr val="003399"/>
                    </a:solidFill>
                  </a:tcPr>
                </a:tc>
                <a:tc>
                  <a:txBody>
                    <a:bodyPr/>
                    <a:lstStyle/>
                    <a:p>
                      <a:pPr marL="0" marR="0" algn="ctr">
                        <a:spcBef>
                          <a:spcPts val="0"/>
                        </a:spcBef>
                        <a:spcAft>
                          <a:spcPts val="0"/>
                        </a:spcAft>
                      </a:pPr>
                      <a:endParaRPr lang="en-US" sz="14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400" dirty="0">
                          <a:effectLst/>
                        </a:rPr>
                        <a:t>19.35V</a:t>
                      </a:r>
                    </a:p>
                    <a:p>
                      <a:pPr marL="0" marR="0" algn="ctr">
                        <a:spcBef>
                          <a:spcPts val="0"/>
                        </a:spcBef>
                        <a:spcAft>
                          <a:spcPts val="0"/>
                        </a:spcAft>
                      </a:pPr>
                      <a:r>
                        <a:rPr lang="en-US" sz="1400" dirty="0">
                          <a:effectLst/>
                        </a:rPr>
                        <a:t>19.35H</a:t>
                      </a:r>
                      <a:endParaRPr lang="en-US" sz="14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400" dirty="0">
                          <a:effectLst/>
                        </a:rPr>
                        <a:t>22.235V</a:t>
                      </a:r>
                      <a:endParaRPr lang="en-US" sz="14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400" dirty="0">
                          <a:effectLst/>
                        </a:rPr>
                        <a:t>37.0V</a:t>
                      </a:r>
                    </a:p>
                    <a:p>
                      <a:pPr marL="0" marR="0" algn="ctr">
                        <a:spcBef>
                          <a:spcPts val="0"/>
                        </a:spcBef>
                        <a:spcAft>
                          <a:spcPts val="0"/>
                        </a:spcAft>
                      </a:pPr>
                      <a:r>
                        <a:rPr lang="en-US" sz="1400" dirty="0">
                          <a:effectLst/>
                        </a:rPr>
                        <a:t>37.0H</a:t>
                      </a:r>
                      <a:endParaRPr lang="en-US" sz="14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400" dirty="0" smtClean="0">
                          <a:effectLst/>
                          <a:latin typeface="+mn-lt"/>
                          <a:ea typeface="Times New Roman"/>
                        </a:rPr>
                        <a:t>91.655V</a:t>
                      </a:r>
                    </a:p>
                    <a:p>
                      <a:pPr marL="0" marR="0" algn="ctr">
                        <a:spcBef>
                          <a:spcPts val="0"/>
                        </a:spcBef>
                        <a:spcAft>
                          <a:spcPts val="0"/>
                        </a:spcAft>
                      </a:pPr>
                      <a:r>
                        <a:rPr lang="en-US" sz="1400" dirty="0" smtClean="0">
                          <a:effectLst/>
                          <a:latin typeface="+mn-lt"/>
                          <a:ea typeface="Times New Roman"/>
                        </a:rPr>
                        <a:t>91.655H</a:t>
                      </a:r>
                    </a:p>
                  </a:txBody>
                  <a:tcPr marL="68580" marR="68580" marT="0" marB="0" anchor="ctr"/>
                </a:tc>
                <a:tc>
                  <a:txBody>
                    <a:bodyPr/>
                    <a:lstStyle/>
                    <a:p>
                      <a:pPr marL="0" marR="0" algn="ctr">
                        <a:spcBef>
                          <a:spcPts val="0"/>
                        </a:spcBef>
                        <a:spcAft>
                          <a:spcPts val="0"/>
                        </a:spcAft>
                      </a:pPr>
                      <a:r>
                        <a:rPr lang="en-US" sz="1400" dirty="0" smtClean="0">
                          <a:effectLst/>
                          <a:latin typeface="Times New Roman"/>
                          <a:ea typeface="Times New Roman"/>
                        </a:rPr>
                        <a:t>53.1</a:t>
                      </a:r>
                      <a:endParaRPr lang="en-US" sz="14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400" dirty="0" smtClean="0">
                          <a:effectLst/>
                          <a:latin typeface="Times New Roman"/>
                          <a:ea typeface="Times New Roman"/>
                        </a:rPr>
                        <a:t>98.9</a:t>
                      </a:r>
                      <a:endParaRPr lang="en-US" sz="14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400" dirty="0" smtClean="0">
                          <a:effectLst/>
                          <a:latin typeface="Times New Roman"/>
                          <a:ea typeface="Times New Roman"/>
                        </a:rPr>
                        <a:t>6:00pm – 8:00pm</a:t>
                      </a:r>
                      <a:endParaRPr lang="en-US" sz="1400" dirty="0">
                        <a:effectLst/>
                        <a:latin typeface="Times New Roman"/>
                        <a:ea typeface="Times New Roman"/>
                      </a:endParaRPr>
                    </a:p>
                  </a:txBody>
                  <a:tcPr marL="68580" marR="68580" marT="0" marB="0" anchor="ctr"/>
                </a:tc>
              </a:tr>
              <a:tr h="412928">
                <a:tc>
                  <a:txBody>
                    <a:bodyPr/>
                    <a:lstStyle/>
                    <a:p>
                      <a:pPr marL="0" marR="0">
                        <a:spcBef>
                          <a:spcPts val="0"/>
                        </a:spcBef>
                        <a:spcAft>
                          <a:spcPts val="0"/>
                        </a:spcAft>
                      </a:pPr>
                      <a:r>
                        <a:rPr lang="en-US" sz="1400" dirty="0" smtClean="0">
                          <a:effectLst/>
                          <a:latin typeface="Times New Roman"/>
                          <a:ea typeface="Times New Roman"/>
                        </a:rPr>
                        <a:t>AMSR2</a:t>
                      </a:r>
                      <a:endParaRPr lang="en-US" sz="1400" dirty="0">
                        <a:effectLst/>
                        <a:latin typeface="Times New Roman"/>
                        <a:ea typeface="Times New Roman"/>
                      </a:endParaRPr>
                    </a:p>
                  </a:txBody>
                  <a:tcPr marL="68580" marR="68580" marT="0" marB="0" anchor="ctr">
                    <a:solidFill>
                      <a:srgbClr val="003399"/>
                    </a:solidFill>
                  </a:tcPr>
                </a:tc>
                <a:tc>
                  <a:txBody>
                    <a:bodyPr/>
                    <a:lstStyle/>
                    <a:p>
                      <a:pPr marL="0" marR="0" algn="ctr">
                        <a:spcBef>
                          <a:spcPts val="0"/>
                        </a:spcBef>
                        <a:spcAft>
                          <a:spcPts val="0"/>
                        </a:spcAft>
                      </a:pPr>
                      <a:r>
                        <a:rPr lang="en-US" sz="1400" dirty="0">
                          <a:effectLst/>
                        </a:rPr>
                        <a:t>10.65V</a:t>
                      </a:r>
                    </a:p>
                    <a:p>
                      <a:pPr marL="0" marR="0" algn="ctr">
                        <a:spcBef>
                          <a:spcPts val="0"/>
                        </a:spcBef>
                        <a:spcAft>
                          <a:spcPts val="0"/>
                        </a:spcAft>
                      </a:pPr>
                      <a:r>
                        <a:rPr lang="en-US" sz="1400" dirty="0">
                          <a:effectLst/>
                        </a:rPr>
                        <a:t>10.65H</a:t>
                      </a:r>
                      <a:endParaRPr lang="en-US" sz="14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400" dirty="0">
                          <a:effectLst/>
                        </a:rPr>
                        <a:t>18.7V</a:t>
                      </a:r>
                    </a:p>
                    <a:p>
                      <a:pPr marL="0" marR="0" algn="ctr">
                        <a:spcBef>
                          <a:spcPts val="0"/>
                        </a:spcBef>
                        <a:spcAft>
                          <a:spcPts val="0"/>
                        </a:spcAft>
                      </a:pPr>
                      <a:r>
                        <a:rPr lang="en-US" sz="1400" dirty="0">
                          <a:effectLst/>
                        </a:rPr>
                        <a:t>18.7H</a:t>
                      </a:r>
                      <a:endParaRPr lang="en-US" sz="14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400" dirty="0">
                          <a:effectLst/>
                        </a:rPr>
                        <a:t>23.8V</a:t>
                      </a:r>
                    </a:p>
                    <a:p>
                      <a:pPr marL="0" marR="0" algn="ctr">
                        <a:spcBef>
                          <a:spcPts val="0"/>
                        </a:spcBef>
                        <a:spcAft>
                          <a:spcPts val="0"/>
                        </a:spcAft>
                      </a:pPr>
                      <a:r>
                        <a:rPr lang="en-US" sz="1400" dirty="0">
                          <a:effectLst/>
                        </a:rPr>
                        <a:t>23.8H</a:t>
                      </a:r>
                      <a:endParaRPr lang="en-US" sz="14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400" dirty="0">
                          <a:effectLst/>
                        </a:rPr>
                        <a:t>36.5V</a:t>
                      </a:r>
                    </a:p>
                    <a:p>
                      <a:pPr marL="0" marR="0" algn="ctr">
                        <a:spcBef>
                          <a:spcPts val="0"/>
                        </a:spcBef>
                        <a:spcAft>
                          <a:spcPts val="0"/>
                        </a:spcAft>
                      </a:pPr>
                      <a:r>
                        <a:rPr lang="en-US" sz="1400" dirty="0">
                          <a:effectLst/>
                        </a:rPr>
                        <a:t>36.5H</a:t>
                      </a:r>
                      <a:endParaRPr lang="en-US" sz="14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400" dirty="0" smtClean="0">
                          <a:effectLst/>
                          <a:latin typeface="Times New Roman"/>
                          <a:ea typeface="Times New Roman"/>
                        </a:rPr>
                        <a:t>89.0V</a:t>
                      </a:r>
                    </a:p>
                    <a:p>
                      <a:pPr marL="0" marR="0" algn="ctr">
                        <a:spcBef>
                          <a:spcPts val="0"/>
                        </a:spcBef>
                        <a:spcAft>
                          <a:spcPts val="0"/>
                        </a:spcAft>
                      </a:pPr>
                      <a:r>
                        <a:rPr lang="en-US" sz="1400" dirty="0" smtClean="0">
                          <a:effectLst/>
                          <a:latin typeface="Times New Roman"/>
                          <a:ea typeface="Times New Roman"/>
                        </a:rPr>
                        <a:t>89.0H</a:t>
                      </a:r>
                    </a:p>
                  </a:txBody>
                  <a:tcPr marL="68580" marR="68580" marT="0" marB="0" anchor="ctr"/>
                </a:tc>
                <a:tc>
                  <a:txBody>
                    <a:bodyPr/>
                    <a:lstStyle/>
                    <a:p>
                      <a:pPr marL="0" marR="0" algn="ctr">
                        <a:spcBef>
                          <a:spcPts val="0"/>
                        </a:spcBef>
                        <a:spcAft>
                          <a:spcPts val="0"/>
                        </a:spcAft>
                      </a:pPr>
                      <a:r>
                        <a:rPr lang="en-US" sz="1400" dirty="0">
                          <a:effectLst/>
                        </a:rPr>
                        <a:t>55</a:t>
                      </a:r>
                      <a:endParaRPr lang="en-US" sz="14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400" dirty="0">
                          <a:effectLst/>
                        </a:rPr>
                        <a:t>98</a:t>
                      </a:r>
                      <a:endParaRPr lang="en-US" sz="14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400" dirty="0" smtClean="0">
                          <a:effectLst/>
                          <a:latin typeface="Times New Roman"/>
                          <a:ea typeface="Times New Roman"/>
                        </a:rPr>
                        <a:t>1:30pm</a:t>
                      </a:r>
                      <a:endParaRPr lang="en-US" sz="1400" dirty="0">
                        <a:effectLst/>
                        <a:latin typeface="Times New Roman"/>
                        <a:ea typeface="Times New Roman"/>
                      </a:endParaRPr>
                    </a:p>
                  </a:txBody>
                  <a:tcPr marL="68580" marR="68580" marT="0" marB="0" anchor="ctr"/>
                </a:tc>
              </a:tr>
              <a:tr h="412928">
                <a:tc>
                  <a:txBody>
                    <a:bodyPr/>
                    <a:lstStyle/>
                    <a:p>
                      <a:pPr marL="0" marR="0">
                        <a:spcBef>
                          <a:spcPts val="0"/>
                        </a:spcBef>
                        <a:spcAft>
                          <a:spcPts val="0"/>
                        </a:spcAft>
                      </a:pPr>
                      <a:r>
                        <a:rPr lang="en-US" sz="1400" dirty="0" smtClean="0">
                          <a:effectLst/>
                          <a:latin typeface="Times New Roman"/>
                          <a:ea typeface="Times New Roman"/>
                        </a:rPr>
                        <a:t>MADRAS</a:t>
                      </a:r>
                      <a:endParaRPr lang="en-US" sz="1400" dirty="0">
                        <a:effectLst/>
                        <a:latin typeface="Times New Roman"/>
                        <a:ea typeface="Times New Roman"/>
                      </a:endParaRPr>
                    </a:p>
                  </a:txBody>
                  <a:tcPr marL="68580" marR="68580" marT="0" marB="0" anchor="ctr">
                    <a:solidFill>
                      <a:srgbClr val="003399"/>
                    </a:solidFill>
                  </a:tcPr>
                </a:tc>
                <a:tc>
                  <a:txBody>
                    <a:bodyPr/>
                    <a:lstStyle/>
                    <a:p>
                      <a:pPr marL="0" marR="0" algn="ctr">
                        <a:spcBef>
                          <a:spcPts val="0"/>
                        </a:spcBef>
                        <a:spcAft>
                          <a:spcPts val="0"/>
                        </a:spcAft>
                      </a:pPr>
                      <a:endParaRPr lang="en-US" sz="14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400" dirty="0">
                          <a:effectLst/>
                        </a:rPr>
                        <a:t>18.7V</a:t>
                      </a:r>
                    </a:p>
                    <a:p>
                      <a:pPr marL="0" marR="0" algn="ctr">
                        <a:spcBef>
                          <a:spcPts val="0"/>
                        </a:spcBef>
                        <a:spcAft>
                          <a:spcPts val="0"/>
                        </a:spcAft>
                      </a:pPr>
                      <a:r>
                        <a:rPr lang="en-US" sz="1400" dirty="0">
                          <a:effectLst/>
                        </a:rPr>
                        <a:t>18.7H</a:t>
                      </a:r>
                      <a:endParaRPr lang="en-US" sz="14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400" dirty="0" smtClean="0">
                          <a:effectLst/>
                        </a:rPr>
                        <a:t>23.8V</a:t>
                      </a:r>
                      <a:endParaRPr lang="en-US" sz="1400" dirty="0">
                        <a:effectLst/>
                      </a:endParaRPr>
                    </a:p>
                  </a:txBody>
                  <a:tcPr marL="68580" marR="68580" marT="0" marB="0" anchor="ctr"/>
                </a:tc>
                <a:tc>
                  <a:txBody>
                    <a:bodyPr/>
                    <a:lstStyle/>
                    <a:p>
                      <a:pPr marL="0" marR="0" algn="ctr">
                        <a:spcBef>
                          <a:spcPts val="0"/>
                        </a:spcBef>
                        <a:spcAft>
                          <a:spcPts val="0"/>
                        </a:spcAft>
                      </a:pPr>
                      <a:r>
                        <a:rPr lang="en-US" sz="1400" dirty="0">
                          <a:effectLst/>
                        </a:rPr>
                        <a:t>36.5V</a:t>
                      </a:r>
                    </a:p>
                    <a:p>
                      <a:pPr marL="0" marR="0" algn="ctr">
                        <a:spcBef>
                          <a:spcPts val="0"/>
                        </a:spcBef>
                        <a:spcAft>
                          <a:spcPts val="0"/>
                        </a:spcAft>
                      </a:pPr>
                      <a:r>
                        <a:rPr lang="en-US" sz="1400" dirty="0">
                          <a:effectLst/>
                        </a:rPr>
                        <a:t>36.5H</a:t>
                      </a:r>
                      <a:endParaRPr lang="en-US" sz="14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400" dirty="0" smtClean="0">
                          <a:effectLst/>
                          <a:latin typeface="Times New Roman"/>
                          <a:ea typeface="Times New Roman"/>
                        </a:rPr>
                        <a:t>89.0V</a:t>
                      </a:r>
                    </a:p>
                    <a:p>
                      <a:pPr marL="0" marR="0" algn="ctr">
                        <a:spcBef>
                          <a:spcPts val="0"/>
                        </a:spcBef>
                        <a:spcAft>
                          <a:spcPts val="0"/>
                        </a:spcAft>
                      </a:pPr>
                      <a:r>
                        <a:rPr lang="en-US" sz="1400" dirty="0" smtClean="0">
                          <a:effectLst/>
                          <a:latin typeface="Times New Roman"/>
                          <a:ea typeface="Times New Roman"/>
                        </a:rPr>
                        <a:t>89.0H</a:t>
                      </a:r>
                    </a:p>
                  </a:txBody>
                  <a:tcPr marL="68580" marR="68580" marT="0" marB="0" anchor="ctr"/>
                </a:tc>
                <a:tc>
                  <a:txBody>
                    <a:bodyPr/>
                    <a:lstStyle/>
                    <a:p>
                      <a:pPr marL="0" marR="0" algn="ctr">
                        <a:spcBef>
                          <a:spcPts val="0"/>
                        </a:spcBef>
                        <a:spcAft>
                          <a:spcPts val="0"/>
                        </a:spcAft>
                      </a:pPr>
                      <a:r>
                        <a:rPr lang="en-US" sz="1400" dirty="0" smtClean="0">
                          <a:effectLst/>
                          <a:latin typeface="Times New Roman"/>
                          <a:ea typeface="Times New Roman"/>
                        </a:rPr>
                        <a:t>53.5</a:t>
                      </a:r>
                      <a:endParaRPr lang="en-US" sz="14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400" dirty="0" smtClean="0">
                          <a:effectLst/>
                          <a:latin typeface="Times New Roman"/>
                          <a:ea typeface="Times New Roman"/>
                        </a:rPr>
                        <a:t>20</a:t>
                      </a:r>
                      <a:endParaRPr lang="en-US" sz="14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400" dirty="0" smtClean="0">
                          <a:effectLst/>
                          <a:latin typeface="Times New Roman"/>
                          <a:ea typeface="Times New Roman"/>
                        </a:rPr>
                        <a:t>--</a:t>
                      </a:r>
                      <a:endParaRPr lang="en-US" sz="1400" dirty="0">
                        <a:effectLst/>
                        <a:latin typeface="Times New Roman"/>
                        <a:ea typeface="Times New Roman"/>
                      </a:endParaRPr>
                    </a:p>
                  </a:txBody>
                  <a:tcPr marL="68580" marR="68580" marT="0" marB="0" anchor="ctr"/>
                </a:tc>
              </a:tr>
              <a:tr h="412928">
                <a:tc>
                  <a:txBody>
                    <a:bodyPr/>
                    <a:lstStyle/>
                    <a:p>
                      <a:pPr marL="0" marR="0">
                        <a:spcBef>
                          <a:spcPts val="0"/>
                        </a:spcBef>
                        <a:spcAft>
                          <a:spcPts val="0"/>
                        </a:spcAft>
                      </a:pPr>
                      <a:r>
                        <a:rPr lang="en-US" sz="1400" dirty="0" smtClean="0">
                          <a:effectLst/>
                          <a:latin typeface="Times New Roman"/>
                          <a:ea typeface="Times New Roman"/>
                        </a:rPr>
                        <a:t>GMI</a:t>
                      </a:r>
                      <a:endParaRPr lang="en-US" sz="1400" dirty="0">
                        <a:effectLst/>
                        <a:latin typeface="Times New Roman"/>
                        <a:ea typeface="Times New Roman"/>
                      </a:endParaRPr>
                    </a:p>
                  </a:txBody>
                  <a:tcPr marL="68580" marR="68580" marT="0" marB="0" anchor="ctr">
                    <a:solidFill>
                      <a:srgbClr val="003399"/>
                    </a:solidFill>
                  </a:tcPr>
                </a:tc>
                <a:tc>
                  <a:txBody>
                    <a:bodyPr/>
                    <a:lstStyle/>
                    <a:p>
                      <a:pPr marL="0" marR="0" algn="ctr">
                        <a:spcBef>
                          <a:spcPts val="0"/>
                        </a:spcBef>
                        <a:spcAft>
                          <a:spcPts val="0"/>
                        </a:spcAft>
                      </a:pPr>
                      <a:r>
                        <a:rPr lang="en-US" sz="1400" dirty="0">
                          <a:effectLst/>
                        </a:rPr>
                        <a:t>10.65V</a:t>
                      </a:r>
                    </a:p>
                    <a:p>
                      <a:pPr marL="0" marR="0" algn="ctr">
                        <a:spcBef>
                          <a:spcPts val="0"/>
                        </a:spcBef>
                        <a:spcAft>
                          <a:spcPts val="0"/>
                        </a:spcAft>
                      </a:pPr>
                      <a:r>
                        <a:rPr lang="en-US" sz="1400" dirty="0">
                          <a:effectLst/>
                        </a:rPr>
                        <a:t>10.65H</a:t>
                      </a:r>
                      <a:endParaRPr lang="en-US" sz="14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400" dirty="0">
                          <a:effectLst/>
                        </a:rPr>
                        <a:t>18.7V</a:t>
                      </a:r>
                    </a:p>
                    <a:p>
                      <a:pPr marL="0" marR="0" algn="ctr">
                        <a:spcBef>
                          <a:spcPts val="0"/>
                        </a:spcBef>
                        <a:spcAft>
                          <a:spcPts val="0"/>
                        </a:spcAft>
                      </a:pPr>
                      <a:r>
                        <a:rPr lang="en-US" sz="1400" dirty="0">
                          <a:effectLst/>
                        </a:rPr>
                        <a:t>18.7H</a:t>
                      </a:r>
                      <a:endParaRPr lang="en-US" sz="14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400" dirty="0">
                          <a:effectLst/>
                        </a:rPr>
                        <a:t>23.8V</a:t>
                      </a:r>
                    </a:p>
                    <a:p>
                      <a:pPr marL="0" marR="0" algn="ctr">
                        <a:spcBef>
                          <a:spcPts val="0"/>
                        </a:spcBef>
                        <a:spcAft>
                          <a:spcPts val="0"/>
                        </a:spcAft>
                      </a:pPr>
                      <a:r>
                        <a:rPr lang="en-US" sz="1400" dirty="0">
                          <a:effectLst/>
                        </a:rPr>
                        <a:t>23.8H</a:t>
                      </a:r>
                      <a:endParaRPr lang="en-US" sz="14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400" dirty="0" smtClean="0">
                          <a:effectLst/>
                        </a:rPr>
                        <a:t>36.64V</a:t>
                      </a:r>
                      <a:endParaRPr lang="en-US" sz="1400" dirty="0">
                        <a:effectLst/>
                      </a:endParaRPr>
                    </a:p>
                    <a:p>
                      <a:pPr marL="0" marR="0" algn="ctr">
                        <a:spcBef>
                          <a:spcPts val="0"/>
                        </a:spcBef>
                        <a:spcAft>
                          <a:spcPts val="0"/>
                        </a:spcAft>
                      </a:pPr>
                      <a:r>
                        <a:rPr lang="en-US" sz="1400" dirty="0" smtClean="0">
                          <a:effectLst/>
                        </a:rPr>
                        <a:t>36.64H</a:t>
                      </a:r>
                      <a:endParaRPr lang="en-US" sz="14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400" dirty="0" smtClean="0">
                          <a:effectLst/>
                          <a:latin typeface="Times New Roman"/>
                          <a:ea typeface="Times New Roman"/>
                        </a:rPr>
                        <a:t>89.0V</a:t>
                      </a:r>
                    </a:p>
                    <a:p>
                      <a:pPr marL="0" marR="0" algn="ctr">
                        <a:spcBef>
                          <a:spcPts val="0"/>
                        </a:spcBef>
                        <a:spcAft>
                          <a:spcPts val="0"/>
                        </a:spcAft>
                      </a:pPr>
                      <a:r>
                        <a:rPr lang="en-US" sz="1400" dirty="0" smtClean="0">
                          <a:effectLst/>
                          <a:latin typeface="Times New Roman"/>
                          <a:ea typeface="Times New Roman"/>
                        </a:rPr>
                        <a:t>89.0H</a:t>
                      </a:r>
                    </a:p>
                  </a:txBody>
                  <a:tcPr marL="68580" marR="68580" marT="0" marB="0" anchor="ctr"/>
                </a:tc>
                <a:tc>
                  <a:txBody>
                    <a:bodyPr/>
                    <a:lstStyle/>
                    <a:p>
                      <a:pPr marL="0" marR="0" algn="ctr">
                        <a:spcBef>
                          <a:spcPts val="0"/>
                        </a:spcBef>
                        <a:spcAft>
                          <a:spcPts val="0"/>
                        </a:spcAft>
                      </a:pPr>
                      <a:r>
                        <a:rPr lang="en-US" sz="1400" dirty="0" smtClean="0">
                          <a:effectLst/>
                          <a:latin typeface="Times New Roman"/>
                          <a:ea typeface="Times New Roman"/>
                        </a:rPr>
                        <a:t>52.8</a:t>
                      </a:r>
                      <a:endParaRPr lang="en-US" sz="14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400" dirty="0" smtClean="0">
                          <a:effectLst/>
                          <a:latin typeface="+mn-lt"/>
                          <a:ea typeface="+mn-ea"/>
                        </a:rPr>
                        <a:t>65</a:t>
                      </a:r>
                      <a:endParaRPr lang="en-US" sz="14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400" dirty="0" smtClean="0">
                          <a:effectLst/>
                          <a:latin typeface="Times New Roman"/>
                          <a:ea typeface="Times New Roman"/>
                        </a:rPr>
                        <a:t>--</a:t>
                      </a:r>
                      <a:endParaRPr lang="en-US" sz="1400" dirty="0">
                        <a:effectLst/>
                        <a:latin typeface="Times New Roman"/>
                        <a:ea typeface="Times New Roman"/>
                      </a:endParaRPr>
                    </a:p>
                  </a:txBody>
                  <a:tcPr marL="68580" marR="68580" marT="0" marB="0" anchor="ctr"/>
                </a:tc>
              </a:tr>
            </a:tbl>
          </a:graphicData>
        </a:graphic>
      </p:graphicFrame>
      <p:sp>
        <p:nvSpPr>
          <p:cNvPr id="7" name="Rectangle 6"/>
          <p:cNvSpPr/>
          <p:nvPr/>
        </p:nvSpPr>
        <p:spPr bwMode="auto">
          <a:xfrm>
            <a:off x="152400" y="3657600"/>
            <a:ext cx="8763000" cy="2209800"/>
          </a:xfrm>
          <a:prstGeom prst="rect">
            <a:avLst/>
          </a:prstGeom>
          <a:noFill/>
          <a:ln w="19050"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Times New Roman" pitchFamily="18" charset="0"/>
            </a:endParaRPr>
          </a:p>
        </p:txBody>
      </p:sp>
      <p:sp>
        <p:nvSpPr>
          <p:cNvPr id="10" name="Rectangle 9"/>
          <p:cNvSpPr/>
          <p:nvPr/>
        </p:nvSpPr>
        <p:spPr bwMode="auto">
          <a:xfrm>
            <a:off x="304800" y="4946754"/>
            <a:ext cx="8534400" cy="422502"/>
          </a:xfrm>
          <a:prstGeom prst="rect">
            <a:avLst/>
          </a:prstGeom>
          <a:solidFill>
            <a:schemeClr val="tx1">
              <a:lumMod val="75000"/>
              <a:lumOff val="25000"/>
              <a:alpha val="85000"/>
            </a:schemeClr>
          </a:solidFill>
          <a:ln w="9525" cap="flat" cmpd="sng" algn="ctr">
            <a:solidFill>
              <a:schemeClr val="tx1">
                <a:lumMod val="75000"/>
                <a:lumOff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xmlns="" val="2325359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37600" cy="1066800"/>
          </a:xfrm>
        </p:spPr>
        <p:txBody>
          <a:bodyPr/>
          <a:lstStyle/>
          <a:p>
            <a:r>
              <a:rPr lang="en-US" dirty="0" smtClean="0"/>
              <a:t>GPM X-Cal Algorithm</a:t>
            </a:r>
            <a:endParaRPr lang="en-US" dirty="0"/>
          </a:p>
        </p:txBody>
      </p:sp>
      <p:sp>
        <p:nvSpPr>
          <p:cNvPr id="4" name="Footer Placeholder 3"/>
          <p:cNvSpPr>
            <a:spLocks noGrp="1"/>
          </p:cNvSpPr>
          <p:nvPr>
            <p:ph type="ftr" sz="quarter" idx="11"/>
          </p:nvPr>
        </p:nvSpPr>
        <p:spPr/>
        <p:txBody>
          <a:bodyPr/>
          <a:lstStyle/>
          <a:p>
            <a:r>
              <a:rPr lang="en-US" smtClean="0"/>
              <a:t>Kroodsma        GSICS meeting          2014/08/26</a:t>
            </a:r>
            <a:endParaRPr lang="en-US"/>
          </a:p>
        </p:txBody>
      </p:sp>
      <p:sp>
        <p:nvSpPr>
          <p:cNvPr id="5" name="Slide Number Placeholder 4"/>
          <p:cNvSpPr>
            <a:spLocks noGrp="1"/>
          </p:cNvSpPr>
          <p:nvPr>
            <p:ph type="sldNum" sz="quarter" idx="12"/>
          </p:nvPr>
        </p:nvSpPr>
        <p:spPr/>
        <p:txBody>
          <a:bodyPr/>
          <a:lstStyle/>
          <a:p>
            <a:fld id="{BC619174-F2B3-4149-958D-43FDA6E26176}" type="slidenum">
              <a:rPr lang="en-US" smtClean="0"/>
              <a:pPr/>
              <a:t>6</a:t>
            </a:fld>
            <a:endParaRPr lang="en-US"/>
          </a:p>
        </p:txBody>
      </p:sp>
      <p:sp>
        <p:nvSpPr>
          <p:cNvPr id="17" name="TextBox 16"/>
          <p:cNvSpPr txBox="1"/>
          <p:nvPr/>
        </p:nvSpPr>
        <p:spPr>
          <a:xfrm>
            <a:off x="2209800" y="4555016"/>
            <a:ext cx="1268296" cy="369332"/>
          </a:xfrm>
          <a:prstGeom prst="rect">
            <a:avLst/>
          </a:prstGeom>
          <a:noFill/>
        </p:spPr>
        <p:txBody>
          <a:bodyPr wrap="none" rtlCol="0">
            <a:spAutoFit/>
          </a:bodyPr>
          <a:lstStyle/>
          <a:p>
            <a:r>
              <a:rPr lang="en-US" dirty="0" smtClean="0">
                <a:solidFill>
                  <a:srgbClr val="00B0F0"/>
                </a:solidFill>
              </a:rPr>
              <a:t>SSMIS F16</a:t>
            </a:r>
            <a:endParaRPr lang="en-US" dirty="0">
              <a:solidFill>
                <a:srgbClr val="00B0F0"/>
              </a:solidFill>
            </a:endParaRPr>
          </a:p>
        </p:txBody>
      </p:sp>
      <p:sp>
        <p:nvSpPr>
          <p:cNvPr id="18" name="TextBox 17"/>
          <p:cNvSpPr txBox="1"/>
          <p:nvPr/>
        </p:nvSpPr>
        <p:spPr>
          <a:xfrm>
            <a:off x="2431331" y="5531779"/>
            <a:ext cx="1268296" cy="369332"/>
          </a:xfrm>
          <a:prstGeom prst="rect">
            <a:avLst/>
          </a:prstGeom>
          <a:noFill/>
        </p:spPr>
        <p:txBody>
          <a:bodyPr wrap="none" rtlCol="0">
            <a:spAutoFit/>
          </a:bodyPr>
          <a:lstStyle/>
          <a:p>
            <a:r>
              <a:rPr lang="en-US" dirty="0" smtClean="0">
                <a:solidFill>
                  <a:schemeClr val="accent1">
                    <a:lumMod val="75000"/>
                  </a:schemeClr>
                </a:solidFill>
              </a:rPr>
              <a:t>SSMIS F17</a:t>
            </a:r>
            <a:endParaRPr lang="en-US" dirty="0">
              <a:solidFill>
                <a:schemeClr val="accent1">
                  <a:lumMod val="75000"/>
                </a:schemeClr>
              </a:solidFill>
            </a:endParaRPr>
          </a:p>
        </p:txBody>
      </p:sp>
      <p:sp>
        <p:nvSpPr>
          <p:cNvPr id="19" name="TextBox 18"/>
          <p:cNvSpPr txBox="1"/>
          <p:nvPr/>
        </p:nvSpPr>
        <p:spPr>
          <a:xfrm>
            <a:off x="4038600" y="5650468"/>
            <a:ext cx="1268296" cy="369332"/>
          </a:xfrm>
          <a:prstGeom prst="rect">
            <a:avLst/>
          </a:prstGeom>
          <a:noFill/>
        </p:spPr>
        <p:txBody>
          <a:bodyPr wrap="none" rtlCol="0">
            <a:spAutoFit/>
          </a:bodyPr>
          <a:lstStyle/>
          <a:p>
            <a:r>
              <a:rPr lang="en-US" dirty="0" smtClean="0">
                <a:solidFill>
                  <a:srgbClr val="7030A0"/>
                </a:solidFill>
              </a:rPr>
              <a:t>SSMIS F18</a:t>
            </a:r>
            <a:endParaRPr lang="en-US" dirty="0">
              <a:solidFill>
                <a:srgbClr val="7030A0"/>
              </a:solidFill>
            </a:endParaRPr>
          </a:p>
        </p:txBody>
      </p:sp>
      <p:sp>
        <p:nvSpPr>
          <p:cNvPr id="20" name="TextBox 19"/>
          <p:cNvSpPr txBox="1"/>
          <p:nvPr/>
        </p:nvSpPr>
        <p:spPr>
          <a:xfrm>
            <a:off x="5654646" y="4370350"/>
            <a:ext cx="633507" cy="369332"/>
          </a:xfrm>
          <a:prstGeom prst="rect">
            <a:avLst/>
          </a:prstGeom>
          <a:noFill/>
        </p:spPr>
        <p:txBody>
          <a:bodyPr wrap="none" rtlCol="0">
            <a:spAutoFit/>
          </a:bodyPr>
          <a:lstStyle/>
          <a:p>
            <a:r>
              <a:rPr lang="en-US" dirty="0" smtClean="0">
                <a:solidFill>
                  <a:srgbClr val="00B050"/>
                </a:solidFill>
              </a:rPr>
              <a:t>GMI</a:t>
            </a:r>
            <a:endParaRPr lang="en-US" dirty="0">
              <a:solidFill>
                <a:srgbClr val="00B050"/>
              </a:solidFill>
            </a:endParaRPr>
          </a:p>
        </p:txBody>
      </p:sp>
      <p:sp>
        <p:nvSpPr>
          <p:cNvPr id="21" name="TextBox 20"/>
          <p:cNvSpPr txBox="1"/>
          <p:nvPr/>
        </p:nvSpPr>
        <p:spPr>
          <a:xfrm>
            <a:off x="5654646" y="5019113"/>
            <a:ext cx="954107" cy="369332"/>
          </a:xfrm>
          <a:prstGeom prst="rect">
            <a:avLst/>
          </a:prstGeom>
          <a:noFill/>
        </p:spPr>
        <p:txBody>
          <a:bodyPr wrap="none" rtlCol="0">
            <a:spAutoFit/>
          </a:bodyPr>
          <a:lstStyle/>
          <a:p>
            <a:r>
              <a:rPr lang="en-US" dirty="0" smtClean="0">
                <a:solidFill>
                  <a:srgbClr val="FF6600"/>
                </a:solidFill>
              </a:rPr>
              <a:t>AMSR2</a:t>
            </a:r>
            <a:endParaRPr lang="en-US" dirty="0">
              <a:solidFill>
                <a:srgbClr val="FF6600"/>
              </a:solidFill>
            </a:endParaRPr>
          </a:p>
        </p:txBody>
      </p:sp>
      <p:cxnSp>
        <p:nvCxnSpPr>
          <p:cNvPr id="23" name="Straight Arrow Connector 22"/>
          <p:cNvCxnSpPr/>
          <p:nvPr/>
        </p:nvCxnSpPr>
        <p:spPr bwMode="auto">
          <a:xfrm>
            <a:off x="3548269" y="4834447"/>
            <a:ext cx="507921" cy="71804"/>
          </a:xfrm>
          <a:prstGeom prst="straightConnector1">
            <a:avLst/>
          </a:prstGeom>
          <a:noFill/>
          <a:ln w="28575" cap="flat" cmpd="sng" algn="ctr">
            <a:solidFill>
              <a:srgbClr val="00B0F0"/>
            </a:solidFill>
            <a:prstDash val="solid"/>
            <a:round/>
            <a:headEnd type="none" w="med" len="med"/>
            <a:tailEnd type="arrow"/>
          </a:ln>
          <a:effectLst/>
        </p:spPr>
      </p:cxnSp>
      <p:cxnSp>
        <p:nvCxnSpPr>
          <p:cNvPr id="25" name="Straight Arrow Connector 24"/>
          <p:cNvCxnSpPr/>
          <p:nvPr/>
        </p:nvCxnSpPr>
        <p:spPr bwMode="auto">
          <a:xfrm flipV="1">
            <a:off x="3643429" y="5158621"/>
            <a:ext cx="412761" cy="359222"/>
          </a:xfrm>
          <a:prstGeom prst="straightConnector1">
            <a:avLst/>
          </a:prstGeom>
          <a:noFill/>
          <a:ln w="28575" cap="flat" cmpd="sng" algn="ctr">
            <a:solidFill>
              <a:schemeClr val="accent1">
                <a:lumMod val="75000"/>
              </a:schemeClr>
            </a:solidFill>
            <a:prstDash val="solid"/>
            <a:round/>
            <a:headEnd type="none" w="med" len="med"/>
            <a:tailEnd type="arrow"/>
          </a:ln>
          <a:effectLst/>
        </p:spPr>
      </p:cxnSp>
      <p:cxnSp>
        <p:nvCxnSpPr>
          <p:cNvPr id="27" name="Straight Arrow Connector 26"/>
          <p:cNvCxnSpPr/>
          <p:nvPr/>
        </p:nvCxnSpPr>
        <p:spPr bwMode="auto">
          <a:xfrm flipV="1">
            <a:off x="4598953" y="5247991"/>
            <a:ext cx="0" cy="325818"/>
          </a:xfrm>
          <a:prstGeom prst="straightConnector1">
            <a:avLst/>
          </a:prstGeom>
          <a:noFill/>
          <a:ln w="28575" cap="flat" cmpd="sng" algn="ctr">
            <a:solidFill>
              <a:srgbClr val="7030A0"/>
            </a:solidFill>
            <a:prstDash val="solid"/>
            <a:round/>
            <a:headEnd type="none" w="med" len="med"/>
            <a:tailEnd type="arrow"/>
          </a:ln>
          <a:effectLst/>
        </p:spPr>
      </p:cxnSp>
      <p:cxnSp>
        <p:nvCxnSpPr>
          <p:cNvPr id="29" name="Straight Arrow Connector 28"/>
          <p:cNvCxnSpPr/>
          <p:nvPr/>
        </p:nvCxnSpPr>
        <p:spPr bwMode="auto">
          <a:xfrm flipH="1" flipV="1">
            <a:off x="5188213" y="4938937"/>
            <a:ext cx="466433" cy="146187"/>
          </a:xfrm>
          <a:prstGeom prst="straightConnector1">
            <a:avLst/>
          </a:prstGeom>
          <a:noFill/>
          <a:ln w="28575" cap="flat" cmpd="sng" algn="ctr">
            <a:solidFill>
              <a:srgbClr val="FF6600"/>
            </a:solidFill>
            <a:prstDash val="solid"/>
            <a:round/>
            <a:headEnd type="none" w="med" len="med"/>
            <a:tailEnd type="arrow"/>
          </a:ln>
          <a:effectLst/>
        </p:spPr>
      </p:cxnSp>
      <p:sp>
        <p:nvSpPr>
          <p:cNvPr id="34" name="TextBox 33"/>
          <p:cNvSpPr txBox="1"/>
          <p:nvPr/>
        </p:nvSpPr>
        <p:spPr>
          <a:xfrm>
            <a:off x="685800" y="1371600"/>
            <a:ext cx="7768046" cy="2708434"/>
          </a:xfrm>
          <a:prstGeom prst="rect">
            <a:avLst/>
          </a:prstGeom>
          <a:noFill/>
        </p:spPr>
        <p:txBody>
          <a:bodyPr wrap="square" rtlCol="0">
            <a:spAutoFit/>
          </a:bodyPr>
          <a:lstStyle/>
          <a:p>
            <a:r>
              <a:rPr lang="en-US" sz="2600" u="sng" dirty="0" smtClean="0"/>
              <a:t>X-Cal inter-calibration algorithm: </a:t>
            </a:r>
          </a:p>
          <a:p>
            <a:pPr marL="285750" indent="-285750">
              <a:buFont typeface="Arial" panose="020B0604020202020204" pitchFamily="34" charset="0"/>
              <a:buChar char="•"/>
            </a:pPr>
            <a:r>
              <a:rPr lang="en-US" sz="2400" dirty="0" smtClean="0"/>
              <a:t>Each team calculates a double difference (DD) between the target and reference radiometers</a:t>
            </a:r>
          </a:p>
          <a:p>
            <a:pPr marL="285750" indent="-285750">
              <a:buFont typeface="Arial" panose="020B0604020202020204" pitchFamily="34" charset="0"/>
              <a:buChar char="•"/>
            </a:pPr>
            <a:r>
              <a:rPr lang="en-US" sz="2400" dirty="0" smtClean="0"/>
              <a:t>Combine teams’ results into one value at the cold end and one at the warm end</a:t>
            </a:r>
          </a:p>
          <a:p>
            <a:pPr marL="285750" indent="-285750">
              <a:buFont typeface="Arial" panose="020B0604020202020204" pitchFamily="34" charset="0"/>
              <a:buChar char="•"/>
            </a:pPr>
            <a:r>
              <a:rPr lang="en-US" sz="2400" dirty="0" smtClean="0"/>
              <a:t>Assume linear dependent calibration between cold and warm TBs</a:t>
            </a:r>
            <a:endParaRPr lang="en-US" sz="2400" dirty="0"/>
          </a:p>
        </p:txBody>
      </p:sp>
      <p:sp>
        <p:nvSpPr>
          <p:cNvPr id="28" name="TextBox 27"/>
          <p:cNvSpPr txBox="1"/>
          <p:nvPr/>
        </p:nvSpPr>
        <p:spPr>
          <a:xfrm>
            <a:off x="4261858" y="4649781"/>
            <a:ext cx="607859" cy="369332"/>
          </a:xfrm>
          <a:prstGeom prst="rect">
            <a:avLst/>
          </a:prstGeom>
          <a:noFill/>
        </p:spPr>
        <p:txBody>
          <a:bodyPr wrap="none" rtlCol="0">
            <a:spAutoFit/>
          </a:bodyPr>
          <a:lstStyle/>
          <a:p>
            <a:r>
              <a:rPr lang="en-US" dirty="0" smtClean="0">
                <a:solidFill>
                  <a:srgbClr val="FF0000"/>
                </a:solidFill>
              </a:rPr>
              <a:t>TMI</a:t>
            </a:r>
            <a:endParaRPr lang="en-US" dirty="0">
              <a:solidFill>
                <a:srgbClr val="FF0000"/>
              </a:solidFill>
            </a:endParaRPr>
          </a:p>
        </p:txBody>
      </p:sp>
      <p:sp>
        <p:nvSpPr>
          <p:cNvPr id="16" name="TextBox 15"/>
          <p:cNvSpPr txBox="1"/>
          <p:nvPr/>
        </p:nvSpPr>
        <p:spPr>
          <a:xfrm>
            <a:off x="4174569" y="4582180"/>
            <a:ext cx="901209" cy="523220"/>
          </a:xfrm>
          <a:prstGeom prst="rect">
            <a:avLst/>
          </a:prstGeom>
          <a:solidFill>
            <a:srgbClr val="FFFF00"/>
          </a:solidFill>
        </p:spPr>
        <p:txBody>
          <a:bodyPr wrap="none" rtlCol="0">
            <a:spAutoFit/>
          </a:bodyPr>
          <a:lstStyle/>
          <a:p>
            <a:r>
              <a:rPr lang="en-US" sz="2800" b="1" dirty="0" smtClean="0">
                <a:solidFill>
                  <a:srgbClr val="FF0000"/>
                </a:solidFill>
              </a:rPr>
              <a:t>TMI</a:t>
            </a:r>
            <a:endParaRPr lang="en-US" sz="2800" b="1" dirty="0">
              <a:solidFill>
                <a:srgbClr val="FF0000"/>
              </a:solidFill>
            </a:endParaRPr>
          </a:p>
        </p:txBody>
      </p:sp>
      <p:sp>
        <p:nvSpPr>
          <p:cNvPr id="7" name="TextBox 6"/>
          <p:cNvSpPr txBox="1"/>
          <p:nvPr/>
        </p:nvSpPr>
        <p:spPr>
          <a:xfrm>
            <a:off x="2595484" y="3895368"/>
            <a:ext cx="4059381" cy="369332"/>
          </a:xfrm>
          <a:prstGeom prst="rect">
            <a:avLst/>
          </a:prstGeom>
          <a:noFill/>
        </p:spPr>
        <p:txBody>
          <a:bodyPr wrap="none" rtlCol="0">
            <a:spAutoFit/>
          </a:bodyPr>
          <a:lstStyle/>
          <a:p>
            <a:r>
              <a:rPr lang="en-US" u="sng" dirty="0" smtClean="0"/>
              <a:t>Current GPM Inter-Calibration Algorithm</a:t>
            </a:r>
            <a:endParaRPr lang="en-US" u="sng" dirty="0"/>
          </a:p>
        </p:txBody>
      </p:sp>
      <p:sp>
        <p:nvSpPr>
          <p:cNvPr id="44" name="TextBox 43"/>
          <p:cNvSpPr txBox="1"/>
          <p:nvPr/>
        </p:nvSpPr>
        <p:spPr>
          <a:xfrm>
            <a:off x="2431331" y="3886200"/>
            <a:ext cx="4258394" cy="369332"/>
          </a:xfrm>
          <a:prstGeom prst="rect">
            <a:avLst/>
          </a:prstGeom>
          <a:solidFill>
            <a:schemeClr val="bg1"/>
          </a:solidFill>
        </p:spPr>
        <p:txBody>
          <a:bodyPr wrap="square" rtlCol="0">
            <a:spAutoFit/>
          </a:bodyPr>
          <a:lstStyle/>
          <a:p>
            <a:pPr algn="ctr"/>
            <a:r>
              <a:rPr lang="en-US" u="sng" dirty="0" smtClean="0"/>
              <a:t>Algorithm ~1 year after launch</a:t>
            </a:r>
            <a:endParaRPr lang="en-US" u="sng" dirty="0"/>
          </a:p>
        </p:txBody>
      </p:sp>
      <p:sp>
        <p:nvSpPr>
          <p:cNvPr id="62" name="TextBox 61"/>
          <p:cNvSpPr txBox="1"/>
          <p:nvPr/>
        </p:nvSpPr>
        <p:spPr>
          <a:xfrm>
            <a:off x="5421429" y="5517843"/>
            <a:ext cx="1268296" cy="369332"/>
          </a:xfrm>
          <a:prstGeom prst="rect">
            <a:avLst/>
          </a:prstGeom>
          <a:noFill/>
        </p:spPr>
        <p:txBody>
          <a:bodyPr wrap="none" rtlCol="0">
            <a:spAutoFit/>
          </a:bodyPr>
          <a:lstStyle/>
          <a:p>
            <a:r>
              <a:rPr lang="en-US" dirty="0" smtClean="0">
                <a:solidFill>
                  <a:srgbClr val="004376"/>
                </a:solidFill>
              </a:rPr>
              <a:t>SSMIS F19</a:t>
            </a:r>
            <a:endParaRPr lang="en-US" dirty="0">
              <a:solidFill>
                <a:srgbClr val="004376"/>
              </a:solidFill>
            </a:endParaRPr>
          </a:p>
        </p:txBody>
      </p:sp>
      <p:cxnSp>
        <p:nvCxnSpPr>
          <p:cNvPr id="63" name="Straight Arrow Connector 62"/>
          <p:cNvCxnSpPr/>
          <p:nvPr/>
        </p:nvCxnSpPr>
        <p:spPr bwMode="auto">
          <a:xfrm flipH="1" flipV="1">
            <a:off x="5076156" y="5228795"/>
            <a:ext cx="345273" cy="289048"/>
          </a:xfrm>
          <a:prstGeom prst="straightConnector1">
            <a:avLst/>
          </a:prstGeom>
          <a:noFill/>
          <a:ln w="28575" cap="flat" cmpd="sng" algn="ctr">
            <a:solidFill>
              <a:srgbClr val="004376"/>
            </a:solidFill>
            <a:prstDash val="solid"/>
            <a:round/>
            <a:headEnd type="none" w="med" len="med"/>
            <a:tailEnd type="arrow"/>
          </a:ln>
          <a:effectLst/>
        </p:spPr>
      </p:cxnSp>
      <p:cxnSp>
        <p:nvCxnSpPr>
          <p:cNvPr id="66" name="Straight Arrow Connector 65"/>
          <p:cNvCxnSpPr/>
          <p:nvPr/>
        </p:nvCxnSpPr>
        <p:spPr bwMode="auto">
          <a:xfrm flipH="1">
            <a:off x="5181600" y="4572000"/>
            <a:ext cx="374386" cy="111948"/>
          </a:xfrm>
          <a:prstGeom prst="straightConnector1">
            <a:avLst/>
          </a:prstGeom>
          <a:noFill/>
          <a:ln w="28575" cap="flat" cmpd="sng" algn="ctr">
            <a:solidFill>
              <a:srgbClr val="FF0000"/>
            </a:solidFill>
            <a:prstDash val="solid"/>
            <a:round/>
            <a:headEnd type="none" w="med" len="med"/>
            <a:tailEnd type="arrow"/>
          </a:ln>
          <a:effectLst/>
        </p:spPr>
      </p:cxnSp>
      <p:sp>
        <p:nvSpPr>
          <p:cNvPr id="68" name="TextBox 67"/>
          <p:cNvSpPr txBox="1"/>
          <p:nvPr/>
        </p:nvSpPr>
        <p:spPr>
          <a:xfrm>
            <a:off x="5654646" y="4387334"/>
            <a:ext cx="685800" cy="369332"/>
          </a:xfrm>
          <a:prstGeom prst="rect">
            <a:avLst/>
          </a:prstGeom>
          <a:solidFill>
            <a:schemeClr val="bg1"/>
          </a:solidFill>
        </p:spPr>
        <p:txBody>
          <a:bodyPr wrap="square" rtlCol="0">
            <a:spAutoFit/>
          </a:bodyPr>
          <a:lstStyle/>
          <a:p>
            <a:pPr algn="ctr"/>
            <a:r>
              <a:rPr lang="en-US" dirty="0">
                <a:solidFill>
                  <a:srgbClr val="FF0000"/>
                </a:solidFill>
              </a:rPr>
              <a:t>T</a:t>
            </a:r>
            <a:r>
              <a:rPr lang="en-US" dirty="0" smtClean="0">
                <a:solidFill>
                  <a:srgbClr val="FF0000"/>
                </a:solidFill>
              </a:rPr>
              <a:t>MI</a:t>
            </a:r>
            <a:endParaRPr lang="en-US" dirty="0">
              <a:solidFill>
                <a:srgbClr val="FF0000"/>
              </a:solidFill>
            </a:endParaRPr>
          </a:p>
        </p:txBody>
      </p:sp>
      <p:sp>
        <p:nvSpPr>
          <p:cNvPr id="69" name="TextBox 68"/>
          <p:cNvSpPr txBox="1"/>
          <p:nvPr/>
        </p:nvSpPr>
        <p:spPr>
          <a:xfrm>
            <a:off x="4154531" y="4572000"/>
            <a:ext cx="941283" cy="523220"/>
          </a:xfrm>
          <a:prstGeom prst="rect">
            <a:avLst/>
          </a:prstGeom>
          <a:solidFill>
            <a:srgbClr val="FFFF00"/>
          </a:solidFill>
        </p:spPr>
        <p:txBody>
          <a:bodyPr wrap="none" rtlCol="0">
            <a:spAutoFit/>
          </a:bodyPr>
          <a:lstStyle/>
          <a:p>
            <a:r>
              <a:rPr lang="en-US" sz="2800" b="1" dirty="0">
                <a:solidFill>
                  <a:srgbClr val="00B050"/>
                </a:solidFill>
              </a:rPr>
              <a:t>G</a:t>
            </a:r>
            <a:r>
              <a:rPr lang="en-US" sz="2800" b="1" dirty="0" smtClean="0">
                <a:solidFill>
                  <a:srgbClr val="00B050"/>
                </a:solidFill>
              </a:rPr>
              <a:t>MI</a:t>
            </a:r>
            <a:endParaRPr lang="en-US" sz="2800" b="1" dirty="0">
              <a:solidFill>
                <a:srgbClr val="00B050"/>
              </a:solidFill>
            </a:endParaRPr>
          </a:p>
        </p:txBody>
      </p:sp>
    </p:spTree>
    <p:extLst>
      <p:ext uri="{BB962C8B-B14F-4D97-AF65-F5344CB8AC3E}">
        <p14:creationId xmlns:p14="http://schemas.microsoft.com/office/powerpoint/2010/main" xmlns="" val="1905549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8" grpId="0"/>
      <p:bldP spid="16" grpId="0" animBg="1"/>
      <p:bldP spid="7" grpId="0"/>
      <p:bldP spid="44" grpId="0" animBg="1"/>
      <p:bldP spid="62" grpId="0"/>
      <p:bldP spid="68" grpId="0" animBg="1"/>
      <p:bldP spid="6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685800" y="1905000"/>
            <a:ext cx="7772400" cy="2441575"/>
          </a:xfrm>
        </p:spPr>
        <p:txBody>
          <a:bodyPr/>
          <a:lstStyle/>
          <a:p>
            <a:r>
              <a:rPr lang="en-US" sz="5000" dirty="0" smtClean="0"/>
              <a:t>University of Michigan’s Contribution:</a:t>
            </a:r>
            <a:br>
              <a:rPr lang="en-US" sz="5000" dirty="0" smtClean="0"/>
            </a:br>
            <a:r>
              <a:rPr lang="en-US" sz="5000" dirty="0" smtClean="0"/>
              <a:t>Vicarious Cold Calibration</a:t>
            </a:r>
            <a:endParaRPr lang="en-US" sz="5000" dirty="0"/>
          </a:p>
        </p:txBody>
      </p:sp>
      <p:sp>
        <p:nvSpPr>
          <p:cNvPr id="4" name="Footer Placeholder 3"/>
          <p:cNvSpPr>
            <a:spLocks noGrp="1"/>
          </p:cNvSpPr>
          <p:nvPr>
            <p:ph type="ftr" sz="quarter" idx="11"/>
          </p:nvPr>
        </p:nvSpPr>
        <p:spPr/>
        <p:txBody>
          <a:bodyPr/>
          <a:lstStyle/>
          <a:p>
            <a:r>
              <a:rPr lang="en-US" smtClean="0"/>
              <a:t>Kroodsma        GSICS meeting          2014/08/26</a:t>
            </a:r>
            <a:endParaRPr lang="en-US"/>
          </a:p>
        </p:txBody>
      </p:sp>
      <p:sp>
        <p:nvSpPr>
          <p:cNvPr id="5" name="Slide Number Placeholder 4"/>
          <p:cNvSpPr>
            <a:spLocks noGrp="1"/>
          </p:cNvSpPr>
          <p:nvPr>
            <p:ph type="sldNum" sz="quarter" idx="12"/>
          </p:nvPr>
        </p:nvSpPr>
        <p:spPr/>
        <p:txBody>
          <a:bodyPr/>
          <a:lstStyle/>
          <a:p>
            <a:fld id="{BC619174-F2B3-4149-958D-43FDA6E26176}" type="slidenum">
              <a:rPr lang="en-US" smtClean="0"/>
              <a:pPr/>
              <a:t>7</a:t>
            </a:fld>
            <a:endParaRPr lang="en-US"/>
          </a:p>
        </p:txBody>
      </p:sp>
    </p:spTree>
    <p:extLst>
      <p:ext uri="{BB962C8B-B14F-4D97-AF65-F5344CB8AC3E}">
        <p14:creationId xmlns:p14="http://schemas.microsoft.com/office/powerpoint/2010/main" xmlns="" val="34480143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990600" y="1341457"/>
            <a:ext cx="6858000" cy="438080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Times New Roman" pitchFamily="18" charset="0"/>
            </a:endParaRPr>
          </a:p>
        </p:txBody>
      </p:sp>
      <p:sp>
        <p:nvSpPr>
          <p:cNvPr id="84" name="Title 1"/>
          <p:cNvSpPr>
            <a:spLocks noGrp="1"/>
          </p:cNvSpPr>
          <p:nvPr>
            <p:ph type="title"/>
          </p:nvPr>
        </p:nvSpPr>
        <p:spPr>
          <a:xfrm>
            <a:off x="466165" y="152400"/>
            <a:ext cx="8229599" cy="1066800"/>
          </a:xfrm>
        </p:spPr>
        <p:txBody>
          <a:bodyPr/>
          <a:lstStyle/>
          <a:p>
            <a:r>
              <a:rPr lang="en-US" dirty="0" smtClean="0"/>
              <a:t>Vicarious Cold Inter-Calibration Algorithm*</a:t>
            </a:r>
            <a:endParaRPr lang="en-US" dirty="0"/>
          </a:p>
        </p:txBody>
      </p:sp>
      <p:sp>
        <p:nvSpPr>
          <p:cNvPr id="4" name="Footer Placeholder 3"/>
          <p:cNvSpPr>
            <a:spLocks noGrp="1"/>
          </p:cNvSpPr>
          <p:nvPr>
            <p:ph type="ftr" sz="quarter" idx="11"/>
          </p:nvPr>
        </p:nvSpPr>
        <p:spPr/>
        <p:txBody>
          <a:bodyPr/>
          <a:lstStyle/>
          <a:p>
            <a:r>
              <a:rPr lang="en-US" smtClean="0"/>
              <a:t>Kroodsma        GSICS meeting          2014/08/26</a:t>
            </a:r>
            <a:endParaRPr lang="en-US"/>
          </a:p>
        </p:txBody>
      </p:sp>
      <p:sp>
        <p:nvSpPr>
          <p:cNvPr id="5" name="Slide Number Placeholder 4"/>
          <p:cNvSpPr>
            <a:spLocks noGrp="1"/>
          </p:cNvSpPr>
          <p:nvPr>
            <p:ph type="sldNum" sz="quarter" idx="12"/>
          </p:nvPr>
        </p:nvSpPr>
        <p:spPr/>
        <p:txBody>
          <a:bodyPr/>
          <a:lstStyle/>
          <a:p>
            <a:fld id="{BF6540D0-AF2B-4243-B407-FACF84E7CF5C}" type="slidenum">
              <a:rPr lang="en-US" smtClean="0"/>
              <a:pPr/>
              <a:t>8</a:t>
            </a:fld>
            <a:endParaRPr lang="en-US"/>
          </a:p>
        </p:txBody>
      </p:sp>
      <p:sp>
        <p:nvSpPr>
          <p:cNvPr id="41" name="Oval 40"/>
          <p:cNvSpPr/>
          <p:nvPr/>
        </p:nvSpPr>
        <p:spPr>
          <a:xfrm>
            <a:off x="4961038" y="1450834"/>
            <a:ext cx="1674190" cy="339006"/>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1355743" y="2133600"/>
            <a:ext cx="1939772" cy="576042"/>
            <a:chOff x="929946" y="1236812"/>
            <a:chExt cx="1609725" cy="687238"/>
          </a:xfrm>
        </p:grpSpPr>
        <p:sp>
          <p:nvSpPr>
            <p:cNvPr id="81" name="Rounded Rectangle 80"/>
            <p:cNvSpPr/>
            <p:nvPr/>
          </p:nvSpPr>
          <p:spPr>
            <a:xfrm>
              <a:off x="933450" y="1295400"/>
              <a:ext cx="1600200" cy="628650"/>
            </a:xfrm>
            <a:prstGeom prst="roundRect">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929946" y="1236812"/>
              <a:ext cx="1609725" cy="646331"/>
            </a:xfrm>
            <a:prstGeom prst="rect">
              <a:avLst/>
            </a:prstGeom>
            <a:noFill/>
          </p:spPr>
          <p:txBody>
            <a:bodyPr wrap="square" rtlCol="0">
              <a:spAutoFit/>
            </a:bodyPr>
            <a:lstStyle/>
            <a:p>
              <a:pPr algn="ctr"/>
              <a:r>
                <a:rPr lang="en-US" dirty="0" smtClean="0"/>
                <a:t>Radiometer ‘A’ TB data</a:t>
              </a:r>
              <a:endParaRPr lang="en-US" dirty="0"/>
            </a:p>
          </p:txBody>
        </p:sp>
      </p:grpSp>
      <p:grpSp>
        <p:nvGrpSpPr>
          <p:cNvPr id="46" name="Group 45"/>
          <p:cNvGrpSpPr/>
          <p:nvPr/>
        </p:nvGrpSpPr>
        <p:grpSpPr>
          <a:xfrm>
            <a:off x="5015323" y="4324762"/>
            <a:ext cx="2613439" cy="329349"/>
            <a:chOff x="4037194" y="3927031"/>
            <a:chExt cx="2168769" cy="392924"/>
          </a:xfrm>
        </p:grpSpPr>
        <p:sp>
          <p:nvSpPr>
            <p:cNvPr id="79" name="Flowchart: Process 78"/>
            <p:cNvSpPr/>
            <p:nvPr/>
          </p:nvSpPr>
          <p:spPr>
            <a:xfrm>
              <a:off x="4152890" y="3959470"/>
              <a:ext cx="1960685" cy="360485"/>
            </a:xfrm>
            <a:prstGeom prst="flowChartProcess">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p:cNvSpPr txBox="1"/>
            <p:nvPr/>
          </p:nvSpPr>
          <p:spPr>
            <a:xfrm>
              <a:off x="4037194" y="3927031"/>
              <a:ext cx="2168769" cy="369332"/>
            </a:xfrm>
            <a:prstGeom prst="rect">
              <a:avLst/>
            </a:prstGeom>
            <a:noFill/>
          </p:spPr>
          <p:txBody>
            <a:bodyPr wrap="square" rtlCol="0">
              <a:spAutoFit/>
            </a:bodyPr>
            <a:lstStyle/>
            <a:p>
              <a:pPr algn="ctr"/>
              <a:r>
                <a:rPr lang="en-US" dirty="0" smtClean="0"/>
                <a:t>‘B’ Single difference</a:t>
              </a:r>
              <a:endParaRPr lang="en-US" dirty="0"/>
            </a:p>
          </p:txBody>
        </p:sp>
      </p:grpSp>
      <p:grpSp>
        <p:nvGrpSpPr>
          <p:cNvPr id="47" name="Group 46"/>
          <p:cNvGrpSpPr/>
          <p:nvPr/>
        </p:nvGrpSpPr>
        <p:grpSpPr>
          <a:xfrm>
            <a:off x="1279620" y="3124200"/>
            <a:ext cx="2180809" cy="606772"/>
            <a:chOff x="866775" y="2524125"/>
            <a:chExt cx="1809750" cy="723900"/>
          </a:xfrm>
        </p:grpSpPr>
        <p:sp>
          <p:nvSpPr>
            <p:cNvPr id="77" name="Flowchart: Manual Operation 76"/>
            <p:cNvSpPr/>
            <p:nvPr/>
          </p:nvSpPr>
          <p:spPr>
            <a:xfrm>
              <a:off x="866775" y="2524125"/>
              <a:ext cx="1809750" cy="723900"/>
            </a:xfrm>
            <a:prstGeom prst="flowChartManualOperation">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1093381" y="2532499"/>
              <a:ext cx="1371600" cy="646331"/>
            </a:xfrm>
            <a:prstGeom prst="rect">
              <a:avLst/>
            </a:prstGeom>
            <a:noFill/>
          </p:spPr>
          <p:txBody>
            <a:bodyPr wrap="square" rtlCol="0">
              <a:spAutoFit/>
            </a:bodyPr>
            <a:lstStyle/>
            <a:p>
              <a:pPr algn="ctr"/>
              <a:r>
                <a:rPr lang="en-US" dirty="0" smtClean="0"/>
                <a:t>Observed cold cal TB </a:t>
              </a:r>
              <a:endParaRPr lang="en-US" dirty="0"/>
            </a:p>
          </p:txBody>
        </p:sp>
      </p:grpSp>
      <p:grpSp>
        <p:nvGrpSpPr>
          <p:cNvPr id="48" name="Group 47"/>
          <p:cNvGrpSpPr/>
          <p:nvPr/>
        </p:nvGrpSpPr>
        <p:grpSpPr>
          <a:xfrm>
            <a:off x="3023561" y="1443027"/>
            <a:ext cx="1674190" cy="340426"/>
            <a:chOff x="6019214" y="655824"/>
            <a:chExt cx="1389331" cy="406140"/>
          </a:xfrm>
        </p:grpSpPr>
        <p:sp>
          <p:nvSpPr>
            <p:cNvPr id="75" name="Oval 74"/>
            <p:cNvSpPr/>
            <p:nvPr/>
          </p:nvSpPr>
          <p:spPr>
            <a:xfrm>
              <a:off x="6019214" y="657518"/>
              <a:ext cx="1389331" cy="404446"/>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p:cNvSpPr txBox="1"/>
            <p:nvPr/>
          </p:nvSpPr>
          <p:spPr>
            <a:xfrm>
              <a:off x="6029933" y="655824"/>
              <a:ext cx="1366318" cy="369333"/>
            </a:xfrm>
            <a:prstGeom prst="rect">
              <a:avLst/>
            </a:prstGeom>
            <a:noFill/>
          </p:spPr>
          <p:txBody>
            <a:bodyPr wrap="square" rtlCol="0">
              <a:spAutoFit/>
            </a:bodyPr>
            <a:lstStyle/>
            <a:p>
              <a:pPr algn="ctr"/>
              <a:r>
                <a:rPr lang="en-US" dirty="0" smtClean="0"/>
                <a:t>GDAS inputs</a:t>
              </a:r>
              <a:endParaRPr lang="en-US" dirty="0"/>
            </a:p>
          </p:txBody>
        </p:sp>
      </p:grpSp>
      <p:sp>
        <p:nvSpPr>
          <p:cNvPr id="49" name="Down Arrow 48"/>
          <p:cNvSpPr/>
          <p:nvPr/>
        </p:nvSpPr>
        <p:spPr>
          <a:xfrm>
            <a:off x="2239414" y="2778996"/>
            <a:ext cx="244569" cy="297245"/>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2728682" y="2667000"/>
            <a:ext cx="1868063" cy="438563"/>
          </a:xfrm>
          <a:prstGeom prst="rect">
            <a:avLst/>
          </a:prstGeom>
          <a:noFill/>
        </p:spPr>
        <p:txBody>
          <a:bodyPr wrap="square" rtlCol="0">
            <a:spAutoFit/>
          </a:bodyPr>
          <a:lstStyle/>
          <a:p>
            <a:pPr algn="ctr"/>
            <a:r>
              <a:rPr lang="en-US" sz="1400" dirty="0" smtClean="0"/>
              <a:t>Vicarious cold calibration algorithm</a:t>
            </a:r>
            <a:endParaRPr lang="en-US" sz="1400" dirty="0"/>
          </a:p>
        </p:txBody>
      </p:sp>
      <p:sp>
        <p:nvSpPr>
          <p:cNvPr id="51" name="TextBox 50"/>
          <p:cNvSpPr txBox="1"/>
          <p:nvPr/>
        </p:nvSpPr>
        <p:spPr>
          <a:xfrm>
            <a:off x="4192172" y="1687283"/>
            <a:ext cx="1368720" cy="438563"/>
          </a:xfrm>
          <a:prstGeom prst="rect">
            <a:avLst/>
          </a:prstGeom>
          <a:noFill/>
        </p:spPr>
        <p:txBody>
          <a:bodyPr wrap="square" rtlCol="0">
            <a:spAutoFit/>
          </a:bodyPr>
          <a:lstStyle/>
          <a:p>
            <a:pPr algn="ctr"/>
            <a:r>
              <a:rPr lang="en-US" sz="1400" dirty="0" smtClean="0"/>
              <a:t>Radiative transfer model</a:t>
            </a:r>
            <a:endParaRPr lang="en-US" sz="1400" dirty="0"/>
          </a:p>
        </p:txBody>
      </p:sp>
      <p:grpSp>
        <p:nvGrpSpPr>
          <p:cNvPr id="52" name="Group 51"/>
          <p:cNvGrpSpPr/>
          <p:nvPr/>
        </p:nvGrpSpPr>
        <p:grpSpPr>
          <a:xfrm>
            <a:off x="3885113" y="2133599"/>
            <a:ext cx="1950816" cy="564065"/>
            <a:chOff x="3028950" y="1260626"/>
            <a:chExt cx="1618890" cy="672949"/>
          </a:xfrm>
        </p:grpSpPr>
        <p:sp>
          <p:nvSpPr>
            <p:cNvPr id="73" name="Rounded Rectangle 72"/>
            <p:cNvSpPr/>
            <p:nvPr/>
          </p:nvSpPr>
          <p:spPr>
            <a:xfrm>
              <a:off x="3028950" y="1304925"/>
              <a:ext cx="1600200" cy="628650"/>
            </a:xfrm>
            <a:prstGeom prst="roundRect">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p:nvSpPr>
          <p:spPr>
            <a:xfrm>
              <a:off x="3038115" y="1260626"/>
              <a:ext cx="1609725" cy="646331"/>
            </a:xfrm>
            <a:prstGeom prst="rect">
              <a:avLst/>
            </a:prstGeom>
            <a:noFill/>
          </p:spPr>
          <p:txBody>
            <a:bodyPr wrap="square" rtlCol="0">
              <a:spAutoFit/>
            </a:bodyPr>
            <a:lstStyle/>
            <a:p>
              <a:pPr algn="ctr"/>
              <a:r>
                <a:rPr lang="en-US" dirty="0" smtClean="0"/>
                <a:t>Simulated TB data for ‘A’</a:t>
              </a:r>
              <a:endParaRPr lang="en-US" dirty="0"/>
            </a:p>
          </p:txBody>
        </p:sp>
      </p:grpSp>
      <p:grpSp>
        <p:nvGrpSpPr>
          <p:cNvPr id="53" name="Group 52"/>
          <p:cNvGrpSpPr/>
          <p:nvPr/>
        </p:nvGrpSpPr>
        <p:grpSpPr>
          <a:xfrm>
            <a:off x="3816245" y="3124201"/>
            <a:ext cx="2180809" cy="606772"/>
            <a:chOff x="2971800" y="2505075"/>
            <a:chExt cx="1809750" cy="723900"/>
          </a:xfrm>
        </p:grpSpPr>
        <p:sp>
          <p:nvSpPr>
            <p:cNvPr id="71" name="Flowchart: Manual Operation 70"/>
            <p:cNvSpPr/>
            <p:nvPr/>
          </p:nvSpPr>
          <p:spPr>
            <a:xfrm>
              <a:off x="2971800" y="2505075"/>
              <a:ext cx="1809750" cy="723900"/>
            </a:xfrm>
            <a:prstGeom prst="flowChartManualOperation">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3178130" y="2514722"/>
              <a:ext cx="1371600" cy="646331"/>
            </a:xfrm>
            <a:prstGeom prst="rect">
              <a:avLst/>
            </a:prstGeom>
            <a:noFill/>
          </p:spPr>
          <p:txBody>
            <a:bodyPr wrap="square" rtlCol="0">
              <a:spAutoFit/>
            </a:bodyPr>
            <a:lstStyle/>
            <a:p>
              <a:pPr algn="ctr"/>
              <a:r>
                <a:rPr lang="en-US" dirty="0" smtClean="0"/>
                <a:t>Simulated cold cal TB </a:t>
              </a:r>
              <a:endParaRPr lang="en-US" dirty="0"/>
            </a:p>
          </p:txBody>
        </p:sp>
      </p:grpSp>
      <p:grpSp>
        <p:nvGrpSpPr>
          <p:cNvPr id="54" name="Group 53"/>
          <p:cNvGrpSpPr/>
          <p:nvPr/>
        </p:nvGrpSpPr>
        <p:grpSpPr>
          <a:xfrm>
            <a:off x="2463631" y="4333997"/>
            <a:ext cx="2433443" cy="321231"/>
            <a:chOff x="1594362" y="3942576"/>
            <a:chExt cx="2019399" cy="383240"/>
          </a:xfrm>
        </p:grpSpPr>
        <p:sp>
          <p:nvSpPr>
            <p:cNvPr id="69" name="Flowchart: Process 68"/>
            <p:cNvSpPr/>
            <p:nvPr/>
          </p:nvSpPr>
          <p:spPr>
            <a:xfrm>
              <a:off x="1617784" y="3965331"/>
              <a:ext cx="1960685" cy="360485"/>
            </a:xfrm>
            <a:prstGeom prst="flowChartProcess">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1594362" y="3942576"/>
              <a:ext cx="2019399" cy="369332"/>
            </a:xfrm>
            <a:prstGeom prst="rect">
              <a:avLst/>
            </a:prstGeom>
            <a:noFill/>
          </p:spPr>
          <p:txBody>
            <a:bodyPr wrap="none" rtlCol="0">
              <a:spAutoFit/>
            </a:bodyPr>
            <a:lstStyle/>
            <a:p>
              <a:pPr algn="ctr"/>
              <a:r>
                <a:rPr lang="en-US" dirty="0" smtClean="0"/>
                <a:t>‘A’ Single difference</a:t>
              </a:r>
              <a:endParaRPr lang="en-US" dirty="0"/>
            </a:p>
          </p:txBody>
        </p:sp>
      </p:grpSp>
      <p:sp>
        <p:nvSpPr>
          <p:cNvPr id="55" name="TextBox 54"/>
          <p:cNvSpPr txBox="1"/>
          <p:nvPr/>
        </p:nvSpPr>
        <p:spPr>
          <a:xfrm>
            <a:off x="1739312" y="3886200"/>
            <a:ext cx="1705793" cy="438563"/>
          </a:xfrm>
          <a:prstGeom prst="rect">
            <a:avLst/>
          </a:prstGeom>
          <a:noFill/>
        </p:spPr>
        <p:txBody>
          <a:bodyPr wrap="square" rtlCol="0">
            <a:spAutoFit/>
          </a:bodyPr>
          <a:lstStyle/>
          <a:p>
            <a:pPr algn="ctr"/>
            <a:r>
              <a:rPr lang="en-US" sz="1400" dirty="0" err="1" smtClean="0"/>
              <a:t>Obs</a:t>
            </a:r>
            <a:r>
              <a:rPr lang="en-US" sz="1400" dirty="0" smtClean="0"/>
              <a:t> cold cal TB – Sims cold cal TB</a:t>
            </a:r>
            <a:endParaRPr lang="en-US" sz="1400" dirty="0"/>
          </a:p>
        </p:txBody>
      </p:sp>
      <p:sp>
        <p:nvSpPr>
          <p:cNvPr id="56" name="TextBox 55"/>
          <p:cNvSpPr txBox="1"/>
          <p:nvPr/>
        </p:nvSpPr>
        <p:spPr>
          <a:xfrm>
            <a:off x="5143122" y="4849381"/>
            <a:ext cx="1464158" cy="438563"/>
          </a:xfrm>
          <a:prstGeom prst="rect">
            <a:avLst/>
          </a:prstGeom>
          <a:noFill/>
        </p:spPr>
        <p:txBody>
          <a:bodyPr wrap="square" rtlCol="0">
            <a:spAutoFit/>
          </a:bodyPr>
          <a:lstStyle/>
          <a:p>
            <a:pPr algn="ctr"/>
            <a:r>
              <a:rPr lang="en-US" sz="1400" dirty="0" smtClean="0"/>
              <a:t>‘A’ single diff – ‘B’ single diff</a:t>
            </a:r>
            <a:endParaRPr lang="en-US" sz="1400" dirty="0"/>
          </a:p>
        </p:txBody>
      </p:sp>
      <p:grpSp>
        <p:nvGrpSpPr>
          <p:cNvPr id="57" name="Group 56"/>
          <p:cNvGrpSpPr/>
          <p:nvPr/>
        </p:nvGrpSpPr>
        <p:grpSpPr>
          <a:xfrm>
            <a:off x="3122780" y="5298012"/>
            <a:ext cx="3799058" cy="330004"/>
            <a:chOff x="2451384" y="5168895"/>
            <a:chExt cx="3152658" cy="393705"/>
          </a:xfrm>
        </p:grpSpPr>
        <p:sp>
          <p:nvSpPr>
            <p:cNvPr id="67" name="Flowchart: Process 66"/>
            <p:cNvSpPr/>
            <p:nvPr/>
          </p:nvSpPr>
          <p:spPr>
            <a:xfrm>
              <a:off x="2486025" y="5219700"/>
              <a:ext cx="3067050" cy="342900"/>
            </a:xfrm>
            <a:prstGeom prst="flowChartProcess">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2451384" y="5168895"/>
              <a:ext cx="3152658" cy="369332"/>
            </a:xfrm>
            <a:prstGeom prst="rect">
              <a:avLst/>
            </a:prstGeom>
            <a:noFill/>
          </p:spPr>
          <p:txBody>
            <a:bodyPr wrap="none" rtlCol="0">
              <a:spAutoFit/>
            </a:bodyPr>
            <a:lstStyle/>
            <a:p>
              <a:pPr algn="ctr"/>
              <a:r>
                <a:rPr lang="en-US" dirty="0" smtClean="0">
                  <a:solidFill>
                    <a:schemeClr val="bg1"/>
                  </a:solidFill>
                </a:rPr>
                <a:t>Double difference for ‘A’ and ‘B’</a:t>
              </a:r>
              <a:endParaRPr lang="en-US" dirty="0">
                <a:solidFill>
                  <a:schemeClr val="bg1"/>
                </a:solidFill>
              </a:endParaRPr>
            </a:p>
          </p:txBody>
        </p:sp>
      </p:grpSp>
      <p:sp>
        <p:nvSpPr>
          <p:cNvPr id="58" name="Rectangle 57"/>
          <p:cNvSpPr/>
          <p:nvPr/>
        </p:nvSpPr>
        <p:spPr>
          <a:xfrm>
            <a:off x="1179597" y="1395649"/>
            <a:ext cx="5565820" cy="2435942"/>
          </a:xfrm>
          <a:prstGeom prst="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6184298" y="3856495"/>
            <a:ext cx="1664302" cy="438563"/>
          </a:xfrm>
          <a:prstGeom prst="rect">
            <a:avLst/>
          </a:prstGeom>
          <a:noFill/>
        </p:spPr>
        <p:txBody>
          <a:bodyPr wrap="square" rtlCol="0">
            <a:spAutoFit/>
          </a:bodyPr>
          <a:lstStyle/>
          <a:p>
            <a:pPr algn="ctr"/>
            <a:r>
              <a:rPr lang="en-US" sz="1400" dirty="0" smtClean="0"/>
              <a:t>Repeat for radiometer ‘B’</a:t>
            </a:r>
            <a:endParaRPr lang="en-US" sz="1400" dirty="0"/>
          </a:p>
        </p:txBody>
      </p:sp>
      <p:sp>
        <p:nvSpPr>
          <p:cNvPr id="60" name="Left Brace 59"/>
          <p:cNvSpPr/>
          <p:nvPr/>
        </p:nvSpPr>
        <p:spPr>
          <a:xfrm rot="16200000">
            <a:off x="3534340" y="1761465"/>
            <a:ext cx="223865" cy="4227520"/>
          </a:xfrm>
          <a:prstGeom prst="leftBrace">
            <a:avLst>
              <a:gd name="adj1" fmla="val 8333"/>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Left Brace 60"/>
          <p:cNvSpPr/>
          <p:nvPr/>
        </p:nvSpPr>
        <p:spPr>
          <a:xfrm rot="16200000">
            <a:off x="4901550" y="2172907"/>
            <a:ext cx="223865" cy="5233948"/>
          </a:xfrm>
          <a:prstGeom prst="leftBrace">
            <a:avLst>
              <a:gd name="adj1" fmla="val 8333"/>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Down Arrow 61"/>
          <p:cNvSpPr/>
          <p:nvPr/>
        </p:nvSpPr>
        <p:spPr>
          <a:xfrm>
            <a:off x="3935089" y="1835305"/>
            <a:ext cx="244569" cy="297245"/>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Down Arrow 62"/>
          <p:cNvSpPr/>
          <p:nvPr/>
        </p:nvSpPr>
        <p:spPr>
          <a:xfrm>
            <a:off x="4787518" y="2773672"/>
            <a:ext cx="244569" cy="297245"/>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Down Arrow 63"/>
          <p:cNvSpPr/>
          <p:nvPr/>
        </p:nvSpPr>
        <p:spPr>
          <a:xfrm>
            <a:off x="6051343" y="3920285"/>
            <a:ext cx="244569" cy="297245"/>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Down Arrow 64"/>
          <p:cNvSpPr/>
          <p:nvPr/>
        </p:nvSpPr>
        <p:spPr>
          <a:xfrm>
            <a:off x="3526204" y="3993836"/>
            <a:ext cx="244569" cy="297245"/>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Down Arrow 65"/>
          <p:cNvSpPr/>
          <p:nvPr/>
        </p:nvSpPr>
        <p:spPr>
          <a:xfrm>
            <a:off x="4892346" y="4998597"/>
            <a:ext cx="244569" cy="297245"/>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4863033" y="1434166"/>
            <a:ext cx="1882383" cy="309574"/>
          </a:xfrm>
          <a:prstGeom prst="rect">
            <a:avLst/>
          </a:prstGeom>
          <a:noFill/>
        </p:spPr>
        <p:txBody>
          <a:bodyPr wrap="square" rtlCol="0">
            <a:spAutoFit/>
          </a:bodyPr>
          <a:lstStyle/>
          <a:p>
            <a:pPr algn="ctr"/>
            <a:r>
              <a:rPr lang="en-US" dirty="0" smtClean="0"/>
              <a:t>Freq/</a:t>
            </a:r>
            <a:r>
              <a:rPr lang="en-US" dirty="0" err="1" smtClean="0"/>
              <a:t>pol</a:t>
            </a:r>
            <a:r>
              <a:rPr lang="en-US" dirty="0" smtClean="0"/>
              <a:t>, EIA</a:t>
            </a:r>
            <a:endParaRPr lang="en-US" dirty="0"/>
          </a:p>
        </p:txBody>
      </p:sp>
      <p:sp>
        <p:nvSpPr>
          <p:cNvPr id="44" name="Down Arrow 43"/>
          <p:cNvSpPr/>
          <p:nvPr/>
        </p:nvSpPr>
        <p:spPr>
          <a:xfrm>
            <a:off x="5532819" y="1835305"/>
            <a:ext cx="244569" cy="297245"/>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808539" y="5710535"/>
            <a:ext cx="7497261" cy="461665"/>
          </a:xfrm>
          <a:prstGeom prst="rect">
            <a:avLst/>
          </a:prstGeom>
        </p:spPr>
        <p:txBody>
          <a:bodyPr wrap="square">
            <a:spAutoFit/>
          </a:bodyPr>
          <a:lstStyle/>
          <a:p>
            <a:r>
              <a:rPr lang="en-US" sz="1200" dirty="0" smtClean="0"/>
              <a:t>*R</a:t>
            </a:r>
            <a:r>
              <a:rPr lang="en-US" sz="1200" dirty="0"/>
              <a:t>. A. </a:t>
            </a:r>
            <a:r>
              <a:rPr lang="en-US" sz="1200" dirty="0" err="1"/>
              <a:t>Kroodsma</a:t>
            </a:r>
            <a:r>
              <a:rPr lang="en-US" sz="1200" dirty="0"/>
              <a:t>, D. S. </a:t>
            </a:r>
            <a:r>
              <a:rPr lang="en-US" sz="1200" dirty="0" err="1"/>
              <a:t>McKague</a:t>
            </a:r>
            <a:r>
              <a:rPr lang="en-US" sz="1200" dirty="0"/>
              <a:t>, and C. S. </a:t>
            </a:r>
            <a:r>
              <a:rPr lang="en-US" sz="1200" dirty="0" err="1"/>
              <a:t>Ruf</a:t>
            </a:r>
            <a:r>
              <a:rPr lang="en-US" sz="1200" dirty="0"/>
              <a:t>, “Inter-calibration of microwave radiometers using the vicarious cold calibration double difference method,” </a:t>
            </a:r>
            <a:r>
              <a:rPr lang="en-US" sz="1200" i="1" dirty="0"/>
              <a:t>J. Selected Topics Remote Sensing</a:t>
            </a:r>
            <a:r>
              <a:rPr lang="en-US" sz="1200" dirty="0"/>
              <a:t>, vol. 5, no. 3, pp. 1006-1013, 2012.</a:t>
            </a:r>
          </a:p>
        </p:txBody>
      </p:sp>
    </p:spTree>
    <p:extLst>
      <p:ext uri="{BB962C8B-B14F-4D97-AF65-F5344CB8AC3E}">
        <p14:creationId xmlns:p14="http://schemas.microsoft.com/office/powerpoint/2010/main" xmlns="" val="10212514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Calculate Cold Cal TB from Histograms</a:t>
            </a:r>
            <a:endParaRPr lang="en-US" dirty="0"/>
          </a:p>
        </p:txBody>
      </p:sp>
      <p:sp>
        <p:nvSpPr>
          <p:cNvPr id="4" name="Footer Placeholder 3"/>
          <p:cNvSpPr>
            <a:spLocks noGrp="1"/>
          </p:cNvSpPr>
          <p:nvPr>
            <p:ph type="ftr" sz="quarter" idx="11"/>
          </p:nvPr>
        </p:nvSpPr>
        <p:spPr/>
        <p:txBody>
          <a:bodyPr/>
          <a:lstStyle/>
          <a:p>
            <a:r>
              <a:rPr lang="en-US" smtClean="0"/>
              <a:t>Kroodsma        GSICS meeting          2014/08/26</a:t>
            </a:r>
            <a:endParaRPr lang="en-US"/>
          </a:p>
        </p:txBody>
      </p:sp>
      <p:sp>
        <p:nvSpPr>
          <p:cNvPr id="5" name="Slide Number Placeholder 4"/>
          <p:cNvSpPr>
            <a:spLocks noGrp="1"/>
          </p:cNvSpPr>
          <p:nvPr>
            <p:ph type="sldNum" sz="quarter" idx="12"/>
          </p:nvPr>
        </p:nvSpPr>
        <p:spPr/>
        <p:txBody>
          <a:bodyPr/>
          <a:lstStyle/>
          <a:p>
            <a:fld id="{BC619174-F2B3-4149-958D-43FDA6E26176}" type="slidenum">
              <a:rPr lang="en-US" smtClean="0"/>
              <a:pPr/>
              <a:t>9</a:t>
            </a:fld>
            <a:endParaRPr lang="en-US"/>
          </a:p>
        </p:txBody>
      </p:sp>
      <p:sp>
        <p:nvSpPr>
          <p:cNvPr id="7" name="TextBox 6"/>
          <p:cNvSpPr txBox="1"/>
          <p:nvPr/>
        </p:nvSpPr>
        <p:spPr>
          <a:xfrm>
            <a:off x="2582526" y="1604657"/>
            <a:ext cx="4992585" cy="430887"/>
          </a:xfrm>
          <a:prstGeom prst="rect">
            <a:avLst/>
          </a:prstGeom>
          <a:noFill/>
        </p:spPr>
        <p:txBody>
          <a:bodyPr wrap="none" rtlCol="0">
            <a:spAutoFit/>
          </a:bodyPr>
          <a:lstStyle/>
          <a:p>
            <a:r>
              <a:rPr lang="en-US" sz="2200" dirty="0" smtClean="0"/>
              <a:t>One month of over-ocean TB observations</a:t>
            </a:r>
            <a:endParaRPr lang="en-US" sz="2200" dirty="0"/>
          </a:p>
        </p:txBody>
      </p:sp>
      <p:sp>
        <p:nvSpPr>
          <p:cNvPr id="8" name="TextBox 7"/>
          <p:cNvSpPr txBox="1"/>
          <p:nvPr/>
        </p:nvSpPr>
        <p:spPr>
          <a:xfrm>
            <a:off x="5208159" y="2172648"/>
            <a:ext cx="1281387" cy="523220"/>
          </a:xfrm>
          <a:prstGeom prst="rect">
            <a:avLst/>
          </a:prstGeom>
          <a:noFill/>
        </p:spPr>
        <p:txBody>
          <a:bodyPr wrap="square" rtlCol="0">
            <a:spAutoFit/>
          </a:bodyPr>
          <a:lstStyle/>
          <a:p>
            <a:r>
              <a:rPr lang="en-US" sz="1400" dirty="0" smtClean="0">
                <a:solidFill>
                  <a:srgbClr val="00CCFF"/>
                </a:solidFill>
              </a:rPr>
              <a:t>Each channel: </a:t>
            </a:r>
            <a:r>
              <a:rPr lang="en-US" sz="1400" dirty="0" err="1" smtClean="0">
                <a:solidFill>
                  <a:srgbClr val="00CCFF"/>
                </a:solidFill>
              </a:rPr>
              <a:t>Freq</a:t>
            </a:r>
            <a:r>
              <a:rPr lang="en-US" sz="1400" dirty="0" smtClean="0">
                <a:solidFill>
                  <a:srgbClr val="00CCFF"/>
                </a:solidFill>
              </a:rPr>
              <a:t>/pol</a:t>
            </a:r>
            <a:endParaRPr lang="en-US" sz="1400" dirty="0">
              <a:solidFill>
                <a:srgbClr val="00CCFF"/>
              </a:solidFill>
            </a:endParaRPr>
          </a:p>
        </p:txBody>
      </p:sp>
      <p:cxnSp>
        <p:nvCxnSpPr>
          <p:cNvPr id="9" name="Straight Arrow Connector 8"/>
          <p:cNvCxnSpPr/>
          <p:nvPr/>
        </p:nvCxnSpPr>
        <p:spPr bwMode="auto">
          <a:xfrm>
            <a:off x="4261423" y="2186342"/>
            <a:ext cx="0" cy="495831"/>
          </a:xfrm>
          <a:prstGeom prst="straightConnector1">
            <a:avLst/>
          </a:prstGeom>
          <a:noFill/>
          <a:ln w="28575" cap="flat" cmpd="sng" algn="ctr">
            <a:solidFill>
              <a:srgbClr val="00B0F0"/>
            </a:solidFill>
            <a:prstDash val="solid"/>
            <a:round/>
            <a:headEnd type="none" w="med" len="med"/>
            <a:tailEnd type="arrow"/>
          </a:ln>
          <a:effectLst/>
        </p:spPr>
      </p:cxnSp>
      <p:cxnSp>
        <p:nvCxnSpPr>
          <p:cNvPr id="12" name="Straight Arrow Connector 11"/>
          <p:cNvCxnSpPr/>
          <p:nvPr/>
        </p:nvCxnSpPr>
        <p:spPr bwMode="auto">
          <a:xfrm flipH="1">
            <a:off x="3581790" y="2186342"/>
            <a:ext cx="365484" cy="423816"/>
          </a:xfrm>
          <a:prstGeom prst="straightConnector1">
            <a:avLst/>
          </a:prstGeom>
          <a:noFill/>
          <a:ln w="28575" cap="flat" cmpd="sng" algn="ctr">
            <a:solidFill>
              <a:srgbClr val="00B0F0"/>
            </a:solidFill>
            <a:prstDash val="solid"/>
            <a:round/>
            <a:headEnd type="none" w="med" len="med"/>
            <a:tailEnd type="arrow"/>
          </a:ln>
          <a:effectLst/>
        </p:spPr>
      </p:cxnSp>
      <p:cxnSp>
        <p:nvCxnSpPr>
          <p:cNvPr id="15" name="Straight Arrow Connector 14"/>
          <p:cNvCxnSpPr/>
          <p:nvPr/>
        </p:nvCxnSpPr>
        <p:spPr bwMode="auto">
          <a:xfrm>
            <a:off x="4582779" y="2171819"/>
            <a:ext cx="426466" cy="423816"/>
          </a:xfrm>
          <a:prstGeom prst="straightConnector1">
            <a:avLst/>
          </a:prstGeom>
          <a:noFill/>
          <a:ln w="28575" cap="flat" cmpd="sng" algn="ctr">
            <a:solidFill>
              <a:srgbClr val="00B0F0"/>
            </a:solidFill>
            <a:prstDash val="solid"/>
            <a:round/>
            <a:headEnd type="none" w="med" len="med"/>
            <a:tailEnd type="arrow"/>
          </a:ln>
          <a:effectLst/>
        </p:spPr>
      </p:cxnSp>
      <p:sp>
        <p:nvSpPr>
          <p:cNvPr id="20" name="TextBox 19"/>
          <p:cNvSpPr txBox="1"/>
          <p:nvPr/>
        </p:nvSpPr>
        <p:spPr>
          <a:xfrm>
            <a:off x="3159159" y="2769513"/>
            <a:ext cx="670376" cy="430887"/>
          </a:xfrm>
          <a:prstGeom prst="rect">
            <a:avLst/>
          </a:prstGeom>
          <a:noFill/>
        </p:spPr>
        <p:txBody>
          <a:bodyPr wrap="none" rtlCol="0">
            <a:spAutoFit/>
          </a:bodyPr>
          <a:lstStyle/>
          <a:p>
            <a:r>
              <a:rPr lang="en-US" sz="2200" dirty="0" smtClean="0"/>
              <a:t>19H</a:t>
            </a:r>
            <a:endParaRPr lang="en-US" sz="2200" dirty="0"/>
          </a:p>
        </p:txBody>
      </p:sp>
      <p:sp>
        <p:nvSpPr>
          <p:cNvPr id="21" name="TextBox 20"/>
          <p:cNvSpPr txBox="1"/>
          <p:nvPr/>
        </p:nvSpPr>
        <p:spPr>
          <a:xfrm>
            <a:off x="3977824" y="2769513"/>
            <a:ext cx="670376" cy="430887"/>
          </a:xfrm>
          <a:prstGeom prst="rect">
            <a:avLst/>
          </a:prstGeom>
          <a:noFill/>
        </p:spPr>
        <p:txBody>
          <a:bodyPr wrap="none" rtlCol="0">
            <a:spAutoFit/>
          </a:bodyPr>
          <a:lstStyle/>
          <a:p>
            <a:r>
              <a:rPr lang="en-US" sz="2200" dirty="0" smtClean="0"/>
              <a:t>21V</a:t>
            </a:r>
            <a:endParaRPr lang="en-US" sz="2200" dirty="0"/>
          </a:p>
        </p:txBody>
      </p:sp>
      <p:sp>
        <p:nvSpPr>
          <p:cNvPr id="22" name="TextBox 21"/>
          <p:cNvSpPr txBox="1"/>
          <p:nvPr/>
        </p:nvSpPr>
        <p:spPr>
          <a:xfrm>
            <a:off x="4705163" y="2769513"/>
            <a:ext cx="670376" cy="430887"/>
          </a:xfrm>
          <a:prstGeom prst="rect">
            <a:avLst/>
          </a:prstGeom>
          <a:noFill/>
        </p:spPr>
        <p:txBody>
          <a:bodyPr wrap="none" rtlCol="0">
            <a:spAutoFit/>
          </a:bodyPr>
          <a:lstStyle/>
          <a:p>
            <a:r>
              <a:rPr lang="en-US" sz="2200" dirty="0" smtClean="0"/>
              <a:t>37V</a:t>
            </a:r>
            <a:endParaRPr lang="en-US" sz="2200" dirty="0"/>
          </a:p>
        </p:txBody>
      </p:sp>
      <p:cxnSp>
        <p:nvCxnSpPr>
          <p:cNvPr id="26" name="Straight Arrow Connector 25"/>
          <p:cNvCxnSpPr/>
          <p:nvPr/>
        </p:nvCxnSpPr>
        <p:spPr bwMode="auto">
          <a:xfrm flipH="1">
            <a:off x="3810000" y="3323927"/>
            <a:ext cx="381000" cy="331937"/>
          </a:xfrm>
          <a:prstGeom prst="straightConnector1">
            <a:avLst/>
          </a:prstGeom>
          <a:noFill/>
          <a:ln w="28575" cap="flat" cmpd="sng" algn="ctr">
            <a:solidFill>
              <a:schemeClr val="accent1">
                <a:lumMod val="75000"/>
              </a:schemeClr>
            </a:solidFill>
            <a:prstDash val="solid"/>
            <a:round/>
            <a:headEnd type="none" w="med" len="med"/>
            <a:tailEnd type="arrow"/>
          </a:ln>
          <a:effectLst/>
        </p:spPr>
      </p:cxnSp>
      <p:cxnSp>
        <p:nvCxnSpPr>
          <p:cNvPr id="28" name="Straight Arrow Connector 27"/>
          <p:cNvCxnSpPr/>
          <p:nvPr/>
        </p:nvCxnSpPr>
        <p:spPr bwMode="auto">
          <a:xfrm>
            <a:off x="4431759" y="3325663"/>
            <a:ext cx="364253" cy="331937"/>
          </a:xfrm>
          <a:prstGeom prst="straightConnector1">
            <a:avLst/>
          </a:prstGeom>
          <a:noFill/>
          <a:ln w="28575" cap="flat" cmpd="sng" algn="ctr">
            <a:solidFill>
              <a:schemeClr val="accent1">
                <a:lumMod val="75000"/>
              </a:schemeClr>
            </a:solidFill>
            <a:prstDash val="solid"/>
            <a:round/>
            <a:headEnd type="none" w="med" len="med"/>
            <a:tailEnd type="arrow"/>
          </a:ln>
          <a:effectLst/>
        </p:spPr>
      </p:cxnSp>
      <p:sp>
        <p:nvSpPr>
          <p:cNvPr id="32" name="TextBox 31"/>
          <p:cNvSpPr txBox="1"/>
          <p:nvPr/>
        </p:nvSpPr>
        <p:spPr>
          <a:xfrm>
            <a:off x="3429000" y="3733800"/>
            <a:ext cx="591829" cy="430887"/>
          </a:xfrm>
          <a:prstGeom prst="rect">
            <a:avLst/>
          </a:prstGeom>
          <a:noFill/>
        </p:spPr>
        <p:txBody>
          <a:bodyPr wrap="none" rtlCol="0">
            <a:spAutoFit/>
          </a:bodyPr>
          <a:lstStyle/>
          <a:p>
            <a:r>
              <a:rPr lang="en-US" sz="2200" dirty="0" smtClean="0"/>
              <a:t>NH</a:t>
            </a:r>
            <a:endParaRPr lang="en-US" sz="2200" dirty="0"/>
          </a:p>
        </p:txBody>
      </p:sp>
      <p:sp>
        <p:nvSpPr>
          <p:cNvPr id="33" name="TextBox 32"/>
          <p:cNvSpPr txBox="1"/>
          <p:nvPr/>
        </p:nvSpPr>
        <p:spPr>
          <a:xfrm>
            <a:off x="4616481" y="3741727"/>
            <a:ext cx="545342" cy="430887"/>
          </a:xfrm>
          <a:prstGeom prst="rect">
            <a:avLst/>
          </a:prstGeom>
          <a:noFill/>
        </p:spPr>
        <p:txBody>
          <a:bodyPr wrap="none" rtlCol="0">
            <a:spAutoFit/>
          </a:bodyPr>
          <a:lstStyle/>
          <a:p>
            <a:r>
              <a:rPr lang="en-US" sz="2200" dirty="0"/>
              <a:t>S</a:t>
            </a:r>
            <a:r>
              <a:rPr lang="en-US" sz="2200" dirty="0" smtClean="0"/>
              <a:t>H</a:t>
            </a:r>
            <a:endParaRPr lang="en-US" sz="2200" dirty="0"/>
          </a:p>
        </p:txBody>
      </p:sp>
      <p:sp>
        <p:nvSpPr>
          <p:cNvPr id="36" name="TextBox 35"/>
          <p:cNvSpPr txBox="1"/>
          <p:nvPr/>
        </p:nvSpPr>
        <p:spPr>
          <a:xfrm>
            <a:off x="5491991" y="2747180"/>
            <a:ext cx="1172116" cy="430887"/>
          </a:xfrm>
          <a:prstGeom prst="rect">
            <a:avLst/>
          </a:prstGeom>
          <a:noFill/>
        </p:spPr>
        <p:txBody>
          <a:bodyPr wrap="none" rtlCol="0">
            <a:spAutoFit/>
          </a:bodyPr>
          <a:lstStyle/>
          <a:p>
            <a:r>
              <a:rPr lang="en-US" sz="2200" dirty="0" smtClean="0"/>
              <a:t>………..</a:t>
            </a:r>
            <a:endParaRPr lang="en-US" sz="2200" dirty="0"/>
          </a:p>
        </p:txBody>
      </p:sp>
      <p:sp>
        <p:nvSpPr>
          <p:cNvPr id="37" name="TextBox 36"/>
          <p:cNvSpPr txBox="1"/>
          <p:nvPr/>
        </p:nvSpPr>
        <p:spPr>
          <a:xfrm>
            <a:off x="2028284" y="2769513"/>
            <a:ext cx="1172116" cy="430887"/>
          </a:xfrm>
          <a:prstGeom prst="rect">
            <a:avLst/>
          </a:prstGeom>
          <a:noFill/>
        </p:spPr>
        <p:txBody>
          <a:bodyPr wrap="none" rtlCol="0">
            <a:spAutoFit/>
          </a:bodyPr>
          <a:lstStyle/>
          <a:p>
            <a:r>
              <a:rPr lang="en-US" sz="2200" dirty="0" smtClean="0"/>
              <a:t>………..</a:t>
            </a:r>
            <a:endParaRPr lang="en-US" sz="2200" dirty="0"/>
          </a:p>
        </p:txBody>
      </p:sp>
      <p:sp>
        <p:nvSpPr>
          <p:cNvPr id="38" name="TextBox 37"/>
          <p:cNvSpPr txBox="1"/>
          <p:nvPr/>
        </p:nvSpPr>
        <p:spPr>
          <a:xfrm>
            <a:off x="4796011" y="3276093"/>
            <a:ext cx="1281387" cy="307777"/>
          </a:xfrm>
          <a:prstGeom prst="rect">
            <a:avLst/>
          </a:prstGeom>
          <a:noFill/>
        </p:spPr>
        <p:txBody>
          <a:bodyPr wrap="square" rtlCol="0">
            <a:spAutoFit/>
          </a:bodyPr>
          <a:lstStyle/>
          <a:p>
            <a:r>
              <a:rPr lang="en-US" sz="1400" dirty="0" smtClean="0">
                <a:solidFill>
                  <a:schemeClr val="accent1">
                    <a:lumMod val="75000"/>
                  </a:schemeClr>
                </a:solidFill>
              </a:rPr>
              <a:t>Hemispheres</a:t>
            </a:r>
            <a:endParaRPr lang="en-US" sz="1400" dirty="0">
              <a:solidFill>
                <a:schemeClr val="accent1">
                  <a:lumMod val="75000"/>
                </a:schemeClr>
              </a:solidFill>
            </a:endParaRPr>
          </a:p>
        </p:txBody>
      </p:sp>
      <p:cxnSp>
        <p:nvCxnSpPr>
          <p:cNvPr id="39" name="Straight Arrow Connector 38"/>
          <p:cNvCxnSpPr/>
          <p:nvPr/>
        </p:nvCxnSpPr>
        <p:spPr bwMode="auto">
          <a:xfrm flipH="1">
            <a:off x="3276600" y="4240063"/>
            <a:ext cx="381000" cy="331937"/>
          </a:xfrm>
          <a:prstGeom prst="straightConnector1">
            <a:avLst/>
          </a:prstGeom>
          <a:noFill/>
          <a:ln w="28575" cap="flat" cmpd="sng" algn="ctr">
            <a:solidFill>
              <a:srgbClr val="FFC000"/>
            </a:solidFill>
            <a:prstDash val="solid"/>
            <a:round/>
            <a:headEnd type="none" w="med" len="med"/>
            <a:tailEnd type="arrow"/>
          </a:ln>
          <a:effectLst/>
        </p:spPr>
      </p:cxnSp>
      <p:cxnSp>
        <p:nvCxnSpPr>
          <p:cNvPr id="40" name="Straight Arrow Connector 39"/>
          <p:cNvCxnSpPr/>
          <p:nvPr/>
        </p:nvCxnSpPr>
        <p:spPr bwMode="auto">
          <a:xfrm>
            <a:off x="3752343" y="4226494"/>
            <a:ext cx="277105" cy="345506"/>
          </a:xfrm>
          <a:prstGeom prst="straightConnector1">
            <a:avLst/>
          </a:prstGeom>
          <a:noFill/>
          <a:ln w="28575" cap="flat" cmpd="sng" algn="ctr">
            <a:solidFill>
              <a:srgbClr val="FFC000"/>
            </a:solidFill>
            <a:prstDash val="solid"/>
            <a:round/>
            <a:headEnd type="none" w="med" len="med"/>
            <a:tailEnd type="arrow"/>
          </a:ln>
          <a:effectLst/>
        </p:spPr>
      </p:cxnSp>
      <p:sp>
        <p:nvSpPr>
          <p:cNvPr id="44" name="TextBox 43"/>
          <p:cNvSpPr txBox="1"/>
          <p:nvPr/>
        </p:nvSpPr>
        <p:spPr>
          <a:xfrm>
            <a:off x="4088081" y="4203765"/>
            <a:ext cx="782740" cy="307777"/>
          </a:xfrm>
          <a:prstGeom prst="rect">
            <a:avLst/>
          </a:prstGeom>
          <a:noFill/>
        </p:spPr>
        <p:txBody>
          <a:bodyPr wrap="square" rtlCol="0">
            <a:spAutoFit/>
          </a:bodyPr>
          <a:lstStyle/>
          <a:p>
            <a:r>
              <a:rPr lang="en-US" sz="1400" dirty="0" smtClean="0">
                <a:solidFill>
                  <a:srgbClr val="FFC000"/>
                </a:solidFill>
              </a:rPr>
              <a:t>Orbits</a:t>
            </a:r>
            <a:endParaRPr lang="en-US" sz="1400" dirty="0">
              <a:solidFill>
                <a:srgbClr val="FFC000"/>
              </a:solidFill>
            </a:endParaRPr>
          </a:p>
        </p:txBody>
      </p:sp>
      <p:sp>
        <p:nvSpPr>
          <p:cNvPr id="45" name="TextBox 44"/>
          <p:cNvSpPr txBox="1"/>
          <p:nvPr/>
        </p:nvSpPr>
        <p:spPr>
          <a:xfrm>
            <a:off x="3023372" y="4574658"/>
            <a:ext cx="543739" cy="430887"/>
          </a:xfrm>
          <a:prstGeom prst="rect">
            <a:avLst/>
          </a:prstGeom>
          <a:noFill/>
        </p:spPr>
        <p:txBody>
          <a:bodyPr wrap="none" rtlCol="0">
            <a:spAutoFit/>
          </a:bodyPr>
          <a:lstStyle/>
          <a:p>
            <a:r>
              <a:rPr lang="en-US" sz="2200" dirty="0" err="1" smtClean="0"/>
              <a:t>asc</a:t>
            </a:r>
            <a:endParaRPr lang="en-US" sz="2200" dirty="0"/>
          </a:p>
        </p:txBody>
      </p:sp>
      <p:sp>
        <p:nvSpPr>
          <p:cNvPr id="46" name="TextBox 45"/>
          <p:cNvSpPr txBox="1"/>
          <p:nvPr/>
        </p:nvSpPr>
        <p:spPr>
          <a:xfrm>
            <a:off x="3859831" y="4598313"/>
            <a:ext cx="559769" cy="430887"/>
          </a:xfrm>
          <a:prstGeom prst="rect">
            <a:avLst/>
          </a:prstGeom>
          <a:noFill/>
        </p:spPr>
        <p:txBody>
          <a:bodyPr wrap="none" rtlCol="0">
            <a:spAutoFit/>
          </a:bodyPr>
          <a:lstStyle/>
          <a:p>
            <a:r>
              <a:rPr lang="en-US" sz="2200" dirty="0" smtClean="0"/>
              <a:t>des</a:t>
            </a:r>
            <a:endParaRPr lang="en-US" sz="2200" dirty="0"/>
          </a:p>
        </p:txBody>
      </p:sp>
      <p:cxnSp>
        <p:nvCxnSpPr>
          <p:cNvPr id="47" name="Straight Arrow Connector 46"/>
          <p:cNvCxnSpPr/>
          <p:nvPr/>
        </p:nvCxnSpPr>
        <p:spPr bwMode="auto">
          <a:xfrm>
            <a:off x="4249330" y="5140894"/>
            <a:ext cx="277105" cy="345506"/>
          </a:xfrm>
          <a:prstGeom prst="straightConnector1">
            <a:avLst/>
          </a:prstGeom>
          <a:noFill/>
          <a:ln w="28575" cap="flat" cmpd="sng" algn="ctr">
            <a:solidFill>
              <a:srgbClr val="C00000"/>
            </a:solidFill>
            <a:prstDash val="solid"/>
            <a:round/>
            <a:headEnd type="none" w="med" len="med"/>
            <a:tailEnd type="arrow"/>
          </a:ln>
          <a:effectLst/>
        </p:spPr>
      </p:cxnSp>
      <p:cxnSp>
        <p:nvCxnSpPr>
          <p:cNvPr id="48" name="Straight Arrow Connector 47"/>
          <p:cNvCxnSpPr/>
          <p:nvPr/>
        </p:nvCxnSpPr>
        <p:spPr bwMode="auto">
          <a:xfrm>
            <a:off x="4126372" y="5170202"/>
            <a:ext cx="0" cy="345506"/>
          </a:xfrm>
          <a:prstGeom prst="straightConnector1">
            <a:avLst/>
          </a:prstGeom>
          <a:noFill/>
          <a:ln w="28575" cap="flat" cmpd="sng" algn="ctr">
            <a:solidFill>
              <a:srgbClr val="C00000"/>
            </a:solidFill>
            <a:prstDash val="solid"/>
            <a:round/>
            <a:headEnd type="none" w="med" len="med"/>
            <a:tailEnd type="arrow"/>
          </a:ln>
          <a:effectLst/>
        </p:spPr>
      </p:cxnSp>
      <p:cxnSp>
        <p:nvCxnSpPr>
          <p:cNvPr id="49" name="Straight Arrow Connector 48"/>
          <p:cNvCxnSpPr/>
          <p:nvPr/>
        </p:nvCxnSpPr>
        <p:spPr bwMode="auto">
          <a:xfrm flipH="1">
            <a:off x="3729475" y="5170202"/>
            <a:ext cx="271261" cy="345506"/>
          </a:xfrm>
          <a:prstGeom prst="straightConnector1">
            <a:avLst/>
          </a:prstGeom>
          <a:noFill/>
          <a:ln w="28575" cap="flat" cmpd="sng" algn="ctr">
            <a:solidFill>
              <a:srgbClr val="C00000"/>
            </a:solidFill>
            <a:prstDash val="solid"/>
            <a:round/>
            <a:headEnd type="none" w="med" len="med"/>
            <a:tailEnd type="arrow"/>
          </a:ln>
          <a:effectLst/>
        </p:spPr>
      </p:cxnSp>
      <p:sp>
        <p:nvSpPr>
          <p:cNvPr id="53" name="TextBox 52"/>
          <p:cNvSpPr txBox="1"/>
          <p:nvPr/>
        </p:nvSpPr>
        <p:spPr>
          <a:xfrm>
            <a:off x="4520822" y="5140894"/>
            <a:ext cx="1374674" cy="307777"/>
          </a:xfrm>
          <a:prstGeom prst="rect">
            <a:avLst/>
          </a:prstGeom>
          <a:noFill/>
        </p:spPr>
        <p:txBody>
          <a:bodyPr wrap="square" rtlCol="0">
            <a:spAutoFit/>
          </a:bodyPr>
          <a:lstStyle/>
          <a:p>
            <a:r>
              <a:rPr lang="en-US" sz="1400" dirty="0" smtClean="0">
                <a:solidFill>
                  <a:srgbClr val="FF0000"/>
                </a:solidFill>
              </a:rPr>
              <a:t>Scan Position</a:t>
            </a:r>
            <a:endParaRPr lang="en-US" sz="1400" dirty="0">
              <a:solidFill>
                <a:srgbClr val="FF0000"/>
              </a:solidFill>
            </a:endParaRPr>
          </a:p>
        </p:txBody>
      </p:sp>
      <p:sp>
        <p:nvSpPr>
          <p:cNvPr id="55" name="TextBox 54"/>
          <p:cNvSpPr txBox="1"/>
          <p:nvPr/>
        </p:nvSpPr>
        <p:spPr>
          <a:xfrm>
            <a:off x="3406944" y="5486400"/>
            <a:ext cx="466794" cy="430887"/>
          </a:xfrm>
          <a:prstGeom prst="rect">
            <a:avLst/>
          </a:prstGeom>
          <a:noFill/>
        </p:spPr>
        <p:txBody>
          <a:bodyPr wrap="none" rtlCol="0">
            <a:spAutoFit/>
          </a:bodyPr>
          <a:lstStyle/>
          <a:p>
            <a:r>
              <a:rPr lang="en-US" sz="2200" dirty="0" smtClean="0"/>
              <a:t>70</a:t>
            </a:r>
            <a:endParaRPr lang="en-US" sz="2200" dirty="0"/>
          </a:p>
        </p:txBody>
      </p:sp>
      <p:sp>
        <p:nvSpPr>
          <p:cNvPr id="56" name="TextBox 55"/>
          <p:cNvSpPr txBox="1"/>
          <p:nvPr/>
        </p:nvSpPr>
        <p:spPr>
          <a:xfrm>
            <a:off x="3921089" y="5486400"/>
            <a:ext cx="466794" cy="430887"/>
          </a:xfrm>
          <a:prstGeom prst="rect">
            <a:avLst/>
          </a:prstGeom>
          <a:noFill/>
        </p:spPr>
        <p:txBody>
          <a:bodyPr wrap="none" rtlCol="0">
            <a:spAutoFit/>
          </a:bodyPr>
          <a:lstStyle/>
          <a:p>
            <a:r>
              <a:rPr lang="en-US" sz="2200" dirty="0" smtClean="0"/>
              <a:t>71</a:t>
            </a:r>
            <a:endParaRPr lang="en-US" sz="2200" dirty="0"/>
          </a:p>
        </p:txBody>
      </p:sp>
      <p:sp>
        <p:nvSpPr>
          <p:cNvPr id="57" name="TextBox 56"/>
          <p:cNvSpPr txBox="1"/>
          <p:nvPr/>
        </p:nvSpPr>
        <p:spPr>
          <a:xfrm>
            <a:off x="4387620" y="5486400"/>
            <a:ext cx="466794" cy="430887"/>
          </a:xfrm>
          <a:prstGeom prst="rect">
            <a:avLst/>
          </a:prstGeom>
          <a:noFill/>
        </p:spPr>
        <p:txBody>
          <a:bodyPr wrap="none" rtlCol="0">
            <a:spAutoFit/>
          </a:bodyPr>
          <a:lstStyle/>
          <a:p>
            <a:r>
              <a:rPr lang="en-US" sz="2200" dirty="0" smtClean="0"/>
              <a:t>72</a:t>
            </a:r>
            <a:endParaRPr lang="en-US" sz="2200" dirty="0"/>
          </a:p>
        </p:txBody>
      </p:sp>
      <p:sp>
        <p:nvSpPr>
          <p:cNvPr id="58" name="TextBox 57"/>
          <p:cNvSpPr txBox="1"/>
          <p:nvPr/>
        </p:nvSpPr>
        <p:spPr>
          <a:xfrm>
            <a:off x="4803118" y="5486400"/>
            <a:ext cx="1172116" cy="430887"/>
          </a:xfrm>
          <a:prstGeom prst="rect">
            <a:avLst/>
          </a:prstGeom>
          <a:noFill/>
        </p:spPr>
        <p:txBody>
          <a:bodyPr wrap="none" rtlCol="0">
            <a:spAutoFit/>
          </a:bodyPr>
          <a:lstStyle/>
          <a:p>
            <a:r>
              <a:rPr lang="en-US" sz="2200" dirty="0" smtClean="0"/>
              <a:t>………..</a:t>
            </a:r>
            <a:endParaRPr lang="en-US" sz="2200" dirty="0"/>
          </a:p>
        </p:txBody>
      </p:sp>
      <p:sp>
        <p:nvSpPr>
          <p:cNvPr id="59" name="TextBox 58"/>
          <p:cNvSpPr txBox="1"/>
          <p:nvPr/>
        </p:nvSpPr>
        <p:spPr>
          <a:xfrm>
            <a:off x="2409674" y="5508162"/>
            <a:ext cx="1172116" cy="430887"/>
          </a:xfrm>
          <a:prstGeom prst="rect">
            <a:avLst/>
          </a:prstGeom>
          <a:noFill/>
        </p:spPr>
        <p:txBody>
          <a:bodyPr wrap="none" rtlCol="0">
            <a:spAutoFit/>
          </a:bodyPr>
          <a:lstStyle/>
          <a:p>
            <a:r>
              <a:rPr lang="en-US" sz="2200" dirty="0" smtClean="0"/>
              <a:t>………..</a:t>
            </a:r>
            <a:endParaRPr lang="en-US" sz="2200" dirty="0"/>
          </a:p>
        </p:txBody>
      </p:sp>
      <p:pic>
        <p:nvPicPr>
          <p:cNvPr id="276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8533" y="1604657"/>
            <a:ext cx="2221141" cy="126712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7653"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856347" y="3583870"/>
            <a:ext cx="3246279" cy="2434710"/>
          </a:xfrm>
          <a:prstGeom prst="rect">
            <a:avLst/>
          </a:prstGeom>
          <a:solidFill>
            <a:schemeClr val="bg1"/>
          </a:solidFill>
          <a:ln>
            <a:noFill/>
          </a:ln>
          <a:effectLst/>
        </p:spPr>
      </p:pic>
    </p:spTree>
    <p:extLst>
      <p:ext uri="{BB962C8B-B14F-4D97-AF65-F5344CB8AC3E}">
        <p14:creationId xmlns:p14="http://schemas.microsoft.com/office/powerpoint/2010/main" xmlns="" val="1587917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9"/>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8"/>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8"/>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276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0" grpId="0"/>
      <p:bldP spid="21" grpId="0"/>
      <p:bldP spid="22" grpId="0"/>
      <p:bldP spid="32" grpId="0"/>
      <p:bldP spid="33" grpId="0"/>
      <p:bldP spid="36" grpId="0"/>
      <p:bldP spid="37" grpId="0"/>
      <p:bldP spid="38" grpId="0"/>
      <p:bldP spid="44" grpId="0"/>
      <p:bldP spid="45" grpId="0"/>
      <p:bldP spid="46" grpId="0"/>
      <p:bldP spid="53" grpId="0"/>
      <p:bldP spid="55" grpId="0"/>
      <p:bldP spid="56" grpId="0"/>
      <p:bldP spid="57" grpId="0"/>
      <p:bldP spid="58" grpId="0"/>
      <p:bldP spid="59" grpId="0"/>
    </p:bldLst>
  </p:timing>
</p:sld>
</file>

<file path=ppt/theme/theme1.xml><?xml version="1.0" encoding="utf-8"?>
<a:theme xmlns:a="http://schemas.openxmlformats.org/drawingml/2006/main" name="ESSIC_NASA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ESSIC_NASA_template</Template>
  <TotalTime>9126</TotalTime>
  <Words>1545</Words>
  <Application>Microsoft Office PowerPoint</Application>
  <PresentationFormat>On-screen Show (4:3)</PresentationFormat>
  <Paragraphs>428</Paragraphs>
  <Slides>27</Slides>
  <Notes>11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ESSIC_NASA_template</vt:lpstr>
      <vt:lpstr>GPM Microwave Radiometer Vicarious Cold Calibration</vt:lpstr>
      <vt:lpstr>Outline</vt:lpstr>
      <vt:lpstr>Global Precipitation Measurement (GPM)</vt:lpstr>
      <vt:lpstr>GPM Microwave Imager (GMI)</vt:lpstr>
      <vt:lpstr>Microwave Imagers for GPM constellation</vt:lpstr>
      <vt:lpstr>GPM X-Cal Algorithm</vt:lpstr>
      <vt:lpstr>University of Michigan’s Contribution: Vicarious Cold Calibration</vt:lpstr>
      <vt:lpstr>Vicarious Cold Inter-Calibration Algorithm*</vt:lpstr>
      <vt:lpstr>Calculate Cold Cal TB from Histograms</vt:lpstr>
      <vt:lpstr>Simulate Radiometer TBs and Calculate Cold Cal TB</vt:lpstr>
      <vt:lpstr>Observed (obs) and Simulated (sims) Cold Cal TB Comparison</vt:lpstr>
      <vt:lpstr>Single Difference (SD) [Obs – Sims] Cold Cal TB</vt:lpstr>
      <vt:lpstr>Double Difference (DD)</vt:lpstr>
      <vt:lpstr>Contribution to GPM X-Cal: AMSR2 – TMI</vt:lpstr>
      <vt:lpstr>Current Work:  GMI Calibration Analysis</vt:lpstr>
      <vt:lpstr>GMI Calibration Analysis</vt:lpstr>
      <vt:lpstr>GMI Time Dependent SD</vt:lpstr>
      <vt:lpstr>GMI Time Dependent SD: Asc/Des splits</vt:lpstr>
      <vt:lpstr>GMI Asc SD – Des SD by Yaw</vt:lpstr>
      <vt:lpstr>GMI Scan Dependent SD by Yaw</vt:lpstr>
      <vt:lpstr>Wentz et al. 2001: TMI scan biases</vt:lpstr>
      <vt:lpstr>X-Cal Consensus Inter-Cal: GMI – TMI</vt:lpstr>
      <vt:lpstr>Current Work:  Inter-Calibration Uncertainty</vt:lpstr>
      <vt:lpstr>Vicarious Cold Inter-Calibration Algorithm*</vt:lpstr>
      <vt:lpstr>Double Difference Sensitivity to RTM</vt:lpstr>
      <vt:lpstr>Double Differences for 5 Cases</vt:lpstr>
      <vt:lpstr>Summary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Microwave Radiometer Inter-Calibration: Algorithm Development and Impact on Rainfall Estimates</dc:title>
  <dc:creator>Kroodsma, Rachael</dc:creator>
  <cp:lastModifiedBy>czou</cp:lastModifiedBy>
  <cp:revision>637</cp:revision>
  <cp:lastPrinted>2013-03-29T11:49:57Z</cp:lastPrinted>
  <dcterms:created xsi:type="dcterms:W3CDTF">2013-03-25T15:00:04Z</dcterms:created>
  <dcterms:modified xsi:type="dcterms:W3CDTF">2014-08-20T21:18:07Z</dcterms:modified>
</cp:coreProperties>
</file>