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256" r:id="rId2"/>
    <p:sldId id="587" r:id="rId3"/>
    <p:sldId id="588" r:id="rId4"/>
    <p:sldId id="589" r:id="rId5"/>
    <p:sldId id="590" r:id="rId6"/>
    <p:sldId id="591" r:id="rId7"/>
    <p:sldId id="592" r:id="rId8"/>
    <p:sldId id="593" r:id="rId9"/>
    <p:sldId id="594" r:id="rId10"/>
    <p:sldId id="595" r:id="rId11"/>
    <p:sldId id="596" r:id="rId12"/>
    <p:sldId id="597" r:id="rId13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205B"/>
    <a:srgbClr val="FE5000"/>
    <a:srgbClr val="00B5E2"/>
    <a:srgbClr val="C5B9AC"/>
    <a:srgbClr val="CB333B"/>
    <a:srgbClr val="FEDB00"/>
    <a:srgbClr val="968C83"/>
    <a:srgbClr val="99C2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0299" autoAdjust="0"/>
  </p:normalViewPr>
  <p:slideViewPr>
    <p:cSldViewPr snapToGrid="0">
      <p:cViewPr varScale="1">
        <p:scale>
          <a:sx n="101" d="100"/>
          <a:sy n="101" d="100"/>
        </p:scale>
        <p:origin x="-1914" y="-9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3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5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6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7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8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258793" y="5348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sp>
        <p:nvSpPr>
          <p:cNvPr id="251" name="Rectangle 250"/>
          <p:cNvSpPr/>
          <p:nvPr userDrawn="1"/>
        </p:nvSpPr>
        <p:spPr bwMode="auto">
          <a:xfrm>
            <a:off x="6334125" y="542925"/>
            <a:ext cx="3571875" cy="1476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pic>
        <p:nvPicPr>
          <p:cNvPr id="252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75" y="1019175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4" name="Group 253"/>
          <p:cNvGrpSpPr/>
          <p:nvPr userDrawn="1"/>
        </p:nvGrpSpPr>
        <p:grpSpPr>
          <a:xfrm>
            <a:off x="369889" y="6638100"/>
            <a:ext cx="6754812" cy="110355"/>
            <a:chOff x="369889" y="6638100"/>
            <a:chExt cx="6754812" cy="110355"/>
          </a:xfrm>
        </p:grpSpPr>
        <p:grpSp>
          <p:nvGrpSpPr>
            <p:cNvPr id="255" name="Group 4"/>
            <p:cNvGrpSpPr>
              <a:grpSpLocks/>
            </p:cNvGrpSpPr>
            <p:nvPr userDrawn="1"/>
          </p:nvGrpSpPr>
          <p:grpSpPr bwMode="auto">
            <a:xfrm>
              <a:off x="5236697" y="6638100"/>
              <a:ext cx="164978" cy="109011"/>
              <a:chOff x="4182" y="1087"/>
              <a:chExt cx="238" cy="162"/>
            </a:xfrm>
          </p:grpSpPr>
          <p:sp>
            <p:nvSpPr>
              <p:cNvPr id="48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6" name="Group 16"/>
            <p:cNvGrpSpPr>
              <a:grpSpLocks/>
            </p:cNvGrpSpPr>
            <p:nvPr userDrawn="1"/>
          </p:nvGrpSpPr>
          <p:grpSpPr bwMode="auto">
            <a:xfrm>
              <a:off x="1853845" y="6638100"/>
              <a:ext cx="163609" cy="106293"/>
              <a:chOff x="1116" y="1646"/>
              <a:chExt cx="245" cy="151"/>
            </a:xfrm>
          </p:grpSpPr>
          <p:sp>
            <p:nvSpPr>
              <p:cNvPr id="480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1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2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7" name="Group 20"/>
            <p:cNvGrpSpPr>
              <a:grpSpLocks/>
            </p:cNvGrpSpPr>
            <p:nvPr userDrawn="1"/>
          </p:nvGrpSpPr>
          <p:grpSpPr bwMode="auto">
            <a:xfrm>
              <a:off x="3341609" y="6638100"/>
              <a:ext cx="163288" cy="104917"/>
              <a:chOff x="1117" y="2897"/>
              <a:chExt cx="243" cy="157"/>
            </a:xfrm>
          </p:grpSpPr>
          <p:sp>
            <p:nvSpPr>
              <p:cNvPr id="476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7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8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9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8" name="Group 25"/>
            <p:cNvGrpSpPr>
              <a:grpSpLocks/>
            </p:cNvGrpSpPr>
            <p:nvPr userDrawn="1"/>
          </p:nvGrpSpPr>
          <p:grpSpPr bwMode="auto">
            <a:xfrm>
              <a:off x="3130729" y="6638100"/>
              <a:ext cx="163288" cy="104917"/>
              <a:chOff x="1118" y="2646"/>
              <a:chExt cx="243" cy="157"/>
            </a:xfrm>
          </p:grpSpPr>
          <p:sp>
            <p:nvSpPr>
              <p:cNvPr id="472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3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4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5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9" name="Group 30"/>
            <p:cNvGrpSpPr>
              <a:grpSpLocks/>
            </p:cNvGrpSpPr>
            <p:nvPr userDrawn="1"/>
          </p:nvGrpSpPr>
          <p:grpSpPr bwMode="auto">
            <a:xfrm>
              <a:off x="2276341" y="6638100"/>
              <a:ext cx="163288" cy="104596"/>
              <a:chOff x="1117" y="2143"/>
              <a:chExt cx="243" cy="155"/>
            </a:xfrm>
          </p:grpSpPr>
          <p:sp>
            <p:nvSpPr>
              <p:cNvPr id="468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9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0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1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0" name="Group 35"/>
            <p:cNvGrpSpPr>
              <a:grpSpLocks/>
            </p:cNvGrpSpPr>
            <p:nvPr userDrawn="1"/>
          </p:nvGrpSpPr>
          <p:grpSpPr bwMode="auto">
            <a:xfrm>
              <a:off x="2064917" y="6638100"/>
              <a:ext cx="163288" cy="104596"/>
              <a:chOff x="1117" y="1892"/>
              <a:chExt cx="243" cy="155"/>
            </a:xfrm>
          </p:grpSpPr>
          <p:sp>
            <p:nvSpPr>
              <p:cNvPr id="464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5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6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7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1" name="Group 255"/>
            <p:cNvGrpSpPr>
              <a:grpSpLocks/>
            </p:cNvGrpSpPr>
            <p:nvPr userDrawn="1"/>
          </p:nvGrpSpPr>
          <p:grpSpPr bwMode="auto">
            <a:xfrm>
              <a:off x="1431617" y="6638100"/>
              <a:ext cx="163489" cy="106268"/>
              <a:chOff x="7106991" y="2034190"/>
              <a:chExt cx="255683" cy="163929"/>
            </a:xfrm>
          </p:grpSpPr>
          <p:sp>
            <p:nvSpPr>
              <p:cNvPr id="462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3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2" name="Group 254"/>
            <p:cNvGrpSpPr>
              <a:grpSpLocks/>
            </p:cNvGrpSpPr>
            <p:nvPr userDrawn="1"/>
          </p:nvGrpSpPr>
          <p:grpSpPr bwMode="auto">
            <a:xfrm>
              <a:off x="581062" y="6638100"/>
              <a:ext cx="163489" cy="110355"/>
              <a:chOff x="6341261" y="2034186"/>
              <a:chExt cx="254095" cy="170190"/>
            </a:xfrm>
          </p:grpSpPr>
          <p:sp>
            <p:nvSpPr>
              <p:cNvPr id="459" name="Freeform 458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0" name="Freeform 459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1" name="Freeform 460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3" name="Group 49"/>
            <p:cNvGrpSpPr>
              <a:grpSpLocks/>
            </p:cNvGrpSpPr>
            <p:nvPr userDrawn="1"/>
          </p:nvGrpSpPr>
          <p:grpSpPr bwMode="auto">
            <a:xfrm>
              <a:off x="369889" y="6638100"/>
              <a:ext cx="163609" cy="106293"/>
              <a:chOff x="529" y="1166"/>
              <a:chExt cx="245" cy="157"/>
            </a:xfrm>
          </p:grpSpPr>
          <p:sp>
            <p:nvSpPr>
              <p:cNvPr id="455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6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7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8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4" name="Group 54"/>
            <p:cNvGrpSpPr>
              <a:grpSpLocks/>
            </p:cNvGrpSpPr>
            <p:nvPr userDrawn="1"/>
          </p:nvGrpSpPr>
          <p:grpSpPr bwMode="auto">
            <a:xfrm>
              <a:off x="2487762" y="6638100"/>
              <a:ext cx="164632" cy="106293"/>
              <a:chOff x="1117" y="2394"/>
              <a:chExt cx="245" cy="157"/>
            </a:xfrm>
          </p:grpSpPr>
          <p:sp>
            <p:nvSpPr>
              <p:cNvPr id="444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5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6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7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8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9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2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3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4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5" name="Group 66"/>
            <p:cNvGrpSpPr>
              <a:grpSpLocks/>
            </p:cNvGrpSpPr>
            <p:nvPr userDrawn="1"/>
          </p:nvGrpSpPr>
          <p:grpSpPr bwMode="auto">
            <a:xfrm>
              <a:off x="6502560" y="6638100"/>
              <a:ext cx="166325" cy="105273"/>
              <a:chOff x="1592" y="2897"/>
              <a:chExt cx="247" cy="156"/>
            </a:xfrm>
          </p:grpSpPr>
          <p:sp>
            <p:nvSpPr>
              <p:cNvPr id="429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0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1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2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3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4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5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6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7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8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9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0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1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2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3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6" name="Group 82"/>
            <p:cNvGrpSpPr>
              <a:grpSpLocks/>
            </p:cNvGrpSpPr>
            <p:nvPr userDrawn="1"/>
          </p:nvGrpSpPr>
          <p:grpSpPr bwMode="auto">
            <a:xfrm>
              <a:off x="6077342" y="6638100"/>
              <a:ext cx="164629" cy="104602"/>
              <a:chOff x="1778" y="2004"/>
              <a:chExt cx="246" cy="156"/>
            </a:xfrm>
          </p:grpSpPr>
          <p:sp>
            <p:nvSpPr>
              <p:cNvPr id="426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7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8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7" name="Group 86"/>
            <p:cNvGrpSpPr>
              <a:grpSpLocks/>
            </p:cNvGrpSpPr>
            <p:nvPr userDrawn="1"/>
          </p:nvGrpSpPr>
          <p:grpSpPr bwMode="auto">
            <a:xfrm>
              <a:off x="5868794" y="6638100"/>
              <a:ext cx="164271" cy="105273"/>
              <a:chOff x="1592" y="2143"/>
              <a:chExt cx="247" cy="156"/>
            </a:xfrm>
          </p:grpSpPr>
          <p:sp>
            <p:nvSpPr>
              <p:cNvPr id="420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1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2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3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4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5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8" name="Group 93"/>
            <p:cNvGrpSpPr>
              <a:grpSpLocks/>
            </p:cNvGrpSpPr>
            <p:nvPr userDrawn="1"/>
          </p:nvGrpSpPr>
          <p:grpSpPr bwMode="auto">
            <a:xfrm>
              <a:off x="5659215" y="6638100"/>
              <a:ext cx="163291" cy="105273"/>
              <a:chOff x="1593" y="1897"/>
              <a:chExt cx="244" cy="157"/>
            </a:xfrm>
          </p:grpSpPr>
          <p:sp>
            <p:nvSpPr>
              <p:cNvPr id="416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7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8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9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9" name="Group 98"/>
            <p:cNvGrpSpPr>
              <a:grpSpLocks/>
            </p:cNvGrpSpPr>
            <p:nvPr userDrawn="1"/>
          </p:nvGrpSpPr>
          <p:grpSpPr bwMode="auto">
            <a:xfrm>
              <a:off x="4802133" y="6638100"/>
              <a:ext cx="165299" cy="104917"/>
              <a:chOff x="1778" y="1164"/>
              <a:chExt cx="247" cy="157"/>
            </a:xfrm>
          </p:grpSpPr>
          <p:sp>
            <p:nvSpPr>
              <p:cNvPr id="367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8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9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0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1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2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3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4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5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6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7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8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9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0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1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2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3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4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5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6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7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8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9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0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1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2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3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4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5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6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7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8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9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0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1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2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3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4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5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6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7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8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9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1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2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3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4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5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0" name="Group 148"/>
            <p:cNvGrpSpPr>
              <a:grpSpLocks/>
            </p:cNvGrpSpPr>
            <p:nvPr userDrawn="1"/>
          </p:nvGrpSpPr>
          <p:grpSpPr bwMode="auto">
            <a:xfrm>
              <a:off x="4380029" y="6638100"/>
              <a:ext cx="164978" cy="105273"/>
              <a:chOff x="1595" y="1394"/>
              <a:chExt cx="245" cy="157"/>
            </a:xfrm>
          </p:grpSpPr>
          <p:sp>
            <p:nvSpPr>
              <p:cNvPr id="360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1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2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3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4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5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6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1" name="Group 156"/>
            <p:cNvGrpSpPr>
              <a:grpSpLocks/>
            </p:cNvGrpSpPr>
            <p:nvPr userDrawn="1"/>
          </p:nvGrpSpPr>
          <p:grpSpPr bwMode="auto">
            <a:xfrm>
              <a:off x="4167131" y="6638100"/>
              <a:ext cx="163291" cy="105273"/>
              <a:chOff x="1593" y="1143"/>
              <a:chExt cx="244" cy="157"/>
            </a:xfrm>
          </p:grpSpPr>
          <p:sp>
            <p:nvSpPr>
              <p:cNvPr id="356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7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8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9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2" name="Group 161"/>
            <p:cNvGrpSpPr>
              <a:grpSpLocks/>
            </p:cNvGrpSpPr>
            <p:nvPr userDrawn="1"/>
          </p:nvGrpSpPr>
          <p:grpSpPr bwMode="auto">
            <a:xfrm>
              <a:off x="3759968" y="6638100"/>
              <a:ext cx="164629" cy="104917"/>
              <a:chOff x="1592" y="892"/>
              <a:chExt cx="246" cy="157"/>
            </a:xfrm>
          </p:grpSpPr>
          <p:sp>
            <p:nvSpPr>
              <p:cNvPr id="352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3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4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5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73" name="Object 166"/>
            <p:cNvGraphicFramePr>
              <a:graphicFrameLocks noChangeAspect="1"/>
            </p:cNvGraphicFramePr>
            <p:nvPr/>
          </p:nvGraphicFramePr>
          <p:xfrm>
            <a:off x="6288920" y="6638100"/>
            <a:ext cx="168034" cy="109359"/>
          </p:xfrm>
          <a:graphic>
            <a:graphicData uri="http://schemas.openxmlformats.org/presentationml/2006/ole">
              <p:oleObj spid="_x0000_s363524" name="Clip" r:id="rId5" imgW="3809524" imgH="2619048" progId="">
                <p:embed/>
              </p:oleObj>
            </a:graphicData>
          </a:graphic>
        </p:graphicFrame>
        <p:grpSp>
          <p:nvGrpSpPr>
            <p:cNvPr id="274" name="Group 185"/>
            <p:cNvGrpSpPr>
              <a:grpSpLocks/>
            </p:cNvGrpSpPr>
            <p:nvPr userDrawn="1"/>
          </p:nvGrpSpPr>
          <p:grpSpPr bwMode="auto">
            <a:xfrm>
              <a:off x="1008082" y="6638100"/>
              <a:ext cx="164978" cy="104898"/>
              <a:chOff x="4187" y="1590"/>
              <a:chExt cx="238" cy="162"/>
            </a:xfrm>
          </p:grpSpPr>
          <p:sp>
            <p:nvSpPr>
              <p:cNvPr id="325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6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7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8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9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0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1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2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3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4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5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6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7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8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9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0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1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2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3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4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5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6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7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8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9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0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1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5" name="Group 256"/>
            <p:cNvGrpSpPr>
              <a:grpSpLocks/>
            </p:cNvGrpSpPr>
            <p:nvPr userDrawn="1"/>
          </p:nvGrpSpPr>
          <p:grpSpPr bwMode="auto">
            <a:xfrm>
              <a:off x="4591158" y="6638100"/>
              <a:ext cx="163489" cy="106268"/>
              <a:chOff x="7877798" y="2333052"/>
              <a:chExt cx="253806" cy="164973"/>
            </a:xfrm>
          </p:grpSpPr>
          <p:sp>
            <p:nvSpPr>
              <p:cNvPr id="323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4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6" name="Group 223"/>
            <p:cNvGrpSpPr>
              <a:grpSpLocks/>
            </p:cNvGrpSpPr>
            <p:nvPr userDrawn="1"/>
          </p:nvGrpSpPr>
          <p:grpSpPr bwMode="auto">
            <a:xfrm>
              <a:off x="2709710" y="6638100"/>
              <a:ext cx="164978" cy="104897"/>
              <a:chOff x="4184" y="1339"/>
              <a:chExt cx="238" cy="162"/>
            </a:xfrm>
          </p:grpSpPr>
          <p:sp>
            <p:nvSpPr>
              <p:cNvPr id="319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0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1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2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7" name="Group 228"/>
            <p:cNvGrpSpPr>
              <a:grpSpLocks/>
            </p:cNvGrpSpPr>
            <p:nvPr userDrawn="1"/>
          </p:nvGrpSpPr>
          <p:grpSpPr bwMode="auto">
            <a:xfrm>
              <a:off x="5447957" y="6638100"/>
              <a:ext cx="164978" cy="109010"/>
              <a:chOff x="4188" y="2157"/>
              <a:chExt cx="238" cy="162"/>
            </a:xfrm>
          </p:grpSpPr>
          <p:sp>
            <p:nvSpPr>
              <p:cNvPr id="30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78" name="Object 252"/>
            <p:cNvGraphicFramePr>
              <a:graphicFrameLocks noChangeAspect="1"/>
            </p:cNvGraphicFramePr>
            <p:nvPr/>
          </p:nvGraphicFramePr>
          <p:xfrm>
            <a:off x="3553158" y="6638100"/>
            <a:ext cx="159887" cy="104250"/>
          </p:xfrm>
          <a:graphic>
            <a:graphicData uri="http://schemas.openxmlformats.org/presentationml/2006/ole">
              <p:oleObj spid="_x0000_s363525" name="Clip" r:id="rId6" imgW="2835360" imgH="1920600" progId="">
                <p:embed/>
              </p:oleObj>
            </a:graphicData>
          </a:graphic>
        </p:graphicFrame>
        <p:grpSp>
          <p:nvGrpSpPr>
            <p:cNvPr id="279" name="Group 214"/>
            <p:cNvGrpSpPr>
              <a:grpSpLocks/>
            </p:cNvGrpSpPr>
            <p:nvPr userDrawn="1"/>
          </p:nvGrpSpPr>
          <p:grpSpPr bwMode="auto">
            <a:xfrm>
              <a:off x="5024738" y="6638100"/>
              <a:ext cx="166365" cy="106293"/>
              <a:chOff x="4187" y="2402"/>
              <a:chExt cx="240" cy="161"/>
            </a:xfrm>
          </p:grpSpPr>
          <p:sp>
            <p:nvSpPr>
              <p:cNvPr id="30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0" name="Group 38"/>
            <p:cNvGrpSpPr>
              <a:grpSpLocks/>
            </p:cNvGrpSpPr>
            <p:nvPr userDrawn="1"/>
          </p:nvGrpSpPr>
          <p:grpSpPr bwMode="auto">
            <a:xfrm>
              <a:off x="1219136" y="6638100"/>
              <a:ext cx="164978" cy="104922"/>
              <a:chOff x="528" y="1773"/>
              <a:chExt cx="246" cy="156"/>
            </a:xfrm>
          </p:grpSpPr>
          <p:sp>
            <p:nvSpPr>
              <p:cNvPr id="298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9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0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1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1" name="Group 253"/>
            <p:cNvGrpSpPr>
              <a:grpSpLocks/>
            </p:cNvGrpSpPr>
            <p:nvPr userDrawn="1"/>
          </p:nvGrpSpPr>
          <p:grpSpPr bwMode="auto">
            <a:xfrm>
              <a:off x="794543" y="6638100"/>
              <a:ext cx="163271" cy="105273"/>
              <a:chOff x="528" y="1164"/>
              <a:chExt cx="237" cy="157"/>
            </a:xfrm>
          </p:grpSpPr>
          <p:sp>
            <p:nvSpPr>
              <p:cNvPr id="294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5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82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3792" y="6638100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3" name="Group 269"/>
            <p:cNvGrpSpPr>
              <a:grpSpLocks noChangeAspect="1"/>
            </p:cNvGrpSpPr>
            <p:nvPr userDrawn="1"/>
          </p:nvGrpSpPr>
          <p:grpSpPr bwMode="auto">
            <a:xfrm>
              <a:off x="3967545" y="6638100"/>
              <a:ext cx="160549" cy="102873"/>
              <a:chOff x="4214" y="2064"/>
              <a:chExt cx="242" cy="157"/>
            </a:xfrm>
          </p:grpSpPr>
          <p:sp>
            <p:nvSpPr>
              <p:cNvPr id="290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1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92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93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84" name="Group 242"/>
            <p:cNvGrpSpPr>
              <a:grpSpLocks/>
            </p:cNvGrpSpPr>
            <p:nvPr userDrawn="1"/>
          </p:nvGrpSpPr>
          <p:grpSpPr bwMode="auto">
            <a:xfrm>
              <a:off x="1638742" y="6638100"/>
              <a:ext cx="163293" cy="104605"/>
              <a:chOff x="5555" y="2058"/>
              <a:chExt cx="245" cy="157"/>
            </a:xfrm>
          </p:grpSpPr>
          <p:sp>
            <p:nvSpPr>
              <p:cNvPr id="28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285" name="Picture 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59723" y="6638100"/>
              <a:ext cx="164978" cy="106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3" y="6610350"/>
            <a:ext cx="582851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sics.nesdis.noaa.gov/pub/Development/20140624/GSICS_ROLO_HighLevDescript_IODefinition_wiki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sics.nesdis.noaa.gov/pub/Development/20140624/GSICS_ROLO_HighLevDescript_IODefinition_wiki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sics.nesdis.noaa.gov/pub/Development/20140624/GSICS_ROLO_HighLevDescript_IODefinition_wiki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sics.nesdis.noaa.gov/pub/Development/20140624/GSICS_ROLO_HighLevDescript_IODefinition_wiki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sics.nesdis.noaa.gov/pub/Development/20140624/GSICS_ROLO_HighLevDescript_IODefinition_wiki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sics.nesdis.noaa.gov/pub/Development/20140624/GSICS_ROLO_HighLevDescript_IODefinition_wiki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81250"/>
            <a:ext cx="3476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3124" y="572546"/>
            <a:ext cx="6334812" cy="1449237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200" dirty="0" smtClean="0">
                <a:latin typeface="Calibri" pitchFamily="34" charset="0"/>
                <a:cs typeface="Calibri" pitchFamily="34" charset="0"/>
              </a:rPr>
              <a:t>PREPARATION OF THE </a:t>
            </a:r>
            <a:r>
              <a:rPr lang="en-GB" sz="3200" dirty="0" err="1" smtClean="0">
                <a:latin typeface="Calibri" pitchFamily="34" charset="0"/>
                <a:cs typeface="Calibri" pitchFamily="34" charset="0"/>
              </a:rPr>
              <a:t>GiRO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 executable</a:t>
            </a:r>
          </a:p>
          <a:p>
            <a:pPr>
              <a:lnSpc>
                <a:spcPts val="3600"/>
              </a:lnSpc>
              <a:spcBef>
                <a:spcPts val="0"/>
              </a:spcBef>
              <a:defRPr/>
            </a:pPr>
            <a:endParaRPr lang="en-GB" sz="3200" b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20785" y="2601798"/>
            <a:ext cx="4317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Bartolomeo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Viticchiè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Tom Stone, Sebastien Wagner, Masaya Takahashi &amp; Tim Hewison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391" y="1517711"/>
            <a:ext cx="1688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Current status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57200" y="914400"/>
            <a:ext cx="8229600" cy="5486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5720" indent="0">
              <a:lnSpc>
                <a:spcPts val="2400"/>
              </a:lnSpc>
              <a:buNone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The ROLO lunar model kernel — disk-equivalent lunar reflectance (</a:t>
            </a:r>
            <a:r>
              <a:rPr lang="en-US" sz="2200" b="1" i="1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) at the 32 ROLO band wavelengths (</a:t>
            </a:r>
            <a:r>
              <a:rPr lang="en-US" sz="2200" b="1" i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):</a:t>
            </a:r>
          </a:p>
          <a:p>
            <a:pPr marL="45720" indent="0">
              <a:lnSpc>
                <a:spcPts val="2400"/>
              </a:lnSpc>
              <a:buNone/>
            </a:pP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45720" indent="0">
              <a:lnSpc>
                <a:spcPts val="2400"/>
              </a:lnSpc>
              <a:buNone/>
            </a:pP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marL="45720" indent="0">
              <a:lnSpc>
                <a:spcPts val="2400"/>
              </a:lnSpc>
              <a:buNone/>
            </a:pP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45720" indent="0">
              <a:lnSpc>
                <a:spcPts val="2400"/>
              </a:lnSpc>
              <a:buNone/>
            </a:pP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marL="45720" indent="0">
              <a:lnSpc>
                <a:spcPts val="2400"/>
              </a:lnSpc>
              <a:buNone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GIRO validation included comparisons of computations of: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geometry inputs:</a:t>
            </a:r>
          </a:p>
          <a:p>
            <a:pPr lvl="1">
              <a:lnSpc>
                <a:spcPts val="2400"/>
              </a:lnSpc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phase angle </a:t>
            </a:r>
            <a:r>
              <a:rPr lang="en-US" sz="2200" b="1" i="1" dirty="0" smtClean="0">
                <a:latin typeface="Calibri" pitchFamily="34" charset="0"/>
                <a:cs typeface="Calibri" pitchFamily="34" charset="0"/>
              </a:rPr>
              <a:t>g</a:t>
            </a:r>
          </a:p>
          <a:p>
            <a:pPr lvl="1">
              <a:lnSpc>
                <a:spcPts val="2400"/>
              </a:lnSpc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sub-solar </a:t>
            </a:r>
            <a:r>
              <a:rPr lang="en-US" sz="2200" b="1" dirty="0" err="1">
                <a:latin typeface="Calibri" pitchFamily="34" charset="0"/>
                <a:cs typeface="Calibri" pitchFamily="34" charset="0"/>
              </a:rPr>
              <a:t>selenographic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longitude </a:t>
            </a:r>
            <a:r>
              <a:rPr lang="el-GR" sz="2200" b="1" dirty="0" smtClean="0">
                <a:latin typeface="Calibri" pitchFamily="34" charset="0"/>
                <a:cs typeface="Calibri" pitchFamily="34" charset="0"/>
              </a:rPr>
              <a:t>Φ</a:t>
            </a: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ts val="2400"/>
              </a:lnSpc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 sub-observer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selenographic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longitude </a:t>
            </a:r>
            <a:r>
              <a:rPr lang="el-GR" sz="2200" b="1" dirty="0">
                <a:latin typeface="Calibri" pitchFamily="34" charset="0"/>
                <a:cs typeface="Calibri" pitchFamily="34" charset="0"/>
              </a:rPr>
              <a:t>φ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and latitude</a:t>
            </a:r>
            <a:r>
              <a:rPr lang="el-GR" sz="2200" b="1" dirty="0">
                <a:latin typeface="Calibri" pitchFamily="34" charset="0"/>
                <a:cs typeface="Calibri" pitchFamily="34" charset="0"/>
              </a:rPr>
              <a:t> θ</a:t>
            </a: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lunar disk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reflectances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2200" b="1" i="1" baseline="-25000" dirty="0" err="1" smtClean="0">
                <a:latin typeface="Calibri" pitchFamily="34" charset="0"/>
                <a:cs typeface="Calibri" pitchFamily="34" charset="0"/>
              </a:rPr>
              <a:t>k</a:t>
            </a:r>
            <a:endParaRPr lang="en-US" sz="2200" b="1" i="1" baseline="-25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spectral interpolation and convolution with instrument SRFs</a:t>
            </a:r>
          </a:p>
          <a:p>
            <a:pPr marL="45720" indent="0">
              <a:lnSpc>
                <a:spcPts val="2400"/>
              </a:lnSpc>
              <a:buNone/>
            </a:pP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marL="45720" indent="0">
              <a:lnSpc>
                <a:spcPts val="2400"/>
              </a:lnSpc>
              <a:buNone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courtesy of Tom Stone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737360"/>
            <a:ext cx="7132320" cy="1273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691" y="141396"/>
            <a:ext cx="96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Computation of the ROLO reference irradiance: testing vs. ROLO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691" y="141396"/>
            <a:ext cx="9802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latin typeface="Calibri" pitchFamily="34" charset="0"/>
                <a:cs typeface="Calibri" pitchFamily="34" charset="0"/>
              </a:rPr>
              <a:t>Computation 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of the ROLO reference irradiance: testing vs. ROLO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914400"/>
            <a:ext cx="6766519" cy="482998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2130458" y="2158738"/>
            <a:ext cx="5750350" cy="0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122599" y="4300235"/>
            <a:ext cx="5750350" cy="0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300127" y="190421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0.1 %</a:t>
            </a:r>
            <a:endParaRPr lang="en-GB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7998" y="4036286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- 0.1 %</a:t>
            </a:r>
            <a:endParaRPr lang="en-GB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985" y="6023726"/>
            <a:ext cx="2549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courtesy of Tom Stone</a:t>
            </a:r>
            <a:endParaRPr lang="en-GB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6839" y="2460396"/>
            <a:ext cx="273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377 Moon Observations</a:t>
            </a:r>
            <a:endParaRPr lang="en-GB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1" y="141396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Conclusions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821" y="1253760"/>
            <a:ext cx="95305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GIRO second release is ready to be shared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It has been tested using the MSG1 dataset against the ROLO (test performed in collaboration with Tom Stone)</a:t>
            </a:r>
          </a:p>
          <a:p>
            <a:pPr marL="358775" indent="-358775">
              <a:buFont typeface="Arial" pitchFamily="34" charset="0"/>
              <a:buChar char="•"/>
            </a:pPr>
            <a:endParaRPr lang="en-GB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8775" indent="-358775"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It will be important to have the feedbacks from the users to spot possible bugs in the current version of the code</a:t>
            </a:r>
          </a:p>
          <a:p>
            <a:pPr marL="358775" indent="-358775">
              <a:buFont typeface="Arial" pitchFamily="34" charset="0"/>
              <a:buChar char="•"/>
            </a:pPr>
            <a:endParaRPr lang="en-GB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8775" indent="-358775"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the next few months, in preparation for the Lunar Calibration Workshop the code will be modified in some parts; in detail, with the aim of improving the user-oriented features (messaging, error check, ... etc) </a:t>
            </a:r>
            <a:endParaRPr lang="en-GB" sz="2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1" y="141396"/>
            <a:ext cx="6964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GIRO first release: feedbacks from users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947" y="980371"/>
            <a:ext cx="9511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Functionalities: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reading of the input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NetCDF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files (observation + spectral response function),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computation of the observables, and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writing of a “dummy” lunar calibration file in which only the observables will be stored while the rest of the information is left at _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FillValue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(for the definition of observables please refer to [HLD_GIRO_IO]).</a:t>
            </a:r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2574" y="2964779"/>
          <a:ext cx="8935949" cy="2164956"/>
        </p:xfrm>
        <a:graphic>
          <a:graphicData uri="http://schemas.openxmlformats.org/drawingml/2006/table">
            <a:tbl>
              <a:tblPr/>
              <a:tblGrid>
                <a:gridCol w="2078303"/>
                <a:gridCol w="6857646"/>
              </a:tblGrid>
              <a:tr h="314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Calibri"/>
                          <a:ea typeface="Calibri"/>
                          <a:cs typeface="Times New Roman"/>
                        </a:rPr>
                        <a:t>First Release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en-GB" sz="1800" b="1" baseline="30000"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b="1">
                          <a:latin typeface="Calibri"/>
                          <a:ea typeface="Calibri"/>
                          <a:cs typeface="Times New Roman"/>
                        </a:rPr>
                        <a:t> July 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Calibri"/>
                          <a:ea typeface="Calibri"/>
                          <a:cs typeface="Times New Roman"/>
                        </a:rPr>
                        <a:t>Compilation Environment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Calibri"/>
                          <a:ea typeface="Calibri"/>
                          <a:cs typeface="Times New Roman"/>
                        </a:rPr>
                        <a:t>Linux 32 bits: </a:t>
                      </a:r>
                      <a:r>
                        <a:rPr lang="en-GB" sz="1800" b="1" dirty="0" err="1">
                          <a:latin typeface="Calibri"/>
                          <a:ea typeface="Calibri"/>
                          <a:cs typeface="Times New Roman"/>
                        </a:rPr>
                        <a:t>gcc</a:t>
                      </a:r>
                      <a:r>
                        <a:rPr lang="en-GB" sz="1800" b="1" dirty="0">
                          <a:latin typeface="Calibri"/>
                          <a:ea typeface="Calibri"/>
                          <a:cs typeface="Times New Roman"/>
                        </a:rPr>
                        <a:t> 4.6.2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Calibri"/>
                          <a:ea typeface="Calibri"/>
                          <a:cs typeface="Times New Roman"/>
                        </a:rPr>
                        <a:t>Linux 64 bits: </a:t>
                      </a:r>
                      <a:r>
                        <a:rPr lang="en-GB" sz="1800" b="1" dirty="0" err="1">
                          <a:latin typeface="Calibri"/>
                          <a:ea typeface="Calibri"/>
                          <a:cs typeface="Times New Roman"/>
                        </a:rPr>
                        <a:t>gcc</a:t>
                      </a:r>
                      <a:r>
                        <a:rPr lang="en-GB" sz="1800" b="1" dirty="0">
                          <a:latin typeface="Calibri"/>
                          <a:ea typeface="Calibri"/>
                          <a:cs typeface="Times New Roman"/>
                        </a:rPr>
                        <a:t> 4.3.2</a:t>
                      </a:r>
                    </a:p>
                    <a:p>
                      <a:r>
                        <a:rPr lang="en-GB" sz="1800" b="1" dirty="0" err="1">
                          <a:latin typeface="Calibri"/>
                          <a:cs typeface="Times New Roman"/>
                        </a:rPr>
                        <a:t>Zlib</a:t>
                      </a:r>
                      <a:r>
                        <a:rPr lang="en-GB" sz="1800" b="1" dirty="0">
                          <a:latin typeface="Calibri"/>
                          <a:cs typeface="Times New Roman"/>
                        </a:rPr>
                        <a:t> 1.2.8HDF 5-1.8.13NetCDF-4.3.2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Calibri"/>
                          <a:ea typeface="Calibri"/>
                          <a:cs typeface="Times New Roman"/>
                        </a:rPr>
                        <a:t>Tested 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latin typeface="Calibri"/>
                          <a:ea typeface="Calibri"/>
                          <a:cs typeface="Times New Roman"/>
                        </a:rPr>
                        <a:t>Ubuntu</a:t>
                      </a:r>
                      <a:r>
                        <a:rPr lang="en-GB" sz="1800" b="1" dirty="0">
                          <a:latin typeface="Calibri"/>
                          <a:ea typeface="Calibri"/>
                          <a:cs typeface="Times New Roman"/>
                        </a:rPr>
                        <a:t> 14.04 LTS 32 bits, </a:t>
                      </a:r>
                      <a:r>
                        <a:rPr lang="en-GB" sz="1800" b="1" dirty="0" err="1">
                          <a:latin typeface="Calibri"/>
                          <a:ea typeface="Calibri"/>
                          <a:cs typeface="Times New Roman"/>
                        </a:rPr>
                        <a:t>openSUSE</a:t>
                      </a:r>
                      <a:r>
                        <a:rPr lang="en-GB" sz="1800" b="1" dirty="0">
                          <a:latin typeface="Calibri"/>
                          <a:ea typeface="Calibri"/>
                          <a:cs typeface="Times New Roman"/>
                        </a:rPr>
                        <a:t> 11.1 64 bits, </a:t>
                      </a:r>
                      <a:r>
                        <a:rPr lang="en-GB" sz="1800" b="1" dirty="0" err="1">
                          <a:latin typeface="Calibri"/>
                          <a:ea typeface="Calibri"/>
                          <a:cs typeface="Times New Roman"/>
                        </a:rPr>
                        <a:t>openSUSE</a:t>
                      </a:r>
                      <a:r>
                        <a:rPr lang="en-GB" sz="1800" b="1" dirty="0">
                          <a:latin typeface="Calibri"/>
                          <a:ea typeface="Calibri"/>
                          <a:cs typeface="Times New Roman"/>
                        </a:rPr>
                        <a:t> 12.1 32 bits, and Red Hat Enterprise Linux Server 6.2 32/64 bits (JMA test), 32 bit </a:t>
                      </a:r>
                      <a:r>
                        <a:rPr lang="en-GB" sz="1800" b="1" dirty="0" err="1">
                          <a:latin typeface="Calibri"/>
                          <a:ea typeface="Calibri"/>
                          <a:cs typeface="Times New Roman"/>
                        </a:rPr>
                        <a:t>CentOS</a:t>
                      </a:r>
                      <a:r>
                        <a:rPr lang="en-GB" sz="1800" b="1" dirty="0">
                          <a:latin typeface="Calibri"/>
                          <a:ea typeface="Calibri"/>
                          <a:cs typeface="Times New Roman"/>
                        </a:rPr>
                        <a:t> (USGS test</a:t>
                      </a:r>
                      <a:r>
                        <a:rPr lang="en-GB" sz="1800" b="1" dirty="0" smtClean="0">
                          <a:latin typeface="Calibri"/>
                          <a:ea typeface="Calibri"/>
                          <a:cs typeface="Times New Roman"/>
                        </a:rPr>
                        <a:t>); </a:t>
                      </a:r>
                      <a:r>
                        <a:rPr lang="en-GB" sz="1800" b="1" dirty="0">
                          <a:latin typeface="Calibri"/>
                          <a:ea typeface="Calibri"/>
                          <a:cs typeface="Times New Roman"/>
                        </a:rPr>
                        <a:t>tested also by </a:t>
                      </a:r>
                      <a:r>
                        <a:rPr lang="en-GB" sz="1800" b="1" dirty="0" smtClean="0">
                          <a:latin typeface="Calibri"/>
                          <a:ea typeface="Calibri"/>
                          <a:cs typeface="Times New Roman"/>
                        </a:rPr>
                        <a:t>NOAA,</a:t>
                      </a:r>
                      <a:r>
                        <a:rPr lang="en-GB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KMA, ISRO,</a:t>
                      </a:r>
                      <a:endParaRPr lang="en-GB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1487" y="5373274"/>
            <a:ext cx="7480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 bug reported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Fangfang Yu (NOAA): on the handling of rectangular Moon </a:t>
            </a:r>
            <a:r>
              <a:rPr lang="en-GB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imagettes</a:t>
            </a:r>
            <a:endParaRPr lang="en-GB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sz="20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NOW FIXED</a:t>
            </a:r>
            <a:endParaRPr lang="en-GB" sz="2000" u="sng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1" y="141396"/>
            <a:ext cx="3787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GIRO </a:t>
            </a:r>
            <a:r>
              <a:rPr lang="en-GB" sz="3200" smtClean="0">
                <a:latin typeface="Calibri" pitchFamily="34" charset="0"/>
                <a:cs typeface="Calibri" pitchFamily="34" charset="0"/>
              </a:rPr>
              <a:t>second release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368" y="1006520"/>
            <a:ext cx="44993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Functionalities:</a:t>
            </a:r>
          </a:p>
          <a:p>
            <a:pPr marL="358775" lvl="0" indent="-358775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reading of the input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NetCDF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files (observation + spectral response function),</a:t>
            </a:r>
          </a:p>
          <a:p>
            <a:pPr marL="358775" lvl="0" indent="-358775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computation of the observables</a:t>
            </a:r>
          </a:p>
          <a:p>
            <a:pPr marL="358775" lvl="0" indent="-358775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writing of the sanity check files</a:t>
            </a:r>
          </a:p>
          <a:p>
            <a:pPr marL="358775" lvl="0" indent="-358775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computation of the ROLO reference irradiance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writing of a complete lunar calibration output file</a:t>
            </a:r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6024" y="1108449"/>
            <a:ext cx="5710923" cy="49427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14111" y="6306532"/>
            <a:ext cx="61911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Figure 1 of 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4"/>
              </a:rPr>
              <a:t>https://gsics.nesdis.noaa.gov/pub/Development/20140624/GSICS_ROLO_HighLevDescript_IODefinition_wiki.pdf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1" y="141396"/>
            <a:ext cx="3787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GIRO </a:t>
            </a:r>
            <a:r>
              <a:rPr lang="en-GB" sz="3200" smtClean="0">
                <a:latin typeface="Calibri" pitchFamily="34" charset="0"/>
                <a:cs typeface="Calibri" pitchFamily="34" charset="0"/>
              </a:rPr>
              <a:t>second release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368" y="1006520"/>
            <a:ext cx="44993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Functionalities:</a:t>
            </a:r>
          </a:p>
          <a:p>
            <a:pPr marL="358775" lvl="0" indent="-358775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reading of the input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NetCDF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files (observation + spectral response function),</a:t>
            </a:r>
          </a:p>
          <a:p>
            <a:pPr marL="358775" lvl="0" indent="-358775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computation of the observables</a:t>
            </a:r>
          </a:p>
          <a:p>
            <a:pPr marL="358775" lvl="0" indent="-358775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writing of the sanity check files</a:t>
            </a:r>
          </a:p>
          <a:p>
            <a:pPr marL="358775" lvl="0" indent="-358775"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computation of the ROLO reference irradiance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writing of a complete lunar calibration output file</a:t>
            </a:r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6024" y="1108449"/>
            <a:ext cx="5710923" cy="49427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14111" y="6306532"/>
            <a:ext cx="61911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Figure 1 of 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4"/>
              </a:rPr>
              <a:t>https://gsics.nesdis.noaa.gov/pub/Development/20140624/GSICS_ROLO_HighLevDescript_IODefinition_wiki.pdf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959260" y="3082566"/>
            <a:ext cx="4553144" cy="716436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1" y="141396"/>
            <a:ext cx="96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Computation of the ROLO reference irradiance: testing vs. ROLO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4278" y="1024529"/>
            <a:ext cx="6243582" cy="5225442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 bwMode="auto">
          <a:xfrm>
            <a:off x="3563332" y="2658359"/>
            <a:ext cx="1442301" cy="395926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ounded Rectangle 11"/>
          <p:cNvSpPr/>
          <p:nvPr/>
        </p:nvSpPr>
        <p:spPr bwMode="auto">
          <a:xfrm>
            <a:off x="4392892" y="1885362"/>
            <a:ext cx="3563332" cy="152714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593" y="2121030"/>
            <a:ext cx="4072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Computation of the observation geometry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Sun – Moon – Satellite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64386" y="6306532"/>
            <a:ext cx="61911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Figure 5 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4"/>
              </a:rPr>
              <a:t>https://gsics.nesdis.noaa.gov/pub/Development/20140624/GSICS_ROLO_HighLevDescript_IODefinition_wiki.pdf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4278" y="1024529"/>
            <a:ext cx="6243582" cy="5225442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 bwMode="auto">
          <a:xfrm>
            <a:off x="3563332" y="2658359"/>
            <a:ext cx="1442301" cy="395926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ounded Rectangle 12"/>
          <p:cNvSpPr/>
          <p:nvPr/>
        </p:nvSpPr>
        <p:spPr bwMode="auto">
          <a:xfrm>
            <a:off x="1498862" y="3385794"/>
            <a:ext cx="2205872" cy="84841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480" y="2573526"/>
            <a:ext cx="3893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Check on the consistency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 the Apollo reference spectrum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64386" y="6306532"/>
            <a:ext cx="61911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Figure 5 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4"/>
              </a:rPr>
              <a:t>https://gsics.nesdis.noaa.gov/pub/Development/20140624/GSICS_ROLO_HighLevDescript_IODefinition_wiki.pdf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691" y="141396"/>
            <a:ext cx="96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Computation of the ROLO reference irradiance: testing vs. ROLO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4278" y="1024529"/>
            <a:ext cx="6243582" cy="5225442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 bwMode="auto">
          <a:xfrm>
            <a:off x="3563332" y="2658359"/>
            <a:ext cx="1442301" cy="395926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3817856" y="3355942"/>
            <a:ext cx="1762812" cy="9144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43" y="1725096"/>
            <a:ext cx="4656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Detailed check of the computation steps: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computation of the Moon reflectance the ROLO wavelengths;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smoothing of this reflectance spectrum using the Apollo one.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64386" y="6306532"/>
            <a:ext cx="61911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Figure 5 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4"/>
              </a:rPr>
              <a:t>https://gsics.nesdis.noaa.gov/pub/Development/20140624/GSICS_ROLO_HighLevDescript_IODefinition_wiki.pdf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691" y="141396"/>
            <a:ext cx="96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Computation of the ROLO reference irradiance: testing vs. ROLO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4278" y="1024529"/>
            <a:ext cx="6243582" cy="5225442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 bwMode="auto">
          <a:xfrm>
            <a:off x="3563332" y="2658359"/>
            <a:ext cx="1442301" cy="395926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4468305" y="5703217"/>
            <a:ext cx="1348033" cy="65987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4386" y="6306532"/>
            <a:ext cx="61911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Figure 5 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4"/>
              </a:rPr>
              <a:t>https://gsics.nesdis.noaa.gov/pub/Development/20140624/GSICS_ROLO_HighLevDescript_IODefinition_wiki.pdf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179" y="5495842"/>
            <a:ext cx="401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Check on the reference irradiance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691" y="141396"/>
            <a:ext cx="96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Computation of the ROLO reference irradiance: testing vs. ROLO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1" y="141396"/>
            <a:ext cx="96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Computation of the ROLO reference irradiance: testing vs. ROLO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76054" y="1036951"/>
            <a:ext cx="8229600" cy="5486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lnSpc>
                <a:spcPts val="2400"/>
              </a:lnSpc>
              <a:buNone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Goal: to verify that the </a:t>
            </a:r>
            <a:r>
              <a:rPr lang="en-US" sz="2000" b="1" u="sng" dirty="0">
                <a:latin typeface="Calibri" pitchFamily="34" charset="0"/>
                <a:cs typeface="Calibri" pitchFamily="34" charset="0"/>
              </a:rPr>
              <a:t>reference lunar irradiances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generated by the GIRO match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ROLO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results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with acceptable accuracy.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Run the GIRO for a test dataset — MSG1</a:t>
            </a:r>
          </a:p>
          <a:p>
            <a:pPr>
              <a:lnSpc>
                <a:spcPts val="2400"/>
              </a:lnSpc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Extract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observational parameters for input to ROLO: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ts val="2400"/>
              </a:lnSpc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times of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Moon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observations</a:t>
            </a:r>
          </a:p>
          <a:p>
            <a:pPr lvl="1">
              <a:lnSpc>
                <a:spcPts val="2400"/>
              </a:lnSpc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spacecraft location @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observation times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Process the observations through the ROLO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system at USGS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Compare quantities at various stages in the processing:</a:t>
            </a:r>
          </a:p>
          <a:p>
            <a:pPr lvl="1">
              <a:lnSpc>
                <a:spcPts val="2400"/>
              </a:lnSpc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fundamental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inputs to the ROLO lunar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model (obs. geometry)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ts val="2400"/>
              </a:lnSpc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fundamental model outputs (lunar disk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reflectance spectrum)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ts val="2400"/>
              </a:lnSpc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corrections for instrument spectral response functions (SRFs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lnSpc>
                <a:spcPts val="2400"/>
              </a:lnSpc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irradiance distance corrections (Sun–Moon and Moon–sensor)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ts val="2400"/>
              </a:lnSpc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model-generated lunar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irradiances</a:t>
            </a:r>
          </a:p>
          <a:p>
            <a:pPr lvl="1">
              <a:lnSpc>
                <a:spcPts val="2400"/>
              </a:lnSpc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0" lvl="1" indent="0">
              <a:lnSpc>
                <a:spcPts val="2400"/>
              </a:lnSpc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courtesy of Tom Stone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250</TotalTime>
  <Words>723</Words>
  <Application>Microsoft Office PowerPoint</Application>
  <PresentationFormat>A4 Paper (210x297 mm)</PresentationFormat>
  <Paragraphs>101</Paragraphs>
  <Slides>12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Viewgraph_Landscape_Template[1]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Bartolomeo Viticchie</dc:creator>
  <cp:lastModifiedBy>Bartolomeo Viticchie</cp:lastModifiedBy>
  <cp:revision>27</cp:revision>
  <cp:lastPrinted>2006-03-06T14:11:17Z</cp:lastPrinted>
  <dcterms:created xsi:type="dcterms:W3CDTF">2014-09-15T07:14:44Z</dcterms:created>
  <dcterms:modified xsi:type="dcterms:W3CDTF">2014-09-16T07:03:24Z</dcterms:modified>
</cp:coreProperties>
</file>