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pptx" ContentType="application/vnd.openxmlformats-officedocument.presentationml.presentation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6"/>
  </p:notesMasterIdLst>
  <p:handoutMasterIdLst>
    <p:handoutMasterId r:id="rId17"/>
  </p:handoutMasterIdLst>
  <p:sldIdLst>
    <p:sldId id="256" r:id="rId2"/>
    <p:sldId id="604" r:id="rId3"/>
    <p:sldId id="599" r:id="rId4"/>
    <p:sldId id="601" r:id="rId5"/>
    <p:sldId id="597" r:id="rId6"/>
    <p:sldId id="600" r:id="rId7"/>
    <p:sldId id="598" r:id="rId8"/>
    <p:sldId id="605" r:id="rId9"/>
    <p:sldId id="602" r:id="rId10"/>
    <p:sldId id="595" r:id="rId11"/>
    <p:sldId id="596" r:id="rId12"/>
    <p:sldId id="594" r:id="rId13"/>
    <p:sldId id="606" r:id="rId14"/>
    <p:sldId id="603" r:id="rId15"/>
  </p:sldIdLst>
  <p:sldSz cx="9906000" cy="6858000" type="A4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5000"/>
    <a:srgbClr val="FFCCFF"/>
    <a:srgbClr val="B3CCFF"/>
    <a:srgbClr val="66D8C8"/>
    <a:srgbClr val="CCFFFF"/>
    <a:srgbClr val="00CCFF"/>
    <a:srgbClr val="FF66CC"/>
    <a:srgbClr val="00B5E2"/>
    <a:srgbClr val="00205B"/>
    <a:srgbClr val="C5B9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1432" autoAdjust="0"/>
  </p:normalViewPr>
  <p:slideViewPr>
    <p:cSldViewPr snapToGrid="0">
      <p:cViewPr varScale="1">
        <p:scale>
          <a:sx n="111" d="100"/>
          <a:sy n="111" d="100"/>
        </p:scale>
        <p:origin x="-1674" y="-84"/>
      </p:cViewPr>
      <p:guideLst>
        <p:guide orient="horz" pos="1164"/>
        <p:guide orient="horz" pos="1410"/>
        <p:guide orient="horz" pos="2704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42" d="100"/>
          <a:sy n="42" d="100"/>
        </p:scale>
        <p:origin x="-2970" y="-132"/>
      </p:cViewPr>
      <p:guideLst>
        <p:guide orient="horz" pos="3129"/>
        <p:guide pos="213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359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29189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359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9051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359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1364" y="9739314"/>
            <a:ext cx="187891" cy="18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359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14781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70" cy="49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1" tIns="45985" rIns="91971" bIns="45985" numCol="1" anchor="t" anchorCtr="0" compatLnSpc="1">
            <a:prstTxWarp prst="textNoShape">
              <a:avLst/>
            </a:prstTxWarp>
          </a:bodyPr>
          <a:lstStyle>
            <a:lvl1pPr defTabSz="920359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31" y="0"/>
            <a:ext cx="2943270" cy="49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1" tIns="45985" rIns="91971" bIns="45985" numCol="1" anchor="t" anchorCtr="0" compatLnSpc="1">
            <a:prstTxWarp prst="textNoShape">
              <a:avLst/>
            </a:prstTxWarp>
          </a:bodyPr>
          <a:lstStyle>
            <a:lvl1pPr algn="r" defTabSz="920359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703" y="4715440"/>
            <a:ext cx="4985095" cy="447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1" tIns="45985" rIns="91971" bIns="459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172"/>
            <a:ext cx="2943270" cy="49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1" tIns="45985" rIns="91971" bIns="45985" numCol="1" anchor="b" anchorCtr="0" compatLnSpc="1">
            <a:prstTxWarp prst="textNoShape">
              <a:avLst/>
            </a:prstTxWarp>
          </a:bodyPr>
          <a:lstStyle>
            <a:lvl1pPr defTabSz="920359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31" y="9434172"/>
            <a:ext cx="2943270" cy="49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1" tIns="45985" rIns="91971" bIns="45985" numCol="1" anchor="b" anchorCtr="0" compatLnSpc="1">
            <a:prstTxWarp prst="textNoShape">
              <a:avLst/>
            </a:prstTxWarp>
          </a:bodyPr>
          <a:lstStyle>
            <a:lvl1pPr algn="r" defTabSz="920359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4513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1"/>
            <a:fld id="{B3123BCD-06C1-4979-A4B6-929E88FE602B}" type="slidenum">
              <a:rPr lang="de-DE" smtClean="0"/>
              <a:pPr defTabSz="917981"/>
              <a:t>1</a:t>
            </a:fld>
            <a:endParaRPr lang="de-DE" dirty="0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 smtClean="0"/>
              <a:t>EUM/STG-SWG/36/14/VWG/15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 bwMode="ltGray">
      <p:bgPr>
        <a:blipFill dpi="0" rotWithShape="0">
          <a:blip r:embed="rId3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 252"/>
          <p:cNvGrpSpPr/>
          <p:nvPr userDrawn="1"/>
        </p:nvGrpSpPr>
        <p:grpSpPr>
          <a:xfrm>
            <a:off x="369889" y="6638100"/>
            <a:ext cx="6754812" cy="110355"/>
            <a:chOff x="369888" y="6619868"/>
            <a:chExt cx="7870825" cy="128587"/>
          </a:xfrm>
        </p:grpSpPr>
        <p:grpSp>
          <p:nvGrpSpPr>
            <p:cNvPr id="2" name="Group 4"/>
            <p:cNvGrpSpPr>
              <a:grpSpLocks/>
            </p:cNvGrpSpPr>
            <p:nvPr userDrawn="1"/>
          </p:nvGrpSpPr>
          <p:grpSpPr bwMode="auto">
            <a:xfrm>
              <a:off x="5791059" y="6619868"/>
              <a:ext cx="192235" cy="127021"/>
              <a:chOff x="4182" y="1087"/>
              <a:chExt cx="238" cy="162"/>
            </a:xfrm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4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5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6" name="Group 16"/>
            <p:cNvGrpSpPr>
              <a:grpSpLocks/>
            </p:cNvGrpSpPr>
            <p:nvPr userDrawn="1"/>
          </p:nvGrpSpPr>
          <p:grpSpPr bwMode="auto">
            <a:xfrm>
              <a:off x="1849301" y="6619868"/>
              <a:ext cx="190640" cy="123854"/>
              <a:chOff x="1116" y="1646"/>
              <a:chExt cx="245" cy="151"/>
            </a:xfrm>
          </p:grpSpPr>
          <p:sp>
            <p:nvSpPr>
              <p:cNvPr id="23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20"/>
            <p:cNvGrpSpPr>
              <a:grpSpLocks/>
            </p:cNvGrpSpPr>
            <p:nvPr userDrawn="1"/>
          </p:nvGrpSpPr>
          <p:grpSpPr bwMode="auto">
            <a:xfrm>
              <a:off x="3582869" y="6619868"/>
              <a:ext cx="190266" cy="122251"/>
              <a:chOff x="1117" y="2897"/>
              <a:chExt cx="243" cy="157"/>
            </a:xfrm>
          </p:grpSpPr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25"/>
            <p:cNvGrpSpPr>
              <a:grpSpLocks/>
            </p:cNvGrpSpPr>
            <p:nvPr userDrawn="1"/>
          </p:nvGrpSpPr>
          <p:grpSpPr bwMode="auto">
            <a:xfrm>
              <a:off x="3337148" y="6619868"/>
              <a:ext cx="190266" cy="122251"/>
              <a:chOff x="1118" y="2646"/>
              <a:chExt cx="243" cy="157"/>
            </a:xfrm>
          </p:grpSpPr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30"/>
            <p:cNvGrpSpPr>
              <a:grpSpLocks/>
            </p:cNvGrpSpPr>
            <p:nvPr userDrawn="1"/>
          </p:nvGrpSpPr>
          <p:grpSpPr bwMode="auto">
            <a:xfrm>
              <a:off x="2341600" y="6619868"/>
              <a:ext cx="190266" cy="121877"/>
              <a:chOff x="1117" y="2143"/>
              <a:chExt cx="243" cy="155"/>
            </a:xfrm>
          </p:grpSpPr>
          <p:sp>
            <p:nvSpPr>
              <p:cNvPr id="22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35"/>
            <p:cNvGrpSpPr>
              <a:grpSpLocks/>
            </p:cNvGrpSpPr>
            <p:nvPr userDrawn="1"/>
          </p:nvGrpSpPr>
          <p:grpSpPr bwMode="auto">
            <a:xfrm>
              <a:off x="2095245" y="6619868"/>
              <a:ext cx="190266" cy="121877"/>
              <a:chOff x="1117" y="1892"/>
              <a:chExt cx="243" cy="155"/>
            </a:xfrm>
          </p:grpSpPr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255"/>
            <p:cNvGrpSpPr>
              <a:grpSpLocks/>
            </p:cNvGrpSpPr>
            <p:nvPr userDrawn="1"/>
          </p:nvGrpSpPr>
          <p:grpSpPr bwMode="auto">
            <a:xfrm>
              <a:off x="1357313" y="6619868"/>
              <a:ext cx="190500" cy="123825"/>
              <a:chOff x="7106991" y="2034190"/>
              <a:chExt cx="255683" cy="163929"/>
            </a:xfrm>
          </p:grpSpPr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254"/>
            <p:cNvGrpSpPr>
              <a:grpSpLocks/>
            </p:cNvGrpSpPr>
            <p:nvPr userDrawn="1"/>
          </p:nvGrpSpPr>
          <p:grpSpPr bwMode="auto">
            <a:xfrm>
              <a:off x="615950" y="6619868"/>
              <a:ext cx="190500" cy="128587"/>
              <a:chOff x="6341261" y="2034186"/>
              <a:chExt cx="254095" cy="170190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49"/>
            <p:cNvGrpSpPr>
              <a:grpSpLocks/>
            </p:cNvGrpSpPr>
            <p:nvPr userDrawn="1"/>
          </p:nvGrpSpPr>
          <p:grpSpPr bwMode="auto">
            <a:xfrm>
              <a:off x="369888" y="6619868"/>
              <a:ext cx="190640" cy="123854"/>
              <a:chOff x="529" y="1166"/>
              <a:chExt cx="245" cy="157"/>
            </a:xfrm>
          </p:grpSpPr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5" name="Group 54"/>
            <p:cNvGrpSpPr>
              <a:grpSpLocks/>
            </p:cNvGrpSpPr>
            <p:nvPr userDrawn="1"/>
          </p:nvGrpSpPr>
          <p:grpSpPr bwMode="auto">
            <a:xfrm>
              <a:off x="2587952" y="6619868"/>
              <a:ext cx="191832" cy="123854"/>
              <a:chOff x="1117" y="2394"/>
              <a:chExt cx="245" cy="157"/>
            </a:xfrm>
          </p:grpSpPr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6" name="Group 66"/>
            <p:cNvGrpSpPr>
              <a:grpSpLocks/>
            </p:cNvGrpSpPr>
            <p:nvPr userDrawn="1"/>
          </p:nvGrpSpPr>
          <p:grpSpPr bwMode="auto">
            <a:xfrm>
              <a:off x="7266065" y="6619868"/>
              <a:ext cx="193805" cy="122665"/>
              <a:chOff x="1592" y="2897"/>
              <a:chExt cx="247" cy="156"/>
            </a:xfrm>
          </p:grpSpPr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82"/>
            <p:cNvGrpSpPr>
              <a:grpSpLocks/>
            </p:cNvGrpSpPr>
            <p:nvPr userDrawn="1"/>
          </p:nvGrpSpPr>
          <p:grpSpPr bwMode="auto">
            <a:xfrm>
              <a:off x="6770593" y="6619868"/>
              <a:ext cx="191829" cy="121883"/>
              <a:chOff x="1778" y="2004"/>
              <a:chExt cx="246" cy="156"/>
            </a:xfrm>
          </p:grpSpPr>
          <p:sp>
            <p:nvSpPr>
              <p:cNvPr id="179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8" name="Group 86"/>
            <p:cNvGrpSpPr>
              <a:grpSpLocks/>
            </p:cNvGrpSpPr>
            <p:nvPr userDrawn="1"/>
          </p:nvGrpSpPr>
          <p:grpSpPr bwMode="auto">
            <a:xfrm>
              <a:off x="6527589" y="6619868"/>
              <a:ext cx="191412" cy="122665"/>
              <a:chOff x="1592" y="2143"/>
              <a:chExt cx="247" cy="156"/>
            </a:xfrm>
          </p:grpSpPr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9" name="Group 93"/>
            <p:cNvGrpSpPr>
              <a:grpSpLocks/>
            </p:cNvGrpSpPr>
            <p:nvPr userDrawn="1"/>
          </p:nvGrpSpPr>
          <p:grpSpPr bwMode="auto">
            <a:xfrm>
              <a:off x="6283384" y="6619868"/>
              <a:ext cx="190269" cy="122665"/>
              <a:chOff x="1593" y="1897"/>
              <a:chExt cx="244" cy="157"/>
            </a:xfrm>
          </p:grpSpPr>
          <p:sp>
            <p:nvSpPr>
              <p:cNvPr id="169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98"/>
            <p:cNvGrpSpPr>
              <a:grpSpLocks/>
            </p:cNvGrpSpPr>
            <p:nvPr userDrawn="1"/>
          </p:nvGrpSpPr>
          <p:grpSpPr bwMode="auto">
            <a:xfrm>
              <a:off x="5284697" y="6619868"/>
              <a:ext cx="192609" cy="122251"/>
              <a:chOff x="1778" y="1164"/>
              <a:chExt cx="247" cy="157"/>
            </a:xfrm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9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5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9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6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1" name="Group 148"/>
            <p:cNvGrpSpPr>
              <a:grpSpLocks/>
            </p:cNvGrpSpPr>
            <p:nvPr userDrawn="1"/>
          </p:nvGrpSpPr>
          <p:grpSpPr bwMode="auto">
            <a:xfrm>
              <a:off x="4792854" y="6619868"/>
              <a:ext cx="192235" cy="122665"/>
              <a:chOff x="1595" y="1394"/>
              <a:chExt cx="245" cy="157"/>
            </a:xfrm>
          </p:grpSpPr>
          <p:sp>
            <p:nvSpPr>
              <p:cNvPr id="113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5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8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156"/>
            <p:cNvGrpSpPr>
              <a:grpSpLocks/>
            </p:cNvGrpSpPr>
            <p:nvPr userDrawn="1"/>
          </p:nvGrpSpPr>
          <p:grpSpPr bwMode="auto">
            <a:xfrm>
              <a:off x="4544782" y="6619868"/>
              <a:ext cx="190269" cy="122665"/>
              <a:chOff x="1593" y="1143"/>
              <a:chExt cx="244" cy="157"/>
            </a:xfrm>
          </p:grpSpPr>
          <p:sp>
            <p:nvSpPr>
              <p:cNvPr id="109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161"/>
            <p:cNvGrpSpPr>
              <a:grpSpLocks/>
            </p:cNvGrpSpPr>
            <p:nvPr userDrawn="1"/>
          </p:nvGrpSpPr>
          <p:grpSpPr bwMode="auto">
            <a:xfrm>
              <a:off x="4070348" y="6619868"/>
              <a:ext cx="191829" cy="122251"/>
              <a:chOff x="1592" y="892"/>
              <a:chExt cx="246" cy="157"/>
            </a:xfrm>
          </p:grpSpPr>
          <p:sp>
            <p:nvSpPr>
              <p:cNvPr id="105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7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26" name="Object 166"/>
            <p:cNvGraphicFramePr>
              <a:graphicFrameLocks noChangeAspect="1"/>
            </p:cNvGraphicFramePr>
            <p:nvPr/>
          </p:nvGraphicFramePr>
          <p:xfrm>
            <a:off x="7017128" y="6619868"/>
            <a:ext cx="195796" cy="127427"/>
          </p:xfrm>
          <a:graphic>
            <a:graphicData uri="http://schemas.openxmlformats.org/presentationml/2006/ole">
              <p:oleObj spid="_x0000_s363549" name="Clip" r:id="rId4" imgW="3809524" imgH="2619048" progId="">
                <p:embed/>
              </p:oleObj>
            </a:graphicData>
          </a:graphic>
        </p:graphicFrame>
        <p:grpSp>
          <p:nvGrpSpPr>
            <p:cNvPr id="24" name="Group 185"/>
            <p:cNvGrpSpPr>
              <a:grpSpLocks/>
            </p:cNvGrpSpPr>
            <p:nvPr userDrawn="1"/>
          </p:nvGrpSpPr>
          <p:grpSpPr bwMode="auto">
            <a:xfrm>
              <a:off x="863803" y="6619868"/>
              <a:ext cx="192235" cy="122228"/>
              <a:chOff x="4187" y="1590"/>
              <a:chExt cx="238" cy="162"/>
            </a:xfrm>
          </p:grpSpPr>
          <p:sp>
            <p:nvSpPr>
              <p:cNvPr id="78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9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0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7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9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256"/>
            <p:cNvGrpSpPr>
              <a:grpSpLocks/>
            </p:cNvGrpSpPr>
            <p:nvPr userDrawn="1"/>
          </p:nvGrpSpPr>
          <p:grpSpPr bwMode="auto">
            <a:xfrm>
              <a:off x="5038865" y="6619868"/>
              <a:ext cx="190500" cy="123825"/>
              <a:chOff x="7877798" y="2333052"/>
              <a:chExt cx="253806" cy="164973"/>
            </a:xfrm>
          </p:grpSpPr>
          <p:sp>
            <p:nvSpPr>
              <p:cNvPr id="76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23"/>
            <p:cNvGrpSpPr>
              <a:grpSpLocks/>
            </p:cNvGrpSpPr>
            <p:nvPr userDrawn="1"/>
          </p:nvGrpSpPr>
          <p:grpSpPr bwMode="auto">
            <a:xfrm>
              <a:off x="2846569" y="6619868"/>
              <a:ext cx="192235" cy="122227"/>
              <a:chOff x="4184" y="1339"/>
              <a:chExt cx="238" cy="162"/>
            </a:xfrm>
          </p:grpSpPr>
          <p:sp>
            <p:nvSpPr>
              <p:cNvPr id="72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228"/>
            <p:cNvGrpSpPr>
              <a:grpSpLocks/>
            </p:cNvGrpSpPr>
            <p:nvPr userDrawn="1"/>
          </p:nvGrpSpPr>
          <p:grpSpPr bwMode="auto">
            <a:xfrm>
              <a:off x="6037223" y="6619868"/>
              <a:ext cx="192235" cy="127020"/>
              <a:chOff x="4188" y="2157"/>
              <a:chExt cx="238" cy="162"/>
            </a:xfrm>
          </p:grpSpPr>
          <p:sp>
            <p:nvSpPr>
              <p:cNvPr id="59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31" name="Object 252"/>
            <p:cNvGraphicFramePr>
              <a:graphicFrameLocks noChangeAspect="1"/>
            </p:cNvGraphicFramePr>
            <p:nvPr/>
          </p:nvGraphicFramePr>
          <p:xfrm>
            <a:off x="3829370" y="6619868"/>
            <a:ext cx="186303" cy="121473"/>
          </p:xfrm>
          <a:graphic>
            <a:graphicData uri="http://schemas.openxmlformats.org/presentationml/2006/ole">
              <p:oleObj spid="_x0000_s363550" name="Clip" r:id="rId5" imgW="2833538" imgH="1919138" progId="">
                <p:embed/>
              </p:oleObj>
            </a:graphicData>
          </a:graphic>
        </p:graphicFrame>
        <p:grpSp>
          <p:nvGrpSpPr>
            <p:cNvPr id="29" name="Group 214"/>
            <p:cNvGrpSpPr>
              <a:grpSpLocks/>
            </p:cNvGrpSpPr>
            <p:nvPr userDrawn="1"/>
          </p:nvGrpSpPr>
          <p:grpSpPr bwMode="auto">
            <a:xfrm>
              <a:off x="5544081" y="6619868"/>
              <a:ext cx="193851" cy="123854"/>
              <a:chOff x="4187" y="2402"/>
              <a:chExt cx="240" cy="161"/>
            </a:xfrm>
          </p:grpSpPr>
          <p:sp>
            <p:nvSpPr>
              <p:cNvPr id="55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38"/>
            <p:cNvGrpSpPr>
              <a:grpSpLocks/>
            </p:cNvGrpSpPr>
            <p:nvPr userDrawn="1"/>
          </p:nvGrpSpPr>
          <p:grpSpPr bwMode="auto">
            <a:xfrm>
              <a:off x="1109726" y="6619868"/>
              <a:ext cx="192235" cy="122256"/>
              <a:chOff x="528" y="1773"/>
              <a:chExt cx="246" cy="156"/>
            </a:xfrm>
          </p:grpSpPr>
          <p:sp>
            <p:nvSpPr>
              <p:cNvPr id="51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2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8" name="Group 253"/>
            <p:cNvGrpSpPr>
              <a:grpSpLocks/>
            </p:cNvGrpSpPr>
            <p:nvPr userDrawn="1"/>
          </p:nvGrpSpPr>
          <p:grpSpPr bwMode="auto">
            <a:xfrm>
              <a:off x="7785664" y="6619868"/>
              <a:ext cx="190246" cy="122665"/>
              <a:chOff x="528" y="1164"/>
              <a:chExt cx="237" cy="157"/>
            </a:xfrm>
          </p:grpSpPr>
          <p:sp>
            <p:nvSpPr>
              <p:cNvPr id="47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5" name="Picture 268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6021" y="6619868"/>
              <a:ext cx="194609" cy="12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9" name="Group 269"/>
            <p:cNvGrpSpPr>
              <a:grpSpLocks noChangeAspect="1"/>
            </p:cNvGrpSpPr>
            <p:nvPr userDrawn="1"/>
          </p:nvGrpSpPr>
          <p:grpSpPr bwMode="auto">
            <a:xfrm>
              <a:off x="4312221" y="6619868"/>
              <a:ext cx="187075" cy="119869"/>
              <a:chOff x="4214" y="2064"/>
              <a:chExt cx="242" cy="157"/>
            </a:xfrm>
          </p:grpSpPr>
          <p:sp>
            <p:nvSpPr>
              <p:cNvPr id="43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4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5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6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50" name="Group 242"/>
            <p:cNvGrpSpPr>
              <a:grpSpLocks/>
            </p:cNvGrpSpPr>
            <p:nvPr userDrawn="1"/>
          </p:nvGrpSpPr>
          <p:grpSpPr bwMode="auto">
            <a:xfrm>
              <a:off x="1598659" y="6619868"/>
              <a:ext cx="190272" cy="121887"/>
              <a:chOff x="5555" y="2058"/>
              <a:chExt cx="245" cy="157"/>
            </a:xfrm>
          </p:grpSpPr>
          <p:sp>
            <p:nvSpPr>
              <p:cNvPr id="39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2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48478" y="6619868"/>
              <a:ext cx="192235" cy="12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41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3421093" y="1601638"/>
            <a:ext cx="5952226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pic>
        <p:nvPicPr>
          <p:cNvPr id="251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7200900" y="6303885"/>
            <a:ext cx="2486025" cy="45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8605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Go to ‚View‘ menu and click on ‚Slide Master‘ to update this footer. Include DM reference, version number and date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77640CE9-6600-4461-80F9-194BCF128167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8"/>
            <a:ext cx="935193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8605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Go to ‚View‘ menu and click on ‚Slide Master‘ to update this footer. Include DM reference, version number and date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ADAE86F7-0BD7-4E98-960B-6036BF03EBC1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0" descr="graphic-vector-map-europe.wmf"/>
          <p:cNvPicPr>
            <a:picLocks noChangeAspect="1"/>
          </p:cNvPicPr>
          <p:nvPr userDrawn="1"/>
        </p:nvPicPr>
        <p:blipFill>
          <a:blip r:embed="rId3" cstate="print"/>
          <a:srcRect t="4592"/>
          <a:stretch>
            <a:fillRect/>
          </a:stretch>
        </p:blipFill>
        <p:spPr bwMode="auto">
          <a:xfrm>
            <a:off x="5803128" y="874643"/>
            <a:ext cx="4102871" cy="56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7996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 userDrawn="1"/>
        </p:nvSpPr>
        <p:spPr bwMode="auto">
          <a:xfrm>
            <a:off x="386524" y="6610350"/>
            <a:ext cx="6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293687" y="6416873"/>
            <a:ext cx="29015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GSICS web meeting – Lunar Calibration Workshop</a:t>
            </a:r>
          </a:p>
          <a:p>
            <a:pPr eaLnBrk="0" hangingPunct="0">
              <a:defRPr/>
            </a:pPr>
            <a:r>
              <a:rPr lang="de-DE" sz="1000" b="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24 June 2014</a:t>
            </a:r>
            <a:endParaRPr lang="de-DE" sz="1000" b="0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69" r:id="rId1"/>
    <p:sldLayoutId id="2147487662" r:id="rId2"/>
    <p:sldLayoutId id="2147487670" r:id="rId3"/>
    <p:sldLayoutId id="2147487664" r:id="rId4"/>
    <p:sldLayoutId id="2147487665" r:id="rId5"/>
    <p:sldLayoutId id="2147487666" r:id="rId6"/>
    <p:sldLayoutId id="2147487667" r:id="rId7"/>
    <p:sldLayoutId id="2147487655" r:id="rId8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6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7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4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5.ppt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psjsnorbits.png"/>
          <p:cNvPicPr>
            <a:picLocks noChangeAspect="1"/>
          </p:cNvPicPr>
          <p:nvPr/>
        </p:nvPicPr>
        <p:blipFill>
          <a:blip r:embed="rId3" cstate="print"/>
          <a:srcRect b="34722"/>
          <a:stretch>
            <a:fillRect/>
          </a:stretch>
        </p:blipFill>
        <p:spPr bwMode="auto">
          <a:xfrm>
            <a:off x="381000" y="2381250"/>
            <a:ext cx="34766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57546" y="585627"/>
            <a:ext cx="9010329" cy="4150759"/>
          </a:xfrm>
        </p:spPr>
        <p:txBody>
          <a:bodyPr/>
          <a:lstStyle/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3200" cap="none" dirty="0" smtClean="0"/>
              <a:t>Lunar Calibration Workshop</a:t>
            </a:r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3200" cap="none" dirty="0" smtClean="0"/>
              <a:t>Status of the preparation</a:t>
            </a:r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endParaRPr lang="en-GB" sz="800" dirty="0" smtClean="0"/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800" cap="none" dirty="0" smtClean="0"/>
              <a:t>     </a:t>
            </a:r>
            <a:r>
              <a:rPr lang="en-GB" sz="2000" cap="none" dirty="0" err="1" smtClean="0"/>
              <a:t>Sébastien</a:t>
            </a:r>
            <a:r>
              <a:rPr lang="en-GB" sz="2000" cap="none" dirty="0" smtClean="0"/>
              <a:t> Wagner (EUMETSAT)</a:t>
            </a:r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endParaRPr lang="en-GB" sz="1000" cap="none" dirty="0" smtClean="0"/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000" cap="none" dirty="0" smtClean="0"/>
              <a:t>In collaboration with</a:t>
            </a:r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000" cap="none" dirty="0"/>
              <a:t>Tom Stone (USGS</a:t>
            </a:r>
            <a:r>
              <a:rPr lang="en-GB" sz="2000" cap="none" dirty="0" smtClean="0"/>
              <a:t>)</a:t>
            </a:r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000" cap="none" dirty="0" smtClean="0"/>
              <a:t>Sophie </a:t>
            </a:r>
            <a:r>
              <a:rPr lang="en-GB" sz="2000" cap="none" dirty="0" err="1" smtClean="0"/>
              <a:t>Lachérade</a:t>
            </a:r>
            <a:r>
              <a:rPr lang="en-GB" sz="2000" cap="none" dirty="0" smtClean="0"/>
              <a:t>, Bertrand Fougnie (CNES)</a:t>
            </a:r>
          </a:p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000" cap="none" dirty="0" smtClean="0"/>
              <a:t>Jack Xiong (NASA)</a:t>
            </a:r>
          </a:p>
        </p:txBody>
      </p:sp>
      <p:pic>
        <p:nvPicPr>
          <p:cNvPr id="74756" name="Picture 5" descr="jason-bi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5958">
            <a:off x="2992438" y="2519363"/>
            <a:ext cx="98107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185738" y="2195513"/>
            <a:ext cx="912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67300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453" y="5076825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 descr="mf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4363" y="4783138"/>
            <a:ext cx="769937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93747" y="3212389"/>
            <a:ext cx="912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0515" y="5076825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036834" y="849085"/>
          <a:ext cx="7882170" cy="5910943"/>
        </p:xfrm>
        <a:graphic>
          <a:graphicData uri="http://schemas.openxmlformats.org/presentationml/2006/ole">
            <p:oleObj spid="_x0000_s365571" name="Presentation" r:id="rId3" imgW="4570532" imgH="3427618" progId="PowerPoint.Show.12">
              <p:embed/>
            </p:oleObj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NOAA STAR (Jason Choi, Changyong Cao, Xi Shao)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hlinkClick r:id="" action="ppaction://ole?verb=0"/>
          </p:cNvPr>
          <p:cNvGraphicFramePr>
            <a:graphicFrameLocks noChangeAspect="1"/>
          </p:cNvGraphicFramePr>
          <p:nvPr>
            <p:ph idx="1"/>
          </p:nvPr>
        </p:nvGraphicFramePr>
        <p:xfrm>
          <a:off x="963613" y="919163"/>
          <a:ext cx="8518525" cy="5895975"/>
        </p:xfrm>
        <a:graphic>
          <a:graphicData uri="http://schemas.openxmlformats.org/presentationml/2006/ole">
            <p:oleObj spid="_x0000_s366594" name="Presentation" r:id="rId3" imgW="4805122" imgH="3325215" progId="PowerPoint.Show.12">
              <p:embed/>
            </p:oleObj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NOAA (Fangfang Yu, Fred Wu)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2" cstate="print"/>
          <a:srcRect l="16476" t="15784" r="15619"/>
          <a:stretch>
            <a:fillRect/>
          </a:stretch>
        </p:blipFill>
        <p:spPr bwMode="auto">
          <a:xfrm>
            <a:off x="2158586" y="1598064"/>
            <a:ext cx="6209233" cy="433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VITO (Stefan Adriaensen)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9" name="Picture 3"/>
          <p:cNvPicPr>
            <a:picLocks noChangeAspect="1" noChangeArrowheads="1"/>
          </p:cNvPicPr>
          <p:nvPr/>
        </p:nvPicPr>
        <p:blipFill>
          <a:blip r:embed="rId2" cstate="print"/>
          <a:srcRect l="16729" t="9304" r="15140"/>
          <a:stretch>
            <a:fillRect/>
          </a:stretch>
        </p:blipFill>
        <p:spPr bwMode="auto">
          <a:xfrm>
            <a:off x="2162085" y="1264777"/>
            <a:ext cx="6229884" cy="46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VITO (Stefan Adriaensen)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KIOST (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Seongick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 Cho)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2" cstate="print"/>
          <a:srcRect l="16916" t="8307" r="14953"/>
          <a:stretch>
            <a:fillRect/>
          </a:stretch>
        </p:blipFill>
        <p:spPr bwMode="auto">
          <a:xfrm>
            <a:off x="1666430" y="1128044"/>
            <a:ext cx="6229884" cy="47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CMA (Scott 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Hu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 and CMA FY-3C/FY-2D 2E teams)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311728" y="865412"/>
          <a:ext cx="7859713" cy="5894388"/>
        </p:xfrm>
        <a:graphic>
          <a:graphicData uri="http://schemas.openxmlformats.org/presentationml/2006/ole">
            <p:oleObj spid="_x0000_s386050" name="Presentation" r:id="rId3" imgW="4570532" imgH="3427618" progId="PowerPoint.Show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CNES (Sophie 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Lachérade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, Bertrand Fougnie, 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Ouahid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 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Aznay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5864" y="898300"/>
          <a:ext cx="8515350" cy="5894388"/>
        </p:xfrm>
        <a:graphic>
          <a:graphicData uri="http://schemas.openxmlformats.org/presentationml/2006/ole">
            <p:oleObj spid="_x0000_s369667" name="Presentation" r:id="rId3" imgW="4951650" imgH="3427618" progId="PowerPoint.Show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94657" y="865414"/>
          <a:ext cx="8515350" cy="5894388"/>
        </p:xfrm>
        <a:graphic>
          <a:graphicData uri="http://schemas.openxmlformats.org/presentationml/2006/ole">
            <p:oleObj spid="_x0000_s371714" name="Presentation" r:id="rId3" imgW="4951650" imgH="3427618" progId="PowerPoint.Show.12">
              <p:embed/>
            </p:oleObj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EUMETSAT (Bartolomeo 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Viticchiè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, 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Sébastien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 Wagner, Tim Hewison)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04869" y="914628"/>
          <a:ext cx="8515350" cy="5894388"/>
        </p:xfrm>
        <a:graphic>
          <a:graphicData uri="http://schemas.openxmlformats.org/presentationml/2006/ole">
            <p:oleObj spid="_x0000_s367618" name="Presentation" r:id="rId3" imgW="4805122" imgH="3325215" progId="PowerPoint.Show.12">
              <p:embed/>
            </p:oleObj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JMA (Masaya Takahashi, Arata Okuyama)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93321" y="906464"/>
          <a:ext cx="7859713" cy="5894388"/>
        </p:xfrm>
        <a:graphic>
          <a:graphicData uri="http://schemas.openxmlformats.org/presentationml/2006/ole">
            <p:oleObj spid="_x0000_s370690" name="Presentation" r:id="rId3" imgW="4570532" imgH="3427618" progId="PowerPoint.Show.12">
              <p:embed/>
            </p:oleObj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KMA (Tae-</a:t>
            </a:r>
            <a:r>
              <a:rPr lang="en-GB" sz="2400" dirty="0" err="1" smtClean="0">
                <a:latin typeface="Calibri"/>
                <a:cs typeface="Calibri"/>
                <a:sym typeface="Symbol" pitchFamily="18" charset="2"/>
              </a:rPr>
              <a:t>Hyeong</a:t>
            </a:r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 Oh)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85157" y="906464"/>
          <a:ext cx="7859713" cy="5894388"/>
        </p:xfrm>
        <a:graphic>
          <a:graphicData uri="http://schemas.openxmlformats.org/presentationml/2006/ole">
            <p:oleObj spid="_x0000_s368642" name="Presentation" r:id="rId3" imgW="4570532" imgH="3427618" progId="PowerPoint.Show.8">
              <p:embed/>
            </p:oleObj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NASA MCST (Ben Wang and the MODIS team)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NASA OBPG (Gene Eplee, Gerhard Meister, Fred Patt)</a:t>
            </a: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15786" y="963612"/>
          <a:ext cx="7859713" cy="5894388"/>
        </p:xfrm>
        <a:graphic>
          <a:graphicData uri="http://schemas.openxmlformats.org/presentationml/2006/ole">
            <p:oleObj spid="_x0000_s397314" name="Presentation" r:id="rId3" imgW="4570532" imgH="3427618" progId="PowerPoint.Show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295400" y="889906"/>
          <a:ext cx="7859713" cy="5894388"/>
        </p:xfrm>
        <a:graphic>
          <a:graphicData uri="http://schemas.openxmlformats.org/presentationml/2006/ole">
            <p:oleObj spid="_x0000_s373762" name="Presentation" r:id="rId3" imgW="4570532" imgH="3427618" progId="PowerPoint.Show.12">
              <p:embed/>
            </p:oleObj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/>
          <a:p>
            <a:r>
              <a:rPr lang="en-GB" sz="2400" dirty="0" smtClean="0">
                <a:latin typeface="Calibri"/>
                <a:cs typeface="Calibri"/>
                <a:sym typeface="Symbol" pitchFamily="18" charset="2"/>
              </a:rPr>
              <a:t>NASA (Jon Fulbright and the NASA VIIRS team)</a:t>
            </a:r>
            <a:endParaRPr lang="en-GB" sz="2400" dirty="0"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_Landscape_Template[1]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Viewgraph_Landscape_Template[1]</Template>
  <TotalTime>3050</TotalTime>
  <Words>148</Words>
  <Application>Microsoft Office PowerPoint</Application>
  <PresentationFormat>A4 Paper (210x297 mm)</PresentationFormat>
  <Paragraphs>24</Paragraphs>
  <Slides>14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Viewgraph_Landscape_Template[1]</vt:lpstr>
      <vt:lpstr>Clip</vt:lpstr>
      <vt:lpstr>Presentation</vt:lpstr>
      <vt:lpstr>Slide 1</vt:lpstr>
      <vt:lpstr>CMA (Scott Hu and CMA FY-3C/FY-2D 2E teams)</vt:lpstr>
      <vt:lpstr>CNES (Sophie Lachérade, Bertrand Fougnie, Ouahid Aznay)</vt:lpstr>
      <vt:lpstr>EUMETSAT (Bartolomeo Viticchiè, Sébastien Wagner, Tim Hewison)</vt:lpstr>
      <vt:lpstr>JMA (Masaya Takahashi, Arata Okuyama)</vt:lpstr>
      <vt:lpstr>KMA (Tae-Hyeong Oh)</vt:lpstr>
      <vt:lpstr>NASA MCST (Ben Wang and the MODIS team)</vt:lpstr>
      <vt:lpstr>NASA OBPG (Gene Eplee, Gerhard Meister, Fred Patt)</vt:lpstr>
      <vt:lpstr>NASA (Jon Fulbright and the NASA VIIRS team)</vt:lpstr>
      <vt:lpstr>NOAA STAR (Jason Choi, Changyong Cao, Xi Shao)</vt:lpstr>
      <vt:lpstr>NOAA (Fangfang Yu, Fred Wu)</vt:lpstr>
      <vt:lpstr>VITO (Stefan Adriaensen)</vt:lpstr>
      <vt:lpstr>VITO (Stefan Adriaensen)</vt:lpstr>
      <vt:lpstr>KIOST (Seongick Cho)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Danz</dc:creator>
  <cp:lastModifiedBy>Tim Hewison</cp:lastModifiedBy>
  <cp:revision>293</cp:revision>
  <cp:lastPrinted>2006-03-06T14:11:17Z</cp:lastPrinted>
  <dcterms:created xsi:type="dcterms:W3CDTF">2014-02-05T10:11:59Z</dcterms:created>
  <dcterms:modified xsi:type="dcterms:W3CDTF">2014-09-16T12:45:12Z</dcterms:modified>
</cp:coreProperties>
</file>