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1" r:id="rId3"/>
    <p:sldId id="264" r:id="rId4"/>
    <p:sldId id="269" r:id="rId5"/>
    <p:sldId id="257" r:id="rId6"/>
    <p:sldId id="256" r:id="rId7"/>
    <p:sldId id="258" r:id="rId8"/>
    <p:sldId id="259" r:id="rId9"/>
    <p:sldId id="262" r:id="rId10"/>
    <p:sldId id="263" r:id="rId11"/>
    <p:sldId id="266" r:id="rId12"/>
    <p:sldId id="260" r:id="rId13"/>
    <p:sldId id="268" r:id="rId14"/>
    <p:sldId id="267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E62A5-BD7C-47E2-A42B-61A5551EE12E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9A839-4A0B-4CDD-AAB5-DD5D233475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7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AFD8-95C9-40F5-8B51-7340EBEF61E1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8B8-3956-4AA7-983F-D9EE652DAC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AFD8-95C9-40F5-8B51-7340EBEF61E1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8B8-3956-4AA7-983F-D9EE652DAC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8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AFD8-95C9-40F5-8B51-7340EBEF61E1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8B8-3956-4AA7-983F-D9EE652DAC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64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11211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36893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3408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39560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9560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7508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81455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17262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862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9659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AFD8-95C9-40F5-8B51-7340EBEF61E1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8B8-3956-4AA7-983F-D9EE652DAC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6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553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64492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5" y="115888"/>
            <a:ext cx="2016125" cy="59769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895975" cy="59769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532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AFD8-95C9-40F5-8B51-7340EBEF61E1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8B8-3956-4AA7-983F-D9EE652DAC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4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AFD8-95C9-40F5-8B51-7340EBEF61E1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8B8-3956-4AA7-983F-D9EE652DAC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5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AFD8-95C9-40F5-8B51-7340EBEF61E1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8B8-3956-4AA7-983F-D9EE652DAC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9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AFD8-95C9-40F5-8B51-7340EBEF61E1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8B8-3956-4AA7-983F-D9EE652DAC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6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AFD8-95C9-40F5-8B51-7340EBEF61E1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8B8-3956-4AA7-983F-D9EE652DAC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3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AFD8-95C9-40F5-8B51-7340EBEF61E1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8B8-3956-4AA7-983F-D9EE652DAC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AFD8-95C9-40F5-8B51-7340EBEF61E1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8B8-3956-4AA7-983F-D9EE652DAC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0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1AFD8-95C9-40F5-8B51-7340EBEF61E1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08B8-3956-4AA7-983F-D9EE652DAC6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7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su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488238" y="5799138"/>
            <a:ext cx="16557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115888"/>
            <a:ext cx="8064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TITRE DE LA PAGE – MAJUSCULE Arial 22  </a:t>
            </a:r>
            <a:br>
              <a:rPr lang="fr-FR" altLang="en-US" smtClean="0"/>
            </a:br>
            <a:r>
              <a:rPr lang="fr-FR" altLang="en-US" smtClean="0"/>
              <a:t>IL PEUT S’ÉTENDRE SUR UNE OU DEUX LIGNES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628775"/>
            <a:ext cx="8064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Sous-titre Arial 20</a:t>
            </a:r>
          </a:p>
          <a:p>
            <a:pPr lvl="0"/>
            <a:endParaRPr lang="fr-FR" altLang="en-US" smtClean="0"/>
          </a:p>
          <a:p>
            <a:pPr lvl="1"/>
            <a:r>
              <a:rPr lang="fr-FR" altLang="en-US" smtClean="0"/>
              <a:t> Puce de niveau 1Arial 18</a:t>
            </a:r>
          </a:p>
          <a:p>
            <a:pPr lvl="2"/>
            <a:r>
              <a:rPr lang="fr-FR" altLang="en-US" smtClean="0"/>
              <a:t> Puce de niveau 2 Arial 16</a:t>
            </a:r>
          </a:p>
          <a:p>
            <a:pPr lvl="3"/>
            <a:r>
              <a:rPr lang="fr-FR" altLang="en-US" smtClean="0"/>
              <a:t> Puce de niveau 3 Arial 14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gray">
          <a:xfrm rot="5400000">
            <a:off x="8459788" y="765175"/>
            <a:ext cx="179388" cy="179387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EC7405"/>
              </a:solidFill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gray">
          <a:xfrm rot="5400000">
            <a:off x="4572000" y="-3159125"/>
            <a:ext cx="0" cy="80645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EC7405"/>
              </a:solidFill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gray">
          <a:xfrm rot="5400000">
            <a:off x="504825" y="765175"/>
            <a:ext cx="179388" cy="179388"/>
          </a:xfrm>
          <a:prstGeom prst="ellipse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EC7405"/>
              </a:solidFill>
            </a:endParaRP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0" y="6527800"/>
            <a:ext cx="431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fld id="{14A113C6-0CA3-40A3-8286-7FF7CFA826BB}" type="slidenum">
              <a:rPr lang="fr-FR" sz="800" b="1" smtClean="0">
                <a:solidFill>
                  <a:srgbClr val="005191"/>
                </a:solidFill>
                <a:ea typeface="ヒラギノ角ゴ Pro W3" charset="-128"/>
              </a:rPr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 b="1" smtClean="0">
              <a:solidFill>
                <a:srgbClr val="005191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05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88" indent="-1588" algn="just" rtl="0" eaLnBrk="0" fontAlgn="base" hangingPunct="0">
        <a:spcBef>
          <a:spcPct val="0"/>
        </a:spcBef>
        <a:spcAft>
          <a:spcPct val="60000"/>
        </a:spcAft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184150" indent="-1809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"/>
        <a:defRPr>
          <a:solidFill>
            <a:srgbClr val="000000"/>
          </a:solidFill>
          <a:latin typeface="+mn-lt"/>
          <a:cs typeface="+mn-cs"/>
        </a:defRPr>
      </a:lvl2pPr>
      <a:lvl3pPr marL="363538" indent="-177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è"/>
        <a:defRPr sz="1600">
          <a:solidFill>
            <a:srgbClr val="000000"/>
          </a:solidFill>
          <a:latin typeface="+mn-lt"/>
          <a:cs typeface="+mn-cs"/>
        </a:defRPr>
      </a:lvl3pPr>
      <a:lvl4pPr marL="539750" indent="-17462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1400">
          <a:solidFill>
            <a:srgbClr val="000000"/>
          </a:solidFill>
          <a:latin typeface="+mn-lt"/>
          <a:cs typeface="+mn-cs"/>
        </a:defRPr>
      </a:lvl4pPr>
      <a:lvl5pPr marL="735013" indent="-1936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5pPr>
      <a:lvl6pPr marL="11922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6pPr>
      <a:lvl7pPr marL="16494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7pPr>
      <a:lvl8pPr marL="21066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8pPr>
      <a:lvl9pPr marL="2563813" indent="-193675" algn="l" rtl="0" fontAlgn="base">
        <a:lnSpc>
          <a:spcPct val="120000"/>
        </a:lnSpc>
        <a:spcBef>
          <a:spcPct val="0"/>
        </a:spcBef>
        <a:spcAft>
          <a:spcPct val="0"/>
        </a:spcAft>
        <a:buClr>
          <a:schemeClr val="tx1"/>
        </a:buClr>
        <a:buFont typeface="Wingdings 2" pitchFamily="18" charset="2"/>
        <a:buChar char=""/>
        <a:defRPr sz="1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381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Synergy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How to </a:t>
            </a:r>
            <a:r>
              <a:rPr lang="fr-FR" sz="3600" dirty="0" err="1" smtClean="0"/>
              <a:t>merge</a:t>
            </a:r>
            <a:r>
              <a:rPr lang="fr-FR" sz="3600" dirty="0" smtClean="0"/>
              <a:t> </a:t>
            </a:r>
            <a:r>
              <a:rPr lang="fr-FR" sz="3600" dirty="0" err="1" smtClean="0"/>
              <a:t>results</a:t>
            </a:r>
            <a:r>
              <a:rPr lang="fr-FR" sz="3600" dirty="0" smtClean="0"/>
              <a:t> </a:t>
            </a:r>
            <a:r>
              <a:rPr lang="fr-FR" sz="3600" dirty="0" err="1" smtClean="0"/>
              <a:t>from</a:t>
            </a:r>
            <a:r>
              <a:rPr lang="fr-FR" sz="3600" dirty="0" smtClean="0"/>
              <a:t> </a:t>
            </a:r>
            <a:r>
              <a:rPr lang="fr-FR" sz="3600" dirty="0" err="1" smtClean="0"/>
              <a:t>various</a:t>
            </a:r>
            <a:r>
              <a:rPr lang="fr-FR" sz="3600" dirty="0" smtClean="0"/>
              <a:t> </a:t>
            </a:r>
            <a:r>
              <a:rPr lang="fr-FR" sz="3600" dirty="0" err="1" smtClean="0"/>
              <a:t>methods</a:t>
            </a:r>
            <a:r>
              <a:rPr lang="fr-FR" sz="3600" dirty="0" smtClean="0"/>
              <a:t> ?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Is </a:t>
            </a:r>
            <a:r>
              <a:rPr lang="fr-FR" sz="3600" dirty="0" err="1" smtClean="0"/>
              <a:t>it</a:t>
            </a:r>
            <a:r>
              <a:rPr lang="fr-FR" sz="3600" dirty="0" smtClean="0"/>
              <a:t> possible to </a:t>
            </a:r>
            <a:r>
              <a:rPr lang="fr-FR" sz="3600" dirty="0" err="1" smtClean="0"/>
              <a:t>derive</a:t>
            </a:r>
            <a:r>
              <a:rPr lang="fr-FR" sz="3600" dirty="0" smtClean="0"/>
              <a:t> a unique </a:t>
            </a:r>
            <a:r>
              <a:rPr lang="fr-FR" sz="3600" dirty="0" err="1" smtClean="0"/>
              <a:t>approach</a:t>
            </a:r>
            <a:r>
              <a:rPr lang="fr-FR" sz="3600" dirty="0" smtClean="0"/>
              <a:t> ?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1800" dirty="0" smtClean="0"/>
              <a:t>Bertrand Fougnie, CNES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695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Ex: MODIS&amp;MERIS – </a:t>
            </a:r>
            <a:r>
              <a:rPr lang="fr-FR" sz="3200" dirty="0" err="1" smtClean="0"/>
              <a:t>Absolute</a:t>
            </a:r>
            <a:r>
              <a:rPr lang="fr-FR" sz="3200" dirty="0" smtClean="0"/>
              <a:t>/</a:t>
            </a:r>
            <a:r>
              <a:rPr lang="fr-FR" sz="3200" dirty="0" err="1" smtClean="0"/>
              <a:t>Interband</a:t>
            </a:r>
            <a:endParaRPr lang="en-US" sz="3200" dirty="0"/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464496" cy="286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3" y="3704619"/>
            <a:ext cx="457315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435280" cy="5760640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Deviations</a:t>
            </a:r>
            <a:r>
              <a:rPr lang="fr-FR" sz="2400" dirty="0" smtClean="0"/>
              <a:t> are </a:t>
            </a:r>
          </a:p>
          <a:p>
            <a:pPr lvl="1"/>
            <a:r>
              <a:rPr lang="fr-FR" sz="2000" dirty="0" smtClean="0"/>
              <a:t>Know limitation of </a:t>
            </a:r>
            <a:r>
              <a:rPr lang="fr-FR" sz="2000" dirty="0" err="1" smtClean="0"/>
              <a:t>methods</a:t>
            </a:r>
            <a:r>
              <a:rPr lang="fr-FR" sz="2000" dirty="0" smtClean="0"/>
              <a:t> </a:t>
            </a:r>
          </a:p>
          <a:p>
            <a:pPr lvl="1"/>
            <a:r>
              <a:rPr lang="fr-FR" sz="2000" dirty="0" smtClean="0"/>
              <a:t>If not : are </a:t>
            </a:r>
            <a:r>
              <a:rPr lang="fr-FR" sz="2000" dirty="0" err="1" smtClean="0"/>
              <a:t>they</a:t>
            </a:r>
            <a:r>
              <a:rPr lang="fr-FR" sz="2000" dirty="0" smtClean="0"/>
              <a:t> </a:t>
            </a:r>
            <a:r>
              <a:rPr lang="fr-FR" sz="2000" dirty="0" err="1" smtClean="0"/>
              <a:t>significant</a:t>
            </a:r>
            <a:r>
              <a:rPr lang="fr-FR" sz="2000" dirty="0" smtClean="0"/>
              <a:t>  </a:t>
            </a:r>
          </a:p>
          <a:p>
            <a:pPr lvl="2"/>
            <a:r>
              <a:rPr lang="fr-FR" sz="1600" dirty="0" smtClean="0"/>
              <a:t>But </a:t>
            </a:r>
            <a:r>
              <a:rPr lang="fr-FR" sz="1600" dirty="0" err="1" smtClean="0"/>
              <a:t>often</a:t>
            </a:r>
            <a:r>
              <a:rPr lang="fr-FR" sz="1600" dirty="0" smtClean="0"/>
              <a:t> close to the </a:t>
            </a:r>
            <a:r>
              <a:rPr lang="fr-FR" sz="1600" dirty="0" err="1" smtClean="0"/>
              <a:t>accuracy</a:t>
            </a:r>
            <a:r>
              <a:rPr lang="fr-FR" sz="1600" dirty="0" smtClean="0"/>
              <a:t> of </a:t>
            </a:r>
            <a:r>
              <a:rPr lang="fr-FR" sz="1600" dirty="0" err="1" smtClean="0"/>
              <a:t>each</a:t>
            </a:r>
            <a:r>
              <a:rPr lang="fr-FR" sz="1600" dirty="0" smtClean="0"/>
              <a:t> </a:t>
            </a:r>
            <a:r>
              <a:rPr lang="fr-FR" sz="1600" dirty="0" err="1" smtClean="0"/>
              <a:t>individual</a:t>
            </a:r>
            <a:r>
              <a:rPr lang="fr-FR" sz="1600" dirty="0" smtClean="0"/>
              <a:t> </a:t>
            </a:r>
            <a:r>
              <a:rPr lang="fr-FR" sz="1600" dirty="0" err="1" smtClean="0"/>
              <a:t>method</a:t>
            </a:r>
            <a:endParaRPr lang="fr-FR" sz="1600" dirty="0" smtClean="0"/>
          </a:p>
          <a:p>
            <a:pPr marL="914400" lvl="2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for 1 </a:t>
            </a:r>
            <a:r>
              <a:rPr lang="fr-FR" sz="1600" dirty="0" err="1" smtClean="0"/>
              <a:t>method</a:t>
            </a:r>
            <a:r>
              <a:rPr lang="fr-FR" sz="1600" dirty="0" smtClean="0"/>
              <a:t> : </a:t>
            </a:r>
            <a:r>
              <a:rPr lang="fr-FR" sz="1600" dirty="0" err="1" smtClean="0"/>
              <a:t>very</a:t>
            </a:r>
            <a:r>
              <a:rPr lang="fr-FR" sz="1600" dirty="0" smtClean="0"/>
              <a:t> </a:t>
            </a:r>
            <a:r>
              <a:rPr lang="fr-FR" sz="1600" dirty="0" err="1" smtClean="0"/>
              <a:t>difficult</a:t>
            </a:r>
            <a:r>
              <a:rPr lang="fr-FR" sz="1600" dirty="0" smtClean="0"/>
              <a:t> to </a:t>
            </a:r>
            <a:r>
              <a:rPr lang="fr-FR" sz="1600" dirty="0" err="1" smtClean="0"/>
              <a:t>conclude</a:t>
            </a:r>
            <a:endParaRPr lang="fr-FR" sz="1600" dirty="0" smtClean="0"/>
          </a:p>
          <a:p>
            <a:pPr lvl="2"/>
            <a:r>
              <a:rPr lang="fr-FR" sz="1600" dirty="0" err="1" smtClean="0"/>
              <a:t>Becomes</a:t>
            </a:r>
            <a:r>
              <a:rPr lang="fr-FR" sz="1600" dirty="0" smtClean="0"/>
              <a:t> (</a:t>
            </a:r>
            <a:r>
              <a:rPr lang="fr-FR" sz="1600" dirty="0" err="1" smtClean="0"/>
              <a:t>very</a:t>
            </a:r>
            <a:r>
              <a:rPr lang="fr-FR" sz="1600" dirty="0" smtClean="0"/>
              <a:t>) </a:t>
            </a:r>
            <a:r>
              <a:rPr lang="fr-FR" sz="1600" dirty="0" err="1" smtClean="0"/>
              <a:t>significant</a:t>
            </a:r>
            <a:r>
              <a:rPr lang="fr-FR" sz="1600" dirty="0" smtClean="0"/>
              <a:t> </a:t>
            </a:r>
            <a:r>
              <a:rPr lang="fr-FR" sz="1600" dirty="0" err="1" smtClean="0"/>
              <a:t>when</a:t>
            </a:r>
            <a:r>
              <a:rPr lang="fr-FR" sz="1600" dirty="0" smtClean="0"/>
              <a:t> </a:t>
            </a:r>
            <a:r>
              <a:rPr lang="fr-FR" sz="1600" dirty="0" err="1" smtClean="0"/>
              <a:t>observed</a:t>
            </a:r>
            <a:r>
              <a:rPr lang="fr-FR" sz="1600" dirty="0" smtClean="0"/>
              <a:t> by </a:t>
            </a:r>
            <a:r>
              <a:rPr lang="fr-FR" sz="1600" dirty="0" err="1" smtClean="0"/>
              <a:t>several</a:t>
            </a:r>
            <a:r>
              <a:rPr lang="fr-FR" sz="1600" dirty="0" smtClean="0"/>
              <a:t> </a:t>
            </a:r>
            <a:r>
              <a:rPr lang="fr-FR" sz="1600" dirty="0" err="1" smtClean="0"/>
              <a:t>methods</a:t>
            </a:r>
            <a:endParaRPr lang="fr-FR" sz="1600" dirty="0" smtClean="0"/>
          </a:p>
          <a:p>
            <a:pPr marL="914400" lvl="2" indent="0">
              <a:buNone/>
            </a:pPr>
            <a:r>
              <a:rPr lang="fr-FR" sz="1600" dirty="0"/>
              <a:t>	</a:t>
            </a:r>
            <a:r>
              <a:rPr lang="fr-FR" sz="1600" dirty="0" smtClean="0"/>
              <a:t>not </a:t>
            </a:r>
            <a:r>
              <a:rPr lang="fr-FR" sz="1600" dirty="0" err="1" smtClean="0"/>
              <a:t>so</a:t>
            </a:r>
            <a:r>
              <a:rPr lang="fr-FR" sz="1600" dirty="0" smtClean="0"/>
              <a:t> </a:t>
            </a:r>
            <a:r>
              <a:rPr lang="fr-FR" sz="1600" dirty="0" err="1" smtClean="0"/>
              <a:t>easy</a:t>
            </a:r>
            <a:r>
              <a:rPr lang="fr-FR" sz="1600" dirty="0" smtClean="0"/>
              <a:t> to </a:t>
            </a:r>
            <a:r>
              <a:rPr lang="fr-FR" sz="1600" dirty="0" err="1" smtClean="0"/>
              <a:t>define</a:t>
            </a:r>
            <a:r>
              <a:rPr lang="fr-FR" sz="1600" dirty="0" smtClean="0"/>
              <a:t> an </a:t>
            </a:r>
            <a:r>
              <a:rPr lang="fr-FR" sz="1600" dirty="0" err="1" smtClean="0"/>
              <a:t>automized</a:t>
            </a:r>
            <a:r>
              <a:rPr lang="fr-FR" sz="1600" dirty="0" smtClean="0"/>
              <a:t> </a:t>
            </a:r>
            <a:r>
              <a:rPr lang="fr-FR" sz="1600" dirty="0" err="1" smtClean="0"/>
              <a:t>synergetic</a:t>
            </a:r>
            <a:r>
              <a:rPr lang="fr-FR" sz="1600" dirty="0" smtClean="0"/>
              <a:t> </a:t>
            </a:r>
            <a:r>
              <a:rPr lang="fr-FR" sz="1600" dirty="0" err="1" smtClean="0"/>
              <a:t>mean</a:t>
            </a:r>
            <a:r>
              <a:rPr lang="fr-FR" sz="1600" dirty="0" smtClean="0"/>
              <a:t> </a:t>
            </a: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8287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Strategy</a:t>
            </a:r>
            <a:r>
              <a:rPr lang="fr-FR" sz="3600" dirty="0" smtClean="0"/>
              <a:t> – </a:t>
            </a:r>
            <a:r>
              <a:rPr lang="fr-FR" sz="3600" dirty="0" err="1" smtClean="0"/>
              <a:t>step</a:t>
            </a:r>
            <a:r>
              <a:rPr lang="fr-FR" sz="3600" dirty="0" smtClean="0"/>
              <a:t> 1 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435280" cy="5760640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Derive</a:t>
            </a:r>
            <a:r>
              <a:rPr lang="fr-FR" sz="2400" dirty="0" smtClean="0"/>
              <a:t> the </a:t>
            </a:r>
            <a:r>
              <a:rPr lang="fr-FR" sz="2400" dirty="0" err="1" smtClean="0"/>
              <a:t>theoretical</a:t>
            </a:r>
            <a:r>
              <a:rPr lang="fr-FR" sz="2400" dirty="0" smtClean="0"/>
              <a:t> budget for </a:t>
            </a:r>
            <a:r>
              <a:rPr lang="fr-FR" sz="2400" dirty="0" err="1" smtClean="0"/>
              <a:t>each</a:t>
            </a:r>
            <a:r>
              <a:rPr lang="fr-FR" sz="2400" dirty="0" smtClean="0"/>
              <a:t> </a:t>
            </a:r>
            <a:r>
              <a:rPr lang="fr-FR" sz="2400" dirty="0" err="1" smtClean="0"/>
              <a:t>Method</a:t>
            </a:r>
            <a:endParaRPr lang="fr-FR" sz="2400" dirty="0" smtClean="0"/>
          </a:p>
          <a:p>
            <a:pPr lvl="1"/>
            <a:r>
              <a:rPr lang="fr-FR" sz="2000" dirty="0" smtClean="0"/>
              <a:t>This </a:t>
            </a:r>
            <a:r>
              <a:rPr lang="fr-FR" sz="2000" u="sng" dirty="0" err="1" smtClean="0">
                <a:solidFill>
                  <a:srgbClr val="0070C0"/>
                </a:solidFill>
              </a:rPr>
              <a:t>Method</a:t>
            </a:r>
            <a:r>
              <a:rPr lang="fr-FR" sz="2000" u="sng" dirty="0" smtClean="0">
                <a:solidFill>
                  <a:srgbClr val="0070C0"/>
                </a:solidFill>
              </a:rPr>
              <a:t> budget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/>
              <a:t>depends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considered</a:t>
            </a:r>
            <a:r>
              <a:rPr lang="fr-FR" sz="2000" dirty="0" smtClean="0"/>
              <a:t> </a:t>
            </a:r>
            <a:r>
              <a:rPr lang="fr-FR" sz="2000" dirty="0" err="1" smtClean="0"/>
              <a:t>sensor</a:t>
            </a:r>
            <a:r>
              <a:rPr lang="fr-FR" sz="2000" dirty="0" smtClean="0"/>
              <a:t> :	</a:t>
            </a:r>
          </a:p>
          <a:p>
            <a:pPr lvl="2"/>
            <a:r>
              <a:rPr lang="fr-FR" sz="1600" dirty="0" err="1" smtClean="0"/>
              <a:t>Geometrical</a:t>
            </a:r>
            <a:r>
              <a:rPr lang="fr-FR" sz="1600" dirty="0" smtClean="0"/>
              <a:t> </a:t>
            </a:r>
            <a:r>
              <a:rPr lang="fr-FR" sz="1600" dirty="0" err="1" smtClean="0"/>
              <a:t>sampling</a:t>
            </a:r>
            <a:endParaRPr lang="fr-FR" sz="1600" dirty="0" smtClean="0"/>
          </a:p>
          <a:p>
            <a:pPr lvl="2"/>
            <a:r>
              <a:rPr lang="fr-FR" sz="1600" dirty="0" err="1" smtClean="0"/>
              <a:t>Geophysical</a:t>
            </a:r>
            <a:r>
              <a:rPr lang="fr-FR" sz="1600" dirty="0" smtClean="0"/>
              <a:t> range</a:t>
            </a:r>
          </a:p>
          <a:p>
            <a:pPr lvl="2"/>
            <a:r>
              <a:rPr lang="fr-FR" sz="1600" dirty="0" err="1" smtClean="0"/>
              <a:t>Available</a:t>
            </a:r>
            <a:r>
              <a:rPr lang="fr-FR" sz="1600" dirty="0" smtClean="0"/>
              <a:t> spectral bands</a:t>
            </a:r>
          </a:p>
          <a:p>
            <a:pPr lvl="1"/>
            <a:r>
              <a:rPr lang="fr-FR" sz="2000" u="sng" dirty="0" err="1" smtClean="0">
                <a:solidFill>
                  <a:srgbClr val="0070C0"/>
                </a:solidFill>
              </a:rPr>
              <a:t>Method</a:t>
            </a:r>
            <a:r>
              <a:rPr lang="fr-FR" sz="2000" u="sng" dirty="0" smtClean="0">
                <a:solidFill>
                  <a:srgbClr val="0070C0"/>
                </a:solidFill>
              </a:rPr>
              <a:t> budget(</a:t>
            </a:r>
            <a:r>
              <a:rPr lang="fr-FR" sz="2000" u="sng" dirty="0" err="1" smtClean="0">
                <a:solidFill>
                  <a:srgbClr val="0070C0"/>
                </a:solidFill>
              </a:rPr>
              <a:t>RadAspect</a:t>
            </a:r>
            <a:r>
              <a:rPr lang="fr-FR" sz="2000" u="sng" dirty="0" smtClean="0">
                <a:solidFill>
                  <a:srgbClr val="0070C0"/>
                </a:solidFill>
              </a:rPr>
              <a:t>) </a:t>
            </a:r>
            <a:r>
              <a:rPr lang="fr-F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dirty="0" err="1" smtClean="0"/>
              <a:t>depends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considered</a:t>
            </a:r>
            <a:r>
              <a:rPr lang="fr-FR" sz="2000" dirty="0" smtClean="0"/>
              <a:t> aspect :</a:t>
            </a:r>
          </a:p>
          <a:p>
            <a:pPr lvl="2"/>
            <a:r>
              <a:rPr lang="fr-FR" sz="1600" dirty="0" smtClean="0"/>
              <a:t>temporal, cross-cal, </a:t>
            </a:r>
            <a:r>
              <a:rPr lang="fr-FR" sz="1600" dirty="0" err="1" smtClean="0"/>
              <a:t>absolute</a:t>
            </a:r>
            <a:r>
              <a:rPr lang="fr-FR" sz="1600" dirty="0" smtClean="0"/>
              <a:t>, </a:t>
            </a:r>
            <a:r>
              <a:rPr lang="fr-FR" sz="1600" dirty="0" err="1" smtClean="0"/>
              <a:t>interband</a:t>
            </a:r>
            <a:r>
              <a:rPr lang="fr-FR" sz="1600" dirty="0" smtClean="0"/>
              <a:t>, </a:t>
            </a:r>
            <a:r>
              <a:rPr lang="fr-FR" sz="1600" dirty="0" err="1" smtClean="0"/>
              <a:t>field</a:t>
            </a:r>
            <a:r>
              <a:rPr lang="fr-FR" sz="1600" dirty="0" smtClean="0"/>
              <a:t>-of-</a:t>
            </a:r>
            <a:r>
              <a:rPr lang="fr-FR" sz="1600" dirty="0" err="1" smtClean="0"/>
              <a:t>view</a:t>
            </a:r>
            <a:r>
              <a:rPr lang="fr-FR" sz="1600" dirty="0" smtClean="0"/>
              <a:t>…</a:t>
            </a:r>
          </a:p>
          <a:p>
            <a:r>
              <a:rPr lang="fr-FR" sz="2400" dirty="0" err="1" smtClean="0"/>
              <a:t>Evaluate</a:t>
            </a:r>
            <a:r>
              <a:rPr lang="fr-FR" sz="2400" dirty="0" smtClean="0"/>
              <a:t> how the </a:t>
            </a:r>
            <a:r>
              <a:rPr lang="fr-FR" sz="2400" dirty="0" err="1" smtClean="0"/>
              <a:t>sensor</a:t>
            </a:r>
            <a:r>
              <a:rPr lang="fr-FR" sz="2400" dirty="0" smtClean="0"/>
              <a:t> impacts the </a:t>
            </a:r>
            <a:r>
              <a:rPr lang="fr-FR" sz="2400" dirty="0" err="1" smtClean="0"/>
              <a:t>result</a:t>
            </a:r>
            <a:r>
              <a:rPr lang="fr-FR" sz="2400" dirty="0" smtClean="0"/>
              <a:t> for </a:t>
            </a:r>
            <a:r>
              <a:rPr lang="fr-FR" sz="2400" dirty="0" err="1" smtClean="0"/>
              <a:t>each</a:t>
            </a:r>
            <a:r>
              <a:rPr lang="fr-FR" sz="2400" dirty="0" smtClean="0"/>
              <a:t> </a:t>
            </a:r>
            <a:r>
              <a:rPr lang="fr-FR" sz="2400" dirty="0" err="1" smtClean="0"/>
              <a:t>method</a:t>
            </a:r>
            <a:endParaRPr lang="fr-FR" sz="2400" dirty="0" smtClean="0"/>
          </a:p>
          <a:p>
            <a:pPr lvl="1"/>
            <a:r>
              <a:rPr lang="fr-FR" sz="2000" dirty="0" smtClean="0"/>
              <a:t>This </a:t>
            </a:r>
            <a:r>
              <a:rPr lang="fr-FR" sz="2000" u="sng" dirty="0" err="1" smtClean="0">
                <a:solidFill>
                  <a:srgbClr val="FF0000"/>
                </a:solidFill>
              </a:rPr>
              <a:t>Sensor</a:t>
            </a:r>
            <a:r>
              <a:rPr lang="fr-FR" sz="2000" u="sng" dirty="0" smtClean="0">
                <a:solidFill>
                  <a:srgbClr val="FF0000"/>
                </a:solidFill>
              </a:rPr>
              <a:t>(</a:t>
            </a:r>
            <a:r>
              <a:rPr lang="fr-FR" sz="2000" u="sng" dirty="0" err="1" smtClean="0">
                <a:solidFill>
                  <a:srgbClr val="FF0000"/>
                </a:solidFill>
              </a:rPr>
              <a:t>Method</a:t>
            </a:r>
            <a:r>
              <a:rPr lang="fr-FR" sz="2000" u="sng" dirty="0" smtClean="0">
                <a:solidFill>
                  <a:srgbClr val="FF0000"/>
                </a:solidFill>
              </a:rPr>
              <a:t>) budget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/>
              <a:t>depends</a:t>
            </a:r>
            <a:r>
              <a:rPr lang="fr-FR" sz="2000" dirty="0" smtClean="0"/>
              <a:t> on :</a:t>
            </a:r>
          </a:p>
          <a:p>
            <a:pPr lvl="2"/>
            <a:r>
              <a:rPr lang="fr-FR" sz="1600" dirty="0" err="1" smtClean="0"/>
              <a:t>Radiometric</a:t>
            </a:r>
            <a:r>
              <a:rPr lang="fr-FR" sz="1600" dirty="0" smtClean="0"/>
              <a:t> performances : </a:t>
            </a:r>
            <a:r>
              <a:rPr lang="fr-FR" sz="1600" dirty="0" err="1" smtClean="0"/>
              <a:t>straylight</a:t>
            </a:r>
            <a:r>
              <a:rPr lang="fr-FR" sz="1600" dirty="0" smtClean="0"/>
              <a:t>, noise, non-</a:t>
            </a:r>
            <a:r>
              <a:rPr lang="fr-FR" sz="1600" dirty="0" err="1" smtClean="0"/>
              <a:t>linearity</a:t>
            </a:r>
            <a:r>
              <a:rPr lang="fr-FR" sz="1600" dirty="0" smtClean="0"/>
              <a:t>, </a:t>
            </a:r>
            <a:r>
              <a:rPr lang="fr-FR" sz="1600" dirty="0" err="1" smtClean="0"/>
              <a:t>polarization</a:t>
            </a:r>
            <a:r>
              <a:rPr lang="fr-FR" sz="1600" dirty="0" smtClean="0"/>
              <a:t>, rejection…</a:t>
            </a:r>
          </a:p>
          <a:p>
            <a:pPr lvl="1"/>
            <a:r>
              <a:rPr lang="fr-FR" sz="2000" u="sng" dirty="0" err="1" smtClean="0">
                <a:solidFill>
                  <a:srgbClr val="FF0000"/>
                </a:solidFill>
              </a:rPr>
              <a:t>Sensor</a:t>
            </a:r>
            <a:r>
              <a:rPr lang="fr-FR" sz="2000" u="sng" dirty="0" smtClean="0">
                <a:solidFill>
                  <a:srgbClr val="FF0000"/>
                </a:solidFill>
              </a:rPr>
              <a:t>(</a:t>
            </a:r>
            <a:r>
              <a:rPr lang="fr-FR" sz="2000" u="sng" dirty="0" err="1" smtClean="0">
                <a:solidFill>
                  <a:srgbClr val="FF0000"/>
                </a:solidFill>
              </a:rPr>
              <a:t>Method</a:t>
            </a:r>
            <a:r>
              <a:rPr lang="fr-FR" sz="2000" u="sng" dirty="0" smtClean="0">
                <a:solidFill>
                  <a:srgbClr val="FF0000"/>
                </a:solidFill>
              </a:rPr>
              <a:t>, </a:t>
            </a:r>
            <a:r>
              <a:rPr lang="fr-FR" sz="2000" u="sng" dirty="0" err="1" smtClean="0">
                <a:solidFill>
                  <a:srgbClr val="FF0000"/>
                </a:solidFill>
              </a:rPr>
              <a:t>RadAspect</a:t>
            </a:r>
            <a:r>
              <a:rPr lang="fr-FR" sz="2000" u="sng" dirty="0" smtClean="0">
                <a:solidFill>
                  <a:srgbClr val="FF0000"/>
                </a:solidFill>
              </a:rPr>
              <a:t>) </a:t>
            </a:r>
            <a:r>
              <a:rPr lang="fr-FR" sz="2000" u="sng" dirty="0">
                <a:solidFill>
                  <a:srgbClr val="FF0000"/>
                </a:solidFill>
              </a:rPr>
              <a:t>budget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/>
              <a:t>depends</a:t>
            </a:r>
            <a:r>
              <a:rPr lang="fr-FR" sz="2000" dirty="0"/>
              <a:t> </a:t>
            </a:r>
            <a:r>
              <a:rPr lang="fr-FR" sz="2000" dirty="0" smtClean="0"/>
              <a:t>on the </a:t>
            </a:r>
            <a:r>
              <a:rPr lang="fr-FR" sz="2000" dirty="0" err="1" smtClean="0"/>
              <a:t>considered</a:t>
            </a:r>
            <a:r>
              <a:rPr lang="fr-FR" sz="2000" dirty="0" smtClean="0"/>
              <a:t> aspect </a:t>
            </a:r>
            <a:r>
              <a:rPr lang="fr-FR" sz="2000" dirty="0"/>
              <a:t>:</a:t>
            </a:r>
          </a:p>
          <a:p>
            <a:pPr lvl="2"/>
            <a:r>
              <a:rPr lang="fr-FR" sz="1600" dirty="0" smtClean="0"/>
              <a:t>Ex: </a:t>
            </a:r>
            <a:r>
              <a:rPr lang="fr-FR" sz="1600" dirty="0" err="1" smtClean="0"/>
              <a:t>straylight</a:t>
            </a:r>
            <a:r>
              <a:rPr lang="fr-FR" sz="1600" dirty="0" smtClean="0"/>
              <a:t>/</a:t>
            </a:r>
            <a:r>
              <a:rPr lang="fr-FR" sz="1600" dirty="0" err="1" smtClean="0"/>
              <a:t>linearity</a:t>
            </a:r>
            <a:r>
              <a:rPr lang="fr-FR" sz="1600" dirty="0" smtClean="0"/>
              <a:t> </a:t>
            </a:r>
            <a:r>
              <a:rPr lang="fr-FR" sz="1600" dirty="0" err="1" smtClean="0"/>
              <a:t>may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not </a:t>
            </a:r>
            <a:r>
              <a:rPr lang="fr-FR" sz="1600" dirty="0" err="1" smtClean="0"/>
              <a:t>so</a:t>
            </a:r>
            <a:r>
              <a:rPr lang="fr-FR" sz="1600" dirty="0" smtClean="0"/>
              <a:t> crucial for temporal</a:t>
            </a:r>
          </a:p>
          <a:p>
            <a:r>
              <a:rPr lang="fr-FR" sz="2400" dirty="0" err="1" smtClean="0"/>
              <a:t>Pay</a:t>
            </a:r>
            <a:r>
              <a:rPr lang="fr-FR" sz="2400" dirty="0" smtClean="0"/>
              <a:t> attention to </a:t>
            </a:r>
            <a:r>
              <a:rPr lang="fr-FR" sz="2400" dirty="0" err="1" smtClean="0"/>
              <a:t>distinguish</a:t>
            </a:r>
            <a:r>
              <a:rPr lang="fr-FR" sz="2400" dirty="0" smtClean="0"/>
              <a:t> noise (type-A) and </a:t>
            </a:r>
            <a:r>
              <a:rPr lang="fr-FR" sz="2400" dirty="0" err="1" smtClean="0"/>
              <a:t>bias</a:t>
            </a:r>
            <a:r>
              <a:rPr lang="fr-FR" sz="2400" dirty="0" smtClean="0"/>
              <a:t> (type-B)</a:t>
            </a:r>
          </a:p>
          <a:p>
            <a:pPr lvl="2"/>
            <a:r>
              <a:rPr lang="fr-FR" sz="1600" dirty="0" err="1" smtClean="0"/>
              <a:t>Only</a:t>
            </a:r>
            <a:r>
              <a:rPr lang="fr-FR" sz="1600" dirty="0" smtClean="0"/>
              <a:t> </a:t>
            </a:r>
            <a:r>
              <a:rPr lang="fr-FR" sz="1600" dirty="0" err="1" smtClean="0"/>
              <a:t>Bias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targeted</a:t>
            </a:r>
            <a:endParaRPr lang="fr-FR" sz="1600" dirty="0" smtClean="0"/>
          </a:p>
          <a:p>
            <a:pPr lvl="5"/>
            <a:endParaRPr lang="fr-FR" sz="1200" dirty="0"/>
          </a:p>
          <a:p>
            <a:pPr marL="0" indent="0">
              <a:buNone/>
            </a:pPr>
            <a:r>
              <a:rPr lang="fr-FR" sz="2400" dirty="0" smtClean="0"/>
              <a:t>	= Construction of the </a:t>
            </a:r>
            <a:r>
              <a:rPr lang="fr-FR" sz="2400" dirty="0" err="1" smtClean="0"/>
              <a:t>Synergy</a:t>
            </a:r>
            <a:r>
              <a:rPr lang="fr-FR" sz="2400" dirty="0" smtClean="0"/>
              <a:t> Matrix (not </a:t>
            </a:r>
            <a:r>
              <a:rPr lang="fr-FR" sz="2400" dirty="0" err="1" smtClean="0"/>
              <a:t>obvious</a:t>
            </a:r>
            <a:r>
              <a:rPr lang="fr-FR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26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07504" y="927176"/>
            <a:ext cx="1728773" cy="892720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619437" y="185275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Synergy matrix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2564904"/>
            <a:ext cx="2304256" cy="3816424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4208" y="2424077"/>
            <a:ext cx="2232248" cy="3906153"/>
          </a:xfrm>
          <a:prstGeom prst="rect">
            <a:avLst/>
          </a:prstGeom>
          <a:solidFill>
            <a:srgbClr val="00B05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6284969" y="2060848"/>
            <a:ext cx="246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 from sensor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066110" y="1697618"/>
            <a:ext cx="3046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Uncertainty from implemented method</a:t>
            </a:r>
          </a:p>
          <a:p>
            <a:pPr algn="ctr"/>
            <a:r>
              <a:rPr lang="en-US" dirty="0" smtClean="0"/>
              <a:t>(depending on data sampling)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36244" y="404664"/>
            <a:ext cx="3332100" cy="675692"/>
          </a:xfrm>
          <a:prstGeom prst="rect">
            <a:avLst/>
          </a:prstGeom>
          <a:solidFill>
            <a:schemeClr val="accent6">
              <a:lumMod val="60000"/>
              <a:lumOff val="4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5148064" y="557844"/>
            <a:ext cx="192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to calibrate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6516216" y="2730108"/>
            <a:ext cx="216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Spectral response knowledge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Straylight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Linearity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Polarization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Radiometric noise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397221" y="2636912"/>
            <a:ext cx="2160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DCC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PICS-desert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PICS-snow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SNO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Rayleigh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Sunglint</a:t>
            </a:r>
            <a:endParaRPr lang="en-US" dirty="0" smtClean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6537635" y="1142271"/>
            <a:ext cx="1080119" cy="80125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477341" y="1142271"/>
            <a:ext cx="886747" cy="6305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5536" y="2963526"/>
            <a:ext cx="2304256" cy="2913746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503975" y="2317195"/>
            <a:ext cx="208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Characterization </a:t>
            </a:r>
          </a:p>
          <a:p>
            <a:pPr algn="ctr"/>
            <a:r>
              <a:rPr lang="en-US" dirty="0" smtClean="0"/>
              <a:t>to be addressed</a:t>
            </a:r>
            <a:endParaRPr lang="en-US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5076056" y="2852936"/>
            <a:ext cx="1512169" cy="24821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39421" y="3130475"/>
            <a:ext cx="2160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Trending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Absolute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Interband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Cross-calibration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…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5100861" y="3130475"/>
            <a:ext cx="1512168" cy="29852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5157152" y="3101149"/>
            <a:ext cx="1380483" cy="7918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5166704" y="3101149"/>
            <a:ext cx="1380482" cy="136632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5166705" y="3101149"/>
            <a:ext cx="1421520" cy="191182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5148065" y="3101149"/>
            <a:ext cx="1440160" cy="24878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5135734" y="3101149"/>
            <a:ext cx="1477295" cy="30452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>
            <a:off x="420841" y="1124744"/>
            <a:ext cx="864094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74476" y="1173565"/>
            <a:ext cx="166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be evaluated for each band</a:t>
            </a:r>
            <a:endParaRPr lang="en-US" dirty="0"/>
          </a:p>
        </p:txBody>
      </p:sp>
      <p:cxnSp>
        <p:nvCxnSpPr>
          <p:cNvPr id="50" name="Connecteur droit avec flèche 49"/>
          <p:cNvCxnSpPr/>
          <p:nvPr/>
        </p:nvCxnSpPr>
        <p:spPr>
          <a:xfrm flipH="1" flipV="1">
            <a:off x="2195738" y="3372985"/>
            <a:ext cx="1721474" cy="2465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2189022" y="3397642"/>
            <a:ext cx="1728190" cy="49539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>
            <a:off x="2202016" y="3397642"/>
            <a:ext cx="1721912" cy="1085929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>
            <a:off x="2341422" y="3397642"/>
            <a:ext cx="1582506" cy="161533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 flipV="1">
            <a:off x="6077876" y="5433659"/>
            <a:ext cx="633488" cy="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6163374" y="5465720"/>
            <a:ext cx="547990" cy="1233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H="1" flipV="1">
            <a:off x="6163373" y="5293874"/>
            <a:ext cx="547992" cy="1397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 flipV="1">
            <a:off x="6199472" y="5157192"/>
            <a:ext cx="511894" cy="27646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H="1">
            <a:off x="6235393" y="5465720"/>
            <a:ext cx="475971" cy="23731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H="1" flipV="1">
            <a:off x="6237103" y="4862254"/>
            <a:ext cx="633488" cy="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H="1">
            <a:off x="6322601" y="4894315"/>
            <a:ext cx="547990" cy="1233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 flipV="1">
            <a:off x="6322600" y="4722469"/>
            <a:ext cx="547992" cy="1397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H="1" flipV="1">
            <a:off x="6358699" y="4585787"/>
            <a:ext cx="511894" cy="27646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>
            <a:off x="6394620" y="4894315"/>
            <a:ext cx="475971" cy="23731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H="1" flipV="1">
            <a:off x="6386782" y="3752248"/>
            <a:ext cx="633488" cy="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>
            <a:off x="6472280" y="3784309"/>
            <a:ext cx="547990" cy="1233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flipH="1" flipV="1">
            <a:off x="6472279" y="3612463"/>
            <a:ext cx="547992" cy="1397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H="1" flipV="1">
            <a:off x="6508378" y="3475781"/>
            <a:ext cx="511894" cy="27646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>
            <a:off x="6544299" y="3784309"/>
            <a:ext cx="475971" cy="23731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H="1" flipV="1">
            <a:off x="6228184" y="4269680"/>
            <a:ext cx="633488" cy="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flipH="1">
            <a:off x="6313682" y="4301741"/>
            <a:ext cx="547990" cy="1233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 flipH="1" flipV="1">
            <a:off x="6313681" y="4129895"/>
            <a:ext cx="547992" cy="1397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H="1" flipV="1">
            <a:off x="6349780" y="3993213"/>
            <a:ext cx="511894" cy="27646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H="1">
            <a:off x="6385701" y="4301741"/>
            <a:ext cx="475971" cy="23731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H="1" flipV="1">
            <a:off x="3066300" y="5553998"/>
            <a:ext cx="633488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H="1">
            <a:off x="3151798" y="5586059"/>
            <a:ext cx="547990" cy="12331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flipH="1" flipV="1">
            <a:off x="3151797" y="5414213"/>
            <a:ext cx="547992" cy="1397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flipH="1" flipV="1">
            <a:off x="3187896" y="5277531"/>
            <a:ext cx="511894" cy="2764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flipH="1">
            <a:off x="3223817" y="5586059"/>
            <a:ext cx="475971" cy="23731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 flipH="1" flipV="1">
            <a:off x="3066300" y="6050298"/>
            <a:ext cx="633488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 flipH="1">
            <a:off x="3151798" y="6082359"/>
            <a:ext cx="547990" cy="12331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/>
          <p:nvPr/>
        </p:nvCxnSpPr>
        <p:spPr>
          <a:xfrm flipH="1" flipV="1">
            <a:off x="3151797" y="5910513"/>
            <a:ext cx="547992" cy="1397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H="1" flipV="1">
            <a:off x="3187896" y="5773831"/>
            <a:ext cx="511894" cy="2764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 flipH="1">
            <a:off x="3223817" y="6082359"/>
            <a:ext cx="475971" cy="23731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flipH="1" flipV="1">
            <a:off x="3132820" y="4494073"/>
            <a:ext cx="633488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H="1">
            <a:off x="3218318" y="4526134"/>
            <a:ext cx="547990" cy="12331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flipH="1" flipV="1">
            <a:off x="3218317" y="4354288"/>
            <a:ext cx="547992" cy="1397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H="1" flipV="1">
            <a:off x="3254416" y="4217606"/>
            <a:ext cx="511894" cy="2764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H="1">
            <a:off x="3290337" y="4526134"/>
            <a:ext cx="475971" cy="23731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flipH="1" flipV="1">
            <a:off x="3172214" y="2908629"/>
            <a:ext cx="633488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H="1">
            <a:off x="3257712" y="2940690"/>
            <a:ext cx="547990" cy="12331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 flipH="1" flipV="1">
            <a:off x="3257711" y="2768844"/>
            <a:ext cx="547992" cy="1397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H="1" flipV="1">
            <a:off x="3293810" y="2632162"/>
            <a:ext cx="511894" cy="2764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H="1">
            <a:off x="3329731" y="2940690"/>
            <a:ext cx="475971" cy="23731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 flipH="1" flipV="1">
            <a:off x="3410199" y="5040244"/>
            <a:ext cx="633488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 flipH="1">
            <a:off x="3495697" y="5072305"/>
            <a:ext cx="547990" cy="12331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 flipH="1" flipV="1">
            <a:off x="3495696" y="4900459"/>
            <a:ext cx="547992" cy="1397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H="1" flipV="1">
            <a:off x="3531795" y="4763777"/>
            <a:ext cx="511894" cy="2764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 flipH="1">
            <a:off x="3567716" y="5072305"/>
            <a:ext cx="475971" cy="23731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Nuage 2"/>
          <p:cNvSpPr/>
          <p:nvPr/>
        </p:nvSpPr>
        <p:spPr>
          <a:xfrm>
            <a:off x="0" y="5829415"/>
            <a:ext cx="2891824" cy="983961"/>
          </a:xfrm>
          <a:prstGeom prst="cloud">
            <a:avLst/>
          </a:prstGeom>
          <a:solidFill>
            <a:srgbClr val="FF9999">
              <a:alpha val="98824"/>
            </a:srgbClr>
          </a:solidFill>
          <a:ln>
            <a:solidFill>
              <a:srgbClr val="FF000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Radiometric</a:t>
            </a:r>
            <a:r>
              <a:rPr lang="fr-FR" sz="2400" b="1" dirty="0" smtClean="0">
                <a:solidFill>
                  <a:srgbClr val="FF0000"/>
                </a:solidFill>
              </a:rPr>
              <a:t> Aspect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1" name="Nuage 110"/>
          <p:cNvSpPr/>
          <p:nvPr/>
        </p:nvSpPr>
        <p:spPr>
          <a:xfrm>
            <a:off x="2891824" y="5864768"/>
            <a:ext cx="3271550" cy="983961"/>
          </a:xfrm>
          <a:prstGeom prst="cloud">
            <a:avLst/>
          </a:prstGeom>
          <a:solidFill>
            <a:schemeClr val="accent1">
              <a:lumMod val="20000"/>
              <a:lumOff val="80000"/>
              <a:alpha val="99000"/>
            </a:schemeClr>
          </a:solidFill>
          <a:ln>
            <a:solidFill>
              <a:srgbClr val="00B0F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Method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fr-F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Sensor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" name="Nuage 111"/>
          <p:cNvSpPr/>
          <p:nvPr/>
        </p:nvSpPr>
        <p:spPr>
          <a:xfrm>
            <a:off x="6199473" y="5783489"/>
            <a:ext cx="2842776" cy="983961"/>
          </a:xfrm>
          <a:prstGeom prst="cloud">
            <a:avLst/>
          </a:prstGeom>
          <a:solidFill>
            <a:schemeClr val="accent3">
              <a:lumMod val="40000"/>
              <a:lumOff val="60000"/>
              <a:alpha val="99000"/>
            </a:schemeClr>
          </a:solidFill>
          <a:ln>
            <a:solidFill>
              <a:srgbClr val="00B050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Band/</a:t>
            </a:r>
            <a:r>
              <a:rPr lang="fr-F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Sensor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6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1" grpId="0" animBg="1"/>
      <p:bldP spid="1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Strategy</a:t>
            </a:r>
            <a:r>
              <a:rPr lang="fr-FR" sz="3600" dirty="0" smtClean="0"/>
              <a:t> – </a:t>
            </a:r>
            <a:r>
              <a:rPr lang="fr-FR" sz="3600" dirty="0" err="1" smtClean="0"/>
              <a:t>step</a:t>
            </a:r>
            <a:r>
              <a:rPr lang="fr-FR" sz="3600" dirty="0" smtClean="0"/>
              <a:t> 2 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435280" cy="576064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For </a:t>
            </a:r>
            <a:r>
              <a:rPr lang="fr-FR" sz="2400" dirty="0" err="1" smtClean="0"/>
              <a:t>every</a:t>
            </a:r>
            <a:r>
              <a:rPr lang="fr-FR" sz="2400" dirty="0" smtClean="0"/>
              <a:t> </a:t>
            </a:r>
            <a:r>
              <a:rPr lang="fr-FR" sz="2400" u="sng" dirty="0" smtClean="0"/>
              <a:t>Band</a:t>
            </a:r>
            <a:r>
              <a:rPr lang="fr-FR" sz="2400" dirty="0" smtClean="0"/>
              <a:t>, </a:t>
            </a:r>
            <a:r>
              <a:rPr lang="fr-FR" sz="2400" dirty="0" err="1" smtClean="0"/>
              <a:t>every</a:t>
            </a:r>
            <a:r>
              <a:rPr lang="fr-FR" sz="2400" dirty="0" smtClean="0"/>
              <a:t> </a:t>
            </a:r>
            <a:r>
              <a:rPr lang="fr-FR" sz="2400" u="sng" dirty="0" err="1" smtClean="0"/>
              <a:t>Sensor</a:t>
            </a:r>
            <a:r>
              <a:rPr lang="fr-FR" sz="2400" dirty="0" smtClean="0"/>
              <a:t>, </a:t>
            </a:r>
            <a:r>
              <a:rPr lang="fr-FR" sz="2400" dirty="0" err="1" smtClean="0"/>
              <a:t>every</a:t>
            </a:r>
            <a:r>
              <a:rPr lang="fr-FR" sz="2400" dirty="0" smtClean="0"/>
              <a:t> </a:t>
            </a:r>
            <a:r>
              <a:rPr lang="fr-FR" sz="2400" u="sng" dirty="0" smtClean="0"/>
              <a:t>Aspect</a:t>
            </a:r>
            <a:r>
              <a:rPr lang="fr-FR" sz="2400" dirty="0" smtClean="0"/>
              <a:t> : </a:t>
            </a:r>
          </a:p>
          <a:p>
            <a:pPr lvl="1"/>
            <a:r>
              <a:rPr lang="fr-FR" sz="2000" dirty="0" smtClean="0"/>
              <a:t>if </a:t>
            </a:r>
            <a:r>
              <a:rPr lang="fr-FR" sz="2000" dirty="0" err="1" smtClean="0"/>
              <a:t>methods</a:t>
            </a:r>
            <a:r>
              <a:rPr lang="fr-FR" sz="2000" dirty="0" smtClean="0"/>
              <a:t> </a:t>
            </a:r>
            <a:r>
              <a:rPr lang="fr-FR" sz="2000" dirty="0" err="1" smtClean="0"/>
              <a:t>agree</a:t>
            </a:r>
            <a:r>
              <a:rPr lang="fr-FR" sz="2000" dirty="0" smtClean="0"/>
              <a:t> : propose a </a:t>
            </a:r>
            <a:r>
              <a:rPr lang="fr-FR" sz="2000" dirty="0" err="1" smtClean="0"/>
              <a:t>merge</a:t>
            </a:r>
            <a:endParaRPr lang="fr-FR" sz="2000" dirty="0" smtClean="0"/>
          </a:p>
          <a:p>
            <a:pPr lvl="2"/>
            <a:r>
              <a:rPr lang="fr-FR" sz="1600" dirty="0" smtClean="0"/>
              <a:t>A select the best « pilot </a:t>
            </a:r>
            <a:r>
              <a:rPr lang="fr-FR" sz="1600" dirty="0"/>
              <a:t>» </a:t>
            </a:r>
            <a:r>
              <a:rPr lang="fr-FR" sz="1600" dirty="0" smtClean="0"/>
              <a:t>: </a:t>
            </a:r>
            <a:r>
              <a:rPr lang="fr-FR" sz="1600" dirty="0" err="1" smtClean="0"/>
              <a:t>be</a:t>
            </a:r>
            <a:r>
              <a:rPr lang="fr-FR" sz="1600" dirty="0" smtClean="0"/>
              <a:t> able to </a:t>
            </a:r>
            <a:r>
              <a:rPr lang="fr-FR" sz="1600" dirty="0" err="1" smtClean="0"/>
              <a:t>define</a:t>
            </a:r>
            <a:r>
              <a:rPr lang="fr-FR" sz="1600" dirty="0" smtClean="0"/>
              <a:t> objective </a:t>
            </a:r>
            <a:r>
              <a:rPr lang="fr-FR" sz="1600" dirty="0" err="1" smtClean="0"/>
              <a:t>criteria</a:t>
            </a:r>
            <a:r>
              <a:rPr lang="fr-FR" sz="1600" dirty="0" smtClean="0"/>
              <a:t> // or </a:t>
            </a:r>
            <a:r>
              <a:rPr lang="fr-FR" sz="1600" dirty="0" err="1" smtClean="0"/>
              <a:t>arbitrarily</a:t>
            </a:r>
            <a:endParaRPr lang="fr-FR" sz="1600" dirty="0" smtClean="0"/>
          </a:p>
          <a:p>
            <a:pPr lvl="3"/>
            <a:r>
              <a:rPr lang="fr-FR" sz="1200" dirty="0" smtClean="0"/>
              <a:t>Ex : more or </a:t>
            </a:r>
            <a:r>
              <a:rPr lang="fr-FR" sz="1200" dirty="0" err="1" smtClean="0"/>
              <a:t>less</a:t>
            </a:r>
            <a:r>
              <a:rPr lang="fr-FR" sz="1200" dirty="0" smtClean="0"/>
              <a:t> </a:t>
            </a:r>
            <a:r>
              <a:rPr lang="fr-FR" sz="1200" dirty="0" err="1" smtClean="0"/>
              <a:t>CNES’s</a:t>
            </a:r>
            <a:r>
              <a:rPr lang="fr-FR" sz="1200" dirty="0" smtClean="0"/>
              <a:t> </a:t>
            </a:r>
            <a:r>
              <a:rPr lang="fr-FR" sz="1200" dirty="0" err="1" smtClean="0"/>
              <a:t>approach</a:t>
            </a:r>
            <a:r>
              <a:rPr lang="fr-FR" sz="1200" dirty="0" smtClean="0"/>
              <a:t> for the estimation of PARASOL temporal </a:t>
            </a:r>
            <a:r>
              <a:rPr lang="fr-FR" sz="1200" dirty="0" smtClean="0"/>
              <a:t>drift </a:t>
            </a:r>
            <a:r>
              <a:rPr lang="fr-FR" sz="1200" dirty="0" err="1" smtClean="0"/>
              <a:t>within</a:t>
            </a:r>
            <a:r>
              <a:rPr lang="fr-FR" sz="1200" dirty="0" smtClean="0"/>
              <a:t> the </a:t>
            </a:r>
            <a:r>
              <a:rPr lang="fr-FR" sz="1200" dirty="0" err="1" smtClean="0"/>
              <a:t>field</a:t>
            </a:r>
            <a:r>
              <a:rPr lang="fr-FR" sz="1200" dirty="0" smtClean="0"/>
              <a:t>-of-</a:t>
            </a:r>
            <a:r>
              <a:rPr lang="fr-FR" sz="1200" dirty="0" err="1" smtClean="0"/>
              <a:t>view</a:t>
            </a:r>
            <a:endParaRPr lang="fr-FR" sz="1200" dirty="0" smtClean="0"/>
          </a:p>
          <a:p>
            <a:pPr lvl="2"/>
            <a:r>
              <a:rPr lang="fr-FR" sz="1600" dirty="0" err="1" smtClean="0"/>
              <a:t>Consider</a:t>
            </a:r>
            <a:r>
              <a:rPr lang="fr-FR" sz="1600" dirty="0" smtClean="0"/>
              <a:t> </a:t>
            </a:r>
            <a:r>
              <a:rPr lang="fr-FR" sz="1600" dirty="0"/>
              <a:t>a </a:t>
            </a:r>
            <a:r>
              <a:rPr lang="fr-FR" sz="1600" dirty="0" err="1"/>
              <a:t>weighted</a:t>
            </a:r>
            <a:r>
              <a:rPr lang="fr-FR" sz="1600" dirty="0"/>
              <a:t> </a:t>
            </a:r>
            <a:r>
              <a:rPr lang="fr-FR" sz="1600" dirty="0" err="1"/>
              <a:t>mean</a:t>
            </a:r>
            <a:r>
              <a:rPr lang="fr-FR" sz="1600" dirty="0"/>
              <a:t> </a:t>
            </a:r>
            <a:r>
              <a:rPr lang="fr-FR" sz="1600" dirty="0" err="1"/>
              <a:t>based</a:t>
            </a:r>
            <a:r>
              <a:rPr lang="fr-FR" sz="1600" dirty="0"/>
              <a:t> on </a:t>
            </a:r>
            <a:r>
              <a:rPr lang="fr-FR" sz="1600" dirty="0" err="1"/>
              <a:t>Method</a:t>
            </a:r>
            <a:r>
              <a:rPr lang="fr-FR" sz="1600" dirty="0"/>
              <a:t> + </a:t>
            </a:r>
            <a:r>
              <a:rPr lang="fr-FR" sz="1600" dirty="0" err="1"/>
              <a:t>Sensor</a:t>
            </a:r>
            <a:r>
              <a:rPr lang="fr-FR" sz="1600" dirty="0"/>
              <a:t>(</a:t>
            </a:r>
            <a:r>
              <a:rPr lang="fr-FR" sz="1600" dirty="0" err="1"/>
              <a:t>Method</a:t>
            </a:r>
            <a:r>
              <a:rPr lang="fr-FR" sz="1600" dirty="0"/>
              <a:t>) budgets  </a:t>
            </a:r>
            <a:endParaRPr lang="fr-FR" sz="1600" dirty="0" smtClean="0"/>
          </a:p>
          <a:p>
            <a:pPr lvl="3"/>
            <a:r>
              <a:rPr lang="fr-FR" sz="1200" dirty="0" smtClean="0"/>
              <a:t>Ex : </a:t>
            </a:r>
            <a:r>
              <a:rPr lang="fr-FR" sz="1200" dirty="0" err="1" smtClean="0"/>
              <a:t>NOAA’s</a:t>
            </a:r>
            <a:r>
              <a:rPr lang="fr-FR" sz="1200" dirty="0" smtClean="0"/>
              <a:t> </a:t>
            </a:r>
            <a:r>
              <a:rPr lang="fr-FR" sz="1200" dirty="0" err="1" smtClean="0"/>
              <a:t>approach</a:t>
            </a:r>
            <a:r>
              <a:rPr lang="fr-FR" sz="1200" dirty="0" smtClean="0"/>
              <a:t> for the estimation of GOES temporal </a:t>
            </a:r>
            <a:r>
              <a:rPr lang="fr-FR" sz="1200" dirty="0" smtClean="0"/>
              <a:t>drift</a:t>
            </a:r>
          </a:p>
          <a:p>
            <a:pPr lvl="3"/>
            <a:r>
              <a:rPr lang="fr-FR" sz="1200" dirty="0"/>
              <a:t>Ex : </a:t>
            </a:r>
            <a:r>
              <a:rPr lang="fr-FR" sz="1200" dirty="0" smtClean="0"/>
              <a:t>more or </a:t>
            </a:r>
            <a:r>
              <a:rPr lang="fr-FR" sz="1200" dirty="0" err="1" smtClean="0"/>
              <a:t>less</a:t>
            </a:r>
            <a:r>
              <a:rPr lang="fr-FR" sz="1200" dirty="0" smtClean="0"/>
              <a:t> </a:t>
            </a:r>
            <a:r>
              <a:rPr lang="fr-FR" sz="1200" dirty="0" err="1" smtClean="0"/>
              <a:t>CNES’s</a:t>
            </a:r>
            <a:r>
              <a:rPr lang="fr-FR" sz="1200" dirty="0" smtClean="0"/>
              <a:t> </a:t>
            </a:r>
            <a:r>
              <a:rPr lang="fr-FR" sz="1200" dirty="0" err="1"/>
              <a:t>approach</a:t>
            </a:r>
            <a:r>
              <a:rPr lang="fr-FR" sz="1200" dirty="0"/>
              <a:t> for the estimation of PARASOL </a:t>
            </a:r>
            <a:r>
              <a:rPr lang="fr-FR" sz="1200" dirty="0" err="1" smtClean="0"/>
              <a:t>mean</a:t>
            </a:r>
            <a:r>
              <a:rPr lang="fr-FR" sz="1200" dirty="0" smtClean="0"/>
              <a:t> temporal drift (best compromise)</a:t>
            </a:r>
            <a:endParaRPr lang="fr-FR" sz="1200" dirty="0" smtClean="0"/>
          </a:p>
          <a:p>
            <a:pPr lvl="1"/>
            <a:r>
              <a:rPr lang="fr-FR" sz="2000" dirty="0" smtClean="0"/>
              <a:t>if </a:t>
            </a:r>
            <a:r>
              <a:rPr lang="fr-FR" sz="2000" dirty="0" err="1" smtClean="0"/>
              <a:t>methods</a:t>
            </a:r>
            <a:r>
              <a:rPr lang="fr-FR" sz="2000" dirty="0" smtClean="0"/>
              <a:t> </a:t>
            </a:r>
            <a:r>
              <a:rPr lang="fr-FR" sz="2000" dirty="0" err="1" smtClean="0"/>
              <a:t>disagree</a:t>
            </a:r>
            <a:r>
              <a:rPr lang="fr-FR" sz="2000" dirty="0" smtClean="0"/>
              <a:t> : </a:t>
            </a:r>
          </a:p>
          <a:p>
            <a:pPr lvl="2"/>
            <a:r>
              <a:rPr lang="fr-FR" sz="1600" dirty="0" err="1" smtClean="0"/>
              <a:t>Was</a:t>
            </a:r>
            <a:r>
              <a:rPr lang="fr-FR" sz="1600" dirty="0" smtClean="0"/>
              <a:t> </a:t>
            </a:r>
            <a:r>
              <a:rPr lang="fr-FR" sz="1600" dirty="0" err="1" smtClean="0"/>
              <a:t>it</a:t>
            </a:r>
            <a:r>
              <a:rPr lang="fr-FR" sz="1600" dirty="0" smtClean="0"/>
              <a:t> </a:t>
            </a:r>
            <a:r>
              <a:rPr lang="fr-FR" sz="1600" dirty="0" err="1" smtClean="0"/>
              <a:t>expected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budgets : </a:t>
            </a:r>
            <a:r>
              <a:rPr lang="fr-FR" sz="1600" dirty="0" err="1" smtClean="0"/>
              <a:t>reject</a:t>
            </a:r>
            <a:r>
              <a:rPr lang="fr-FR" sz="1600" dirty="0" smtClean="0"/>
              <a:t> </a:t>
            </a:r>
            <a:r>
              <a:rPr lang="fr-FR" sz="1600" dirty="0" err="1" smtClean="0"/>
              <a:t>some</a:t>
            </a:r>
            <a:r>
              <a:rPr lang="fr-FR" sz="1600" dirty="0" smtClean="0"/>
              <a:t> </a:t>
            </a:r>
            <a:r>
              <a:rPr lang="fr-FR" sz="1600" dirty="0" err="1" smtClean="0"/>
              <a:t>method</a:t>
            </a:r>
            <a:r>
              <a:rPr lang="fr-FR" sz="1600" dirty="0" smtClean="0"/>
              <a:t> (i.e. </a:t>
            </a:r>
            <a:r>
              <a:rPr lang="fr-FR" sz="1600" dirty="0" err="1" smtClean="0"/>
              <a:t>weigth</a:t>
            </a:r>
            <a:r>
              <a:rPr lang="fr-FR" sz="1600" dirty="0" smtClean="0"/>
              <a:t> = 0) </a:t>
            </a:r>
          </a:p>
          <a:p>
            <a:pPr lvl="2"/>
            <a:r>
              <a:rPr lang="fr-FR" sz="1600" dirty="0" smtClean="0"/>
              <a:t>If not, </a:t>
            </a:r>
            <a:r>
              <a:rPr lang="fr-FR" sz="1600" dirty="0" err="1" smtClean="0"/>
              <a:t>this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the </a:t>
            </a:r>
            <a:r>
              <a:rPr lang="fr-FR" sz="1600" dirty="0" err="1" smtClean="0"/>
              <a:t>sign</a:t>
            </a:r>
            <a:r>
              <a:rPr lang="fr-FR" sz="1600" dirty="0" smtClean="0"/>
              <a:t> of a </a:t>
            </a:r>
            <a:r>
              <a:rPr lang="fr-FR" sz="1600" u="sng" dirty="0" err="1" smtClean="0"/>
              <a:t>radiometric</a:t>
            </a:r>
            <a:r>
              <a:rPr lang="fr-FR" sz="1600" u="sng" dirty="0" smtClean="0"/>
              <a:t> default</a:t>
            </a:r>
            <a:r>
              <a:rPr lang="fr-FR" sz="1600" dirty="0" smtClean="0"/>
              <a:t> or </a:t>
            </a:r>
            <a:r>
              <a:rPr lang="fr-FR" sz="1600" dirty="0" err="1" smtClean="0"/>
              <a:t>another</a:t>
            </a:r>
            <a:r>
              <a:rPr lang="fr-FR" sz="1600" dirty="0" smtClean="0"/>
              <a:t> </a:t>
            </a:r>
            <a:r>
              <a:rPr lang="fr-FR" sz="1600" dirty="0" err="1" smtClean="0"/>
              <a:t>anomaly</a:t>
            </a:r>
            <a:endParaRPr lang="fr-FR" sz="1600" dirty="0" smtClean="0"/>
          </a:p>
          <a:p>
            <a:pPr marL="914400" lvl="2" indent="0">
              <a:buNone/>
            </a:pPr>
            <a:r>
              <a:rPr lang="fr-FR" sz="1600" dirty="0" smtClean="0"/>
              <a:t>	</a:t>
            </a:r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 err="1" smtClean="0"/>
              <a:t>Understand</a:t>
            </a:r>
            <a:r>
              <a:rPr lang="fr-FR" sz="1600" dirty="0" smtClean="0"/>
              <a:t> </a:t>
            </a:r>
            <a:r>
              <a:rPr lang="fr-FR" sz="1600" dirty="0" err="1" smtClean="0"/>
              <a:t>what</a:t>
            </a:r>
            <a:r>
              <a:rPr lang="fr-FR" sz="1600" dirty="0" smtClean="0"/>
              <a:t> </a:t>
            </a:r>
            <a:r>
              <a:rPr lang="fr-FR" sz="1600" dirty="0" err="1" smtClean="0"/>
              <a:t>happens</a:t>
            </a:r>
            <a:r>
              <a:rPr lang="fr-FR" sz="1600" dirty="0" smtClean="0"/>
              <a:t> or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aware</a:t>
            </a:r>
            <a:r>
              <a:rPr lang="fr-FR" sz="1600" dirty="0" smtClean="0"/>
              <a:t> of possible </a:t>
            </a:r>
            <a:r>
              <a:rPr lang="fr-FR" sz="1600" dirty="0" err="1" smtClean="0"/>
              <a:t>bias</a:t>
            </a:r>
            <a:endParaRPr lang="fr-FR" sz="1600" dirty="0" smtClean="0"/>
          </a:p>
          <a:p>
            <a:pPr marL="914400" lvl="2" indent="0">
              <a:buNone/>
            </a:pPr>
            <a:r>
              <a:rPr lang="fr-FR" sz="1600" dirty="0"/>
              <a:t>	</a:t>
            </a:r>
            <a:r>
              <a:rPr lang="fr-FR" sz="1600" dirty="0" smtClean="0">
                <a:sym typeface="Wingdings" panose="05000000000000000000" pitchFamily="2" charset="2"/>
              </a:rPr>
              <a:t> select a </a:t>
            </a:r>
            <a:r>
              <a:rPr lang="fr-FR" sz="1600" dirty="0" err="1" smtClean="0">
                <a:sym typeface="Wingdings" panose="05000000000000000000" pitchFamily="2" charset="2"/>
              </a:rPr>
              <a:t>method</a:t>
            </a:r>
            <a:r>
              <a:rPr lang="fr-FR" sz="1600" dirty="0" smtClean="0">
                <a:sym typeface="Wingdings" panose="05000000000000000000" pitchFamily="2" charset="2"/>
              </a:rPr>
              <a:t> or </a:t>
            </a:r>
            <a:r>
              <a:rPr lang="fr-FR" sz="1600" dirty="0" err="1" smtClean="0">
                <a:sym typeface="Wingdings" panose="05000000000000000000" pitchFamily="2" charset="2"/>
              </a:rPr>
              <a:t>consider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weighted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mean</a:t>
            </a:r>
            <a:endParaRPr lang="fr-FR" sz="1600" dirty="0" smtClean="0"/>
          </a:p>
          <a:p>
            <a:r>
              <a:rPr lang="fr-FR" sz="2400" dirty="0" smtClean="0"/>
              <a:t>Alternative : do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want</a:t>
            </a:r>
            <a:r>
              <a:rPr lang="fr-FR" sz="2400" dirty="0" smtClean="0"/>
              <a:t> to </a:t>
            </a:r>
          </a:p>
          <a:p>
            <a:pPr lvl="1"/>
            <a:r>
              <a:rPr lang="fr-FR" sz="2000" dirty="0" err="1" smtClean="0"/>
              <a:t>Identify</a:t>
            </a:r>
            <a:r>
              <a:rPr lang="fr-FR" sz="2000" dirty="0" smtClean="0"/>
              <a:t> the best </a:t>
            </a:r>
            <a:r>
              <a:rPr lang="fr-FR" sz="2000" dirty="0" err="1" smtClean="0"/>
              <a:t>method</a:t>
            </a:r>
            <a:r>
              <a:rPr lang="fr-FR" sz="2000" dirty="0" smtClean="0"/>
              <a:t> 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sensor</a:t>
            </a:r>
            <a:r>
              <a:rPr lang="fr-FR" sz="2000" dirty="0" smtClean="0"/>
              <a:t> &amp; band &amp; </a:t>
            </a:r>
            <a:r>
              <a:rPr lang="fr-FR" sz="2000" dirty="0" err="1" smtClean="0"/>
              <a:t>characterization</a:t>
            </a:r>
            <a:endParaRPr lang="fr-FR" sz="2000" dirty="0" smtClean="0"/>
          </a:p>
          <a:p>
            <a:pPr lvl="2"/>
            <a:r>
              <a:rPr lang="fr-FR" sz="1600" dirty="0" err="1" smtClean="0"/>
              <a:t>Other</a:t>
            </a:r>
            <a:r>
              <a:rPr lang="fr-FR" sz="1600" dirty="0" smtClean="0"/>
              <a:t> </a:t>
            </a:r>
            <a:r>
              <a:rPr lang="fr-FR" sz="1600" dirty="0" err="1" smtClean="0"/>
              <a:t>methods</a:t>
            </a:r>
            <a:r>
              <a:rPr lang="fr-FR" sz="1600" dirty="0" smtClean="0"/>
              <a:t> are </a:t>
            </a:r>
            <a:r>
              <a:rPr lang="fr-FR" sz="1600" dirty="0" err="1" smtClean="0"/>
              <a:t>used</a:t>
            </a:r>
            <a:r>
              <a:rPr lang="fr-FR" sz="1600" dirty="0" smtClean="0"/>
              <a:t> as validation</a:t>
            </a:r>
          </a:p>
          <a:p>
            <a:pPr lvl="1"/>
            <a:r>
              <a:rPr lang="fr-FR" sz="2000" dirty="0" smtClean="0"/>
              <a:t>Combine as </a:t>
            </a:r>
            <a:r>
              <a:rPr lang="fr-FR" sz="2000" dirty="0" err="1" smtClean="0"/>
              <a:t>much</a:t>
            </a:r>
            <a:r>
              <a:rPr lang="fr-FR" sz="2000" dirty="0" smtClean="0"/>
              <a:t> as </a:t>
            </a:r>
            <a:r>
              <a:rPr lang="fr-FR" sz="2000" dirty="0" smtClean="0"/>
              <a:t>possible </a:t>
            </a:r>
            <a:endParaRPr lang="fr-FR" sz="2000" dirty="0" smtClean="0"/>
          </a:p>
          <a:p>
            <a:pPr lvl="2"/>
            <a:r>
              <a:rPr lang="fr-FR" sz="1600" dirty="0" err="1" smtClean="0"/>
              <a:t>Weighted</a:t>
            </a:r>
            <a:r>
              <a:rPr lang="fr-FR" sz="1600" dirty="0" smtClean="0"/>
              <a:t> </a:t>
            </a:r>
            <a:r>
              <a:rPr lang="fr-FR" sz="1600" dirty="0" err="1" smtClean="0"/>
              <a:t>mean</a:t>
            </a:r>
            <a:r>
              <a:rPr lang="fr-FR" sz="1600" dirty="0" smtClean="0"/>
              <a:t>  or Best compromise</a:t>
            </a:r>
          </a:p>
          <a:p>
            <a:pPr lvl="2"/>
            <a:r>
              <a:rPr lang="fr-FR" sz="1600" dirty="0" smtClean="0"/>
              <a:t>The </a:t>
            </a:r>
            <a:r>
              <a:rPr lang="fr-FR" sz="1600" dirty="0" err="1" smtClean="0"/>
              <a:t>ultimate</a:t>
            </a:r>
            <a:r>
              <a:rPr lang="fr-FR" sz="1600" dirty="0" smtClean="0"/>
              <a:t> goal : </a:t>
            </a:r>
            <a:r>
              <a:rPr lang="fr-FR" sz="1600" dirty="0" err="1" smtClean="0"/>
              <a:t>be</a:t>
            </a:r>
            <a:r>
              <a:rPr lang="fr-FR" sz="1600" dirty="0" smtClean="0"/>
              <a:t> able to go down the </a:t>
            </a:r>
            <a:r>
              <a:rPr lang="fr-FR" sz="1600" dirty="0" err="1" smtClean="0"/>
              <a:t>accuracy</a:t>
            </a:r>
            <a:r>
              <a:rPr lang="fr-FR" sz="1600" dirty="0" smtClean="0"/>
              <a:t> of </a:t>
            </a:r>
            <a:r>
              <a:rPr lang="fr-FR" sz="1600" dirty="0" err="1" smtClean="0"/>
              <a:t>each</a:t>
            </a:r>
            <a:r>
              <a:rPr lang="fr-FR" sz="1600" dirty="0" smtClean="0"/>
              <a:t> </a:t>
            </a:r>
            <a:r>
              <a:rPr lang="fr-FR" sz="1600" dirty="0" err="1" smtClean="0"/>
              <a:t>individual</a:t>
            </a:r>
            <a:r>
              <a:rPr lang="fr-FR" sz="1600" dirty="0" smtClean="0"/>
              <a:t> </a:t>
            </a:r>
            <a:r>
              <a:rPr lang="fr-FR" sz="1600" dirty="0" err="1" smtClean="0"/>
              <a:t>method</a:t>
            </a:r>
            <a:r>
              <a:rPr lang="fr-FR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2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2204864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è"/>
            </a:pPr>
            <a:r>
              <a:rPr lang="fr-FR" dirty="0">
                <a:sym typeface="Wingdings" panose="05000000000000000000" pitchFamily="2" charset="2"/>
              </a:rPr>
              <a:t>No </a:t>
            </a:r>
            <a:r>
              <a:rPr lang="fr-FR" dirty="0" err="1">
                <a:sym typeface="Wingdings" panose="05000000000000000000" pitchFamily="2" charset="2"/>
              </a:rPr>
              <a:t>universal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approach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defined</a:t>
            </a:r>
            <a:r>
              <a:rPr lang="fr-FR" dirty="0">
                <a:sym typeface="Wingdings" panose="05000000000000000000" pitchFamily="2" charset="2"/>
              </a:rPr>
              <a:t> in </a:t>
            </a:r>
            <a:r>
              <a:rPr lang="fr-FR" dirty="0" err="1">
                <a:sym typeface="Wingdings" panose="05000000000000000000" pitchFamily="2" charset="2"/>
              </a:rPr>
              <a:t>advance</a:t>
            </a:r>
            <a:r>
              <a:rPr lang="fr-FR" dirty="0">
                <a:sym typeface="Wingdings" panose="05000000000000000000" pitchFamily="2" charset="2"/>
              </a:rPr>
              <a:t> !!!</a:t>
            </a:r>
          </a:p>
          <a:p>
            <a:r>
              <a:rPr lang="fr-FR" dirty="0">
                <a:sym typeface="Wingdings" panose="05000000000000000000" pitchFamily="2" charset="2"/>
              </a:rPr>
              <a:t>	This </a:t>
            </a:r>
            <a:r>
              <a:rPr lang="fr-FR" dirty="0" err="1">
                <a:sym typeface="Wingdings" panose="05000000000000000000" pitchFamily="2" charset="2"/>
              </a:rPr>
              <a:t>is</a:t>
            </a:r>
            <a:r>
              <a:rPr lang="fr-FR" dirty="0">
                <a:sym typeface="Wingdings" panose="05000000000000000000" pitchFamily="2" charset="2"/>
              </a:rPr>
              <a:t> a case by case </a:t>
            </a:r>
            <a:r>
              <a:rPr lang="fr-FR" dirty="0" err="1" smtClean="0">
                <a:sym typeface="Wingdings" panose="05000000000000000000" pitchFamily="2" charset="2"/>
              </a:rPr>
              <a:t>analysis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184150" lvl="1" indent="-1809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SzPct val="80000"/>
              <a:buFont typeface="Wingdings 2" pitchFamily="18" charset="2"/>
              <a:buChar char=""/>
            </a:pPr>
            <a:r>
              <a:rPr lang="fr-FR" altLang="en-US" sz="1600" b="1" kern="0" dirty="0">
                <a:solidFill>
                  <a:srgbClr val="005191"/>
                </a:solidFill>
                <a:latin typeface="Arial"/>
                <a:cs typeface="Arial"/>
              </a:rPr>
              <a:t> </a:t>
            </a:r>
            <a:r>
              <a:rPr lang="en-US" altLang="en-US" sz="1600" b="1" kern="0" dirty="0">
                <a:solidFill>
                  <a:srgbClr val="005191"/>
                </a:solidFill>
                <a:latin typeface="Arial"/>
                <a:cs typeface="Arial"/>
              </a:rPr>
              <a:t>GSICS has to face the way to provide to users not only a list of various calibration sets, but also a way to use it :</a:t>
            </a:r>
          </a:p>
          <a:p>
            <a:pPr marL="363538" lvl="2" indent="-177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Font typeface="Wingdings 2" pitchFamily="18" charset="2"/>
              <a:buChar char="è"/>
            </a:pPr>
            <a:r>
              <a:rPr lang="fr-FR" altLang="en-US" sz="1400" b="1" kern="0" dirty="0">
                <a:solidFill>
                  <a:srgbClr val="005191"/>
                </a:solidFill>
                <a:latin typeface="Arial"/>
                <a:cs typeface="Arial"/>
              </a:rPr>
              <a:t> propose a </a:t>
            </a:r>
            <a:r>
              <a:rPr lang="fr-FR" altLang="en-US" sz="1400" b="1" kern="0" dirty="0" err="1">
                <a:solidFill>
                  <a:srgbClr val="005191"/>
                </a:solidFill>
                <a:latin typeface="Arial"/>
                <a:cs typeface="Arial"/>
              </a:rPr>
              <a:t>combined</a:t>
            </a:r>
            <a:r>
              <a:rPr lang="fr-FR" altLang="en-US" sz="1400" b="1" kern="0" dirty="0">
                <a:solidFill>
                  <a:srgbClr val="005191"/>
                </a:solidFill>
                <a:latin typeface="Arial"/>
                <a:cs typeface="Arial"/>
              </a:rPr>
              <a:t> </a:t>
            </a:r>
            <a:r>
              <a:rPr lang="fr-FR" altLang="en-US" sz="1400" b="1" kern="0" dirty="0" err="1">
                <a:solidFill>
                  <a:srgbClr val="005191"/>
                </a:solidFill>
                <a:latin typeface="Arial"/>
                <a:cs typeface="Arial"/>
              </a:rPr>
              <a:t>mean</a:t>
            </a:r>
            <a:r>
              <a:rPr lang="fr-FR" altLang="en-US" sz="1400" b="1" kern="0" dirty="0">
                <a:solidFill>
                  <a:srgbClr val="005191"/>
                </a:solidFill>
                <a:latin typeface="Arial"/>
                <a:cs typeface="Arial"/>
              </a:rPr>
              <a:t> calibration set, if possible and relevant</a:t>
            </a:r>
          </a:p>
          <a:p>
            <a:pPr marL="363538" lvl="2" indent="-177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EC7405"/>
              </a:buClr>
              <a:buFont typeface="Wingdings 2" pitchFamily="18" charset="2"/>
              <a:buChar char="è"/>
            </a:pPr>
            <a:r>
              <a:rPr lang="fr-FR" altLang="en-US" sz="1400" b="1" kern="0" dirty="0">
                <a:solidFill>
                  <a:srgbClr val="005191"/>
                </a:solidFill>
                <a:latin typeface="Arial"/>
                <a:cs typeface="Arial"/>
              </a:rPr>
              <a:t> recommande the use one set </a:t>
            </a:r>
            <a:r>
              <a:rPr lang="fr-FR" altLang="en-US" sz="1400" b="1" kern="0" dirty="0" err="1">
                <a:solidFill>
                  <a:srgbClr val="005191"/>
                </a:solidFill>
                <a:latin typeface="Arial"/>
                <a:cs typeface="Arial"/>
              </a:rPr>
              <a:t>instead</a:t>
            </a:r>
            <a:r>
              <a:rPr lang="fr-FR" altLang="en-US" sz="1400" b="1" kern="0" dirty="0">
                <a:solidFill>
                  <a:srgbClr val="005191"/>
                </a:solidFill>
                <a:latin typeface="Arial"/>
                <a:cs typeface="Arial"/>
              </a:rPr>
              <a:t> of </a:t>
            </a:r>
            <a:r>
              <a:rPr lang="fr-FR" altLang="en-US" sz="1400" b="1" kern="0" dirty="0" err="1">
                <a:solidFill>
                  <a:srgbClr val="005191"/>
                </a:solidFill>
                <a:latin typeface="Arial"/>
                <a:cs typeface="Arial"/>
              </a:rPr>
              <a:t>others</a:t>
            </a:r>
            <a:r>
              <a:rPr lang="fr-FR" altLang="en-US" sz="1400" b="1" kern="0" dirty="0">
                <a:solidFill>
                  <a:srgbClr val="005191"/>
                </a:solidFill>
                <a:latin typeface="Arial"/>
                <a:cs typeface="Arial"/>
              </a:rPr>
              <a:t> </a:t>
            </a:r>
            <a:r>
              <a:rPr lang="fr-FR" altLang="en-US" sz="1400" b="1" kern="0" dirty="0" err="1">
                <a:solidFill>
                  <a:srgbClr val="005191"/>
                </a:solidFill>
                <a:latin typeface="Arial"/>
                <a:cs typeface="Arial"/>
              </a:rPr>
              <a:t>depending</a:t>
            </a:r>
            <a:r>
              <a:rPr lang="fr-FR" altLang="en-US" sz="1400" b="1" kern="0" dirty="0">
                <a:solidFill>
                  <a:srgbClr val="005191"/>
                </a:solidFill>
                <a:latin typeface="Arial"/>
                <a:cs typeface="Arial"/>
              </a:rPr>
              <a:t> on the user </a:t>
            </a:r>
            <a:r>
              <a:rPr lang="fr-FR" altLang="en-US" sz="1400" b="1" kern="0" dirty="0" err="1">
                <a:solidFill>
                  <a:srgbClr val="005191"/>
                </a:solidFill>
                <a:latin typeface="Arial"/>
                <a:cs typeface="Arial"/>
              </a:rPr>
              <a:t>needs</a:t>
            </a:r>
            <a:endParaRPr lang="en-US" altLang="en-US" sz="1400" b="1" kern="0" dirty="0">
              <a:solidFill>
                <a:srgbClr val="005191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64500" cy="574675"/>
          </a:xfrm>
        </p:spPr>
        <p:txBody>
          <a:bodyPr anchor="t"/>
          <a:lstStyle/>
          <a:p>
            <a:pPr eaLnBrk="1" hangingPunct="1"/>
            <a:r>
              <a:rPr lang="en-US" altLang="en-US" dirty="0"/>
              <a:t>I</a:t>
            </a:r>
            <a:r>
              <a:rPr lang="en-US" altLang="en-US" dirty="0" smtClean="0"/>
              <a:t>ntroduction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052513"/>
            <a:ext cx="8353425" cy="3744912"/>
          </a:xfrm>
        </p:spPr>
        <p:txBody>
          <a:bodyPr/>
          <a:lstStyle/>
          <a:p>
            <a:pPr lvl="1" eaLnBrk="1" hangingPunct="1"/>
            <a:r>
              <a:rPr lang="en-US" altLang="en-US" sz="1600" b="1" dirty="0" smtClean="0">
                <a:solidFill>
                  <a:schemeClr val="tx2"/>
                </a:solidFill>
              </a:rPr>
              <a:t>Several calibration methods could be available</a:t>
            </a:r>
          </a:p>
          <a:p>
            <a:pPr lvl="2" eaLnBrk="1" hangingPunct="1"/>
            <a:r>
              <a:rPr lang="en-US" altLang="en-US" sz="1400" b="1" dirty="0" smtClean="0">
                <a:solidFill>
                  <a:schemeClr val="tx2"/>
                </a:solidFill>
              </a:rPr>
              <a:t>Desert, Rayleigh, </a:t>
            </a:r>
            <a:r>
              <a:rPr lang="en-US" altLang="en-US" sz="1400" b="1" dirty="0" err="1" smtClean="0">
                <a:solidFill>
                  <a:schemeClr val="tx2"/>
                </a:solidFill>
              </a:rPr>
              <a:t>Sunglint</a:t>
            </a:r>
            <a:r>
              <a:rPr lang="en-US" altLang="en-US" sz="1400" b="1" dirty="0" smtClean="0">
                <a:solidFill>
                  <a:schemeClr val="tx2"/>
                </a:solidFill>
              </a:rPr>
              <a:t>, Cloud-DCC, Antarctica, Moon…</a:t>
            </a:r>
          </a:p>
          <a:p>
            <a:pPr lvl="2" eaLnBrk="1" hangingPunct="1"/>
            <a:endParaRPr lang="en-US" altLang="en-US" sz="800" b="1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altLang="en-US" sz="1600" b="1" dirty="0" smtClean="0">
                <a:solidFill>
                  <a:schemeClr val="tx2"/>
                </a:solidFill>
              </a:rPr>
              <a:t>Each target has its own behavior :</a:t>
            </a:r>
          </a:p>
          <a:p>
            <a:pPr lvl="2" eaLnBrk="1" hangingPunct="1"/>
            <a:r>
              <a:rPr lang="en-US" altLang="en-US" sz="1400" b="1" dirty="0" smtClean="0">
                <a:solidFill>
                  <a:schemeClr val="tx2"/>
                </a:solidFill>
              </a:rPr>
              <a:t>Magnitude: from very dark to very bright</a:t>
            </a:r>
          </a:p>
          <a:p>
            <a:pPr lvl="2" eaLnBrk="1" hangingPunct="1"/>
            <a:r>
              <a:rPr lang="en-US" altLang="en-US" sz="1400" b="1" dirty="0" smtClean="0">
                <a:solidFill>
                  <a:schemeClr val="tx2"/>
                </a:solidFill>
              </a:rPr>
              <a:t>Spectral shape : from white to very pronounced</a:t>
            </a:r>
          </a:p>
          <a:p>
            <a:pPr lvl="2" eaLnBrk="1" hangingPunct="1"/>
            <a:r>
              <a:rPr lang="en-US" altLang="en-US" sz="1400" b="1" dirty="0" smtClean="0">
                <a:solidFill>
                  <a:schemeClr val="tx2"/>
                </a:solidFill>
              </a:rPr>
              <a:t>Angular signature : from nearly uniform to large BRDF</a:t>
            </a:r>
          </a:p>
          <a:p>
            <a:pPr lvl="2" eaLnBrk="1" hangingPunct="1"/>
            <a:r>
              <a:rPr lang="en-US" altLang="en-US" sz="1400" b="1" dirty="0" smtClean="0">
                <a:solidFill>
                  <a:schemeClr val="tx2"/>
                </a:solidFill>
              </a:rPr>
              <a:t>Polarized properties : from non-polarized to nearly fully polarized</a:t>
            </a:r>
          </a:p>
          <a:p>
            <a:pPr lvl="2" eaLnBrk="1" hangingPunct="1"/>
            <a:r>
              <a:rPr lang="en-US" altLang="en-US" sz="1400" b="1" dirty="0" smtClean="0">
                <a:solidFill>
                  <a:schemeClr val="tx2"/>
                </a:solidFill>
              </a:rPr>
              <a:t>Short-term stability : from variable to fully stable </a:t>
            </a:r>
          </a:p>
          <a:p>
            <a:pPr lvl="2" eaLnBrk="1" hangingPunct="1"/>
            <a:r>
              <a:rPr lang="en-US" altLang="en-US" sz="1400" b="1" dirty="0" smtClean="0">
                <a:solidFill>
                  <a:schemeClr val="tx2"/>
                </a:solidFill>
              </a:rPr>
              <a:t>Long-term stability : from seasonal variable to fully stable</a:t>
            </a:r>
          </a:p>
          <a:p>
            <a:pPr lvl="2" eaLnBrk="1" hangingPunct="1"/>
            <a:endParaRPr lang="en-US" altLang="en-US" sz="1400" b="1" dirty="0" smtClean="0">
              <a:solidFill>
                <a:schemeClr val="tx2"/>
              </a:solidFill>
            </a:endParaRPr>
          </a:p>
          <a:p>
            <a:pPr lvl="2" eaLnBrk="1" hangingPunct="1"/>
            <a:r>
              <a:rPr lang="en-US" altLang="en-US" sz="1400" b="1" dirty="0" smtClean="0">
                <a:solidFill>
                  <a:schemeClr val="tx2"/>
                </a:solidFill>
              </a:rPr>
              <a:t>So efficiency range … </a:t>
            </a:r>
          </a:p>
          <a:p>
            <a:pPr lvl="2" eaLnBrk="1" hangingPunct="1"/>
            <a:endParaRPr lang="en-US" altLang="en-US" sz="1400" b="1" dirty="0" smtClean="0">
              <a:solidFill>
                <a:schemeClr val="tx2"/>
              </a:solidFill>
            </a:endParaRPr>
          </a:p>
          <a:p>
            <a:pPr lvl="2" eaLnBrk="1" hangingPunct="1"/>
            <a:endParaRPr lang="en-US" altLang="en-US" sz="800" b="1" dirty="0" smtClean="0">
              <a:solidFill>
                <a:schemeClr val="tx2"/>
              </a:solidFill>
            </a:endParaRPr>
          </a:p>
          <a:p>
            <a:pPr lvl="2" eaLnBrk="1" hangingPunct="1"/>
            <a:endParaRPr lang="en-US" altLang="en-US" sz="800" b="1" dirty="0" smtClean="0">
              <a:solidFill>
                <a:schemeClr val="tx2"/>
              </a:solidFill>
            </a:endParaRPr>
          </a:p>
          <a:p>
            <a:pPr lvl="2" eaLnBrk="1" hangingPunct="1"/>
            <a:endParaRPr lang="en-US" altLang="en-US" sz="800" b="1" dirty="0" smtClean="0">
              <a:solidFill>
                <a:schemeClr val="tx2"/>
              </a:solidFill>
            </a:endParaRPr>
          </a:p>
          <a:p>
            <a:pPr lvl="2" eaLnBrk="1" hangingPunct="1"/>
            <a:endParaRPr lang="en-US" altLang="en-US" sz="800" b="1" dirty="0" smtClean="0">
              <a:solidFill>
                <a:schemeClr val="tx2"/>
              </a:solidFill>
            </a:endParaRPr>
          </a:p>
          <a:p>
            <a:pPr lvl="2" eaLnBrk="1" hangingPunct="1"/>
            <a:endParaRPr lang="en-US" altLang="en-US" sz="800" b="1" dirty="0" smtClean="0">
              <a:solidFill>
                <a:schemeClr val="tx2"/>
              </a:solidFill>
            </a:endParaRPr>
          </a:p>
          <a:p>
            <a:pPr lvl="2" eaLnBrk="1" hangingPunct="1"/>
            <a:endParaRPr lang="en-US" altLang="en-US" sz="800" b="1" dirty="0" smtClean="0">
              <a:solidFill>
                <a:schemeClr val="tx2"/>
              </a:solidFill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98875"/>
            <a:ext cx="44989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476375" y="4724400"/>
            <a:ext cx="295116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EC7405"/>
                </a:solidFill>
              </a:rPr>
              <a:t>Indicative behavior of targets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EC7405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EC7405"/>
                </a:solidFill>
              </a:rPr>
              <a:t>May sensitively vary with various parameters</a:t>
            </a:r>
          </a:p>
        </p:txBody>
      </p:sp>
    </p:spTree>
    <p:extLst>
      <p:ext uri="{BB962C8B-B14F-4D97-AF65-F5344CB8AC3E}">
        <p14:creationId xmlns:p14="http://schemas.microsoft.com/office/powerpoint/2010/main" val="36825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064500" cy="574675"/>
          </a:xfrm>
        </p:spPr>
        <p:txBody>
          <a:bodyPr anchor="t"/>
          <a:lstStyle/>
          <a:p>
            <a:pPr eaLnBrk="1" hangingPunct="1"/>
            <a:r>
              <a:rPr lang="en-US" altLang="en-US" dirty="0"/>
              <a:t>I</a:t>
            </a:r>
            <a:r>
              <a:rPr lang="en-US" altLang="en-US" dirty="0" smtClean="0"/>
              <a:t>ntroduction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288"/>
            <a:ext cx="8353425" cy="3744912"/>
          </a:xfrm>
        </p:spPr>
        <p:txBody>
          <a:bodyPr/>
          <a:lstStyle/>
          <a:p>
            <a:pPr lvl="1" eaLnBrk="1" hangingPunct="1"/>
            <a:r>
              <a:rPr lang="en-US" altLang="en-US" sz="1600" b="1" dirty="0" smtClean="0">
                <a:solidFill>
                  <a:schemeClr val="tx2"/>
                </a:solidFill>
              </a:rPr>
              <a:t>Several calibration methods could be available</a:t>
            </a:r>
          </a:p>
          <a:p>
            <a:pPr lvl="2" eaLnBrk="1" hangingPunct="1"/>
            <a:r>
              <a:rPr lang="en-US" altLang="en-US" sz="1400" b="1" dirty="0" smtClean="0">
                <a:solidFill>
                  <a:schemeClr val="tx2"/>
                </a:solidFill>
              </a:rPr>
              <a:t>Desert, Rayleigh, </a:t>
            </a:r>
            <a:r>
              <a:rPr lang="en-US" altLang="en-US" sz="1400" b="1" dirty="0" err="1" smtClean="0">
                <a:solidFill>
                  <a:schemeClr val="tx2"/>
                </a:solidFill>
              </a:rPr>
              <a:t>Sunglint</a:t>
            </a:r>
            <a:r>
              <a:rPr lang="en-US" altLang="en-US" sz="1400" b="1" dirty="0" smtClean="0">
                <a:solidFill>
                  <a:schemeClr val="tx2"/>
                </a:solidFill>
              </a:rPr>
              <a:t>, Cloud-DCC, Antarctica, Moon…</a:t>
            </a:r>
          </a:p>
          <a:p>
            <a:pPr lvl="2" eaLnBrk="1" hangingPunct="1"/>
            <a:endParaRPr lang="fr-FR" altLang="en-US" sz="800" b="1" dirty="0" smtClean="0">
              <a:solidFill>
                <a:schemeClr val="tx2"/>
              </a:solidFill>
            </a:endParaRPr>
          </a:p>
          <a:p>
            <a:pPr lvl="2" eaLnBrk="1" hangingPunct="1"/>
            <a:endParaRPr lang="en-US" altLang="en-US" sz="800" b="1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altLang="en-US" sz="1600" b="1" dirty="0" smtClean="0">
                <a:solidFill>
                  <a:schemeClr val="tx2"/>
                </a:solidFill>
              </a:rPr>
              <a:t>Implement several methods will provide </a:t>
            </a:r>
          </a:p>
          <a:p>
            <a:pPr lvl="2" eaLnBrk="1" hangingPunct="1"/>
            <a:r>
              <a:rPr lang="fr-FR" altLang="en-US" sz="1400" b="1" dirty="0">
                <a:solidFill>
                  <a:schemeClr val="tx2"/>
                </a:solidFill>
              </a:rPr>
              <a:t> </a:t>
            </a:r>
            <a:r>
              <a:rPr lang="fr-FR" altLang="en-US" sz="1400" b="1" dirty="0" err="1" smtClean="0">
                <a:solidFill>
                  <a:schemeClr val="tx2"/>
                </a:solidFill>
              </a:rPr>
              <a:t>various</a:t>
            </a:r>
            <a:r>
              <a:rPr lang="fr-FR" altLang="en-US" sz="1400" b="1" dirty="0" smtClean="0">
                <a:solidFill>
                  <a:schemeClr val="tx2"/>
                </a:solidFill>
              </a:rPr>
              <a:t> </a:t>
            </a:r>
            <a:r>
              <a:rPr lang="fr-FR" altLang="en-US" sz="1400" b="1" dirty="0" err="1" smtClean="0">
                <a:solidFill>
                  <a:schemeClr val="tx2"/>
                </a:solidFill>
              </a:rPr>
              <a:t>results</a:t>
            </a:r>
            <a:r>
              <a:rPr lang="fr-FR" altLang="en-US" sz="1400" b="1" dirty="0" smtClean="0">
                <a:solidFill>
                  <a:schemeClr val="tx2"/>
                </a:solidFill>
              </a:rPr>
              <a:t> </a:t>
            </a:r>
            <a:r>
              <a:rPr lang="fr-FR" altLang="en-US" sz="1400" b="1" dirty="0" err="1" smtClean="0">
                <a:solidFill>
                  <a:schemeClr val="tx2"/>
                </a:solidFill>
              </a:rPr>
              <a:t>which</a:t>
            </a:r>
            <a:r>
              <a:rPr lang="fr-FR" altLang="en-US" sz="1400" b="1" dirty="0" smtClean="0">
                <a:solidFill>
                  <a:schemeClr val="tx2"/>
                </a:solidFill>
              </a:rPr>
              <a:t> </a:t>
            </a:r>
            <a:r>
              <a:rPr lang="fr-FR" altLang="en-US" sz="1400" b="1" dirty="0" err="1" smtClean="0">
                <a:solidFill>
                  <a:schemeClr val="tx2"/>
                </a:solidFill>
              </a:rPr>
              <a:t>will</a:t>
            </a:r>
            <a:r>
              <a:rPr lang="fr-FR" altLang="en-US" sz="1400" b="1" dirty="0" smtClean="0">
                <a:solidFill>
                  <a:schemeClr val="tx2"/>
                </a:solidFill>
              </a:rPr>
              <a:t> </a:t>
            </a:r>
            <a:r>
              <a:rPr lang="fr-FR" altLang="en-US" sz="1400" b="1" dirty="0" err="1" smtClean="0">
                <a:solidFill>
                  <a:schemeClr val="tx2"/>
                </a:solidFill>
              </a:rPr>
              <a:t>differ</a:t>
            </a:r>
            <a:r>
              <a:rPr lang="fr-FR" altLang="en-US" sz="1400" b="1" dirty="0" smtClean="0">
                <a:solidFill>
                  <a:schemeClr val="tx2"/>
                </a:solidFill>
              </a:rPr>
              <a:t> (in </a:t>
            </a:r>
            <a:r>
              <a:rPr lang="fr-FR" altLang="en-US" sz="1400" b="1" dirty="0" err="1" smtClean="0">
                <a:solidFill>
                  <a:schemeClr val="tx2"/>
                </a:solidFill>
              </a:rPr>
              <a:t>general</a:t>
            </a:r>
            <a:r>
              <a:rPr lang="fr-FR" altLang="en-US" sz="1400" b="1" dirty="0" smtClean="0">
                <a:solidFill>
                  <a:schemeClr val="tx2"/>
                </a:solidFill>
              </a:rPr>
              <a:t>)  : </a:t>
            </a:r>
            <a:r>
              <a:rPr lang="fr-FR" altLang="en-US" sz="1400" b="1" dirty="0" err="1" smtClean="0">
                <a:solidFill>
                  <a:schemeClr val="tx2"/>
                </a:solidFill>
              </a:rPr>
              <a:t>sometimes</a:t>
            </a:r>
            <a:r>
              <a:rPr lang="fr-FR" altLang="en-US" sz="1400" b="1" dirty="0" smtClean="0">
                <a:solidFill>
                  <a:schemeClr val="tx2"/>
                </a:solidFill>
              </a:rPr>
              <a:t> consistant, </a:t>
            </a:r>
            <a:r>
              <a:rPr lang="fr-FR" altLang="en-US" sz="1400" b="1" dirty="0" err="1" smtClean="0">
                <a:solidFill>
                  <a:schemeClr val="tx2"/>
                </a:solidFill>
              </a:rPr>
              <a:t>sometimes</a:t>
            </a:r>
            <a:r>
              <a:rPr lang="fr-FR" altLang="en-US" sz="1400" b="1" dirty="0" smtClean="0">
                <a:solidFill>
                  <a:schemeClr val="tx2"/>
                </a:solidFill>
              </a:rPr>
              <a:t> not at all</a:t>
            </a:r>
          </a:p>
          <a:p>
            <a:pPr lvl="2" eaLnBrk="1" hangingPunct="1"/>
            <a:endParaRPr lang="fr-FR" altLang="en-US" b="1" dirty="0">
              <a:solidFill>
                <a:schemeClr val="tx2"/>
              </a:solidFill>
            </a:endParaRPr>
          </a:p>
          <a:p>
            <a:pPr lvl="1" eaLnBrk="1" hangingPunct="1"/>
            <a:r>
              <a:rPr lang="fr-FR" altLang="en-US" sz="1600" b="1" dirty="0" smtClean="0">
                <a:solidFill>
                  <a:schemeClr val="tx2"/>
                </a:solidFill>
              </a:rPr>
              <a:t> </a:t>
            </a:r>
            <a:r>
              <a:rPr lang="en-US" altLang="en-US" sz="1600" b="1" dirty="0" smtClean="0">
                <a:solidFill>
                  <a:schemeClr val="tx2"/>
                </a:solidFill>
              </a:rPr>
              <a:t>GSICS has to face the way to provide to users not only a list of various calibration sets, but also a way to use it :</a:t>
            </a:r>
          </a:p>
          <a:p>
            <a:pPr lvl="2" eaLnBrk="1" hangingPunct="1"/>
            <a:r>
              <a:rPr lang="fr-FR" altLang="en-US" sz="1400" b="1" dirty="0">
                <a:solidFill>
                  <a:schemeClr val="tx2"/>
                </a:solidFill>
              </a:rPr>
              <a:t> </a:t>
            </a:r>
            <a:r>
              <a:rPr lang="fr-FR" altLang="en-US" sz="1400" b="1" dirty="0" smtClean="0">
                <a:solidFill>
                  <a:schemeClr val="tx2"/>
                </a:solidFill>
              </a:rPr>
              <a:t>propose a </a:t>
            </a:r>
            <a:r>
              <a:rPr lang="fr-FR" altLang="en-US" sz="1400" b="1" dirty="0" err="1" smtClean="0">
                <a:solidFill>
                  <a:schemeClr val="tx2"/>
                </a:solidFill>
              </a:rPr>
              <a:t>combined</a:t>
            </a:r>
            <a:r>
              <a:rPr lang="fr-FR" altLang="en-US" sz="1400" b="1" dirty="0" smtClean="0">
                <a:solidFill>
                  <a:schemeClr val="tx2"/>
                </a:solidFill>
              </a:rPr>
              <a:t> </a:t>
            </a:r>
            <a:r>
              <a:rPr lang="fr-FR" altLang="en-US" sz="1400" b="1" dirty="0" err="1" smtClean="0">
                <a:solidFill>
                  <a:schemeClr val="tx2"/>
                </a:solidFill>
              </a:rPr>
              <a:t>mean</a:t>
            </a:r>
            <a:r>
              <a:rPr lang="fr-FR" altLang="en-US" sz="1400" b="1" dirty="0" smtClean="0">
                <a:solidFill>
                  <a:schemeClr val="tx2"/>
                </a:solidFill>
              </a:rPr>
              <a:t> calibration set, if possible and relevant</a:t>
            </a:r>
          </a:p>
          <a:p>
            <a:pPr lvl="2" eaLnBrk="1" hangingPunct="1"/>
            <a:r>
              <a:rPr lang="fr-FR" altLang="en-US" sz="1400" b="1" dirty="0" smtClean="0">
                <a:solidFill>
                  <a:schemeClr val="tx2"/>
                </a:solidFill>
              </a:rPr>
              <a:t> recommande the use one set </a:t>
            </a:r>
            <a:r>
              <a:rPr lang="fr-FR" altLang="en-US" sz="1400" b="1" dirty="0" err="1" smtClean="0">
                <a:solidFill>
                  <a:schemeClr val="tx2"/>
                </a:solidFill>
              </a:rPr>
              <a:t>instead</a:t>
            </a:r>
            <a:r>
              <a:rPr lang="fr-FR" altLang="en-US" sz="1400" b="1" dirty="0" smtClean="0">
                <a:solidFill>
                  <a:schemeClr val="tx2"/>
                </a:solidFill>
              </a:rPr>
              <a:t> of </a:t>
            </a:r>
            <a:r>
              <a:rPr lang="fr-FR" altLang="en-US" sz="1400" b="1" dirty="0" err="1" smtClean="0">
                <a:solidFill>
                  <a:schemeClr val="tx2"/>
                </a:solidFill>
              </a:rPr>
              <a:t>others</a:t>
            </a:r>
            <a:r>
              <a:rPr lang="fr-FR" altLang="en-US" sz="1400" b="1" dirty="0" smtClean="0">
                <a:solidFill>
                  <a:schemeClr val="tx2"/>
                </a:solidFill>
              </a:rPr>
              <a:t> </a:t>
            </a:r>
            <a:r>
              <a:rPr lang="fr-FR" altLang="en-US" sz="1400" b="1" dirty="0" err="1" smtClean="0">
                <a:solidFill>
                  <a:schemeClr val="tx2"/>
                </a:solidFill>
              </a:rPr>
              <a:t>depending</a:t>
            </a:r>
            <a:r>
              <a:rPr lang="fr-FR" altLang="en-US" sz="1400" b="1" dirty="0" smtClean="0">
                <a:solidFill>
                  <a:schemeClr val="tx2"/>
                </a:solidFill>
              </a:rPr>
              <a:t> on the user </a:t>
            </a:r>
            <a:r>
              <a:rPr lang="fr-FR" altLang="en-US" sz="1400" b="1" dirty="0" err="1" smtClean="0">
                <a:solidFill>
                  <a:schemeClr val="tx2"/>
                </a:solidFill>
              </a:rPr>
              <a:t>needs</a:t>
            </a:r>
            <a:endParaRPr lang="en-US" altLang="en-US" sz="1400" b="1" dirty="0">
              <a:solidFill>
                <a:schemeClr val="tx2"/>
              </a:solidFill>
            </a:endParaRPr>
          </a:p>
          <a:p>
            <a:pPr lvl="2" eaLnBrk="1" hangingPunct="1"/>
            <a:endParaRPr lang="fr-FR" altLang="en-US" sz="1400" b="1" dirty="0">
              <a:solidFill>
                <a:schemeClr val="tx2"/>
              </a:solidFill>
            </a:endParaRPr>
          </a:p>
          <a:p>
            <a:pPr marL="3175" lvl="1" indent="0" eaLnBrk="1" hangingPunct="1">
              <a:buNone/>
            </a:pPr>
            <a:r>
              <a:rPr lang="fr-FR" altLang="en-US" b="1" dirty="0">
                <a:solidFill>
                  <a:schemeClr val="tx2"/>
                </a:solidFill>
              </a:rPr>
              <a:t> </a:t>
            </a:r>
            <a:endParaRPr lang="en-US" altLang="en-US" b="1" dirty="0">
              <a:solidFill>
                <a:schemeClr val="tx2"/>
              </a:solidFill>
            </a:endParaRPr>
          </a:p>
          <a:p>
            <a:pPr marL="3175" lvl="1" indent="0" eaLnBrk="1" hangingPunct="1">
              <a:buNone/>
            </a:pPr>
            <a:endParaRPr lang="en-US" altLang="en-US" b="1" dirty="0" smtClean="0">
              <a:solidFill>
                <a:schemeClr val="tx2"/>
              </a:solidFill>
            </a:endParaRPr>
          </a:p>
          <a:p>
            <a:pPr lvl="2" eaLnBrk="1" hangingPunct="1"/>
            <a:endParaRPr lang="en-US" altLang="en-US" sz="1400" b="1" dirty="0" smtClean="0">
              <a:solidFill>
                <a:schemeClr val="tx2"/>
              </a:solidFill>
            </a:endParaRPr>
          </a:p>
          <a:p>
            <a:pPr lvl="2" eaLnBrk="1" hangingPunct="1"/>
            <a:endParaRPr lang="en-US" altLang="en-US" sz="800" b="1" dirty="0" smtClean="0">
              <a:solidFill>
                <a:schemeClr val="tx2"/>
              </a:solidFill>
            </a:endParaRPr>
          </a:p>
          <a:p>
            <a:pPr lvl="2" eaLnBrk="1" hangingPunct="1"/>
            <a:endParaRPr lang="en-US" altLang="en-US" sz="800" b="1" dirty="0" smtClean="0">
              <a:solidFill>
                <a:schemeClr val="tx2"/>
              </a:solidFill>
            </a:endParaRPr>
          </a:p>
          <a:p>
            <a:pPr lvl="2" eaLnBrk="1" hangingPunct="1"/>
            <a:endParaRPr lang="en-US" altLang="en-US" sz="800" b="1" dirty="0" smtClean="0">
              <a:solidFill>
                <a:schemeClr val="tx2"/>
              </a:solidFill>
            </a:endParaRPr>
          </a:p>
          <a:p>
            <a:pPr lvl="2" eaLnBrk="1" hangingPunct="1"/>
            <a:endParaRPr lang="en-US" altLang="en-US" sz="800" b="1" dirty="0" smtClean="0">
              <a:solidFill>
                <a:schemeClr val="tx2"/>
              </a:solidFill>
            </a:endParaRPr>
          </a:p>
          <a:p>
            <a:pPr lvl="2" eaLnBrk="1" hangingPunct="1"/>
            <a:endParaRPr lang="en-US" altLang="en-US" sz="800" b="1" dirty="0" smtClean="0">
              <a:solidFill>
                <a:schemeClr val="tx2"/>
              </a:solidFill>
            </a:endParaRPr>
          </a:p>
          <a:p>
            <a:pPr lvl="2" eaLnBrk="1" hangingPunct="1"/>
            <a:endParaRPr lang="en-US" altLang="en-US" sz="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07504" y="1287216"/>
            <a:ext cx="1728773" cy="892720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619437" y="545315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One-method matrix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2924944"/>
            <a:ext cx="2304256" cy="3816424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4208" y="2784117"/>
            <a:ext cx="2232248" cy="3906153"/>
          </a:xfrm>
          <a:prstGeom prst="rect">
            <a:avLst/>
          </a:prstGeom>
          <a:solidFill>
            <a:srgbClr val="00B05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6284969" y="2420888"/>
            <a:ext cx="246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 from sensor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066110" y="2057658"/>
            <a:ext cx="3046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Uncertainty from implemented method</a:t>
            </a:r>
          </a:p>
          <a:p>
            <a:pPr algn="ctr"/>
            <a:r>
              <a:rPr lang="en-US" dirty="0" smtClean="0"/>
              <a:t>(depending on data sampling)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36244" y="764704"/>
            <a:ext cx="3332100" cy="675692"/>
          </a:xfrm>
          <a:prstGeom prst="rect">
            <a:avLst/>
          </a:prstGeom>
          <a:solidFill>
            <a:schemeClr val="accent6">
              <a:lumMod val="60000"/>
              <a:lumOff val="4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5148064" y="917884"/>
            <a:ext cx="192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to calibrate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6516216" y="3090148"/>
            <a:ext cx="216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Spectral response knowledge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Straylight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Linearity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Polarization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Radiometric noise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397221" y="35637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DCC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6537635" y="1502311"/>
            <a:ext cx="1080119" cy="80125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477341" y="1502311"/>
            <a:ext cx="886747" cy="6305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5536" y="3323566"/>
            <a:ext cx="2304256" cy="2913746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503975" y="2677235"/>
            <a:ext cx="208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Characterization </a:t>
            </a:r>
          </a:p>
          <a:p>
            <a:pPr algn="ctr"/>
            <a:r>
              <a:rPr lang="en-US" dirty="0" smtClean="0"/>
              <a:t>to be addressed</a:t>
            </a:r>
            <a:endParaRPr lang="en-US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5148066" y="3323566"/>
            <a:ext cx="1464963" cy="24945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39421" y="3490515"/>
            <a:ext cx="2160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Trending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Absolute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Interband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Cross-calibration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…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5166706" y="4149080"/>
            <a:ext cx="1446323" cy="165618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5166706" y="3733025"/>
            <a:ext cx="1446323" cy="29526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5166706" y="3880659"/>
            <a:ext cx="1446324" cy="70046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5166706" y="4028293"/>
            <a:ext cx="1446324" cy="112889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2195738" y="3733025"/>
            <a:ext cx="1721474" cy="2465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>
            <a:off x="2189022" y="3757682"/>
            <a:ext cx="1728190" cy="49539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2202016" y="3757682"/>
            <a:ext cx="1721912" cy="1085929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2341422" y="3757682"/>
            <a:ext cx="1582506" cy="161533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>
            <a:off x="420841" y="1484784"/>
            <a:ext cx="864094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74476" y="1533605"/>
            <a:ext cx="166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be evaluated for each 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07504" y="1287216"/>
            <a:ext cx="1728773" cy="892720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619437" y="545315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Synergy matrix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2924944"/>
            <a:ext cx="2304256" cy="3816424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4208" y="2784117"/>
            <a:ext cx="2232248" cy="3906153"/>
          </a:xfrm>
          <a:prstGeom prst="rect">
            <a:avLst/>
          </a:prstGeom>
          <a:solidFill>
            <a:srgbClr val="00B05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6284969" y="2420888"/>
            <a:ext cx="246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 from sensor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066110" y="2057658"/>
            <a:ext cx="3046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Uncertainty from implemented method</a:t>
            </a:r>
          </a:p>
          <a:p>
            <a:pPr algn="ctr"/>
            <a:r>
              <a:rPr lang="en-US" dirty="0" smtClean="0"/>
              <a:t>(depending on data sampling)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36244" y="764704"/>
            <a:ext cx="3332100" cy="675692"/>
          </a:xfrm>
          <a:prstGeom prst="rect">
            <a:avLst/>
          </a:prstGeom>
          <a:solidFill>
            <a:schemeClr val="accent6">
              <a:lumMod val="60000"/>
              <a:lumOff val="4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5148064" y="917884"/>
            <a:ext cx="192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to calibrate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6516216" y="3090148"/>
            <a:ext cx="216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Spectral response knowledge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Straylight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Linearity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Polarization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Radiometric noise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397221" y="2996952"/>
            <a:ext cx="2160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DCC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PICS-desert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PICS-snow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SNO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Rayleigh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Sunglint</a:t>
            </a:r>
            <a:endParaRPr lang="en-US" dirty="0" smtClean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6537635" y="1502311"/>
            <a:ext cx="1080119" cy="80125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477341" y="1502311"/>
            <a:ext cx="886747" cy="6305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5536" y="3323566"/>
            <a:ext cx="2304256" cy="2913746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503975" y="2677235"/>
            <a:ext cx="208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Characterization </a:t>
            </a:r>
          </a:p>
          <a:p>
            <a:pPr algn="ctr"/>
            <a:r>
              <a:rPr lang="en-US" dirty="0" smtClean="0"/>
              <a:t>to be addressed</a:t>
            </a:r>
            <a:endParaRPr lang="en-US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5076056" y="3212976"/>
            <a:ext cx="1512169" cy="24821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39421" y="3490515"/>
            <a:ext cx="2160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Trending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Absolute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Interband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Cross-calibration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…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5100861" y="3490515"/>
            <a:ext cx="1512168" cy="29852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5157152" y="3461189"/>
            <a:ext cx="1380483" cy="7918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5166704" y="3461189"/>
            <a:ext cx="1380482" cy="136632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5166705" y="3461189"/>
            <a:ext cx="1421520" cy="191182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5148065" y="3461189"/>
            <a:ext cx="1440160" cy="24878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5135734" y="3461189"/>
            <a:ext cx="1477295" cy="30452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>
            <a:off x="420841" y="1484784"/>
            <a:ext cx="864094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74476" y="1533605"/>
            <a:ext cx="166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be evaluated for each band</a:t>
            </a:r>
            <a:endParaRPr lang="en-US" dirty="0"/>
          </a:p>
        </p:txBody>
      </p:sp>
      <p:cxnSp>
        <p:nvCxnSpPr>
          <p:cNvPr id="50" name="Connecteur droit avec flèche 49"/>
          <p:cNvCxnSpPr/>
          <p:nvPr/>
        </p:nvCxnSpPr>
        <p:spPr>
          <a:xfrm flipH="1" flipV="1">
            <a:off x="2195738" y="3733025"/>
            <a:ext cx="1721474" cy="2465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2189022" y="3757682"/>
            <a:ext cx="1728190" cy="49539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>
            <a:off x="2202016" y="3757682"/>
            <a:ext cx="1721912" cy="1085929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>
            <a:off x="2341422" y="3757682"/>
            <a:ext cx="1582506" cy="161533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 flipV="1">
            <a:off x="6077876" y="5793699"/>
            <a:ext cx="633488" cy="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6163374" y="5825760"/>
            <a:ext cx="547990" cy="1233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H="1" flipV="1">
            <a:off x="6163373" y="5653914"/>
            <a:ext cx="547992" cy="1397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 flipV="1">
            <a:off x="6199472" y="5517232"/>
            <a:ext cx="511894" cy="27646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H="1">
            <a:off x="6235393" y="5825760"/>
            <a:ext cx="475971" cy="23731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H="1" flipV="1">
            <a:off x="6237103" y="5222294"/>
            <a:ext cx="633488" cy="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H="1">
            <a:off x="6322601" y="5254355"/>
            <a:ext cx="547990" cy="1233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 flipV="1">
            <a:off x="6322600" y="5082509"/>
            <a:ext cx="547992" cy="1397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H="1" flipV="1">
            <a:off x="6358699" y="4945827"/>
            <a:ext cx="511894" cy="27646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>
            <a:off x="6394620" y="5254355"/>
            <a:ext cx="475971" cy="23731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H="1" flipV="1">
            <a:off x="6386782" y="4112288"/>
            <a:ext cx="633488" cy="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>
            <a:off x="6472280" y="4144349"/>
            <a:ext cx="547990" cy="1233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flipH="1" flipV="1">
            <a:off x="6472279" y="3972503"/>
            <a:ext cx="547992" cy="1397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H="1" flipV="1">
            <a:off x="6508378" y="3835821"/>
            <a:ext cx="511894" cy="27646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>
            <a:off x="6544299" y="4144349"/>
            <a:ext cx="475971" cy="23731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H="1" flipV="1">
            <a:off x="6228184" y="4629720"/>
            <a:ext cx="633488" cy="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flipH="1">
            <a:off x="6313682" y="4661781"/>
            <a:ext cx="547990" cy="1233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 flipH="1" flipV="1">
            <a:off x="6313681" y="4489935"/>
            <a:ext cx="547992" cy="1397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H="1" flipV="1">
            <a:off x="6349780" y="4353253"/>
            <a:ext cx="511894" cy="27646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H="1">
            <a:off x="6385701" y="4661781"/>
            <a:ext cx="475971" cy="23731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H="1" flipV="1">
            <a:off x="3066300" y="5914038"/>
            <a:ext cx="633488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H="1">
            <a:off x="3151798" y="5946099"/>
            <a:ext cx="547990" cy="12331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flipH="1" flipV="1">
            <a:off x="3151797" y="5774253"/>
            <a:ext cx="547992" cy="1397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flipH="1" flipV="1">
            <a:off x="3187896" y="5637571"/>
            <a:ext cx="511894" cy="2764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flipH="1">
            <a:off x="3223817" y="5946099"/>
            <a:ext cx="475971" cy="23731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 flipH="1" flipV="1">
            <a:off x="3066300" y="6410338"/>
            <a:ext cx="633488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 flipH="1">
            <a:off x="3151798" y="6442399"/>
            <a:ext cx="547990" cy="12331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/>
          <p:nvPr/>
        </p:nvCxnSpPr>
        <p:spPr>
          <a:xfrm flipH="1" flipV="1">
            <a:off x="3151797" y="6270553"/>
            <a:ext cx="547992" cy="1397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H="1" flipV="1">
            <a:off x="3187896" y="6133871"/>
            <a:ext cx="511894" cy="2764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 flipH="1">
            <a:off x="3223817" y="6442399"/>
            <a:ext cx="475971" cy="23731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flipH="1" flipV="1">
            <a:off x="3132820" y="4854113"/>
            <a:ext cx="633488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H="1">
            <a:off x="3218318" y="4886174"/>
            <a:ext cx="547990" cy="12331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flipH="1" flipV="1">
            <a:off x="3218317" y="4714328"/>
            <a:ext cx="547992" cy="1397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H="1" flipV="1">
            <a:off x="3254416" y="4577646"/>
            <a:ext cx="511894" cy="2764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H="1">
            <a:off x="3290337" y="4886174"/>
            <a:ext cx="475971" cy="23731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flipH="1" flipV="1">
            <a:off x="3172214" y="3268669"/>
            <a:ext cx="633488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H="1">
            <a:off x="3257712" y="3300730"/>
            <a:ext cx="547990" cy="12331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 flipH="1" flipV="1">
            <a:off x="3257711" y="3128884"/>
            <a:ext cx="547992" cy="1397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H="1" flipV="1">
            <a:off x="3293810" y="2992202"/>
            <a:ext cx="511894" cy="2764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H="1">
            <a:off x="3329731" y="3300730"/>
            <a:ext cx="475971" cy="23731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 flipH="1" flipV="1">
            <a:off x="3410199" y="5400284"/>
            <a:ext cx="633488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 flipH="1">
            <a:off x="3495697" y="5432345"/>
            <a:ext cx="547990" cy="12331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 flipH="1" flipV="1">
            <a:off x="3495696" y="5260499"/>
            <a:ext cx="547992" cy="1397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H="1" flipV="1">
            <a:off x="3531795" y="5123817"/>
            <a:ext cx="511894" cy="2764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 flipH="1">
            <a:off x="3567716" y="5432345"/>
            <a:ext cx="475971" cy="23731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32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07504" y="1287216"/>
            <a:ext cx="1728773" cy="892720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619437" y="545315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Synergy matrix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2924944"/>
            <a:ext cx="2304256" cy="3816424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4208" y="2784117"/>
            <a:ext cx="2232248" cy="3906153"/>
          </a:xfrm>
          <a:prstGeom prst="rect">
            <a:avLst/>
          </a:prstGeom>
          <a:solidFill>
            <a:srgbClr val="00B05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6284969" y="2420888"/>
            <a:ext cx="246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Uncertainty from sensor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066110" y="2057658"/>
            <a:ext cx="3046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Uncertainty from implemented method</a:t>
            </a:r>
          </a:p>
          <a:p>
            <a:pPr algn="ctr"/>
            <a:r>
              <a:rPr lang="en-US" dirty="0" smtClean="0"/>
              <a:t>(depending on data sampling)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36244" y="764704"/>
            <a:ext cx="3332100" cy="675692"/>
          </a:xfrm>
          <a:prstGeom prst="rect">
            <a:avLst/>
          </a:prstGeom>
          <a:solidFill>
            <a:schemeClr val="accent6">
              <a:lumMod val="60000"/>
              <a:lumOff val="4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5148064" y="917884"/>
            <a:ext cx="192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to calibrate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6516216" y="3090148"/>
            <a:ext cx="216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Spectral response knowledge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Straylight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Linearity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Polarization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Radiometric noise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397221" y="2996952"/>
            <a:ext cx="2160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DCC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PICS-desert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PICS-snow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SNO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Rayleigh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Sunglint</a:t>
            </a:r>
            <a:endParaRPr lang="en-US" dirty="0" smtClean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6537635" y="1502311"/>
            <a:ext cx="1080119" cy="80125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477341" y="1502311"/>
            <a:ext cx="886747" cy="6305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5536" y="3323566"/>
            <a:ext cx="2304256" cy="2913746"/>
          </a:xfrm>
          <a:prstGeom prst="rect">
            <a:avLst/>
          </a:prstGeom>
          <a:solidFill>
            <a:schemeClr val="accent2">
              <a:lumMod val="60000"/>
              <a:lumOff val="40000"/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503975" y="2677235"/>
            <a:ext cx="208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Characterization </a:t>
            </a:r>
          </a:p>
          <a:p>
            <a:pPr algn="ctr"/>
            <a:r>
              <a:rPr lang="en-US" dirty="0" smtClean="0"/>
              <a:t>to be addressed</a:t>
            </a:r>
            <a:endParaRPr lang="en-US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5076056" y="3212976"/>
            <a:ext cx="1512169" cy="24821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39421" y="3490515"/>
            <a:ext cx="2160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Trending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Absolute</a:t>
            </a:r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Interband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Cross-calibration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…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5100861" y="3490515"/>
            <a:ext cx="1512168" cy="29852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5157152" y="3461189"/>
            <a:ext cx="1380483" cy="7918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5166704" y="3461189"/>
            <a:ext cx="1380482" cy="136632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>
            <a:off x="5166705" y="3461189"/>
            <a:ext cx="1421520" cy="191182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5148065" y="3461189"/>
            <a:ext cx="1440160" cy="24878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5135734" y="3461189"/>
            <a:ext cx="1477295" cy="30452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>
            <a:off x="420841" y="1484784"/>
            <a:ext cx="864094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74476" y="1533605"/>
            <a:ext cx="166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be evaluated for each band</a:t>
            </a:r>
            <a:endParaRPr lang="en-US" dirty="0"/>
          </a:p>
        </p:txBody>
      </p:sp>
      <p:cxnSp>
        <p:nvCxnSpPr>
          <p:cNvPr id="50" name="Connecteur droit avec flèche 49"/>
          <p:cNvCxnSpPr/>
          <p:nvPr/>
        </p:nvCxnSpPr>
        <p:spPr>
          <a:xfrm flipH="1" flipV="1">
            <a:off x="2195738" y="3733025"/>
            <a:ext cx="1721474" cy="2465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2189022" y="3757682"/>
            <a:ext cx="1728190" cy="49539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>
            <a:off x="2202016" y="3757682"/>
            <a:ext cx="1721912" cy="1085929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>
            <a:off x="2341422" y="3757682"/>
            <a:ext cx="1582506" cy="161533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 flipV="1">
            <a:off x="6077876" y="5793699"/>
            <a:ext cx="633488" cy="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6163374" y="5825760"/>
            <a:ext cx="547990" cy="1233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H="1" flipV="1">
            <a:off x="6163373" y="5653914"/>
            <a:ext cx="547992" cy="1397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 flipV="1">
            <a:off x="6199472" y="5517232"/>
            <a:ext cx="511894" cy="27646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H="1">
            <a:off x="6235393" y="5825760"/>
            <a:ext cx="475971" cy="23731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H="1" flipV="1">
            <a:off x="6237103" y="5222294"/>
            <a:ext cx="633488" cy="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H="1">
            <a:off x="6322601" y="5254355"/>
            <a:ext cx="547990" cy="1233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H="1" flipV="1">
            <a:off x="6322600" y="5082509"/>
            <a:ext cx="547992" cy="1397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 flipH="1" flipV="1">
            <a:off x="6358699" y="4945827"/>
            <a:ext cx="511894" cy="27646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H="1">
            <a:off x="6394620" y="5254355"/>
            <a:ext cx="475971" cy="23731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 flipH="1" flipV="1">
            <a:off x="6386782" y="4112288"/>
            <a:ext cx="633488" cy="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>
            <a:off x="6472280" y="4144349"/>
            <a:ext cx="547990" cy="1233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flipH="1" flipV="1">
            <a:off x="6472279" y="3972503"/>
            <a:ext cx="547992" cy="1397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H="1" flipV="1">
            <a:off x="6508378" y="3835821"/>
            <a:ext cx="511894" cy="27646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 flipH="1">
            <a:off x="6544299" y="4144349"/>
            <a:ext cx="475971" cy="23731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H="1" flipV="1">
            <a:off x="6228184" y="4629720"/>
            <a:ext cx="633488" cy="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flipH="1">
            <a:off x="6313682" y="4661781"/>
            <a:ext cx="547990" cy="1233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 flipH="1" flipV="1">
            <a:off x="6313681" y="4489935"/>
            <a:ext cx="547992" cy="1397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H="1" flipV="1">
            <a:off x="6349780" y="4353253"/>
            <a:ext cx="511894" cy="27646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H="1">
            <a:off x="6385701" y="4661781"/>
            <a:ext cx="475971" cy="23731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H="1" flipV="1">
            <a:off x="3066300" y="5914038"/>
            <a:ext cx="633488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H="1">
            <a:off x="3151798" y="5946099"/>
            <a:ext cx="547990" cy="12331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flipH="1" flipV="1">
            <a:off x="3151797" y="5774253"/>
            <a:ext cx="547992" cy="1397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 flipH="1" flipV="1">
            <a:off x="3187896" y="5637571"/>
            <a:ext cx="511894" cy="2764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 flipH="1">
            <a:off x="3223817" y="5946099"/>
            <a:ext cx="475971" cy="23731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 flipH="1" flipV="1">
            <a:off x="3066300" y="6410338"/>
            <a:ext cx="633488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/>
          <p:cNvCxnSpPr/>
          <p:nvPr/>
        </p:nvCxnSpPr>
        <p:spPr>
          <a:xfrm flipH="1">
            <a:off x="3151798" y="6442399"/>
            <a:ext cx="547990" cy="12331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/>
          <p:nvPr/>
        </p:nvCxnSpPr>
        <p:spPr>
          <a:xfrm flipH="1" flipV="1">
            <a:off x="3151797" y="6270553"/>
            <a:ext cx="547992" cy="1397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H="1" flipV="1">
            <a:off x="3187896" y="6133871"/>
            <a:ext cx="511894" cy="2764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 flipH="1">
            <a:off x="3223817" y="6442399"/>
            <a:ext cx="475971" cy="23731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flipH="1" flipV="1">
            <a:off x="3132820" y="4854113"/>
            <a:ext cx="633488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flipH="1">
            <a:off x="3218318" y="4886174"/>
            <a:ext cx="547990" cy="12331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flipH="1" flipV="1">
            <a:off x="3218317" y="4714328"/>
            <a:ext cx="547992" cy="1397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H="1" flipV="1">
            <a:off x="3254416" y="4577646"/>
            <a:ext cx="511894" cy="2764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 flipH="1">
            <a:off x="3290337" y="4886174"/>
            <a:ext cx="475971" cy="23731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 flipH="1" flipV="1">
            <a:off x="3172214" y="3268669"/>
            <a:ext cx="633488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 flipH="1">
            <a:off x="3257712" y="3300730"/>
            <a:ext cx="547990" cy="12331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 flipH="1" flipV="1">
            <a:off x="3257711" y="3128884"/>
            <a:ext cx="547992" cy="1397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H="1" flipV="1">
            <a:off x="3293810" y="2992202"/>
            <a:ext cx="511894" cy="2764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 flipH="1">
            <a:off x="3329731" y="3300730"/>
            <a:ext cx="475971" cy="23731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 flipH="1" flipV="1">
            <a:off x="3410199" y="5400284"/>
            <a:ext cx="633488" cy="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 flipH="1">
            <a:off x="3495697" y="5432345"/>
            <a:ext cx="547990" cy="12331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 flipH="1" flipV="1">
            <a:off x="3495696" y="5260499"/>
            <a:ext cx="547992" cy="13978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 flipH="1" flipV="1">
            <a:off x="3531795" y="5123817"/>
            <a:ext cx="511894" cy="27646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 flipH="1">
            <a:off x="3567716" y="5432345"/>
            <a:ext cx="475971" cy="23731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907704" y="620688"/>
            <a:ext cx="713167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Example</a:t>
            </a:r>
            <a:r>
              <a:rPr lang="fr-FR" sz="3600" dirty="0" smtClean="0"/>
              <a:t> : </a:t>
            </a:r>
            <a:r>
              <a:rPr lang="fr-FR" sz="3600" dirty="0" err="1" smtClean="0"/>
              <a:t>combination</a:t>
            </a:r>
            <a:r>
              <a:rPr lang="fr-FR" sz="3600" dirty="0" smtClean="0"/>
              <a:t> of </a:t>
            </a:r>
            <a:r>
              <a:rPr lang="fr-FR" sz="3600" dirty="0" err="1" smtClean="0"/>
              <a:t>Desert</a:t>
            </a:r>
            <a:r>
              <a:rPr lang="fr-FR" sz="3600" dirty="0" smtClean="0"/>
              <a:t>, DCC and Rayleigh</a:t>
            </a:r>
          </a:p>
          <a:p>
            <a:pPr algn="ctr"/>
            <a:r>
              <a:rPr lang="fr-FR" sz="3600" dirty="0" smtClean="0"/>
              <a:t>for MERIS and PARASOL</a:t>
            </a:r>
            <a:endParaRPr lang="en-US" sz="3600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5076056" y="4144349"/>
            <a:ext cx="2001639" cy="12331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 flipH="1" flipV="1">
            <a:off x="2139830" y="4222338"/>
            <a:ext cx="1777382" cy="4532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/>
          <p:nvPr/>
        </p:nvCxnSpPr>
        <p:spPr>
          <a:xfrm flipH="1" flipV="1">
            <a:off x="2202017" y="4300647"/>
            <a:ext cx="1841670" cy="164843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avec flèche 112"/>
          <p:cNvCxnSpPr/>
          <p:nvPr/>
        </p:nvCxnSpPr>
        <p:spPr>
          <a:xfrm flipH="1">
            <a:off x="4920715" y="4144349"/>
            <a:ext cx="2156979" cy="186340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/>
          <p:nvPr/>
        </p:nvCxnSpPr>
        <p:spPr>
          <a:xfrm flipH="1" flipV="1">
            <a:off x="5076056" y="3733025"/>
            <a:ext cx="1944216" cy="41132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avec flèche 114"/>
          <p:cNvCxnSpPr/>
          <p:nvPr/>
        </p:nvCxnSpPr>
        <p:spPr>
          <a:xfrm flipH="1">
            <a:off x="2202017" y="3733025"/>
            <a:ext cx="1715195" cy="52998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24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" y="3068960"/>
            <a:ext cx="4105479" cy="183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02" y="1196752"/>
            <a:ext cx="4127893" cy="186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1" y="1234598"/>
            <a:ext cx="4045701" cy="183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02" y="4965065"/>
            <a:ext cx="4127894" cy="184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1" y="4978353"/>
            <a:ext cx="4045701" cy="181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90" y="3068961"/>
            <a:ext cx="4161606" cy="185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130184" y="277285"/>
            <a:ext cx="2771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/>
              <a:t>443nm band</a:t>
            </a:r>
          </a:p>
          <a:p>
            <a:pPr algn="ctr"/>
            <a:r>
              <a:rPr lang="fr-FR" sz="2400" dirty="0" smtClean="0"/>
              <a:t>as a </a:t>
            </a:r>
            <a:r>
              <a:rPr lang="fr-FR" sz="2400" dirty="0" err="1" smtClean="0"/>
              <a:t>function</a:t>
            </a:r>
            <a:r>
              <a:rPr lang="fr-FR" sz="2400" dirty="0" smtClean="0"/>
              <a:t> of VZA</a:t>
            </a:r>
            <a:endParaRPr lang="en-US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520043" y="867901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MERIS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372200" y="868650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PARASOL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053019" y="3573016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Desert</a:t>
            </a:r>
            <a:endParaRPr lang="fr-F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45634" y="1732746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DCC</a:t>
            </a:r>
            <a:endParaRPr lang="fr-F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995936" y="5445224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Rayleigh</a:t>
            </a:r>
            <a:endParaRPr lang="fr-F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Example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 3"/>
          <p:cNvPicPr/>
          <p:nvPr/>
        </p:nvPicPr>
        <p:blipFill rotWithShape="1">
          <a:blip r:embed="rId2" cstate="print"/>
          <a:srcRect l="-20" t="3650" r="-20"/>
          <a:stretch/>
        </p:blipFill>
        <p:spPr bwMode="auto">
          <a:xfrm>
            <a:off x="179512" y="4653136"/>
            <a:ext cx="8964488" cy="2204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208912" cy="24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3528" y="1052736"/>
            <a:ext cx="247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</a:rPr>
              <a:t>Generale</a:t>
            </a:r>
            <a:r>
              <a:rPr lang="fr-FR" sz="2400" b="1" dirty="0" smtClean="0">
                <a:solidFill>
                  <a:srgbClr val="0070C0"/>
                </a:solidFill>
              </a:rPr>
              <a:t> </a:t>
            </a:r>
            <a:r>
              <a:rPr lang="fr-FR" sz="2400" b="1" dirty="0" err="1" smtClean="0">
                <a:solidFill>
                  <a:srgbClr val="0070C0"/>
                </a:solidFill>
              </a:rPr>
              <a:t>baseline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4263479"/>
            <a:ext cx="321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Application to PARASOL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6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695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Ex: PARASOL - Monitoring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750" y="1052513"/>
            <a:ext cx="8353425" cy="374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 sz="1600" b="1" smtClean="0">
                <a:solidFill>
                  <a:schemeClr val="tx2"/>
                </a:solidFill>
              </a:rPr>
              <a:t>Synergy : calibration of the temporal monitoring</a:t>
            </a:r>
          </a:p>
          <a:p>
            <a:pPr lvl="2"/>
            <a:endParaRPr lang="en-US" altLang="en-US" sz="1400" b="1" smtClean="0">
              <a:solidFill>
                <a:schemeClr val="tx2"/>
              </a:solidFill>
            </a:endParaRPr>
          </a:p>
          <a:p>
            <a:pPr lvl="2"/>
            <a:endParaRPr lang="en-US" altLang="en-US" sz="1400" b="1" smtClean="0">
              <a:solidFill>
                <a:schemeClr val="tx2"/>
              </a:solidFill>
            </a:endParaRPr>
          </a:p>
          <a:p>
            <a:pPr lvl="2"/>
            <a:endParaRPr lang="en-US" altLang="en-US" sz="800" b="1" smtClean="0">
              <a:solidFill>
                <a:schemeClr val="tx2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588125" y="1125538"/>
            <a:ext cx="2430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66FF"/>
                </a:solidFill>
              </a:rPr>
              <a:t>Calibration versus month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908050"/>
            <a:ext cx="9091612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6"/>
          <p:cNvSpPr txBox="1">
            <a:spLocks noChangeArrowheads="1"/>
          </p:cNvSpPr>
          <p:nvPr/>
        </p:nvSpPr>
        <p:spPr bwMode="auto">
          <a:xfrm>
            <a:off x="3863975" y="908050"/>
            <a:ext cx="1063625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 smtClean="0"/>
              <a:t>D=0.018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9525" y="4221163"/>
            <a:ext cx="14795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B</a:t>
            </a:r>
            <a:r>
              <a:rPr lang="fr-FR" sz="1050" dirty="0"/>
              <a:t>1020</a:t>
            </a:r>
            <a:r>
              <a:rPr lang="fr-FR" dirty="0"/>
              <a:t> = 0.018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3438" y="4221163"/>
            <a:ext cx="14049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B</a:t>
            </a:r>
            <a:r>
              <a:rPr lang="fr-FR" sz="1050" dirty="0"/>
              <a:t>865</a:t>
            </a:r>
            <a:r>
              <a:rPr lang="fr-FR" dirty="0"/>
              <a:t> = 0.024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3263" y="6191250"/>
            <a:ext cx="12763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B</a:t>
            </a:r>
            <a:r>
              <a:rPr lang="fr-FR" sz="1050" dirty="0"/>
              <a:t>765</a:t>
            </a:r>
            <a:r>
              <a:rPr lang="fr-FR" dirty="0"/>
              <a:t> = 0.01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05725" y="973138"/>
            <a:ext cx="14033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B</a:t>
            </a:r>
            <a:r>
              <a:rPr lang="fr-FR" sz="1050" dirty="0"/>
              <a:t>670</a:t>
            </a:r>
            <a:r>
              <a:rPr lang="fr-FR" dirty="0"/>
              <a:t> = 0.062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1188" y="908050"/>
            <a:ext cx="12763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B</a:t>
            </a:r>
            <a:r>
              <a:rPr lang="fr-FR" sz="1050" dirty="0"/>
              <a:t>490</a:t>
            </a:r>
            <a:r>
              <a:rPr lang="fr-FR" dirty="0"/>
              <a:t> = 0.16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14888" y="1412875"/>
            <a:ext cx="12588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B</a:t>
            </a:r>
            <a:r>
              <a:rPr lang="fr-FR" sz="1050" dirty="0"/>
              <a:t>565</a:t>
            </a:r>
            <a:r>
              <a:rPr lang="fr-FR" dirty="0"/>
              <a:t> = 0.11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222644" y="603806"/>
            <a:ext cx="180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Best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NES_v4">
  <a:themeElements>
    <a:clrScheme name="1_CNES_v4 1">
      <a:dk1>
        <a:srgbClr val="EC7405"/>
      </a:dk1>
      <a:lt1>
        <a:srgbClr val="FFFFFF"/>
      </a:lt1>
      <a:dk2>
        <a:srgbClr val="005191"/>
      </a:dk2>
      <a:lt2>
        <a:srgbClr val="808080"/>
      </a:lt2>
      <a:accent1>
        <a:srgbClr val="00A7E3"/>
      </a:accent1>
      <a:accent2>
        <a:srgbClr val="B1C800"/>
      </a:accent2>
      <a:accent3>
        <a:srgbClr val="FFFFFF"/>
      </a:accent3>
      <a:accent4>
        <a:srgbClr val="C96203"/>
      </a:accent4>
      <a:accent5>
        <a:srgbClr val="AAD0EF"/>
      </a:accent5>
      <a:accent6>
        <a:srgbClr val="A0B500"/>
      </a:accent6>
      <a:hlink>
        <a:srgbClr val="E2007A"/>
      </a:hlink>
      <a:folHlink>
        <a:srgbClr val="7F408E"/>
      </a:folHlink>
    </a:clrScheme>
    <a:fontScheme name="1_CNES_v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NES_v4 1">
        <a:dk1>
          <a:srgbClr val="EC7405"/>
        </a:dk1>
        <a:lt1>
          <a:srgbClr val="FFFFFF"/>
        </a:lt1>
        <a:dk2>
          <a:srgbClr val="005191"/>
        </a:dk2>
        <a:lt2>
          <a:srgbClr val="808080"/>
        </a:lt2>
        <a:accent1>
          <a:srgbClr val="00A7E3"/>
        </a:accent1>
        <a:accent2>
          <a:srgbClr val="B1C800"/>
        </a:accent2>
        <a:accent3>
          <a:srgbClr val="FFFFFF"/>
        </a:accent3>
        <a:accent4>
          <a:srgbClr val="C96203"/>
        </a:accent4>
        <a:accent5>
          <a:srgbClr val="AAD0EF"/>
        </a:accent5>
        <a:accent6>
          <a:srgbClr val="A0B500"/>
        </a:accent6>
        <a:hlink>
          <a:srgbClr val="E2007A"/>
        </a:hlink>
        <a:folHlink>
          <a:srgbClr val="7F40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537</Words>
  <Application>Microsoft Office PowerPoint</Application>
  <PresentationFormat>Affichage à l'écran (4:3)</PresentationFormat>
  <Paragraphs>270</Paragraphs>
  <Slides>14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Thème Office</vt:lpstr>
      <vt:lpstr>1_CNES_v4</vt:lpstr>
      <vt:lpstr>Synergy   How to merge results from various methods ?  Is it possible to derive a unique approach ?  Bertrand Fougnie, CNES  </vt:lpstr>
      <vt:lpstr>Introduction</vt:lpstr>
      <vt:lpstr>Introduction</vt:lpstr>
      <vt:lpstr>Présentation PowerPoint</vt:lpstr>
      <vt:lpstr>Présentation PowerPoint</vt:lpstr>
      <vt:lpstr>Présentation PowerPoint</vt:lpstr>
      <vt:lpstr>Présentation PowerPoint</vt:lpstr>
      <vt:lpstr>Example</vt:lpstr>
      <vt:lpstr>Ex: PARASOL - Monitoring</vt:lpstr>
      <vt:lpstr>Ex: MODIS&amp;MERIS – Absolute/Interband</vt:lpstr>
      <vt:lpstr>Strategy – step 1 </vt:lpstr>
      <vt:lpstr>Présentation PowerPoint</vt:lpstr>
      <vt:lpstr>Strategy – step 2 </vt:lpstr>
      <vt:lpstr>Présentation PowerPoint</vt:lpstr>
    </vt:vector>
  </TitlesOfParts>
  <Company>CNES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fougnie bertrand</dc:creator>
  <cp:lastModifiedBy>fougnie bertrand</cp:lastModifiedBy>
  <cp:revision>44</cp:revision>
  <dcterms:created xsi:type="dcterms:W3CDTF">2014-09-11T11:16:52Z</dcterms:created>
  <dcterms:modified xsi:type="dcterms:W3CDTF">2014-10-22T10:59:06Z</dcterms:modified>
</cp:coreProperties>
</file>