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85" r:id="rId4"/>
    <p:sldId id="280" r:id="rId5"/>
    <p:sldId id="258" r:id="rId6"/>
    <p:sldId id="265" r:id="rId7"/>
    <p:sldId id="283" r:id="rId8"/>
    <p:sldId id="286" r:id="rId9"/>
    <p:sldId id="268" r:id="rId10"/>
    <p:sldId id="281" r:id="rId11"/>
    <p:sldId id="273" r:id="rId12"/>
    <p:sldId id="275" r:id="rId13"/>
    <p:sldId id="296" r:id="rId14"/>
    <p:sldId id="277" r:id="rId15"/>
    <p:sldId id="278" r:id="rId16"/>
    <p:sldId id="287" r:id="rId17"/>
    <p:sldId id="291" r:id="rId18"/>
    <p:sldId id="293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68955-742D-47A8-920D-5971E055D62E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C1D6D-36C2-49E6-94C4-C0CF21E86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1F7F9-8C1C-4804-BA31-0D482FF5DA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C1D6D-36C2-49E6-94C4-C0CF21E865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1F7F9-8C1C-4804-BA31-0D482FF5DA8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876B-42A5-4D54-BB53-B3C993155C44}" type="datetime1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C031-3577-4A27-9ADC-D2A991E3862C}" type="datetime1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2CB9-92F9-4F41-9EF4-568CE60EFB90}" type="datetime1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39C4-AF4C-4DAB-BCF2-063974AB56BF}" type="datetime1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923E-15C6-4E59-AA52-AFC00F65D481}" type="datetime1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AA73-CB86-4A4C-A740-D3AF2DD0CE30}" type="datetime1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E492-997E-4AD8-8C49-08DDC311061B}" type="datetime1">
              <a:rPr lang="en-US" smtClean="0"/>
              <a:pPr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DF1E-9215-4107-A4BD-11D4345230B1}" type="datetime1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6CDB-1886-4D08-A009-9337606617FF}" type="datetime1">
              <a:rPr lang="en-US" smtClean="0"/>
              <a:pPr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351-0AD7-492A-9B78-36358BC19C2C}" type="datetime1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E7B7-6EC0-4107-8FB5-5D204B272CA7}" type="datetime1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B27C0-9436-4C1B-B193-0E5DDC0686BE}" type="datetime1">
              <a:rPr lang="en-US" smtClean="0"/>
              <a:pPr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84B2-ED2A-4EFC-8F4F-74D665706D6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oaa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228600"/>
            <a:ext cx="857250" cy="857250"/>
          </a:xfrm>
          <a:prstGeom prst="rect">
            <a:avLst/>
          </a:prstGeom>
        </p:spPr>
      </p:pic>
      <p:pic>
        <p:nvPicPr>
          <p:cNvPr id="10" name="Picture 9" descr="GLOG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57607" y="304800"/>
            <a:ext cx="1686393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49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50.png"/><Relationship Id="rId9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tif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8077200" cy="1450975"/>
          </a:xfrm>
        </p:spPr>
        <p:txBody>
          <a:bodyPr>
            <a:normAutofit/>
          </a:bodyPr>
          <a:lstStyle/>
          <a:p>
            <a:r>
              <a:rPr lang="en-US" dirty="0" smtClean="0"/>
              <a:t>An Integrated Calibration Method to Improve the GOES Visible Calibration Accuracy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Fangfang</a:t>
            </a:r>
            <a:r>
              <a:rPr lang="en-US" sz="2000" dirty="0" smtClean="0">
                <a:solidFill>
                  <a:srgbClr val="002060"/>
                </a:solidFill>
              </a:rPr>
              <a:t> Yu and </a:t>
            </a:r>
            <a:r>
              <a:rPr lang="en-US" sz="2000" dirty="0" err="1" smtClean="0">
                <a:solidFill>
                  <a:srgbClr val="002060"/>
                </a:solidFill>
              </a:rPr>
              <a:t>Xiangqian</a:t>
            </a:r>
            <a:r>
              <a:rPr lang="en-US" sz="2000" dirty="0" smtClean="0">
                <a:solidFill>
                  <a:srgbClr val="002060"/>
                </a:solidFill>
              </a:rPr>
              <a:t> Wu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5562600"/>
            <a:ext cx="2724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GSICS VNIR Subgroup </a:t>
            </a:r>
            <a:r>
              <a:rPr lang="en-US" sz="1400" dirty="0" err="1" smtClean="0"/>
              <a:t>Webmeeting</a:t>
            </a:r>
            <a:endParaRPr lang="en-US" sz="1400" dirty="0" smtClean="0"/>
          </a:p>
          <a:p>
            <a:pPr algn="ctr"/>
            <a:r>
              <a:rPr lang="en-US" sz="1400" dirty="0" smtClean="0"/>
              <a:t>10/22/2014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 Reflectance of DCC</a:t>
            </a:r>
            <a:endParaRPr lang="en-US" dirty="0"/>
          </a:p>
        </p:txBody>
      </p:sp>
      <p:pic>
        <p:nvPicPr>
          <p:cNvPr id="4" name="Picture 3" descr="G12.monthlymedianDCC.ref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191000"/>
            <a:ext cx="3276600" cy="1981200"/>
          </a:xfrm>
          <a:prstGeom prst="rect">
            <a:avLst/>
          </a:prstGeom>
        </p:spPr>
      </p:pic>
      <p:pic>
        <p:nvPicPr>
          <p:cNvPr id="5" name="Picture 4" descr="g15.collocatedDCC.refl.histo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6644" y="4267200"/>
            <a:ext cx="3149156" cy="206272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524000"/>
          <a:ext cx="7924799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587"/>
                <a:gridCol w="2316164"/>
                <a:gridCol w="2020048"/>
              </a:tblGrid>
              <a:tr h="32004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GOES-12 (East)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GOES-15 (West)</a:t>
                      </a:r>
                      <a:endParaRPr lang="en-US" sz="1400" b="1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DCC MODIS long-term reflectance (%)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88.87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90.38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SBAF (GOES/MODIS)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0.991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0.994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19400" y="1219200"/>
            <a:ext cx="4147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DCC Reference Reflectance, traceable to Aqua MODIS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1" y="3810000"/>
            <a:ext cx="327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Time-series of monthly MODIS DCC reflectance for GOES-12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3048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DCC Reference Reflectance Derived from Ray-matching Collocated MODIS DCC Pixels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2514600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1: SCIAMACHY data derived provided by D. </a:t>
            </a:r>
            <a:r>
              <a:rPr lang="en-US" sz="1200" dirty="0" err="1" smtClean="0"/>
              <a:t>Doelling</a:t>
            </a:r>
            <a:r>
              <a:rPr lang="en-US" sz="1200" dirty="0" smtClean="0"/>
              <a:t>, 2: GOME-2 data derived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3810000"/>
            <a:ext cx="3276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Histogram of MODIS DCC Reflectance for GOES-15 (Dec 2011 – March 2014)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581001"/>
            <a:ext cx="429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Yu, F. and X. Wu (2014) Remote Sensing of Environment, </a:t>
            </a:r>
            <a:r>
              <a:rPr lang="en-US" sz="1200" dirty="0" smtClean="0"/>
              <a:t>in </a:t>
            </a:r>
            <a:r>
              <a:rPr lang="en-US" sz="1200" dirty="0" smtClean="0"/>
              <a:t>review</a:t>
            </a:r>
            <a:endParaRPr lang="en-US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Combination of the Different Vicarious Calibration Results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3276601"/>
            <a:ext cx="3581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Normalized to the estimated Day1 reflectance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14600" y="17526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12613" y="2209800"/>
            <a:ext cx="1811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Trending fitting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1371600"/>
            <a:ext cx="3227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Monthly average reflectance</a:t>
            </a:r>
            <a:endParaRPr lang="en-US" sz="2000" b="1" dirty="0"/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2341563" y="4210050"/>
          <a:ext cx="249237" cy="323850"/>
        </p:xfrm>
        <a:graphic>
          <a:graphicData uri="http://schemas.openxmlformats.org/presentationml/2006/ole">
            <p:oleObj spid="_x0000_s2050" name="Equation" r:id="rId3" imgW="114120" imgH="215640" progId="Equation.3">
              <p:embed/>
            </p:oleObj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1239837" y="2514600"/>
          <a:ext cx="2722563" cy="490538"/>
        </p:xfrm>
        <a:graphic>
          <a:graphicData uri="http://schemas.openxmlformats.org/presentationml/2006/ole">
            <p:oleObj spid="_x0000_s2051" name="Equation" r:id="rId4" imgW="1409400" imgH="253800" progId="Equation.3">
              <p:embed/>
            </p:oleObj>
          </a:graphicData>
        </a:graphic>
      </p:graphicFrame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1295400" y="4648200"/>
          <a:ext cx="2638778" cy="381000"/>
        </p:xfrm>
        <a:graphic>
          <a:graphicData uri="http://schemas.openxmlformats.org/presentationml/2006/ole">
            <p:oleObj spid="_x0000_s2052" name="Equation" r:id="rId5" imgW="1777229" imgH="253890" progId="Equation.3">
              <p:embed/>
            </p:oleObj>
          </a:graphicData>
        </a:graphic>
      </p:graphicFrame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3677" name="Object 13"/>
          <p:cNvGraphicFramePr>
            <a:graphicFrameLocks noChangeAspect="1"/>
          </p:cNvGraphicFramePr>
          <p:nvPr/>
        </p:nvGraphicFramePr>
        <p:xfrm>
          <a:off x="914400" y="4038600"/>
          <a:ext cx="3691229" cy="634632"/>
        </p:xfrm>
        <a:graphic>
          <a:graphicData uri="http://schemas.openxmlformats.org/presentationml/2006/ole">
            <p:oleObj spid="_x0000_s2053" name="Equation" r:id="rId6" imgW="2717800" imgH="469900" progId="Equation.3">
              <p:embed/>
            </p:oleObj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2514600" y="28956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67000" y="5105400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87456" y="5638800"/>
            <a:ext cx="3385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Combine the Normalized Data</a:t>
            </a:r>
            <a:endParaRPr lang="en-US" sz="2000" b="1" dirty="0"/>
          </a:p>
        </p:txBody>
      </p:sp>
      <p:pic>
        <p:nvPicPr>
          <p:cNvPr id="27" name="Picture 26" descr="g15_combined_normalizati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61978" y="3810000"/>
            <a:ext cx="3872675" cy="2209800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4" name="Picture 23" descr="g12.desert.raymatch.dcc.combined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34697" y="1295400"/>
            <a:ext cx="4209303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Vicarious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858000" cy="160020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sz="2400" dirty="0" smtClean="0"/>
              <a:t> Where is the truth of sensor degradation?</a:t>
            </a:r>
          </a:p>
          <a:p>
            <a:pPr marL="400050" lvl="1" indent="0"/>
            <a:r>
              <a:rPr lang="en-US" sz="2400" dirty="0" smtClean="0"/>
              <a:t>The truth should exist where most observations converge</a:t>
            </a:r>
          </a:p>
          <a:p>
            <a:pPr marL="0" indent="0"/>
            <a:r>
              <a:rPr lang="en-US" sz="2400" dirty="0" smtClean="0"/>
              <a:t>  Recursive filtering to remove the observations away from the “truth” - the fitting curve</a:t>
            </a:r>
            <a:endParaRPr lang="en-US" sz="2400" dirty="0"/>
          </a:p>
        </p:txBody>
      </p:sp>
      <p:pic>
        <p:nvPicPr>
          <p:cNvPr id="6" name="Picture 5" descr="g15_combined_sel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886200"/>
            <a:ext cx="4572000" cy="2608844"/>
          </a:xfrm>
          <a:prstGeom prst="rect">
            <a:avLst/>
          </a:prstGeom>
        </p:spPr>
      </p:pic>
      <p:pic>
        <p:nvPicPr>
          <p:cNvPr id="9" name="Picture 8" descr="G12.Relative.Calibration.ps2pn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810000"/>
            <a:ext cx="4419600" cy="252188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295400"/>
            <a:ext cx="8077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degradation patterns over different reference targets may indicate that the spectral response function degradation, if any, is very small and negligible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38600" y="5791200"/>
            <a:ext cx="152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676400" y="5410200"/>
            <a:ext cx="1828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" idx="3"/>
          </p:cNvCxnSpPr>
          <p:nvPr/>
        </p:nvCxnSpPr>
        <p:spPr>
          <a:xfrm flipV="1">
            <a:off x="5072064" y="5638800"/>
            <a:ext cx="3309936" cy="870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81400" y="6324600"/>
            <a:ext cx="149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ENSO effects?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*Relative calibration accuracy improved to 0.41% when only ray-matching and DCC methods are combined</a:t>
            </a:r>
            <a:endParaRPr lang="en-US" sz="1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" name="Content Placeholder 3" descr="g12g15.mod.SRF.airTrans.veg.water.clou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6054" y="2590800"/>
            <a:ext cx="201794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“Recursive Fitting” Residual Distribution</a:t>
            </a:r>
            <a:endParaRPr lang="en-US" dirty="0"/>
          </a:p>
        </p:txBody>
      </p:sp>
      <p:pic>
        <p:nvPicPr>
          <p:cNvPr id="5" name="Content Placeholder 4" descr="G12.FittingResidual_histogram.ps2p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79458"/>
            <a:ext cx="4507003" cy="51499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Calibration Correction Comparisons</a:t>
            </a:r>
            <a:endParaRPr lang="en-US" dirty="0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2514600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Sonoran</a:t>
            </a:r>
            <a:r>
              <a:rPr lang="en-US" dirty="0" smtClean="0"/>
              <a:t> </a:t>
            </a:r>
            <a:r>
              <a:rPr lang="en-US" b="1" dirty="0" smtClean="0"/>
              <a:t>Desert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2895600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DCC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 descr="G12.Absolute.CorrectionCoeff.Combin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330843"/>
            <a:ext cx="4712399" cy="2688957"/>
          </a:xfrm>
          <a:prstGeom prst="rect">
            <a:avLst/>
          </a:prstGeom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063750" y="1143000"/>
          <a:ext cx="3575050" cy="609600"/>
        </p:xfrm>
        <a:graphic>
          <a:graphicData uri="http://schemas.openxmlformats.org/presentationml/2006/ole">
            <p:oleObj spid="_x0000_s4101" name="Equation" r:id="rId5" imgW="2971800" imgH="507960" progId="Equation.3">
              <p:embed/>
            </p:oleObj>
          </a:graphicData>
        </a:graphic>
      </p:graphicFrame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790825" y="1828800"/>
          <a:ext cx="2495550" cy="276225"/>
        </p:xfrm>
        <a:graphic>
          <a:graphicData uri="http://schemas.openxmlformats.org/presentationml/2006/ole">
            <p:oleObj spid="_x0000_s4103" name="Equation" r:id="rId6" imgW="2311200" imgH="2664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05000" y="1752600"/>
            <a:ext cx="83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where,</a:t>
            </a:r>
            <a:endParaRPr lang="en-US" dirty="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2349500" y="2590800"/>
          <a:ext cx="4597400" cy="266700"/>
        </p:xfrm>
        <a:graphic>
          <a:graphicData uri="http://schemas.openxmlformats.org/presentationml/2006/ole">
            <p:oleObj spid="_x0000_s4105" name="Equation" r:id="rId7" imgW="4597200" imgH="253800" progId="Equation.3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2286000" y="2971800"/>
          <a:ext cx="2171700" cy="266700"/>
        </p:xfrm>
        <a:graphic>
          <a:graphicData uri="http://schemas.openxmlformats.org/presentationml/2006/ole">
            <p:oleObj spid="_x0000_s4107" name="Equation" r:id="rId8" imgW="2171520" imgH="253800" progId="Equation.3">
              <p:embed/>
            </p:oleObj>
          </a:graphicData>
        </a:graphic>
      </p:graphicFrame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2857500" y="2203450"/>
          <a:ext cx="1114425" cy="279400"/>
        </p:xfrm>
        <a:graphic>
          <a:graphicData uri="http://schemas.openxmlformats.org/presentationml/2006/ole">
            <p:oleObj spid="_x0000_s4108" name="Equation" r:id="rId9" imgW="1117440" imgH="26640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0" y="6581001"/>
            <a:ext cx="429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Yu, F. and X. Wu (2014) Remote Sensing of </a:t>
            </a:r>
            <a:r>
              <a:rPr lang="en-US" sz="1200" dirty="0" smtClean="0"/>
              <a:t>Environment, in review</a:t>
            </a:r>
            <a:endParaRPr lang="en-US" sz="12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" y="59436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Co-occurrence of the monitored and reference data period to determine the reference reflectance!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3" name="Picture 22" descr="G15.Absolute.CorrectionCoeff.Combin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10087" y="3342908"/>
            <a:ext cx="4557713" cy="2600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Causes to the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Reference reflectance, especially at Day1 ,is critical to determine the absolute calibration correction coefficients</a:t>
            </a:r>
          </a:p>
          <a:p>
            <a:pPr lvl="1"/>
            <a:r>
              <a:rPr lang="en-US" dirty="0" smtClean="0"/>
              <a:t>Need long-term desert observation to ensure the accurate desert Day1 reflectance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Co-occurrence of the monitored and reference data period to determine the reference reflectance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Possible reflectance difference between overall DCC pixels (±20</a:t>
            </a:r>
            <a:r>
              <a:rPr lang="en-US" baseline="30000" dirty="0" smtClean="0"/>
              <a:t>o</a:t>
            </a:r>
            <a:r>
              <a:rPr lang="en-US" dirty="0" smtClean="0"/>
              <a:t>from sub-satellite point) and subset DCC pixels (±10</a:t>
            </a:r>
            <a:r>
              <a:rPr lang="en-US" baseline="30000" dirty="0" smtClean="0"/>
              <a:t>o</a:t>
            </a:r>
            <a:r>
              <a:rPr lang="en-US" dirty="0" smtClean="0"/>
              <a:t>from sub-satellite)</a:t>
            </a:r>
          </a:p>
          <a:p>
            <a:pPr lvl="1"/>
            <a:r>
              <a:rPr lang="en-US" dirty="0" smtClean="0"/>
              <a:t>Slight Land/ocean DCC difference?</a:t>
            </a:r>
          </a:p>
          <a:p>
            <a:pPr lvl="1"/>
            <a:r>
              <a:rPr lang="en-US" dirty="0" smtClean="0"/>
              <a:t>Slight difference at different viewing angle, residual of DCC ADM correction?</a:t>
            </a:r>
          </a:p>
          <a:p>
            <a:endParaRPr lang="en-US" dirty="0" smtClean="0"/>
          </a:p>
          <a:p>
            <a:r>
              <a:rPr lang="en-US" dirty="0" smtClean="0"/>
              <a:t>Impact of GOES scan mirror reflectivity between nadir (DCC) and off-nadir (Sonoran desert) observations.</a:t>
            </a:r>
          </a:p>
          <a:p>
            <a:endParaRPr lang="en-US" dirty="0" smtClean="0"/>
          </a:p>
        </p:txBody>
      </p:sp>
      <p:pic>
        <p:nvPicPr>
          <p:cNvPr id="5" name="Picture 4" descr="g15.moon.OverSamplingCorrected_irrRatio2Scanangle2.201026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4876800"/>
            <a:ext cx="34290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57150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67508" y="52578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162800" y="502920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5600" y="6581001"/>
            <a:ext cx="1757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 et al. (2013), GSICS QL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55626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GOES-East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51054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GOES-West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60960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nadir</a:t>
            </a:r>
            <a:endParaRPr lang="en-US" sz="12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Time-Series of G12 Error Budget</a:t>
            </a:r>
            <a:endParaRPr lang="en-US" dirty="0"/>
          </a:p>
        </p:txBody>
      </p:sp>
      <p:pic>
        <p:nvPicPr>
          <p:cNvPr id="4" name="Picture 3" descr="G12_RelativeCal_Diff2Int_In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1333500"/>
            <a:ext cx="4572000" cy="2514600"/>
          </a:xfrm>
          <a:prstGeom prst="rect">
            <a:avLst/>
          </a:prstGeom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1485900"/>
            <a:ext cx="42291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1416050" y="3962400"/>
          <a:ext cx="1120775" cy="228600"/>
        </p:xfrm>
        <a:graphic>
          <a:graphicData uri="http://schemas.openxmlformats.org/presentationml/2006/ole">
            <p:oleObj spid="_x0000_s72709" name="Equation" r:id="rId5" imgW="1117440" imgH="228600" progId="Equation.3">
              <p:embed/>
            </p:oleObj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6381750" y="4267200"/>
          <a:ext cx="1054100" cy="215900"/>
        </p:xfrm>
        <a:graphic>
          <a:graphicData uri="http://schemas.openxmlformats.org/presentationml/2006/ole">
            <p:oleObj spid="_x0000_s72711" name="Equation" r:id="rId6" imgW="1054080" imgH="215640" progId="Equation.3">
              <p:embed/>
            </p:oleObj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6426200" y="3962400"/>
          <a:ext cx="1104900" cy="241300"/>
        </p:xfrm>
        <a:graphic>
          <a:graphicData uri="http://schemas.openxmlformats.org/presentationml/2006/ole">
            <p:oleObj spid="_x0000_s72712" name="Equation" r:id="rId7" imgW="1104840" imgH="241200" progId="Equation.3">
              <p:embed/>
            </p:oleObj>
          </a:graphicData>
        </a:graphic>
      </p:graphicFrame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838200" y="5486400"/>
          <a:ext cx="1265903" cy="381000"/>
        </p:xfrm>
        <a:graphic>
          <a:graphicData uri="http://schemas.openxmlformats.org/presentationml/2006/ole">
            <p:oleObj spid="_x0000_s72713" name="Equation" r:id="rId8" imgW="977476" imgH="291973" progId="Equation.3">
              <p:embed/>
            </p:oleObj>
          </a:graphicData>
        </a:graphic>
      </p:graphicFrame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3810000" y="4648200"/>
          <a:ext cx="3297621" cy="381000"/>
        </p:xfrm>
        <a:graphic>
          <a:graphicData uri="http://schemas.openxmlformats.org/presentationml/2006/ole">
            <p:oleObj spid="_x0000_s72715" name="Equation" r:id="rId9" imgW="2387600" imgH="279400" progId="Equation.3">
              <p:embed/>
            </p:oleObj>
          </a:graphicData>
        </a:graphic>
      </p:graphicFrame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2717" name="Object 13"/>
          <p:cNvGraphicFramePr>
            <a:graphicFrameLocks noChangeAspect="1"/>
          </p:cNvGraphicFramePr>
          <p:nvPr/>
        </p:nvGraphicFramePr>
        <p:xfrm>
          <a:off x="3927475" y="5410200"/>
          <a:ext cx="3309938" cy="381000"/>
        </p:xfrm>
        <a:graphic>
          <a:graphicData uri="http://schemas.openxmlformats.org/presentationml/2006/ole">
            <p:oleObj spid="_x0000_s72717" name="Equation" r:id="rId10" imgW="2565360" imgH="29196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6581001"/>
            <a:ext cx="429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Yu, F. and X. Wu (2014) Remote Sensing of Environment, </a:t>
            </a:r>
            <a:r>
              <a:rPr lang="en-US" sz="1200" dirty="0" smtClean="0"/>
              <a:t>in review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4724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Integrated method uncertainty</a:t>
            </a:r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>
            <a:off x="2971800" y="4648200"/>
            <a:ext cx="4572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00200" y="6096000"/>
            <a:ext cx="567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Integration of DCC and Ray-matching results as the “truth”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Anchoring date</a:t>
            </a:r>
          </a:p>
          <a:p>
            <a:pPr lvl="1"/>
            <a:r>
              <a:rPr lang="en-US" dirty="0" smtClean="0"/>
              <a:t>Day 1</a:t>
            </a:r>
          </a:p>
          <a:p>
            <a:pPr lvl="2"/>
            <a:r>
              <a:rPr lang="en-US" dirty="0" smtClean="0"/>
              <a:t>Pros:  consistent, valuable to detect the potential SRF shift and/or reference target change/variation</a:t>
            </a:r>
          </a:p>
          <a:p>
            <a:pPr lvl="2"/>
            <a:r>
              <a:rPr lang="en-US" dirty="0" smtClean="0"/>
              <a:t>Cons:  relatively larger uncertainty</a:t>
            </a:r>
          </a:p>
          <a:p>
            <a:pPr lvl="1"/>
            <a:r>
              <a:rPr lang="en-US" dirty="0" smtClean="0"/>
              <a:t>Median date over the period</a:t>
            </a:r>
          </a:p>
          <a:p>
            <a:pPr lvl="2"/>
            <a:r>
              <a:rPr lang="en-US" dirty="0" smtClean="0"/>
              <a:t>Pro: </a:t>
            </a:r>
            <a:r>
              <a:rPr lang="en-US" dirty="0" smtClean="0"/>
              <a:t>possible </a:t>
            </a:r>
            <a:r>
              <a:rPr lang="en-US" dirty="0" smtClean="0"/>
              <a:t>reduced uncertainty</a:t>
            </a:r>
          </a:p>
          <a:p>
            <a:pPr lvl="2"/>
            <a:r>
              <a:rPr lang="en-US" dirty="0" smtClean="0"/>
              <a:t>Cons: dynamic median dates at different time (days after operation).</a:t>
            </a:r>
          </a:p>
          <a:p>
            <a:pPr lvl="1"/>
            <a:r>
              <a:rPr lang="en-US" dirty="0" smtClean="0"/>
              <a:t>Suggestion</a:t>
            </a:r>
          </a:p>
          <a:p>
            <a:pPr lvl="2"/>
            <a:r>
              <a:rPr lang="en-US" dirty="0" smtClean="0"/>
              <a:t>Re-analysis: median date as the anchors.  </a:t>
            </a:r>
            <a:r>
              <a:rPr lang="en-US" dirty="0" err="1" smtClean="0"/>
              <a:t>Trendings</a:t>
            </a:r>
            <a:r>
              <a:rPr lang="en-US" dirty="0" smtClean="0"/>
              <a:t> anchored at Day1 used to evaluate the potential SRF shift and/or reference target</a:t>
            </a:r>
          </a:p>
          <a:p>
            <a:pPr lvl="2"/>
            <a:r>
              <a:rPr lang="en-US" dirty="0" smtClean="0"/>
              <a:t>Near real-time:  anchored at day 1</a:t>
            </a:r>
          </a:p>
          <a:p>
            <a:endParaRPr lang="en-US" dirty="0" smtClean="0"/>
          </a:p>
          <a:p>
            <a:r>
              <a:rPr lang="en-US" dirty="0" smtClean="0"/>
              <a:t>Sensitivity of DCC/Ray-matching minimum pixels for reliable monthly data</a:t>
            </a:r>
          </a:p>
          <a:p>
            <a:pPr lvl="1"/>
            <a:r>
              <a:rPr lang="en-US" dirty="0" smtClean="0"/>
              <a:t>Current values randomly selected</a:t>
            </a:r>
          </a:p>
          <a:p>
            <a:pPr lvl="1"/>
            <a:r>
              <a:rPr lang="en-US" dirty="0" smtClean="0"/>
              <a:t>Should not be critical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Can it be used for on-board calibration verification like ABI and MODIS</a:t>
            </a:r>
          </a:p>
          <a:p>
            <a:pPr lvl="1"/>
            <a:r>
              <a:rPr lang="en-US" dirty="0" smtClean="0"/>
              <a:t>yes</a:t>
            </a:r>
          </a:p>
          <a:p>
            <a:r>
              <a:rPr lang="en-US" dirty="0" smtClean="0"/>
              <a:t>Relative calibration: how to handle </a:t>
            </a:r>
            <a:r>
              <a:rPr lang="en-US" dirty="0" smtClean="0"/>
              <a:t>with rapid change like VIIRS early in orbit period</a:t>
            </a:r>
            <a:endParaRPr lang="en-US" dirty="0" smtClean="0"/>
          </a:p>
          <a:p>
            <a:pPr lvl="1"/>
            <a:r>
              <a:rPr lang="en-US" dirty="0" smtClean="0"/>
              <a:t>Rapid change relies </a:t>
            </a:r>
            <a:r>
              <a:rPr lang="en-US" dirty="0" smtClean="0"/>
              <a:t>on the on-board </a:t>
            </a:r>
            <a:r>
              <a:rPr lang="en-US" dirty="0" smtClean="0"/>
              <a:t>calibration</a:t>
            </a:r>
            <a:endParaRPr lang="en-US" dirty="0" smtClean="0"/>
          </a:p>
          <a:p>
            <a:pPr lvl="1"/>
            <a:r>
              <a:rPr lang="en-US" dirty="0" smtClean="0"/>
              <a:t>Improved relative calibration to reduced latency time for the warning </a:t>
            </a:r>
          </a:p>
          <a:p>
            <a:r>
              <a:rPr lang="en-US" dirty="0" smtClean="0"/>
              <a:t>Degradation fitting function</a:t>
            </a:r>
          </a:p>
          <a:p>
            <a:pPr lvl="1"/>
            <a:r>
              <a:rPr lang="en-US" dirty="0" smtClean="0"/>
              <a:t>Accurate degradation function is another key to the success!</a:t>
            </a:r>
          </a:p>
          <a:p>
            <a:pPr lvl="1"/>
            <a:r>
              <a:rPr lang="en-US" dirty="0" smtClean="0"/>
              <a:t>Suggestion </a:t>
            </a:r>
            <a:r>
              <a:rPr lang="en-US" dirty="0" smtClean="0"/>
              <a:t>u</a:t>
            </a:r>
            <a:r>
              <a:rPr lang="en-US" dirty="0" smtClean="0"/>
              <a:t>sing </a:t>
            </a:r>
            <a:r>
              <a:rPr lang="en-US" dirty="0" smtClean="0"/>
              <a:t>different fitting function once the rapid change </a:t>
            </a:r>
            <a:r>
              <a:rPr lang="en-US" dirty="0" smtClean="0"/>
              <a:t>occurs, or when necessary</a:t>
            </a:r>
            <a:endParaRPr lang="en-US" dirty="0" smtClean="0"/>
          </a:p>
          <a:p>
            <a:r>
              <a:rPr lang="en-US" dirty="0" smtClean="0"/>
              <a:t>Absolute </a:t>
            </a:r>
            <a:r>
              <a:rPr lang="en-US" dirty="0" smtClean="0"/>
              <a:t>calibration vs. relative calibration accuracy</a:t>
            </a:r>
            <a:endParaRPr lang="en-US" dirty="0" smtClean="0"/>
          </a:p>
          <a:p>
            <a:pPr lvl="1"/>
            <a:r>
              <a:rPr lang="en-US" dirty="0" smtClean="0"/>
              <a:t>This method </a:t>
            </a:r>
            <a:r>
              <a:rPr lang="en-US" dirty="0" smtClean="0"/>
              <a:t>can improve the relative calibration accuracy, not </a:t>
            </a:r>
            <a:r>
              <a:rPr lang="en-US" dirty="0" smtClean="0"/>
              <a:t>the </a:t>
            </a:r>
            <a:r>
              <a:rPr lang="en-US" dirty="0" smtClean="0"/>
              <a:t>absolute calibration </a:t>
            </a:r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Therefore useful to provide early warning for the on-board calibration anomaly</a:t>
            </a:r>
            <a:endParaRPr lang="en-US" dirty="0" smtClean="0"/>
          </a:p>
          <a:p>
            <a:pPr lvl="1"/>
            <a:r>
              <a:rPr lang="en-US" dirty="0" smtClean="0"/>
              <a:t>Provide more robust result to distinguish the abs. calibration difference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integrated method can improve the relative calibration accuracy for the GOES Imager visible channels (GOES-East)</a:t>
            </a:r>
          </a:p>
          <a:p>
            <a:pPr lvl="1"/>
            <a:r>
              <a:rPr lang="en-US" dirty="0" smtClean="0"/>
              <a:t>Maximum overall uncertainty is about 2%  in the first one year with long-term stability &lt;0.5%</a:t>
            </a:r>
          </a:p>
          <a:p>
            <a:pPr lvl="1"/>
            <a:r>
              <a:rPr lang="en-US" dirty="0" smtClean="0"/>
              <a:t>After about 2 years, calibration accuracy is generally stable at &lt;1%</a:t>
            </a:r>
          </a:p>
          <a:p>
            <a:pPr lvl="1"/>
            <a:r>
              <a:rPr lang="en-US" dirty="0" smtClean="0"/>
              <a:t>Similar error budget assessment is needed for the GOES-West satellites </a:t>
            </a:r>
          </a:p>
          <a:p>
            <a:endParaRPr lang="en-US" dirty="0" smtClean="0"/>
          </a:p>
          <a:p>
            <a:r>
              <a:rPr lang="en-US" dirty="0" smtClean="0"/>
              <a:t>For the GOES-West satellites, the stellar calibration is expected to play a critical role to improve the relative calibration accuracy</a:t>
            </a:r>
          </a:p>
          <a:p>
            <a:pPr lvl="1"/>
            <a:r>
              <a:rPr lang="en-US" dirty="0" smtClean="0"/>
              <a:t>Especially in the early stage of the satellite mission life</a:t>
            </a:r>
          </a:p>
          <a:p>
            <a:endParaRPr lang="en-US" dirty="0" smtClean="0"/>
          </a:p>
          <a:p>
            <a:r>
              <a:rPr lang="en-US" dirty="0" smtClean="0"/>
              <a:t>For the GOES-East satellites, the ray-matching and DCC results play almost equally important roles in the integrated method</a:t>
            </a:r>
          </a:p>
          <a:p>
            <a:pPr lvl="1"/>
            <a:r>
              <a:rPr lang="en-US" dirty="0" smtClean="0"/>
              <a:t>The stellar observations are expected to further improve the relative calibration accuracy </a:t>
            </a:r>
          </a:p>
          <a:p>
            <a:endParaRPr lang="en-US" dirty="0" smtClean="0"/>
          </a:p>
          <a:p>
            <a:r>
              <a:rPr lang="en-US" dirty="0" smtClean="0"/>
              <a:t>The difference between desert- and DCC- based absolute calibration accuracy is less than 1%</a:t>
            </a:r>
          </a:p>
          <a:p>
            <a:pPr lvl="1"/>
            <a:r>
              <a:rPr lang="en-US" dirty="0" smtClean="0"/>
              <a:t>Bias may be reduced with the correction of scan angle dependent reflectivity</a:t>
            </a:r>
          </a:p>
          <a:p>
            <a:endParaRPr lang="en-US" dirty="0" smtClean="0"/>
          </a:p>
          <a:p>
            <a:r>
              <a:rPr lang="en-US" dirty="0" smtClean="0"/>
              <a:t>Tools and knowledge/experience will continue evolving and will be applied to </a:t>
            </a:r>
            <a:r>
              <a:rPr lang="en-US" dirty="0" smtClean="0"/>
              <a:t>verify </a:t>
            </a:r>
            <a:r>
              <a:rPr lang="en-US" dirty="0" smtClean="0"/>
              <a:t>radiometric calibration accuracy of GOES-R ABI solar reflectance channels.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Multiple vicarious methods are usually available for the VNIR channels</a:t>
            </a:r>
          </a:p>
          <a:p>
            <a:pPr lvl="1"/>
            <a:r>
              <a:rPr lang="en-US" dirty="0" smtClean="0"/>
              <a:t>Different stable reference used for each method</a:t>
            </a:r>
          </a:p>
          <a:p>
            <a:pPr lvl="1"/>
            <a:r>
              <a:rPr lang="en-US" dirty="0" smtClean="0"/>
              <a:t>Independently </a:t>
            </a:r>
            <a:r>
              <a:rPr lang="en-US" dirty="0" smtClean="0"/>
              <a:t>evaluate the sensor performance &amp; cross verifications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GSICS VNIR inter-calibrations</a:t>
            </a:r>
          </a:p>
          <a:p>
            <a:pPr lvl="1"/>
            <a:r>
              <a:rPr lang="en-US" dirty="0" smtClean="0"/>
              <a:t>Two  common references: DCC &amp; Moon  </a:t>
            </a:r>
          </a:p>
          <a:p>
            <a:pPr lvl="1"/>
            <a:r>
              <a:rPr lang="en-US" dirty="0" smtClean="0"/>
              <a:t>Other options: Desert, Rayleigh scattering, Ray-matching, star, sun-glint …</a:t>
            </a:r>
          </a:p>
          <a:p>
            <a:pPr lvl="1"/>
            <a:r>
              <a:rPr lang="en-US" dirty="0" smtClean="0"/>
              <a:t>Absolute calibration vs. Relative calibration: no method can excel to the others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to combine the multiple vicarious calibration methods?</a:t>
            </a:r>
          </a:p>
          <a:p>
            <a:pPr lvl="1"/>
            <a:r>
              <a:rPr lang="en-US" dirty="0" smtClean="0"/>
              <a:t>Can we improve the calibration accuracy from the combined results?</a:t>
            </a:r>
          </a:p>
          <a:p>
            <a:pPr lvl="1"/>
            <a:r>
              <a:rPr lang="en-US" dirty="0" smtClean="0"/>
              <a:t>Improved absolute calibration accuracy: long-term climate change studies</a:t>
            </a:r>
          </a:p>
          <a:p>
            <a:pPr lvl="1"/>
            <a:r>
              <a:rPr lang="en-US" dirty="0" smtClean="0"/>
              <a:t>Improved relative calibration accuracy: early change (trending) detection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GSICS </a:t>
            </a:r>
            <a:r>
              <a:rPr lang="en-US" dirty="0" smtClean="0"/>
              <a:t>VNIR </a:t>
            </a:r>
            <a:r>
              <a:rPr lang="en-US" dirty="0" smtClean="0"/>
              <a:t>products</a:t>
            </a:r>
            <a:endParaRPr lang="en-US" dirty="0" smtClean="0"/>
          </a:p>
          <a:p>
            <a:pPr lvl="1"/>
            <a:r>
              <a:rPr lang="en-US" dirty="0" smtClean="0"/>
              <a:t>Verification of AHI/ABI on-orbit calibration accuracy &amp; early warning of on-orbit calibration anomaly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the individual vicarious calibration method implemented in-house for GOES Imager visible channel at NOAA/NESDIS</a:t>
            </a:r>
          </a:p>
          <a:p>
            <a:endParaRPr lang="en-US" dirty="0" smtClean="0"/>
          </a:p>
          <a:p>
            <a:r>
              <a:rPr lang="en-US" dirty="0" smtClean="0"/>
              <a:t>Integrate the different vicarious calibration methods to improve the calibration accuracy</a:t>
            </a:r>
          </a:p>
          <a:p>
            <a:pPr lvl="1"/>
            <a:r>
              <a:rPr lang="en-US" dirty="0" smtClean="0"/>
              <a:t>Improve the relative calibration accuracy</a:t>
            </a:r>
          </a:p>
          <a:p>
            <a:pPr lvl="1"/>
            <a:r>
              <a:rPr lang="en-US" dirty="0" smtClean="0"/>
              <a:t>Evaluate the difference between different absolute calibration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55626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Manuscript on the research method was submitted </a:t>
            </a:r>
            <a:r>
              <a:rPr lang="en-US" sz="1600" dirty="0" smtClean="0">
                <a:solidFill>
                  <a:srgbClr val="FF0000"/>
                </a:solidFill>
              </a:rPr>
              <a:t>to Remote Sensing of Environment for peer-review purpose </a:t>
            </a:r>
            <a:r>
              <a:rPr lang="en-US" sz="1600" dirty="0" smtClean="0">
                <a:solidFill>
                  <a:srgbClr val="FF0000"/>
                </a:solidFill>
              </a:rPr>
              <a:t>on </a:t>
            </a:r>
            <a:r>
              <a:rPr lang="en-US" sz="1600" dirty="0" smtClean="0">
                <a:solidFill>
                  <a:srgbClr val="FF0000"/>
                </a:solidFill>
              </a:rPr>
              <a:t>July 22, </a:t>
            </a:r>
            <a:r>
              <a:rPr lang="en-US" sz="1600" dirty="0" smtClean="0">
                <a:solidFill>
                  <a:srgbClr val="FF0000"/>
                </a:solidFill>
              </a:rPr>
              <a:t>2014.  Received positive feedbacks from two anonymous reviewers with many constructive </a:t>
            </a:r>
            <a:r>
              <a:rPr lang="en-US" sz="1600" dirty="0" smtClean="0">
                <a:solidFill>
                  <a:srgbClr val="FF0000"/>
                </a:solidFill>
              </a:rPr>
              <a:t>comments on Oct. 13, 2014. 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 Imager Visible Vicarious Calibration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Reference targets: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Stars –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relative cal.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Ray-matching –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relative cal.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Sonoran desert – </a:t>
            </a:r>
            <a:r>
              <a:rPr lang="en-US" dirty="0" smtClean="0">
                <a:solidFill>
                  <a:schemeClr val="tx1"/>
                </a:solidFill>
              </a:rPr>
              <a:t>absolute cal.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Deep Convective Cloud (DCC) –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absolute cal.</a:t>
            </a:r>
          </a:p>
          <a:p>
            <a:pPr lvl="1"/>
            <a:r>
              <a:rPr lang="en-US" dirty="0" smtClean="0"/>
              <a:t>Moon </a:t>
            </a:r>
            <a:r>
              <a:rPr lang="en-US" dirty="0" smtClean="0"/>
              <a:t>– to </a:t>
            </a:r>
            <a:r>
              <a:rPr lang="en-US" dirty="0" smtClean="0"/>
              <a:t>be implemented </a:t>
            </a:r>
            <a:r>
              <a:rPr lang="en-US" dirty="0" smtClean="0"/>
              <a:t>with </a:t>
            </a:r>
            <a:r>
              <a:rPr lang="en-US" dirty="0" smtClean="0"/>
              <a:t>GSICS Implemented ROLO (GIRO) </a:t>
            </a:r>
            <a:r>
              <a:rPr lang="en-US" dirty="0" smtClean="0"/>
              <a:t>model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Absolute calibration accuracy was achieved by calibrating the GOES Imager visible data traceable to Aqua MODIS Band 1 C6 standard </a:t>
            </a:r>
          </a:p>
          <a:p>
            <a:pPr lvl="1"/>
            <a:r>
              <a:rPr lang="en-US" dirty="0" smtClean="0"/>
              <a:t>Recommended by the GSICS </a:t>
            </a:r>
            <a:r>
              <a:rPr lang="en-US" dirty="0" smtClean="0"/>
              <a:t>VNIR sub-group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GOES-15 (GOES-West, 135W) and GOES-12 (GOES-East, 75W) as examples 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5638800" y="1524000"/>
            <a:ext cx="685800" cy="1371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00800" y="1905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In-house implemented algorithms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Spectral Response Functions &amp; Desert/Clouds/Vegetation/Water Spectra</a:t>
            </a:r>
            <a:endParaRPr lang="en-US" dirty="0"/>
          </a:p>
        </p:txBody>
      </p:sp>
      <p:pic>
        <p:nvPicPr>
          <p:cNvPr id="4" name="Content Placeholder 3" descr="g12g15.mod.SRF.airTrans.veg.water.clou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5257800" cy="3375193"/>
          </a:xfrm>
        </p:spPr>
      </p:pic>
      <p:grpSp>
        <p:nvGrpSpPr>
          <p:cNvPr id="13" name="Group 12"/>
          <p:cNvGrpSpPr/>
          <p:nvPr/>
        </p:nvGrpSpPr>
        <p:grpSpPr>
          <a:xfrm>
            <a:off x="2514600" y="4724400"/>
            <a:ext cx="5334000" cy="1923383"/>
            <a:chOff x="3581400" y="1219200"/>
            <a:chExt cx="5334000" cy="1923383"/>
          </a:xfrm>
        </p:grpSpPr>
        <p:grpSp>
          <p:nvGrpSpPr>
            <p:cNvPr id="10" name="Group 9"/>
            <p:cNvGrpSpPr/>
            <p:nvPr/>
          </p:nvGrpSpPr>
          <p:grpSpPr>
            <a:xfrm>
              <a:off x="3581400" y="1219200"/>
              <a:ext cx="5334000" cy="1923383"/>
              <a:chOff x="4419600" y="457200"/>
              <a:chExt cx="5334000" cy="1923383"/>
            </a:xfrm>
          </p:grpSpPr>
          <p:pic>
            <p:nvPicPr>
              <p:cNvPr id="26626" name="Picture 2" descr="http://www.universetoday.com/wp-content/uploads/2005-0505globalmap-full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0" y="457200"/>
                <a:ext cx="4038600" cy="1923383"/>
              </a:xfrm>
              <a:prstGeom prst="rect">
                <a:avLst/>
              </a:prstGeom>
              <a:noFill/>
            </p:spPr>
          </p:pic>
          <p:sp>
            <p:nvSpPr>
              <p:cNvPr id="7" name="Oval 6"/>
              <p:cNvSpPr/>
              <p:nvPr/>
            </p:nvSpPr>
            <p:spPr>
              <a:xfrm>
                <a:off x="5105400" y="762000"/>
                <a:ext cx="1295400" cy="12954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419600" y="762000"/>
                <a:ext cx="1295400" cy="12954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458200" y="685800"/>
                <a:ext cx="1295400" cy="12954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682731" y="2085201"/>
              <a:ext cx="651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GOES-E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2085201"/>
              <a:ext cx="712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GOES-W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gure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0" y="1447800"/>
            <a:ext cx="2133600" cy="1143000"/>
          </a:xfrm>
          <a:prstGeom prst="rect">
            <a:avLst/>
          </a:prstGeom>
        </p:spPr>
      </p:pic>
      <p:pic>
        <p:nvPicPr>
          <p:cNvPr id="19" name="Picture 18" descr="Figure10a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1400" y="5638800"/>
            <a:ext cx="15240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Sonoran 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7696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Target is long-term radiometrically, spatially and spectrally stable at GOES viewing geometries.</a:t>
            </a:r>
          </a:p>
          <a:p>
            <a:endParaRPr lang="en-US" sz="2400" dirty="0" smtClean="0"/>
          </a:p>
          <a:p>
            <a:r>
              <a:rPr lang="en-US" sz="2400" dirty="0" smtClean="0"/>
              <a:t>Challenges:</a:t>
            </a:r>
          </a:p>
          <a:p>
            <a:pPr lvl="1"/>
            <a:r>
              <a:rPr lang="en-US" sz="1800" dirty="0" smtClean="0"/>
              <a:t>Impact of seasonal variation of solar zenith angle</a:t>
            </a:r>
          </a:p>
          <a:p>
            <a:pPr lvl="1"/>
            <a:r>
              <a:rPr lang="en-US" sz="1800" dirty="0" smtClean="0"/>
              <a:t>Impacts of daily dynamic atmospheric components and periodic climatic variations e.g. ENSO events</a:t>
            </a:r>
          </a:p>
          <a:p>
            <a:pPr lvl="1"/>
            <a:r>
              <a:rPr lang="en-US" sz="1800" dirty="0" smtClean="0"/>
              <a:t>Different SRFs</a:t>
            </a:r>
          </a:p>
          <a:p>
            <a:pPr lvl="1"/>
            <a:r>
              <a:rPr lang="en-US" sz="1800" dirty="0" smtClean="0"/>
              <a:t>No strict GEO-LEO ray-matching pixels for absolute cal.</a:t>
            </a:r>
          </a:p>
          <a:p>
            <a:endParaRPr lang="en-US" dirty="0" smtClean="0"/>
          </a:p>
          <a:p>
            <a:r>
              <a:rPr lang="en-US" dirty="0" smtClean="0"/>
              <a:t>Absolute Calibration:</a:t>
            </a:r>
          </a:p>
          <a:p>
            <a:pPr lvl="1"/>
            <a:r>
              <a:rPr lang="en-US" sz="1800" dirty="0" smtClean="0"/>
              <a:t>Quadratic fitting for sensor degradation + two sine functions for the impacts of seasonal changes of solar zenith angle and atmospheric components.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Hyperion data for the spectral correction</a:t>
            </a:r>
          </a:p>
          <a:p>
            <a:pPr lvl="1"/>
            <a:r>
              <a:rPr lang="en-US" sz="1800" dirty="0" smtClean="0"/>
              <a:t>One year of satellite measurements to develop the BRDF model to transfer the Aqua MODIS data to GOES viewing geometries</a:t>
            </a:r>
          </a:p>
          <a:p>
            <a:pPr lvl="1"/>
            <a:endParaRPr lang="en-US" sz="1800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3366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Yu, F. et al. (2014) JGR doi:10.1002/2013JD020702</a:t>
            </a:r>
            <a:endParaRPr lang="en-US" sz="1200" dirty="0"/>
          </a:p>
        </p:txBody>
      </p:sp>
      <p:pic>
        <p:nvPicPr>
          <p:cNvPr id="7" name="Picture 2" descr="Fig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52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39000" y="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[32.05N-32.25N, 114.7W-114.4W]</a:t>
            </a:r>
            <a:endParaRPr lang="en-US" sz="1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85800" y="152400"/>
            <a:ext cx="1717081" cy="1313021"/>
            <a:chOff x="4800600" y="1828800"/>
            <a:chExt cx="2887818" cy="2203158"/>
          </a:xfrm>
        </p:grpSpPr>
        <p:grpSp>
          <p:nvGrpSpPr>
            <p:cNvPr id="10" name="Group 4"/>
            <p:cNvGrpSpPr/>
            <p:nvPr/>
          </p:nvGrpSpPr>
          <p:grpSpPr>
            <a:xfrm>
              <a:off x="4953000" y="1828800"/>
              <a:ext cx="2667000" cy="1905000"/>
              <a:chOff x="5257800" y="5181600"/>
              <a:chExt cx="2825163" cy="167640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91200" y="5181600"/>
                <a:ext cx="1463842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goes_satellite.g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257800" y="6248400"/>
                <a:ext cx="553250" cy="609600"/>
              </a:xfrm>
              <a:prstGeom prst="rect">
                <a:avLst/>
              </a:prstGeom>
            </p:spPr>
          </p:pic>
          <p:pic>
            <p:nvPicPr>
              <p:cNvPr id="17" name="Picture 16" descr="goes_satellite.g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620000" y="6347883"/>
                <a:ext cx="462963" cy="510117"/>
              </a:xfrm>
              <a:prstGeom prst="rect">
                <a:avLst/>
              </a:prstGeom>
            </p:spPr>
          </p:pic>
        </p:grpSp>
        <p:cxnSp>
          <p:nvCxnSpPr>
            <p:cNvPr id="11" name="Straight Arrow Connector 10"/>
            <p:cNvCxnSpPr/>
            <p:nvPr/>
          </p:nvCxnSpPr>
          <p:spPr>
            <a:xfrm flipV="1">
              <a:off x="5257800" y="2514600"/>
              <a:ext cx="762000" cy="762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6324600" y="2514600"/>
              <a:ext cx="91440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66609" y="3618816"/>
              <a:ext cx="1221809" cy="413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GOES-East</a:t>
              </a:r>
              <a:endParaRPr 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0600" y="3589249"/>
              <a:ext cx="1313471" cy="413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GOES-West</a:t>
              </a:r>
              <a:endParaRPr lang="en-US" sz="1000" dirty="0"/>
            </a:p>
          </p:txBody>
        </p:sp>
      </p:grpSp>
      <p:pic>
        <p:nvPicPr>
          <p:cNvPr id="20" name="Picture 19" descr="g12.ref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67600" y="2819400"/>
            <a:ext cx="1371600" cy="1371600"/>
          </a:xfrm>
          <a:prstGeom prst="rect">
            <a:avLst/>
          </a:prstGeom>
        </p:spPr>
      </p:pic>
      <p:pic>
        <p:nvPicPr>
          <p:cNvPr id="21" name="Picture 20" descr="scatterplot_g12modis_sbaf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96200" y="4343400"/>
            <a:ext cx="1143000" cy="1066800"/>
          </a:xfrm>
          <a:prstGeom prst="rect">
            <a:avLst/>
          </a:prstGeom>
        </p:spPr>
      </p:pic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482600" y="5257800"/>
          <a:ext cx="6527800" cy="317500"/>
        </p:xfrm>
        <a:graphic>
          <a:graphicData uri="http://schemas.openxmlformats.org/presentationml/2006/ole">
            <p:oleObj spid="_x0000_s30721" name="Equation" r:id="rId10" imgW="3593880" imgH="253800" progId="Equation.3">
              <p:embed/>
            </p:oleObj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153400" y="6356351"/>
            <a:ext cx="533400" cy="273050"/>
          </a:xfrm>
        </p:spPr>
        <p:txBody>
          <a:bodyPr/>
          <a:lstStyle/>
          <a:p>
            <a:fld id="{F59584B2-ED2A-4EFC-8F4F-74D665706D6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reflectance of Sonoran Desert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1524000"/>
          <a:ext cx="7696201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071"/>
                <a:gridCol w="2249352"/>
                <a:gridCol w="1961778"/>
              </a:tblGrid>
              <a:tr h="32004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GOES-12 (East)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GOES-15 (West)</a:t>
                      </a:r>
                      <a:endParaRPr lang="en-US" sz="1400" b="1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Desert MODIS long-term reflectance (%)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32.59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34.29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SBAF (GOES/MODIS,</a:t>
                      </a:r>
                      <a:r>
                        <a:rPr lang="en-US" sz="1400" b="1" baseline="0" dirty="0" smtClean="0"/>
                        <a:t> Hyperion data derived)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0.949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0.929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19400" y="1219200"/>
            <a:ext cx="4296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Desert Reference Reflectance, traceable to Aqua MODIS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2819400"/>
            <a:ext cx="321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Daily median MODIS reflectance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705600" y="32004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81600" y="3581400"/>
            <a:ext cx="316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Removal of contaminated pixels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05600" y="40386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57800" y="4419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the daily clear-sky pixel reflectance at monthly interval</a:t>
            </a:r>
            <a:endParaRPr lang="en-US" dirty="0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4343400" y="6019800"/>
          <a:ext cx="4654306" cy="217898"/>
        </p:xfrm>
        <a:graphic>
          <a:graphicData uri="http://schemas.openxmlformats.org/presentationml/2006/ole">
            <p:oleObj spid="_x0000_s37890" name="Equation" r:id="rId4" imgW="3733800" imgH="254000" progId="Equation.3">
              <p:embed/>
            </p:oleObj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6781800" y="51054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38133" y="5486400"/>
            <a:ext cx="132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Trend fitting</a:t>
            </a:r>
            <a:endParaRPr lang="en-US" dirty="0"/>
          </a:p>
        </p:txBody>
      </p:sp>
      <p:pic>
        <p:nvPicPr>
          <p:cNvPr id="15" name="Picture 14" descr="Figure1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2590800"/>
            <a:ext cx="3253118" cy="381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6581001"/>
            <a:ext cx="3366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Yu, F. et al. (2014) JGR doi:10.1002/2013JD020702</a:t>
            </a:r>
            <a:endParaRPr lang="en-US" sz="12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12.raymatching.degrad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9675" y="3733800"/>
            <a:ext cx="3895725" cy="2968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868362"/>
          </a:xfrm>
        </p:spPr>
        <p:txBody>
          <a:bodyPr/>
          <a:lstStyle/>
          <a:p>
            <a:r>
              <a:rPr lang="en-US" dirty="0" smtClean="0"/>
              <a:t>Ray-matching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096000" cy="34290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Direct satellite-to-satellite inter-comparison </a:t>
            </a:r>
            <a:r>
              <a:rPr lang="en-US" dirty="0" smtClean="0"/>
              <a:t>t</a:t>
            </a:r>
            <a:r>
              <a:rPr lang="en-US" sz="2400" dirty="0" smtClean="0"/>
              <a:t>o minimize the impacts of BRDF and different atmospheric components</a:t>
            </a:r>
          </a:p>
          <a:p>
            <a:pPr lvl="1"/>
            <a:r>
              <a:rPr lang="en-US" sz="2000" dirty="0" err="1" smtClean="0"/>
              <a:t>Doelling</a:t>
            </a:r>
            <a:r>
              <a:rPr lang="en-US" sz="2000" dirty="0" smtClean="0"/>
              <a:t>, D. et al. (2004)</a:t>
            </a:r>
          </a:p>
          <a:p>
            <a:r>
              <a:rPr lang="en-US" sz="2400" dirty="0" smtClean="0"/>
              <a:t>Challenges</a:t>
            </a:r>
          </a:p>
          <a:p>
            <a:pPr lvl="1"/>
            <a:r>
              <a:rPr lang="en-US" dirty="0" smtClean="0"/>
              <a:t>Lack of coincident hyper-spectral radiometric measurements  in result in large uncertainty in spectral correction</a:t>
            </a:r>
          </a:p>
          <a:p>
            <a:pPr lvl="1"/>
            <a:r>
              <a:rPr lang="en-US" dirty="0" smtClean="0"/>
              <a:t>Few collocations with same relative azimuth angles - BRDF</a:t>
            </a:r>
          </a:p>
          <a:p>
            <a:r>
              <a:rPr lang="en-US" dirty="0" smtClean="0"/>
              <a:t>Relative Calibration</a:t>
            </a:r>
          </a:p>
          <a:p>
            <a:pPr lvl="1"/>
            <a:r>
              <a:rPr lang="en-US" dirty="0" smtClean="0"/>
              <a:t>Collocations at sub-satellite regions within ±10</a:t>
            </a:r>
            <a:r>
              <a:rPr lang="en-US" baseline="30000" dirty="0" smtClean="0"/>
              <a:t>o</a:t>
            </a:r>
            <a:r>
              <a:rPr lang="en-US" dirty="0" smtClean="0"/>
              <a:t> lat/</a:t>
            </a:r>
            <a:r>
              <a:rPr lang="en-US" dirty="0" err="1" smtClean="0"/>
              <a:t>lon</a:t>
            </a:r>
            <a:endParaRPr lang="en-US" dirty="0" smtClean="0"/>
          </a:p>
          <a:p>
            <a:pPr lvl="1"/>
            <a:r>
              <a:rPr lang="en-US" dirty="0" smtClean="0"/>
              <a:t>Viewing angle difference &lt; 1%</a:t>
            </a:r>
          </a:p>
          <a:p>
            <a:pPr lvl="1"/>
            <a:r>
              <a:rPr lang="en-US" dirty="0" smtClean="0"/>
              <a:t>High reflectance cloud collocations: MODIS reflectance &gt; 50%</a:t>
            </a:r>
          </a:p>
          <a:p>
            <a:pPr lvl="1"/>
            <a:r>
              <a:rPr lang="en-US" dirty="0" smtClean="0"/>
              <a:t>Reflectance ratio for sensor trending purpose</a:t>
            </a:r>
          </a:p>
          <a:p>
            <a:pPr lvl="1"/>
            <a:r>
              <a:rPr lang="en-US" dirty="0" smtClean="0"/>
              <a:t>Statistically stable ratio with </a:t>
            </a:r>
            <a:r>
              <a:rPr lang="en-US" dirty="0" smtClean="0"/>
              <a:t>sufficient </a:t>
            </a:r>
            <a:r>
              <a:rPr lang="en-US" dirty="0" smtClean="0"/>
              <a:t>high reflectance cloud pixel </a:t>
            </a:r>
            <a:r>
              <a:rPr lang="en-US" dirty="0" smtClean="0"/>
              <a:t>#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baseline="30000" dirty="0" smtClean="0"/>
          </a:p>
          <a:p>
            <a:pPr>
              <a:buNone/>
            </a:pPr>
            <a:endParaRPr lang="en-US" baseline="30000" dirty="0" smtClean="0"/>
          </a:p>
          <a:p>
            <a:pPr lvl="1"/>
            <a:endParaRPr lang="en-US" dirty="0"/>
          </a:p>
        </p:txBody>
      </p:sp>
      <p:pic>
        <p:nvPicPr>
          <p:cNvPr id="15" name="Picture 14" descr="g12.raymatchingRefl2pixelNu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4572000"/>
            <a:ext cx="2971800" cy="1828800"/>
          </a:xfrm>
          <a:prstGeom prst="rect">
            <a:avLst/>
          </a:prstGeom>
        </p:spPr>
      </p:pic>
      <p:grpSp>
        <p:nvGrpSpPr>
          <p:cNvPr id="4" name="Group 24"/>
          <p:cNvGrpSpPr/>
          <p:nvPr/>
        </p:nvGrpSpPr>
        <p:grpSpPr>
          <a:xfrm>
            <a:off x="6172200" y="152400"/>
            <a:ext cx="2819400" cy="1676400"/>
            <a:chOff x="6172200" y="1219200"/>
            <a:chExt cx="2819400" cy="1676400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0" y="1439495"/>
              <a:ext cx="1447800" cy="1456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43800" y="1447800"/>
              <a:ext cx="14478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400800" y="1219200"/>
              <a:ext cx="9528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GOES-East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96200" y="1219200"/>
              <a:ext cx="1025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GOES-West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6581001"/>
            <a:ext cx="4367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Yu, F. and X. Wu (2014) Remote Sensing of Environment, Submitted</a:t>
            </a:r>
            <a:endParaRPr lang="en-US" sz="1200" dirty="0"/>
          </a:p>
        </p:txBody>
      </p:sp>
      <p:grpSp>
        <p:nvGrpSpPr>
          <p:cNvPr id="5" name="Group 23"/>
          <p:cNvGrpSpPr/>
          <p:nvPr/>
        </p:nvGrpSpPr>
        <p:grpSpPr>
          <a:xfrm>
            <a:off x="6858000" y="1905000"/>
            <a:ext cx="1962275" cy="1694021"/>
            <a:chOff x="6461612" y="2895600"/>
            <a:chExt cx="1962275" cy="1694021"/>
          </a:xfrm>
        </p:grpSpPr>
        <p:pic>
          <p:nvPicPr>
            <p:cNvPr id="5837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77000" y="2895600"/>
              <a:ext cx="1946887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6781800" y="4343400"/>
              <a:ext cx="1162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MODIS reflectance</a:t>
              </a:r>
              <a:endParaRPr lang="en-US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6017099" y="3624818"/>
              <a:ext cx="11352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GOES-MODIS Refl.</a:t>
              </a:r>
              <a:endParaRPr lang="en-US" sz="10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318820" y="3456801"/>
            <a:ext cx="1825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Wu, X. et al. (2011)IGARSS</a:t>
            </a:r>
            <a:endParaRPr lang="en-US" sz="12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58000" y="1828800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GOME-2 Simulated G14 and MODIS Refl.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Convective Cloud (DCC)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239000" cy="342899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Stable, spectrally flat, high reflectance and common to all the satellites</a:t>
            </a:r>
          </a:p>
          <a:p>
            <a:pPr lvl="1"/>
            <a:r>
              <a:rPr lang="en-US" sz="2000" dirty="0" err="1" smtClean="0"/>
              <a:t>Doelling</a:t>
            </a:r>
            <a:r>
              <a:rPr lang="en-US" sz="2000" dirty="0" smtClean="0"/>
              <a:t>, D. et al. (2004)</a:t>
            </a:r>
          </a:p>
          <a:p>
            <a:pPr lvl="1"/>
            <a:r>
              <a:rPr lang="en-US" dirty="0" smtClean="0"/>
              <a:t>Reflectance is represented with monthly identified DCC pixels</a:t>
            </a:r>
            <a:endParaRPr lang="en-US" sz="2000" dirty="0" smtClean="0"/>
          </a:p>
          <a:p>
            <a:r>
              <a:rPr lang="en-US" sz="2400" dirty="0" smtClean="0"/>
              <a:t>Challenges</a:t>
            </a:r>
          </a:p>
          <a:p>
            <a:pPr lvl="1"/>
            <a:r>
              <a:rPr lang="en-US" sz="1800" dirty="0" smtClean="0"/>
              <a:t>Slight variation in reflectance </a:t>
            </a:r>
          </a:p>
          <a:p>
            <a:pPr lvl="1"/>
            <a:r>
              <a:rPr lang="en-US" sz="1800" dirty="0" smtClean="0"/>
              <a:t>Occasional insufficient DCC pixels may lead to relatively large reflectance deviation for GOES-West Satellites</a:t>
            </a:r>
          </a:p>
          <a:p>
            <a:r>
              <a:rPr lang="en-US" dirty="0" smtClean="0"/>
              <a:t>Absolute Calibration</a:t>
            </a:r>
          </a:p>
          <a:p>
            <a:pPr lvl="1"/>
            <a:r>
              <a:rPr lang="en-US" sz="1800" dirty="0" smtClean="0"/>
              <a:t>Use mode or median reflectance of the monthly DCC pixels to represent the DCC reflectance</a:t>
            </a:r>
          </a:p>
          <a:p>
            <a:pPr lvl="1"/>
            <a:r>
              <a:rPr lang="en-US" sz="1800" dirty="0" smtClean="0"/>
              <a:t>At least 2,000 DCC pixels are needed to generate a  statistically reliable monthly DCC reflectance value</a:t>
            </a:r>
          </a:p>
          <a:p>
            <a:pPr lvl="1"/>
            <a:r>
              <a:rPr lang="en-US" sz="1800" dirty="0" smtClean="0"/>
              <a:t>Use Ray-matching collocated DCC pixels to determine the reference reflectance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133600"/>
            <a:ext cx="161859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400257" y="3304401"/>
            <a:ext cx="1609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of D. </a:t>
            </a:r>
            <a:r>
              <a:rPr lang="en-US" sz="1200" dirty="0" err="1" smtClean="0"/>
              <a:t>Doelling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4367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Yu, F. and X. Wu (2014) Remote Sensing of Environment, Submitted</a:t>
            </a:r>
            <a:endParaRPr lang="en-US" sz="1200" dirty="0"/>
          </a:p>
        </p:txBody>
      </p:sp>
      <p:pic>
        <p:nvPicPr>
          <p:cNvPr id="10" name="Picture 9" descr="g12_medianDCCRefl2pixelNum_Figure5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925" y="4800600"/>
            <a:ext cx="3114675" cy="1752600"/>
          </a:xfrm>
          <a:prstGeom prst="rect">
            <a:avLst/>
          </a:prstGeom>
        </p:spPr>
      </p:pic>
      <p:pic>
        <p:nvPicPr>
          <p:cNvPr id="12" name="Picture 11" descr="g12_DCC_degradation_Figure6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2800" y="4724400"/>
            <a:ext cx="2895600" cy="1757363"/>
          </a:xfrm>
          <a:prstGeom prst="rect">
            <a:avLst/>
          </a:prstGeom>
        </p:spPr>
      </p:pic>
      <p:pic>
        <p:nvPicPr>
          <p:cNvPr id="13" name="Picture 12" descr="g15.DCC.degrad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724400"/>
            <a:ext cx="2743200" cy="182880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584B2-ED2A-4EFC-8F4F-74D665706D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1578</Words>
  <Application>Microsoft Office PowerPoint</Application>
  <PresentationFormat>On-screen Show (4:3)</PresentationFormat>
  <Paragraphs>233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An Integrated Calibration Method to Improve the GOES Visible Calibration Accuracy</vt:lpstr>
      <vt:lpstr>Background</vt:lpstr>
      <vt:lpstr>Objectives</vt:lpstr>
      <vt:lpstr>GOES Imager Visible Vicarious Calibration Methods</vt:lpstr>
      <vt:lpstr>Spectral Response Functions &amp; Desert/Clouds/Vegetation/Water Spectra</vt:lpstr>
      <vt:lpstr>Sonoran Desert</vt:lpstr>
      <vt:lpstr>Reference reflectance of Sonoran Desert</vt:lpstr>
      <vt:lpstr>Ray-matching    </vt:lpstr>
      <vt:lpstr>Deep Convective Cloud (DCC)</vt:lpstr>
      <vt:lpstr>Reference Reflectance of DCC</vt:lpstr>
      <vt:lpstr>Combination of the Different Vicarious Calibration Results</vt:lpstr>
      <vt:lpstr>Integrated Vicarious Calibration</vt:lpstr>
      <vt:lpstr>“Recursive Fitting” Residual Distribution</vt:lpstr>
      <vt:lpstr>Absolute Calibration Correction Comparisons</vt:lpstr>
      <vt:lpstr>Possible Causes to the Bias</vt:lpstr>
      <vt:lpstr>Time-Series of G12 Error Budget</vt:lpstr>
      <vt:lpstr>Discussions - 1</vt:lpstr>
      <vt:lpstr>Discussions - 2</vt:lpstr>
      <vt:lpstr>Conclusions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fyu</dc:creator>
  <cp:lastModifiedBy>fyu</cp:lastModifiedBy>
  <cp:revision>361</cp:revision>
  <dcterms:created xsi:type="dcterms:W3CDTF">2014-07-09T20:37:44Z</dcterms:created>
  <dcterms:modified xsi:type="dcterms:W3CDTF">2014-10-22T00:02:59Z</dcterms:modified>
</cp:coreProperties>
</file>