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72" r:id="rId4"/>
    <p:sldId id="270" r:id="rId5"/>
    <p:sldId id="265" r:id="rId6"/>
    <p:sldId id="268" r:id="rId7"/>
    <p:sldId id="26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12" autoAdjust="0"/>
  </p:normalViewPr>
  <p:slideViewPr>
    <p:cSldViewPr>
      <p:cViewPr varScale="1">
        <p:scale>
          <a:sx n="85" d="100"/>
          <a:sy n="8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20AB7-144B-4D24-A162-3D54FE40DB07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23F10-48CF-4BF4-9EC6-333B2EAA1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44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62485-C339-7E40-80A5-62E0A39DFA3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3F10-48CF-4BF4-9EC6-333B2EAA16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43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3F10-48CF-4BF4-9EC6-333B2EAA168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52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3F10-48CF-4BF4-9EC6-333B2EAA168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364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3F10-48CF-4BF4-9EC6-333B2EAA168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9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6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04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8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93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05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57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72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50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68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58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B82"/>
            </a:gs>
            <a:gs pos="25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Himawari-8 Launch and 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its calibration approaches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JMA / MSC</a:t>
            </a:r>
            <a:endParaRPr kumimoji="1" lang="ja-JP" alt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968080" cy="365125"/>
          </a:xfrm>
        </p:spPr>
        <p:txBody>
          <a:bodyPr/>
          <a:lstStyle/>
          <a:p>
            <a:r>
              <a:rPr lang="en-IE" dirty="0" smtClean="0"/>
              <a:t>GSICS GRWG Web meeting, 22 October,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5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Himawari-8 launched successfully</a:t>
            </a:r>
            <a:endParaRPr kumimoji="1"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8352" y="1556792"/>
            <a:ext cx="4485736" cy="4968552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7 Oct. </a:t>
            </a:r>
          </a:p>
          <a:p>
            <a:pPr lvl="1"/>
            <a:r>
              <a:rPr lang="en-US" altLang="ja-JP" dirty="0" smtClean="0"/>
              <a:t>Himawari-8 </a:t>
            </a:r>
            <a:r>
              <a:rPr lang="en-US" altLang="ja-JP" dirty="0"/>
              <a:t>was successfully launched using H-IIA </a:t>
            </a:r>
            <a:r>
              <a:rPr lang="en-US" altLang="ja-JP" dirty="0" smtClean="0"/>
              <a:t>Launch </a:t>
            </a:r>
            <a:r>
              <a:rPr lang="en-US" altLang="ja-JP" dirty="0"/>
              <a:t>Vehicle No. 25 </a:t>
            </a:r>
            <a:r>
              <a:rPr lang="en-US" altLang="ja-JP" dirty="0" smtClean="0"/>
              <a:t>from </a:t>
            </a:r>
            <a:r>
              <a:rPr lang="en-US" altLang="ja-JP" dirty="0"/>
              <a:t>the </a:t>
            </a:r>
            <a:r>
              <a:rPr lang="en-US" altLang="ja-JP" dirty="0" err="1"/>
              <a:t>Tanegashima</a:t>
            </a:r>
            <a:r>
              <a:rPr lang="en-US" altLang="ja-JP" dirty="0"/>
              <a:t> </a:t>
            </a:r>
            <a:r>
              <a:rPr lang="en-US" altLang="ja-JP" dirty="0" smtClean="0"/>
              <a:t>Space Center, Japan.</a:t>
            </a:r>
          </a:p>
          <a:p>
            <a:r>
              <a:rPr lang="en-US" altLang="ja-JP" dirty="0" smtClean="0"/>
              <a:t>16 Oct.</a:t>
            </a:r>
          </a:p>
          <a:p>
            <a:pPr lvl="1"/>
            <a:r>
              <a:rPr lang="en-US" altLang="ja-JP" dirty="0" smtClean="0"/>
              <a:t>It entered </a:t>
            </a:r>
            <a:r>
              <a:rPr lang="en-US" altLang="ja-JP" dirty="0"/>
              <a:t>geostationary </a:t>
            </a:r>
            <a:r>
              <a:rPr lang="en-US" altLang="ja-JP" dirty="0" smtClean="0"/>
              <a:t>orbit on 140.7 degrees East.</a:t>
            </a:r>
          </a:p>
          <a:p>
            <a:endParaRPr lang="en-US" altLang="ja-JP" i="1" dirty="0" smtClean="0"/>
          </a:p>
          <a:p>
            <a:r>
              <a:rPr lang="en-US" altLang="ja-JP" i="1" dirty="0" smtClean="0"/>
              <a:t>End of Nov. 2014</a:t>
            </a:r>
          </a:p>
          <a:p>
            <a:pPr lvl="1"/>
            <a:r>
              <a:rPr lang="en-US" altLang="ja-JP" i="1" dirty="0" smtClean="0"/>
              <a:t>Imager function test will start</a:t>
            </a:r>
          </a:p>
          <a:p>
            <a:r>
              <a:rPr lang="en-US" altLang="ja-JP" i="1" dirty="0" smtClean="0"/>
              <a:t>Dec. 2014</a:t>
            </a:r>
          </a:p>
          <a:p>
            <a:pPr lvl="1"/>
            <a:r>
              <a:rPr lang="en-US" altLang="ja-JP" i="1" dirty="0" smtClean="0"/>
              <a:t>First image will be published</a:t>
            </a:r>
          </a:p>
          <a:p>
            <a:r>
              <a:rPr lang="en-US" altLang="ja-JP" i="1" dirty="0" smtClean="0"/>
              <a:t>Summer 2015</a:t>
            </a:r>
          </a:p>
          <a:p>
            <a:pPr lvl="1"/>
            <a:r>
              <a:rPr lang="en-US" altLang="ja-JP" i="1" dirty="0" smtClean="0"/>
              <a:t>Operational observation switch over to the Himawari-8</a:t>
            </a:r>
          </a:p>
          <a:p>
            <a:endParaRPr lang="en-US" altLang="ja-JP" dirty="0" smtClean="0"/>
          </a:p>
          <a:p>
            <a:endParaRPr kumimoji="1"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585747" y="1528752"/>
            <a:ext cx="3162717" cy="4757827"/>
            <a:chOff x="5301540" y="1528752"/>
            <a:chExt cx="3162717" cy="4757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540" y="1528752"/>
              <a:ext cx="3162717" cy="4757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6849688" y="5917247"/>
              <a:ext cx="157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dirty="0" smtClean="0">
                  <a:solidFill>
                    <a:schemeClr val="bg1"/>
                  </a:solidFill>
                </a:rPr>
                <a:t>MHI / JAXA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AHI on-board calibration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40160"/>
            <a:ext cx="8229600" cy="5373216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/>
              <a:t>Infrared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Calibration </a:t>
            </a:r>
            <a:r>
              <a:rPr lang="en-US" altLang="ja-JP" dirty="0" smtClean="0"/>
              <a:t>equation for L1A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Blackbody calibration is performed once a 10 minutes.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” is adjustable based on imager temperature similar to the MBCC function.</a:t>
            </a:r>
            <a:endParaRPr lang="ja-JP" altLang="en-US" dirty="0"/>
          </a:p>
          <a:p>
            <a:pPr lvl="1"/>
            <a:r>
              <a:rPr lang="en-US" altLang="ja-JP" dirty="0" smtClean="0"/>
              <a:t>“</a:t>
            </a:r>
            <a:r>
              <a:rPr lang="en-US" altLang="ja-JP" i="1" dirty="0" smtClean="0"/>
              <a:t>b</a:t>
            </a:r>
            <a:r>
              <a:rPr lang="en-US" altLang="ja-JP" dirty="0" smtClean="0"/>
              <a:t>” </a:t>
            </a:r>
            <a:r>
              <a:rPr lang="en-US" altLang="ja-JP" dirty="0"/>
              <a:t>is corrected based on </a:t>
            </a:r>
            <a:r>
              <a:rPr lang="en-US" altLang="ja-JP" dirty="0" err="1"/>
              <a:t>spacelook</a:t>
            </a:r>
            <a:r>
              <a:rPr lang="en-US" altLang="ja-JP" dirty="0"/>
              <a:t> at beginning or end of each scan</a:t>
            </a:r>
            <a:r>
              <a:rPr lang="en-US" altLang="ja-JP" dirty="0" smtClean="0"/>
              <a:t>.</a:t>
            </a:r>
            <a:r>
              <a:rPr lang="ja-JP" altLang="en-US" dirty="0"/>
              <a:t/>
            </a:r>
            <a:br>
              <a:rPr lang="ja-JP" altLang="en-US" dirty="0"/>
            </a:br>
            <a:endParaRPr lang="ja-JP" altLang="en-US" dirty="0"/>
          </a:p>
          <a:p>
            <a:r>
              <a:rPr lang="en-US" altLang="ja-JP" dirty="0" smtClean="0"/>
              <a:t>VIS/NIR</a:t>
            </a:r>
          </a:p>
          <a:p>
            <a:pPr lvl="1"/>
            <a:r>
              <a:rPr lang="en-US" altLang="ja-JP" dirty="0"/>
              <a:t>Calibration </a:t>
            </a:r>
            <a:r>
              <a:rPr lang="en-US" altLang="ja-JP" dirty="0"/>
              <a:t>equation for L1A</a:t>
            </a:r>
            <a:endParaRPr lang="en-US" altLang="ja-JP" dirty="0"/>
          </a:p>
          <a:p>
            <a:pPr lvl="1"/>
            <a:r>
              <a:rPr lang="en-US" altLang="ja-JP" dirty="0" smtClean="0"/>
              <a:t>Solar diffuser </a:t>
            </a:r>
            <a:r>
              <a:rPr lang="en-US" altLang="ja-JP" dirty="0"/>
              <a:t>+ </a:t>
            </a:r>
            <a:r>
              <a:rPr lang="en-US" altLang="ja-JP" dirty="0" err="1" smtClean="0"/>
              <a:t>spacelook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Angular dependency of scan mirror reflectivity is corrected by </a:t>
            </a:r>
            <a:r>
              <a:rPr lang="en-US" altLang="ja-JP" i="1" dirty="0" err="1" smtClean="0">
                <a:latin typeface="Symbol" panose="05050102010706020507" pitchFamily="18" charset="2"/>
              </a:rPr>
              <a:t>r</a:t>
            </a:r>
            <a:r>
              <a:rPr lang="en-US" altLang="ja-JP" i="1" baseline="-25000" dirty="0" err="1" smtClean="0"/>
              <a:t>ns</a:t>
            </a:r>
            <a:r>
              <a:rPr lang="en-US" altLang="ja-JP" dirty="0" smtClean="0"/>
              <a:t> and </a:t>
            </a:r>
            <a:r>
              <a:rPr lang="en-US" altLang="ja-JP" i="1" dirty="0" err="1" smtClean="0">
                <a:latin typeface="Symbol" panose="05050102010706020507" pitchFamily="18" charset="2"/>
              </a:rPr>
              <a:t>r</a:t>
            </a:r>
            <a:r>
              <a:rPr lang="en-US" altLang="ja-JP" i="1" baseline="-25000" dirty="0" err="1" smtClean="0"/>
              <a:t>ew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Calibration coefficients can be updated on real time basis or on manual (but not active, for now</a:t>
            </a:r>
            <a:r>
              <a:rPr lang="en-US" altLang="ja-JP" dirty="0" smtClean="0"/>
              <a:t>)</a:t>
            </a:r>
          </a:p>
          <a:p>
            <a:pPr lvl="7"/>
            <a:endParaRPr lang="en-US" altLang="ja-JP" dirty="0" smtClean="0"/>
          </a:p>
          <a:p>
            <a:r>
              <a:rPr lang="en-US" altLang="ja-JP" dirty="0" smtClean="0"/>
              <a:t>For Himawari-8 L1B</a:t>
            </a:r>
          </a:p>
          <a:p>
            <a:pPr lvl="1"/>
            <a:r>
              <a:rPr lang="en-US" altLang="ja-JP" dirty="0" smtClean="0"/>
              <a:t>The L1B contains digital numbers and linear coefficients to convert the </a:t>
            </a:r>
            <a:r>
              <a:rPr lang="en-US" altLang="ja-JP" dirty="0" smtClean="0"/>
              <a:t>DN to radiances, similar to the MODIS L1B.</a:t>
            </a:r>
            <a:r>
              <a:rPr lang="en-US" altLang="ja-JP" dirty="0" smtClean="0"/>
              <a:t> </a:t>
            </a:r>
            <a:endParaRPr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00808"/>
            <a:ext cx="4846138" cy="45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499992" y="3595318"/>
                <a:ext cx="2736304" cy="694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𝑅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𝑞</m:t>
                          </m:r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b="0" i="1" smtClean="0">
                              <a:latin typeface="Cambria Math"/>
                            </a:rPr>
                            <m:t>+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𝑚𝐶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+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𝑛𝑠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𝑒𝑤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595318"/>
                <a:ext cx="2736304" cy="694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94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Planned radiometric calibration/comparison for AHI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70591"/>
              </p:ext>
            </p:extLst>
          </p:nvPr>
        </p:nvGraphicFramePr>
        <p:xfrm>
          <a:off x="696447" y="1595429"/>
          <a:ext cx="7704856" cy="466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8072"/>
                <a:gridCol w="1080120"/>
                <a:gridCol w="792088"/>
                <a:gridCol w="576064"/>
                <a:gridCol w="720080"/>
                <a:gridCol w="648072"/>
                <a:gridCol w="792088"/>
                <a:gridCol w="864096"/>
                <a:gridCol w="936104"/>
                <a:gridCol w="648072"/>
              </a:tblGrid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Band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Central</a:t>
                      </a:r>
                      <a:r>
                        <a:rPr lang="en-GB" sz="1400" baseline="0" dirty="0" smtClean="0"/>
                        <a:t> Wavelength [µm]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Solar</a:t>
                      </a:r>
                      <a:r>
                        <a:rPr lang="en-GB" sz="1400" baseline="0" dirty="0" smtClean="0"/>
                        <a:t> Diffuser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Black Body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GSICS </a:t>
                      </a:r>
                    </a:p>
                    <a:p>
                      <a:pPr algn="ctr"/>
                      <a:r>
                        <a:rPr lang="en-GB" sz="1400" dirty="0" smtClean="0"/>
                        <a:t>(IR)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GSICS</a:t>
                      </a:r>
                    </a:p>
                    <a:p>
                      <a:pPr algn="ctr"/>
                      <a:r>
                        <a:rPr lang="en-GB" sz="1400" dirty="0" smtClean="0"/>
                        <a:t>(DCC)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GSICS</a:t>
                      </a:r>
                    </a:p>
                    <a:p>
                      <a:pPr algn="ctr"/>
                      <a:r>
                        <a:rPr lang="en-GB" sz="1400" dirty="0" smtClean="0"/>
                        <a:t>(Moon)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Vicarious method</a:t>
                      </a:r>
                      <a:r>
                        <a:rPr lang="en-GB" sz="1400" baseline="0" dirty="0" smtClean="0"/>
                        <a:t> (RTM)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Ray matching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GEO-GEO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0.47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0.51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0.64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0.86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1.6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Y?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2.3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Y?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Y?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3.9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6.2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6.9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7.3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8.6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9.6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10.4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14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11.2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12.4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287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13.3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6368449"/>
            <a:ext cx="3178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(Y): applicable, but not planned yet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80004"/>
              </p:ext>
            </p:extLst>
          </p:nvPr>
        </p:nvGraphicFramePr>
        <p:xfrm>
          <a:off x="2422911" y="1595349"/>
          <a:ext cx="1368152" cy="46712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088"/>
                <a:gridCol w="576064"/>
              </a:tblGrid>
              <a:tr h="6815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Solar</a:t>
                      </a:r>
                      <a:r>
                        <a:rPr lang="en-GB" sz="1400" baseline="0" dirty="0" smtClean="0"/>
                        <a:t> Diffuser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Black Body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</a:tr>
              <a:tr h="249279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  <a:tr h="249279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  <a:endParaRPr lang="en-GB" sz="1400" dirty="0"/>
                    </a:p>
                  </a:txBody>
                  <a:tcPr marT="18000" marB="18000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804248" y="1628800"/>
            <a:ext cx="936104" cy="4608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MTSAT-2 vs VIIRS ray-matching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214544"/>
            <a:ext cx="6730555" cy="374284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31411" y="1427292"/>
            <a:ext cx="8805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HIMAWARI8/AHI </a:t>
            </a:r>
            <a:r>
              <a:rPr kumimoji="1" lang="en-US" altLang="ja-JP" sz="2400" dirty="0" smtClean="0"/>
              <a:t>has 6 </a:t>
            </a:r>
            <a:r>
              <a:rPr lang="en-US" altLang="ja-JP" sz="2400" dirty="0" smtClean="0"/>
              <a:t>Visible/Near-infrared bands.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SRFs of AHI are close to that of </a:t>
            </a:r>
            <a:r>
              <a:rPr lang="en-US" altLang="ja-JP" sz="2400" dirty="0" smtClean="0"/>
              <a:t>NPP/VIIRS.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To </a:t>
            </a:r>
            <a:r>
              <a:rPr lang="en-US" altLang="ja-JP" sz="2400" dirty="0"/>
              <a:t>check </a:t>
            </a:r>
            <a:r>
              <a:rPr lang="en-US" altLang="ja-JP" sz="2400" dirty="0" smtClean="0"/>
              <a:t>feasibility of this approach, we performed a comparison </a:t>
            </a:r>
            <a:r>
              <a:rPr lang="en-US" altLang="ja-JP" sz="2400" dirty="0"/>
              <a:t>between </a:t>
            </a:r>
            <a:r>
              <a:rPr lang="en-US" altLang="ja-JP" sz="2400" dirty="0" smtClean="0"/>
              <a:t>VIIRS/M05 and MT-2/VIS as a proxy of the AHI data.</a:t>
            </a:r>
            <a:endParaRPr lang="en-US" altLang="ja-JP" sz="24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28747"/>
              </p:ext>
            </p:extLst>
          </p:nvPr>
        </p:nvGraphicFramePr>
        <p:xfrm>
          <a:off x="6513584" y="3671272"/>
          <a:ext cx="252291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728"/>
                <a:gridCol w="936104"/>
                <a:gridCol w="720080"/>
              </a:tblGrid>
              <a:tr h="278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AHI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VIIRS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MT-2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1013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Band01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M03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67301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       02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M03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61581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       03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006600"/>
                          </a:solidFill>
                          <a:latin typeface="+mj-ea"/>
                          <a:ea typeface="+mj-ea"/>
                        </a:rPr>
                        <a:t>I01</a:t>
                      </a:r>
                      <a:endParaRPr kumimoji="1" lang="ja-JP" altLang="en-US" sz="1600" b="1" dirty="0">
                        <a:solidFill>
                          <a:srgbClr val="0066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0066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543893"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M05, </a:t>
                      </a:r>
                    </a:p>
                    <a:p>
                      <a:r>
                        <a:rPr kumimoji="1" lang="en-US" altLang="ja-JP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ea"/>
                          <a:ea typeface="+mj-ea"/>
                        </a:rPr>
                        <a:t>M06,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en-US" altLang="ja-JP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ea"/>
                          <a:ea typeface="+mj-ea"/>
                        </a:rPr>
                        <a:t>I01</a:t>
                      </a:r>
                      <a:endParaRPr kumimoji="1" lang="ja-JP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VIS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63853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       04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M07</a:t>
                      </a:r>
                      <a:r>
                        <a:rPr kumimoji="1" lang="en-US" altLang="ja-JP" sz="1600" b="1" dirty="0" smtClean="0">
                          <a:latin typeface="+mj-ea"/>
                          <a:ea typeface="+mj-ea"/>
                        </a:rPr>
                        <a:t>, </a:t>
                      </a:r>
                      <a:r>
                        <a:rPr kumimoji="1" lang="en-US" altLang="ja-JP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ea"/>
                          <a:ea typeface="+mj-ea"/>
                        </a:rPr>
                        <a:t>I02</a:t>
                      </a:r>
                      <a:endParaRPr kumimoji="1" lang="ja-JP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86125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       05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M10</a:t>
                      </a:r>
                      <a:r>
                        <a:rPr kumimoji="1" lang="en-US" altLang="ja-JP" sz="1600" b="1" dirty="0" smtClean="0">
                          <a:latin typeface="+mj-ea"/>
                          <a:ea typeface="+mj-ea"/>
                        </a:rPr>
                        <a:t>,</a:t>
                      </a:r>
                      <a:r>
                        <a:rPr kumimoji="1" lang="en-US" altLang="ja-JP" sz="1600" b="1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ea"/>
                          <a:ea typeface="+mj-ea"/>
                        </a:rPr>
                        <a:t>I03</a:t>
                      </a:r>
                      <a:endParaRPr kumimoji="1" lang="ja-JP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49046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       06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M11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804248" y="3282482"/>
            <a:ext cx="195489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u="sng" dirty="0" smtClean="0"/>
              <a:t>Corresponding bands</a:t>
            </a:r>
            <a:endParaRPr kumimoji="1" lang="ja-JP" altLang="en-US" sz="1600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52" y="3503275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M03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43976" y="3810526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M07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07904" y="3810526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M10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96304" y="3810526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M11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34510" y="3503275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rgbClr val="006600"/>
                </a:solidFill>
                <a:latin typeface="+mj-ea"/>
              </a:rPr>
              <a:t>I01</a:t>
            </a:r>
            <a:endParaRPr lang="ja-JP" altLang="en-US" sz="1600" b="1" dirty="0">
              <a:solidFill>
                <a:srgbClr val="006600"/>
              </a:solidFill>
              <a:latin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99749" y="4005064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Band 06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07904" y="4005064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Band 05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35453" y="4005064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Band 04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1398008" y="3313664"/>
            <a:ext cx="729860" cy="379222"/>
          </a:xfrm>
          <a:prstGeom prst="wedgeRectCallout">
            <a:avLst>
              <a:gd name="adj1" fmla="val -48885"/>
              <a:gd name="adj2" fmla="val 107711"/>
            </a:avLst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0000FF"/>
                </a:solidFill>
              </a:rPr>
              <a:t>M05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27" name="四角形吹き出し 26"/>
          <p:cNvSpPr/>
          <p:nvPr/>
        </p:nvSpPr>
        <p:spPr>
          <a:xfrm>
            <a:off x="1979712" y="4705962"/>
            <a:ext cx="720080" cy="379222"/>
          </a:xfrm>
          <a:prstGeom prst="wedgeRectCallout">
            <a:avLst>
              <a:gd name="adj1" fmla="val -96760"/>
              <a:gd name="adj2" fmla="val -5203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VIS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43608" y="424257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03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92227" y="6464507"/>
            <a:ext cx="2133600" cy="365125"/>
          </a:xfrm>
        </p:spPr>
        <p:txBody>
          <a:bodyPr/>
          <a:lstStyle/>
          <a:p>
            <a:fld id="{15DB9E92-6871-4940-8756-0756B8BCD075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0" y="1628800"/>
            <a:ext cx="9144000" cy="2664296"/>
            <a:chOff x="0" y="1340768"/>
            <a:chExt cx="9144000" cy="2664296"/>
          </a:xfrm>
        </p:grpSpPr>
        <p:sp>
          <p:nvSpPr>
            <p:cNvPr id="17" name="正方形/長方形 16"/>
            <p:cNvSpPr/>
            <p:nvPr/>
          </p:nvSpPr>
          <p:spPr>
            <a:xfrm>
              <a:off x="0" y="1340768"/>
              <a:ext cx="9144000" cy="2664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251520" y="1367149"/>
              <a:ext cx="8526207" cy="2540605"/>
              <a:chOff x="617793" y="1655181"/>
              <a:chExt cx="8526207" cy="2540605"/>
            </a:xfrm>
          </p:grpSpPr>
          <p:pic>
            <p:nvPicPr>
              <p:cNvPr id="8" name="図 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3384"/>
              <a:stretch/>
            </p:blipFill>
            <p:spPr>
              <a:xfrm>
                <a:off x="617793" y="1916832"/>
                <a:ext cx="2442039" cy="2114550"/>
              </a:xfrm>
              <a:prstGeom prst="rect">
                <a:avLst/>
              </a:prstGeom>
            </p:spPr>
          </p:pic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5856" y="1818506"/>
                <a:ext cx="2819400" cy="2114550"/>
              </a:xfrm>
              <a:prstGeom prst="rect">
                <a:avLst/>
              </a:prstGeom>
            </p:spPr>
          </p:pic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4600" y="1854552"/>
                <a:ext cx="2819400" cy="2114550"/>
              </a:xfrm>
              <a:prstGeom prst="rect">
                <a:avLst/>
              </a:prstGeom>
            </p:spPr>
          </p:pic>
          <p:sp>
            <p:nvSpPr>
              <p:cNvPr id="11" name="テキスト ボックス 10"/>
              <p:cNvSpPr txBox="1"/>
              <p:nvPr/>
            </p:nvSpPr>
            <p:spPr>
              <a:xfrm>
                <a:off x="1479632" y="1655181"/>
                <a:ext cx="18744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A sample of selected area</a:t>
                </a:r>
                <a:endParaRPr kumimoji="1" lang="ja-JP" altLang="en-US" dirty="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218193" y="3181501"/>
                <a:ext cx="1895316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kumimoji="1" lang="en-US" altLang="ja-JP" dirty="0" smtClean="0"/>
                  <a:t>seems to be on a regression line.</a:t>
                </a:r>
                <a:endParaRPr kumimoji="1" lang="ja-JP" altLang="en-US" dirty="0"/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6758689" y="1672263"/>
                <a:ext cx="214002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Time series of Slope</a:t>
                </a:r>
                <a:endParaRPr kumimoji="1" lang="ja-JP" altLang="en-US" dirty="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491880" y="3789040"/>
                <a:ext cx="245450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MT2 Radiance</a:t>
                </a:r>
                <a:endParaRPr kumimoji="1" lang="ja-JP" altLang="en-US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 rot="16200000">
                <a:off x="2415532" y="2680477"/>
                <a:ext cx="15682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VIIRS Radiance</a:t>
                </a:r>
                <a:endParaRPr kumimoji="1" lang="ja-JP" altLang="en-US" dirty="0"/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2228245" y="2727970"/>
                <a:ext cx="336021" cy="36004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noFill/>
                </a:endParaRPr>
              </a:p>
            </p:txBody>
          </p:sp>
          <p:cxnSp>
            <p:nvCxnSpPr>
              <p:cNvPr id="18" name="直線矢印コネクタ 17"/>
              <p:cNvCxnSpPr/>
              <p:nvPr/>
            </p:nvCxnSpPr>
            <p:spPr>
              <a:xfrm>
                <a:off x="2136410" y="2252489"/>
                <a:ext cx="168035" cy="432048"/>
              </a:xfrm>
              <a:prstGeom prst="straightConnector1">
                <a:avLst/>
              </a:prstGeom>
              <a:ln w="1905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テキスト ボックス 21"/>
              <p:cNvSpPr txBox="1"/>
              <p:nvPr/>
            </p:nvSpPr>
            <p:spPr>
              <a:xfrm>
                <a:off x="7581725" y="3826454"/>
                <a:ext cx="62568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Date</a:t>
                </a:r>
                <a:endParaRPr kumimoji="1" lang="ja-JP" altLang="en-US" sz="1200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 rot="16200000">
                <a:off x="5901735" y="2704474"/>
                <a:ext cx="70243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Slope</a:t>
                </a:r>
                <a:endParaRPr kumimoji="1" lang="ja-JP" altLang="en-US" sz="1200" dirty="0"/>
              </a:p>
            </p:txBody>
          </p:sp>
        </p:grpSp>
      </p:grpSp>
      <p:sp>
        <p:nvSpPr>
          <p:cNvPr id="24" name="テキスト ボックス 23"/>
          <p:cNvSpPr txBox="1"/>
          <p:nvPr/>
        </p:nvSpPr>
        <p:spPr>
          <a:xfrm>
            <a:off x="107505" y="4442336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MT2 radiance is smaller than that of VIIRS, probably due to the sensor degradation and difference of SRFs.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Time series plot is almost stable.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The ray-matching approach using VIIRS data is useful.   </a:t>
            </a:r>
          </a:p>
        </p:txBody>
      </p:sp>
      <p:pic>
        <p:nvPicPr>
          <p:cNvPr id="27" name="Picture 4" descr="Please choose statistics on the left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1" t="5425" r="24644" b="50000"/>
          <a:stretch/>
        </p:blipFill>
        <p:spPr bwMode="auto">
          <a:xfrm>
            <a:off x="6696518" y="4581128"/>
            <a:ext cx="2051946" cy="216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5220072" y="4892329"/>
            <a:ext cx="1640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smtClean="0"/>
              <a:t>&lt;MT-2 radiance&gt;</a:t>
            </a:r>
            <a:endParaRPr lang="en-US" altLang="ja-JP" sz="1200" dirty="0" smtClean="0"/>
          </a:p>
          <a:p>
            <a:r>
              <a:rPr kumimoji="1" lang="en-US" altLang="ja-JP" sz="1200" dirty="0" smtClean="0"/>
              <a:t>Observation and simulation comparison</a:t>
            </a:r>
          </a:p>
          <a:p>
            <a:r>
              <a:rPr lang="en-US" altLang="ja-JP" sz="1200" dirty="0" smtClean="0"/>
              <a:t>From MSCWEB monitoring page (2014/07)</a:t>
            </a:r>
            <a:endParaRPr kumimoji="1" lang="ja-JP" altLang="en-US" sz="1200" dirty="0"/>
          </a:p>
        </p:txBody>
      </p:sp>
      <p:sp>
        <p:nvSpPr>
          <p:cNvPr id="29" name="角丸四角形吹き出し 28"/>
          <p:cNvSpPr/>
          <p:nvPr/>
        </p:nvSpPr>
        <p:spPr>
          <a:xfrm>
            <a:off x="5148064" y="4564483"/>
            <a:ext cx="3816424" cy="2196594"/>
          </a:xfrm>
          <a:prstGeom prst="wedgeRoundRectCallout">
            <a:avLst>
              <a:gd name="adj1" fmla="val -57729"/>
              <a:gd name="adj2" fmla="val -32515"/>
              <a:gd name="adj3" fmla="val 1666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35496" y="2697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MTSAT-2 vs VIIRS ray-matching (contd.)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59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Current 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/>
              <a:t>DCC based approach </a:t>
            </a:r>
            <a:r>
              <a:rPr lang="en-US" altLang="ja-JP" dirty="0" smtClean="0"/>
              <a:t>developed by </a:t>
            </a:r>
            <a:r>
              <a:rPr lang="en-US" altLang="ja-JP" dirty="0"/>
              <a:t>GSICS</a:t>
            </a:r>
          </a:p>
          <a:p>
            <a:pPr lvl="1"/>
            <a:r>
              <a:rPr lang="en-US" altLang="ja-JP" dirty="0" smtClean="0"/>
              <a:t>SBAF </a:t>
            </a:r>
            <a:r>
              <a:rPr lang="en-US" altLang="ja-JP" dirty="0"/>
              <a:t>between MODIS and AHI will be a great help</a:t>
            </a:r>
            <a:endParaRPr lang="en-US" altLang="ja-JP" dirty="0" smtClean="0"/>
          </a:p>
          <a:p>
            <a:r>
              <a:rPr lang="en-US" altLang="ja-JP" dirty="0" smtClean="0"/>
              <a:t>Ray-matching approach using VIIRS L1B</a:t>
            </a:r>
          </a:p>
          <a:p>
            <a:pPr lvl="1"/>
            <a:r>
              <a:rPr lang="en-US" altLang="ja-JP" dirty="0"/>
              <a:t>Some of AHI bands are </a:t>
            </a:r>
            <a:r>
              <a:rPr kumimoji="1" lang="en-US" altLang="ja-JP" dirty="0" smtClean="0"/>
              <a:t>close to the ones of VIIRS, though, SBAF will be of help if possible.</a:t>
            </a:r>
          </a:p>
          <a:p>
            <a:pPr lvl="1"/>
            <a:r>
              <a:rPr lang="en-US" altLang="ja-JP" dirty="0" smtClean="0"/>
              <a:t>File size of VIIRS L1B data is too large to handle.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/>
              <a:t>Himawari</a:t>
            </a:r>
            <a:r>
              <a:rPr lang="en-US" altLang="ja-JP" dirty="0"/>
              <a:t> standard data can contain GSICS correction parameters. </a:t>
            </a:r>
            <a:endParaRPr lang="en-US" altLang="ja-JP" dirty="0" smtClean="0"/>
          </a:p>
          <a:p>
            <a:r>
              <a:rPr kumimoji="1" lang="en-US" altLang="ja-JP" dirty="0" smtClean="0"/>
              <a:t>How to integrate the calibration coefficients based on the multiple calibration approaches?</a:t>
            </a:r>
          </a:p>
          <a:p>
            <a:pPr lvl="1"/>
            <a:r>
              <a:rPr lang="en-US" altLang="ja-JP" dirty="0"/>
              <a:t>Are these multiple result consistent?</a:t>
            </a:r>
          </a:p>
          <a:p>
            <a:pPr lvl="1"/>
            <a:r>
              <a:rPr lang="en-US" altLang="ja-JP" dirty="0" smtClean="0"/>
              <a:t>Weighted </a:t>
            </a:r>
            <a:r>
              <a:rPr lang="en-US" altLang="ja-JP" dirty="0"/>
              <a:t>mean by uncertainty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At least, we will publish a result by the DCC method on our Web site, because it will be a GSICS Correction.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5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オータ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601</Words>
  <Application>Microsoft Office PowerPoint</Application>
  <PresentationFormat>画面に合わせる (4:3)</PresentationFormat>
  <Paragraphs>229</Paragraphs>
  <Slides>7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Himawari-8 Launch and  its calibration approaches</vt:lpstr>
      <vt:lpstr>Himawari-8 launched successfully</vt:lpstr>
      <vt:lpstr>AHI on-board calibration</vt:lpstr>
      <vt:lpstr>Planned radiometric calibration/comparison for AHI</vt:lpstr>
      <vt:lpstr>MTSAT-2 vs VIIRS ray-matching</vt:lpstr>
      <vt:lpstr>PowerPoint プレゼンテーション</vt:lpstr>
      <vt:lpstr>Current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奥山 新</dc:creator>
  <cp:lastModifiedBy>気象庁</cp:lastModifiedBy>
  <cp:revision>44</cp:revision>
  <dcterms:created xsi:type="dcterms:W3CDTF">2014-10-15T05:22:45Z</dcterms:created>
  <dcterms:modified xsi:type="dcterms:W3CDTF">2014-10-27T06:46:15Z</dcterms:modified>
</cp:coreProperties>
</file>