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73" r:id="rId3"/>
    <p:sldId id="374" r:id="rId4"/>
    <p:sldId id="375" r:id="rId5"/>
    <p:sldId id="376" r:id="rId6"/>
    <p:sldId id="306" r:id="rId7"/>
    <p:sldId id="358" r:id="rId8"/>
    <p:sldId id="377" r:id="rId9"/>
    <p:sldId id="378" r:id="rId10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3A0"/>
    <a:srgbClr val="EE2D24"/>
    <a:srgbClr val="3333FF"/>
    <a:srgbClr val="A2DADE"/>
    <a:srgbClr val="4E0B55"/>
    <a:srgbClr val="C7A775"/>
    <a:srgbClr val="00B5EF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88511" autoAdjust="0"/>
  </p:normalViewPr>
  <p:slideViewPr>
    <p:cSldViewPr snapToObjects="1">
      <p:cViewPr varScale="1">
        <p:scale>
          <a:sx n="162" d="100"/>
          <a:sy n="162" d="100"/>
        </p:scale>
        <p:origin x="-960" y="-11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298"/>
    </p:cViewPr>
  </p:sorterViewPr>
  <p:notesViewPr>
    <p:cSldViewPr snapToObjects="1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October 21, 2014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05369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October 21, 2014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9757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October 21, 2014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October 21, 2014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GB" sz="3200" b="1" dirty="0" smtClean="0"/>
              <a:t>VIS/NIR Sub-group survey</a:t>
            </a:r>
            <a:r>
              <a:rPr lang="en-GB" sz="3200" dirty="0" smtClean="0"/>
              <a:t> </a:t>
            </a:r>
            <a:r>
              <a:rPr lang="en-GB" sz="3200" b="1" dirty="0" smtClean="0"/>
              <a:t>of </a:t>
            </a:r>
            <a:br>
              <a:rPr lang="en-GB" sz="3200" b="1" dirty="0" smtClean="0"/>
            </a:br>
            <a:r>
              <a:rPr lang="en-GB" sz="3200" b="1" dirty="0" smtClean="0"/>
              <a:t>Member and GPRC priorities </a:t>
            </a:r>
            <a:br>
              <a:rPr lang="en-GB" sz="3200" b="1" dirty="0" smtClean="0"/>
            </a:br>
            <a:r>
              <a:rPr lang="en-GB" sz="3200" b="1" dirty="0" smtClean="0"/>
              <a:t>for inter-calibration methods</a:t>
            </a: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600075"/>
          </a:xfrm>
        </p:spPr>
        <p:txBody>
          <a:bodyPr/>
          <a:lstStyle/>
          <a:p>
            <a:r>
              <a:rPr lang="en-GB" sz="2400" b="1" smtClean="0">
                <a:solidFill>
                  <a:schemeClr val="tx1"/>
                </a:solidFill>
              </a:rPr>
              <a:t>Dave </a:t>
            </a:r>
            <a:r>
              <a:rPr lang="en-GB" sz="2400" b="1" smtClean="0">
                <a:solidFill>
                  <a:schemeClr val="tx1"/>
                </a:solidFill>
              </a:rPr>
              <a:t>Doelling</a:t>
            </a:r>
            <a:endParaRPr lang="en-GB" sz="2400" b="1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(NASA)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(VIS/NIR Sub-Group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4601"/>
            <a:ext cx="8915400" cy="954087"/>
          </a:xfrm>
        </p:spPr>
        <p:txBody>
          <a:bodyPr/>
          <a:lstStyle/>
          <a:p>
            <a:r>
              <a:rPr lang="en-GB" dirty="0" smtClean="0"/>
              <a:t>Q1</a:t>
            </a:r>
            <a:br>
              <a:rPr lang="en-GB" dirty="0" smtClean="0"/>
            </a:br>
            <a:r>
              <a:rPr lang="en-GB" dirty="0" smtClean="0"/>
              <a:t>What are the Priorities of </a:t>
            </a:r>
            <a:r>
              <a:rPr lang="en-GB" b="1" dirty="0" smtClean="0"/>
              <a:t>your GPRC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 l="37968" t="54535" r="12921" b="5943"/>
          <a:stretch>
            <a:fillRect/>
          </a:stretch>
        </p:blipFill>
        <p:spPr bwMode="auto">
          <a:xfrm>
            <a:off x="0" y="2075623"/>
            <a:ext cx="5940792" cy="40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181" t="7109" r="12921" b="47221"/>
          <a:stretch>
            <a:fillRect/>
          </a:stretch>
        </p:blipFill>
        <p:spPr bwMode="auto">
          <a:xfrm>
            <a:off x="5763108" y="1268712"/>
            <a:ext cx="4142892" cy="46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7968" t="55773" r="13665" b="6821"/>
          <a:stretch>
            <a:fillRect/>
          </a:stretch>
        </p:blipFill>
        <p:spPr bwMode="auto">
          <a:xfrm>
            <a:off x="0" y="2075623"/>
            <a:ext cx="5850780" cy="38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556"/>
            <a:ext cx="9906000" cy="954087"/>
          </a:xfrm>
        </p:spPr>
        <p:txBody>
          <a:bodyPr/>
          <a:lstStyle/>
          <a:p>
            <a:r>
              <a:rPr lang="en-GB" sz="4000" dirty="0" smtClean="0"/>
              <a:t>Q2</a:t>
            </a:r>
            <a:br>
              <a:rPr lang="en-GB" sz="4000" dirty="0" smtClean="0"/>
            </a:br>
            <a:r>
              <a:rPr lang="en-GB" sz="4000" dirty="0" smtClean="0"/>
              <a:t>What are </a:t>
            </a:r>
            <a:r>
              <a:rPr lang="en-GB" sz="4000" b="1" dirty="0" smtClean="0"/>
              <a:t>your personal </a:t>
            </a:r>
            <a:r>
              <a:rPr lang="en-GB" sz="4000" dirty="0" smtClean="0"/>
              <a:t>research priorities?</a:t>
            </a:r>
            <a:endParaRPr lang="en-GB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181" t="7109" r="12921" b="47221"/>
          <a:stretch>
            <a:fillRect/>
          </a:stretch>
        </p:blipFill>
        <p:spPr bwMode="auto">
          <a:xfrm>
            <a:off x="5763108" y="1445539"/>
            <a:ext cx="4142892" cy="46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 l="37968" t="7988" r="13665" b="46343"/>
          <a:stretch>
            <a:fillRect/>
          </a:stretch>
        </p:blipFill>
        <p:spPr bwMode="auto">
          <a:xfrm>
            <a:off x="5763108" y="1228725"/>
            <a:ext cx="4142892" cy="46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568"/>
            <a:ext cx="9906000" cy="954087"/>
          </a:xfrm>
        </p:spPr>
        <p:txBody>
          <a:bodyPr/>
          <a:lstStyle/>
          <a:p>
            <a:r>
              <a:rPr lang="en-IE" sz="3600" dirty="0" smtClean="0"/>
              <a:t>Q3 Please rank the new visible calibration technique that would be best suited for </a:t>
            </a:r>
            <a:r>
              <a:rPr lang="en-IE" sz="3600" b="1" dirty="0" smtClean="0"/>
              <a:t>your GPRCs goals</a:t>
            </a:r>
            <a:endParaRPr lang="en-IE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181" t="7109" r="12921" b="47221"/>
          <a:stretch>
            <a:fillRect/>
          </a:stretch>
        </p:blipFill>
        <p:spPr bwMode="auto">
          <a:xfrm>
            <a:off x="5763108" y="1445539"/>
            <a:ext cx="4142892" cy="46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/>
          <a:srcRect l="37968" t="7988" r="13665" b="46343"/>
          <a:stretch>
            <a:fillRect/>
          </a:stretch>
        </p:blipFill>
        <p:spPr bwMode="auto">
          <a:xfrm>
            <a:off x="5763108" y="1228725"/>
            <a:ext cx="4142892" cy="46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 l="12795" t="11357" r="1633" b="37704"/>
          <a:stretch>
            <a:fillRect/>
          </a:stretch>
        </p:blipFill>
        <p:spPr bwMode="auto">
          <a:xfrm>
            <a:off x="0" y="1223302"/>
            <a:ext cx="9906000" cy="499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5" cstate="print"/>
          <a:srcRect l="38713" t="33767" r="12921" b="13847"/>
          <a:stretch>
            <a:fillRect/>
          </a:stretch>
        </p:blipFill>
        <p:spPr bwMode="auto">
          <a:xfrm>
            <a:off x="1982604" y="1850265"/>
            <a:ext cx="6120816" cy="47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568"/>
            <a:ext cx="9906000" cy="954087"/>
          </a:xfrm>
        </p:spPr>
        <p:txBody>
          <a:bodyPr/>
          <a:lstStyle/>
          <a:p>
            <a:r>
              <a:rPr lang="en-IE" sz="3600" dirty="0" smtClean="0"/>
              <a:t>Q4 Please rank the new visible calibration technique that </a:t>
            </a:r>
            <a:r>
              <a:rPr lang="en-IE" sz="3600" b="1" dirty="0" smtClean="0"/>
              <a:t>you are personally interested </a:t>
            </a:r>
            <a:r>
              <a:rPr lang="en-IE" sz="3600" dirty="0" smtClean="0"/>
              <a:t>in developing</a:t>
            </a:r>
            <a:endParaRPr lang="en-IE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181" t="7109" r="12921" b="47221"/>
          <a:stretch>
            <a:fillRect/>
          </a:stretch>
        </p:blipFill>
        <p:spPr bwMode="auto">
          <a:xfrm>
            <a:off x="5763108" y="1445539"/>
            <a:ext cx="4142892" cy="46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/>
          <a:srcRect l="37968" t="7988" r="13665" b="46343"/>
          <a:stretch>
            <a:fillRect/>
          </a:stretch>
        </p:blipFill>
        <p:spPr bwMode="auto">
          <a:xfrm>
            <a:off x="5763108" y="1228725"/>
            <a:ext cx="4142892" cy="46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 l="12795" t="11357" r="1633" b="37704"/>
          <a:stretch>
            <a:fillRect/>
          </a:stretch>
        </p:blipFill>
        <p:spPr bwMode="auto">
          <a:xfrm>
            <a:off x="0" y="1223302"/>
            <a:ext cx="9906000" cy="499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5" cstate="print"/>
          <a:srcRect l="38713" t="33767" r="12921" b="13847"/>
          <a:stretch>
            <a:fillRect/>
          </a:stretch>
        </p:blipFill>
        <p:spPr bwMode="auto">
          <a:xfrm>
            <a:off x="1982604" y="1850265"/>
            <a:ext cx="6120816" cy="47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6" cstate="print"/>
          <a:srcRect l="12669" t="15892" r="1759" b="35804"/>
          <a:stretch>
            <a:fillRect/>
          </a:stretch>
        </p:blipFill>
        <p:spPr bwMode="auto">
          <a:xfrm>
            <a:off x="1" y="1445540"/>
            <a:ext cx="9906000" cy="473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7" cstate="print"/>
          <a:srcRect l="11925" t="27309" r="37476" b="21752"/>
          <a:stretch>
            <a:fillRect/>
          </a:stretch>
        </p:blipFill>
        <p:spPr bwMode="auto">
          <a:xfrm>
            <a:off x="1982604" y="1850264"/>
            <a:ext cx="6120816" cy="481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Respondees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28725"/>
            <a:ext cx="8915400" cy="4525963"/>
          </a:xfrm>
        </p:spPr>
        <p:txBody>
          <a:bodyPr/>
          <a:lstStyle/>
          <a:p>
            <a:r>
              <a:rPr lang="en-GB" sz="2000" dirty="0" smtClean="0"/>
              <a:t>Viju John (EUMETSAT)</a:t>
            </a:r>
          </a:p>
          <a:p>
            <a:r>
              <a:rPr lang="en-GB" sz="2000" dirty="0" smtClean="0"/>
              <a:t>Alexey Rublev (SRC PALANETA, Moscow, Russia)</a:t>
            </a:r>
          </a:p>
          <a:p>
            <a:r>
              <a:rPr lang="en-GB" sz="2000" dirty="0" smtClean="0"/>
              <a:t>Dohyeong Kim (KMA)</a:t>
            </a:r>
          </a:p>
          <a:p>
            <a:r>
              <a:rPr lang="en-GB" sz="2000" dirty="0" smtClean="0"/>
              <a:t>STAR (NOAA)</a:t>
            </a:r>
          </a:p>
          <a:p>
            <a:r>
              <a:rPr lang="en-GB" sz="2000" dirty="0" smtClean="0"/>
              <a:t>Xiuqing Hu (CMA)</a:t>
            </a:r>
          </a:p>
          <a:p>
            <a:r>
              <a:rPr lang="en-GB" sz="2000" dirty="0" smtClean="0"/>
              <a:t>Dave Smith (RAL)</a:t>
            </a:r>
          </a:p>
          <a:p>
            <a:r>
              <a:rPr lang="en-GB" sz="2000" dirty="0" smtClean="0"/>
              <a:t>Fougnie Bertrand (CNES)</a:t>
            </a:r>
          </a:p>
          <a:p>
            <a:r>
              <a:rPr lang="en-GB" sz="2000" dirty="0" smtClean="0"/>
              <a:t>Masaya Takahashi (JMA)</a:t>
            </a:r>
          </a:p>
          <a:p>
            <a:r>
              <a:rPr lang="en-GB" sz="2000" dirty="0" smtClean="0"/>
              <a:t>Arata Okuyama (JMA)</a:t>
            </a:r>
          </a:p>
          <a:p>
            <a:r>
              <a:rPr lang="en-GB" sz="2000" dirty="0" smtClean="0"/>
              <a:t>David Doelling (NASA)</a:t>
            </a:r>
          </a:p>
          <a:p>
            <a:r>
              <a:rPr lang="en-GB" sz="2000" dirty="0" smtClean="0"/>
              <a:t>Wagner Sebastien (EUMETSAT)</a:t>
            </a:r>
          </a:p>
          <a:p>
            <a:r>
              <a:rPr lang="en-GB" sz="2000" dirty="0" smtClean="0"/>
              <a:t>Tim Hewison (EUMETSAT)</a:t>
            </a:r>
          </a:p>
          <a:p>
            <a:r>
              <a:rPr lang="en-GB" sz="2000" dirty="0" smtClean="0"/>
              <a:t>Fred Wu (NOAA)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Any Comments?</a:t>
            </a:r>
            <a:endParaRPr lang="en-GB" sz="3600" dirty="0"/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2" cstate="print"/>
          <a:srcRect l="11925" t="36971" r="37476" b="42829"/>
          <a:stretch>
            <a:fillRect/>
          </a:stretch>
        </p:blipFill>
        <p:spPr bwMode="auto">
          <a:xfrm>
            <a:off x="1" y="1608644"/>
            <a:ext cx="9906000" cy="335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92" y="1358724"/>
            <a:ext cx="8915400" cy="4889208"/>
          </a:xfrm>
        </p:spPr>
        <p:txBody>
          <a:bodyPr/>
          <a:lstStyle/>
          <a:p>
            <a:r>
              <a:rPr lang="en-US" sz="2800" dirty="0" smtClean="0"/>
              <a:t>I was hoping for more then 13 responses.</a:t>
            </a:r>
          </a:p>
          <a:p>
            <a:r>
              <a:rPr lang="en-US" sz="2800" dirty="0" smtClean="0"/>
              <a:t>It seems that the first priority is visible calibration coefficients for the current, future, historic, suite of </a:t>
            </a:r>
            <a:r>
              <a:rPr lang="en-US" sz="2800" dirty="0"/>
              <a:t>GEO </a:t>
            </a:r>
            <a:r>
              <a:rPr lang="en-US" sz="2800" dirty="0" smtClean="0"/>
              <a:t>satellites</a:t>
            </a:r>
          </a:p>
          <a:p>
            <a:r>
              <a:rPr lang="en-US" sz="2800" dirty="0" smtClean="0"/>
              <a:t>For new visible calibration methods.</a:t>
            </a:r>
          </a:p>
          <a:p>
            <a:pPr lvl="1"/>
            <a:r>
              <a:rPr lang="en-US" sz="2400" dirty="0" smtClean="0"/>
              <a:t>First finish lunar and DCC calibration algorithms</a:t>
            </a:r>
          </a:p>
          <a:p>
            <a:pPr lvl="1"/>
            <a:r>
              <a:rPr lang="en-US" sz="2400" dirty="0" smtClean="0"/>
              <a:t>Second priority ray-matching with either VIIRS/MODIS or current hyper-spectral imagers</a:t>
            </a:r>
          </a:p>
          <a:p>
            <a:pPr lvl="2"/>
            <a:r>
              <a:rPr lang="en-US" sz="2000" dirty="0" smtClean="0"/>
              <a:t>Important for multiple visible channel imagers</a:t>
            </a:r>
          </a:p>
          <a:p>
            <a:pPr lvl="1"/>
            <a:r>
              <a:rPr lang="en-US" sz="2400" dirty="0" smtClean="0"/>
              <a:t>Third RTM, </a:t>
            </a:r>
            <a:r>
              <a:rPr lang="en-US" sz="2400" dirty="0"/>
              <a:t>R</a:t>
            </a:r>
            <a:r>
              <a:rPr lang="en-US" sz="2400" dirty="0" smtClean="0"/>
              <a:t>ayleigh, and desert calibration methods</a:t>
            </a:r>
          </a:p>
          <a:p>
            <a:pPr lvl="2"/>
            <a:r>
              <a:rPr lang="en-US" sz="2000" dirty="0" smtClean="0"/>
              <a:t>No clear order</a:t>
            </a:r>
          </a:p>
          <a:p>
            <a:pPr lvl="1"/>
            <a:r>
              <a:rPr lang="en-US" sz="2400" dirty="0" smtClean="0"/>
              <a:t>Lowest priority, are </a:t>
            </a:r>
            <a:r>
              <a:rPr lang="en-US" sz="2400" dirty="0" err="1" smtClean="0"/>
              <a:t>sunglint</a:t>
            </a:r>
            <a:r>
              <a:rPr lang="en-US" sz="2400" dirty="0" smtClean="0"/>
              <a:t>, polar ice, and stars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8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VIS/NIR web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12"/>
            <a:ext cx="8915400" cy="4525963"/>
          </a:xfrm>
        </p:spPr>
        <p:txBody>
          <a:bodyPr/>
          <a:lstStyle/>
          <a:p>
            <a:r>
              <a:rPr lang="en-US" sz="2800" dirty="0" smtClean="0"/>
              <a:t>Lunar </a:t>
            </a:r>
          </a:p>
          <a:p>
            <a:pPr lvl="1"/>
            <a:r>
              <a:rPr lang="en-US" sz="2400" dirty="0" smtClean="0"/>
              <a:t>Pre workshop web meeting</a:t>
            </a:r>
          </a:p>
          <a:p>
            <a:pPr lvl="1"/>
            <a:r>
              <a:rPr lang="en-US" sz="2400" dirty="0"/>
              <a:t>Lunar </a:t>
            </a:r>
            <a:r>
              <a:rPr lang="en-US" sz="2400" dirty="0" smtClean="0"/>
              <a:t>Workshop, December 1-4, 2014 @ EUMETSAT</a:t>
            </a:r>
          </a:p>
          <a:p>
            <a:r>
              <a:rPr lang="en-US" sz="2800" dirty="0" smtClean="0"/>
              <a:t>DCC</a:t>
            </a:r>
          </a:p>
          <a:p>
            <a:pPr lvl="1"/>
            <a:r>
              <a:rPr lang="en-US" sz="2400" dirty="0"/>
              <a:t>DCC BRDF/Season </a:t>
            </a:r>
            <a:r>
              <a:rPr lang="en-US" sz="2400" dirty="0" smtClean="0"/>
              <a:t>Variability web meeting, preparing agenda for annual meeting (Jan)</a:t>
            </a:r>
          </a:p>
          <a:p>
            <a:r>
              <a:rPr lang="en-US" sz="2800" dirty="0" smtClean="0"/>
              <a:t>Ray-matching</a:t>
            </a:r>
          </a:p>
          <a:p>
            <a:pPr lvl="1"/>
            <a:r>
              <a:rPr lang="en-US" sz="2400" dirty="0" err="1"/>
              <a:t>Hyperspectral</a:t>
            </a:r>
            <a:r>
              <a:rPr lang="en-US" sz="2400" dirty="0"/>
              <a:t> Vis inter-calibration: </a:t>
            </a:r>
            <a:r>
              <a:rPr lang="en-US" sz="2400" dirty="0" err="1"/>
              <a:t>Xu</a:t>
            </a:r>
            <a:r>
              <a:rPr lang="en-US" sz="2400" dirty="0"/>
              <a:t> Na + </a:t>
            </a:r>
            <a:r>
              <a:rPr lang="en-US" sz="2400" dirty="0" err="1"/>
              <a:t>Ruediger</a:t>
            </a:r>
            <a:r>
              <a:rPr lang="en-US" sz="2400" dirty="0"/>
              <a:t> </a:t>
            </a:r>
            <a:r>
              <a:rPr lang="en-US" sz="2400" dirty="0" err="1"/>
              <a:t>Lang+</a:t>
            </a:r>
            <a:r>
              <a:rPr lang="en-US" sz="2400" dirty="0" err="1" smtClean="0"/>
              <a:t>IVOS</a:t>
            </a:r>
            <a:endParaRPr lang="en-US" sz="2400" dirty="0" smtClean="0"/>
          </a:p>
          <a:p>
            <a:r>
              <a:rPr lang="en-US" sz="2800" dirty="0" smtClean="0"/>
              <a:t>SBAF</a:t>
            </a:r>
          </a:p>
          <a:p>
            <a:pPr lvl="1"/>
            <a:r>
              <a:rPr lang="en-US" sz="2400" dirty="0"/>
              <a:t>Best Practice for Process of defining SBAF and uncertainties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099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29612</TotalTime>
  <Words>309</Words>
  <Application>Microsoft Macintosh PowerPoint</Application>
  <PresentationFormat>A4 Paper (210x297 mm)</PresentationFormat>
  <Paragraphs>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VIS/NIR Sub-group survey of  Member and GPRC priorities  for inter-calibration methods</vt:lpstr>
      <vt:lpstr>Q1 What are the Priorities of your GPRC?</vt:lpstr>
      <vt:lpstr>Q2 What are your personal research priorities?</vt:lpstr>
      <vt:lpstr>Q3 Please rank the new visible calibration technique that would be best suited for your GPRCs goals</vt:lpstr>
      <vt:lpstr>Q4 Please rank the new visible calibration technique that you are personally interested in developing</vt:lpstr>
      <vt:lpstr>Respondees</vt:lpstr>
      <vt:lpstr>Any Comments?</vt:lpstr>
      <vt:lpstr>Conclusions</vt:lpstr>
      <vt:lpstr>Upcoming VIS/NIR web meetings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David Doelling</cp:lastModifiedBy>
  <cp:revision>1360</cp:revision>
  <cp:lastPrinted>2006-03-06T14:11:17Z</cp:lastPrinted>
  <dcterms:created xsi:type="dcterms:W3CDTF">1997-07-23T08:21:02Z</dcterms:created>
  <dcterms:modified xsi:type="dcterms:W3CDTF">2014-10-21T20:26:39Z</dcterms:modified>
</cp:coreProperties>
</file>