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11"/>
  </p:notesMasterIdLst>
  <p:handoutMasterIdLst>
    <p:handoutMasterId r:id="rId12"/>
  </p:handoutMasterIdLst>
  <p:sldIdLst>
    <p:sldId id="256" r:id="rId2"/>
    <p:sldId id="588" r:id="rId3"/>
    <p:sldId id="601" r:id="rId4"/>
    <p:sldId id="598" r:id="rId5"/>
    <p:sldId id="600" r:id="rId6"/>
    <p:sldId id="616" r:id="rId7"/>
    <p:sldId id="615" r:id="rId8"/>
    <p:sldId id="599" r:id="rId9"/>
    <p:sldId id="614" r:id="rId10"/>
  </p:sldIdLst>
  <p:sldSz cx="9906000" cy="6858000" type="A4"/>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205B"/>
    <a:srgbClr val="FE5000"/>
    <a:srgbClr val="00B5E2"/>
    <a:srgbClr val="C5B9AC"/>
    <a:srgbClr val="CB333B"/>
    <a:srgbClr val="FEDB00"/>
    <a:srgbClr val="968C83"/>
    <a:srgbClr val="99C2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0299" autoAdjust="0"/>
  </p:normalViewPr>
  <p:slideViewPr>
    <p:cSldViewPr snapToGrid="0">
      <p:cViewPr varScale="1">
        <p:scale>
          <a:sx n="116" d="100"/>
          <a:sy n="116" d="100"/>
        </p:scale>
        <p:origin x="-1458" y="-102"/>
      </p:cViewPr>
      <p:guideLst>
        <p:guide orient="horz" pos="1164"/>
        <p:guide orient="horz" pos="1410"/>
        <p:guide orient="horz" pos="2715"/>
        <p:guide orient="horz" pos="2389"/>
        <p:guide orient="horz" pos="2064"/>
        <p:guide orient="horz" pos="1735"/>
        <p:guide orient="horz" pos="3369"/>
        <p:guide orient="horz" pos="3698"/>
        <p:guide pos="4214"/>
        <p:guide pos="196"/>
        <p:guide pos="1552"/>
        <p:guide pos="4879"/>
        <p:guide pos="5556"/>
        <p:guide pos="2235"/>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5430"/>
    </p:cViewPr>
  </p:sorterViewPr>
  <p:notesViewPr>
    <p:cSldViewPr snapToGrid="0">
      <p:cViewPr varScale="1">
        <p:scale>
          <a:sx n="82" d="100"/>
          <a:sy n="82" d="100"/>
        </p:scale>
        <p:origin x="-3954" y="-78"/>
      </p:cViewPr>
      <p:guideLst>
        <p:guide orient="horz" pos="4525"/>
        <p:guide pos="3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074738" y="1074738"/>
            <a:ext cx="7781925"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2</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4</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5</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6</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7</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8</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0">
          <a:blip r:embed="rId3" cstate="print">
            <a:lum/>
          </a:blip>
          <a:srcRect/>
          <a:stretch>
            <a:fillRect b="-5000"/>
          </a:stretch>
        </a:blipFill>
        <a:effectLst/>
      </p:bgPr>
    </p:bg>
    <p:spTree>
      <p:nvGrpSpPr>
        <p:cNvPr id="1" name=""/>
        <p:cNvGrpSpPr/>
        <p:nvPr/>
      </p:nvGrpSpPr>
      <p:grpSpPr>
        <a:xfrm>
          <a:off x="0" y="0"/>
          <a:ext cx="0" cy="0"/>
          <a:chOff x="0" y="0"/>
          <a:chExt cx="0" cy="0"/>
        </a:xfrm>
      </p:grpSpPr>
      <p:sp>
        <p:nvSpPr>
          <p:cNvPr id="8" name="Rectangle 41"/>
          <p:cNvSpPr>
            <a:spLocks noGrp="1" noChangeArrowheads="1"/>
          </p:cNvSpPr>
          <p:nvPr userDrawn="1">
            <p:ph type="subTitle" sz="quarter" idx="1"/>
          </p:nvPr>
        </p:nvSpPr>
        <p:spPr>
          <a:xfrm>
            <a:off x="258793" y="534838"/>
            <a:ext cx="5952226" cy="1449237"/>
          </a:xfrm>
        </p:spPr>
        <p:txBody>
          <a:bodyPr anchor="ctr"/>
          <a:lstStyle>
            <a:lvl1pPr marL="0" indent="0">
              <a:lnSpc>
                <a:spcPts val="3400"/>
              </a:lnSpc>
              <a:buNone/>
              <a:defRPr b="1" cap="all" baseline="0">
                <a:solidFill>
                  <a:schemeClr val="bg1"/>
                </a:solidFill>
              </a:defRPr>
            </a:lvl1pPr>
          </a:lstStyle>
          <a:p>
            <a:r>
              <a:rPr lang="en-US" dirty="0" smtClean="0"/>
              <a:t>Click to edit Master subtitle style</a:t>
            </a:r>
            <a:endParaRPr lang="en-GB" dirty="0" smtClean="0"/>
          </a:p>
        </p:txBody>
      </p:sp>
      <p:sp>
        <p:nvSpPr>
          <p:cNvPr id="251" name="Rectangle 250"/>
          <p:cNvSpPr/>
          <p:nvPr userDrawn="1"/>
        </p:nvSpPr>
        <p:spPr bwMode="auto">
          <a:xfrm>
            <a:off x="6334125" y="542925"/>
            <a:ext cx="3571875" cy="1476375"/>
          </a:xfrm>
          <a:prstGeom prst="rect">
            <a:avLst/>
          </a:prstGeom>
          <a:solidFill>
            <a:schemeClr val="bg1"/>
          </a:solidFill>
          <a:ln w="9525" cap="flat" cmpd="sng" algn="ctr">
            <a:noFill/>
            <a:prstDash val="solid"/>
            <a:round/>
            <a:headEnd type="none" w="med" len="med"/>
            <a:tailEnd type="none" w="med" len="med"/>
          </a:ln>
          <a:effectLst/>
        </p:spPr>
        <p:txBody>
          <a:bodyPr lIns="36000" tIns="36000" rIns="36000" bIns="36000"/>
          <a:lstStyle/>
          <a:p>
            <a:pPr eaLnBrk="0" hangingPunct="0">
              <a:spcBef>
                <a:spcPct val="50000"/>
              </a:spcBef>
              <a:defRPr/>
            </a:pPr>
            <a:endParaRPr lang="en-GB"/>
          </a:p>
        </p:txBody>
      </p:sp>
      <p:pic>
        <p:nvPicPr>
          <p:cNvPr id="252" name="Picture 11" descr="EUMETSATLogo_hor_noTagline_solid_CMYK UPDATED version.png"/>
          <p:cNvPicPr>
            <a:picLocks noChangeAspect="1"/>
          </p:cNvPicPr>
          <p:nvPr userDrawn="1"/>
        </p:nvPicPr>
        <p:blipFill>
          <a:blip r:embed="rId4" cstate="print"/>
          <a:srcRect/>
          <a:stretch>
            <a:fillRect/>
          </a:stretch>
        </p:blipFill>
        <p:spPr bwMode="auto">
          <a:xfrm>
            <a:off x="6810375" y="1019175"/>
            <a:ext cx="2614613" cy="482600"/>
          </a:xfrm>
          <a:prstGeom prst="rect">
            <a:avLst/>
          </a:prstGeom>
          <a:noFill/>
          <a:ln w="9525">
            <a:noFill/>
            <a:miter lim="800000"/>
            <a:headEnd/>
            <a:tailEnd/>
          </a:ln>
        </p:spPr>
      </p:pic>
      <p:grpSp>
        <p:nvGrpSpPr>
          <p:cNvPr id="254" name="Group 253"/>
          <p:cNvGrpSpPr/>
          <p:nvPr userDrawn="1"/>
        </p:nvGrpSpPr>
        <p:grpSpPr>
          <a:xfrm>
            <a:off x="369889" y="6638100"/>
            <a:ext cx="6754812" cy="110355"/>
            <a:chOff x="369889" y="6638100"/>
            <a:chExt cx="6754812" cy="110355"/>
          </a:xfrm>
        </p:grpSpPr>
        <p:grpSp>
          <p:nvGrpSpPr>
            <p:cNvPr id="255" name="Group 4"/>
            <p:cNvGrpSpPr>
              <a:grpSpLocks/>
            </p:cNvGrpSpPr>
            <p:nvPr userDrawn="1"/>
          </p:nvGrpSpPr>
          <p:grpSpPr bwMode="auto">
            <a:xfrm>
              <a:off x="5236697" y="6638100"/>
              <a:ext cx="164978" cy="109011"/>
              <a:chOff x="4182" y="1087"/>
              <a:chExt cx="238" cy="162"/>
            </a:xfrm>
          </p:grpSpPr>
          <p:sp>
            <p:nvSpPr>
              <p:cNvPr id="48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48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48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48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48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48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48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49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49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49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256" name="Group 16"/>
            <p:cNvGrpSpPr>
              <a:grpSpLocks/>
            </p:cNvGrpSpPr>
            <p:nvPr userDrawn="1"/>
          </p:nvGrpSpPr>
          <p:grpSpPr bwMode="auto">
            <a:xfrm>
              <a:off x="1853845" y="6638100"/>
              <a:ext cx="163609" cy="106293"/>
              <a:chOff x="1116" y="1646"/>
              <a:chExt cx="245" cy="151"/>
            </a:xfrm>
          </p:grpSpPr>
          <p:sp>
            <p:nvSpPr>
              <p:cNvPr id="480"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481"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482"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257" name="Group 20"/>
            <p:cNvGrpSpPr>
              <a:grpSpLocks/>
            </p:cNvGrpSpPr>
            <p:nvPr userDrawn="1"/>
          </p:nvGrpSpPr>
          <p:grpSpPr bwMode="auto">
            <a:xfrm>
              <a:off x="3341609" y="6638100"/>
              <a:ext cx="163288" cy="104917"/>
              <a:chOff x="1117" y="2897"/>
              <a:chExt cx="243" cy="157"/>
            </a:xfrm>
          </p:grpSpPr>
          <p:sp>
            <p:nvSpPr>
              <p:cNvPr id="476"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77"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478"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479"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8" name="Group 25"/>
            <p:cNvGrpSpPr>
              <a:grpSpLocks/>
            </p:cNvGrpSpPr>
            <p:nvPr userDrawn="1"/>
          </p:nvGrpSpPr>
          <p:grpSpPr bwMode="auto">
            <a:xfrm>
              <a:off x="3130729" y="6638100"/>
              <a:ext cx="163288" cy="104917"/>
              <a:chOff x="1118" y="2646"/>
              <a:chExt cx="243" cy="157"/>
            </a:xfrm>
          </p:grpSpPr>
          <p:sp>
            <p:nvSpPr>
              <p:cNvPr id="472"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73"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474"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475"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9" name="Group 30"/>
            <p:cNvGrpSpPr>
              <a:grpSpLocks/>
            </p:cNvGrpSpPr>
            <p:nvPr userDrawn="1"/>
          </p:nvGrpSpPr>
          <p:grpSpPr bwMode="auto">
            <a:xfrm>
              <a:off x="2276341" y="6638100"/>
              <a:ext cx="163288" cy="104596"/>
              <a:chOff x="1117" y="2143"/>
              <a:chExt cx="243" cy="155"/>
            </a:xfrm>
          </p:grpSpPr>
          <p:sp>
            <p:nvSpPr>
              <p:cNvPr id="468"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469"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470"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471"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0" name="Group 35"/>
            <p:cNvGrpSpPr>
              <a:grpSpLocks/>
            </p:cNvGrpSpPr>
            <p:nvPr userDrawn="1"/>
          </p:nvGrpSpPr>
          <p:grpSpPr bwMode="auto">
            <a:xfrm>
              <a:off x="2064917" y="6638100"/>
              <a:ext cx="163288" cy="104596"/>
              <a:chOff x="1117" y="1892"/>
              <a:chExt cx="243" cy="155"/>
            </a:xfrm>
          </p:grpSpPr>
          <p:sp>
            <p:nvSpPr>
              <p:cNvPr id="464"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65"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466"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467"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1" name="Group 255"/>
            <p:cNvGrpSpPr>
              <a:grpSpLocks/>
            </p:cNvGrpSpPr>
            <p:nvPr userDrawn="1"/>
          </p:nvGrpSpPr>
          <p:grpSpPr bwMode="auto">
            <a:xfrm>
              <a:off x="1431617" y="6638100"/>
              <a:ext cx="163489" cy="106268"/>
              <a:chOff x="7106991" y="2034190"/>
              <a:chExt cx="255683" cy="163929"/>
            </a:xfrm>
          </p:grpSpPr>
          <p:sp>
            <p:nvSpPr>
              <p:cNvPr id="462"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463"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262" name="Group 254"/>
            <p:cNvGrpSpPr>
              <a:grpSpLocks/>
            </p:cNvGrpSpPr>
            <p:nvPr userDrawn="1"/>
          </p:nvGrpSpPr>
          <p:grpSpPr bwMode="auto">
            <a:xfrm>
              <a:off x="581062" y="6638100"/>
              <a:ext cx="163489" cy="110355"/>
              <a:chOff x="6341261" y="2034186"/>
              <a:chExt cx="254095" cy="170190"/>
            </a:xfrm>
          </p:grpSpPr>
          <p:sp>
            <p:nvSpPr>
              <p:cNvPr id="459" name="Freeform 458"/>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460" name="Freeform 459"/>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461" name="Freeform 460"/>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263" name="Group 49"/>
            <p:cNvGrpSpPr>
              <a:grpSpLocks/>
            </p:cNvGrpSpPr>
            <p:nvPr userDrawn="1"/>
          </p:nvGrpSpPr>
          <p:grpSpPr bwMode="auto">
            <a:xfrm>
              <a:off x="369889" y="6638100"/>
              <a:ext cx="163609" cy="106293"/>
              <a:chOff x="529" y="1166"/>
              <a:chExt cx="245" cy="157"/>
            </a:xfrm>
          </p:grpSpPr>
          <p:sp>
            <p:nvSpPr>
              <p:cNvPr id="455"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456"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457"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458"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4" name="Group 54"/>
            <p:cNvGrpSpPr>
              <a:grpSpLocks/>
            </p:cNvGrpSpPr>
            <p:nvPr userDrawn="1"/>
          </p:nvGrpSpPr>
          <p:grpSpPr bwMode="auto">
            <a:xfrm>
              <a:off x="2487762" y="6638100"/>
              <a:ext cx="164632" cy="106293"/>
              <a:chOff x="1117" y="2394"/>
              <a:chExt cx="245" cy="157"/>
            </a:xfrm>
          </p:grpSpPr>
          <p:sp>
            <p:nvSpPr>
              <p:cNvPr id="444"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445"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446"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447"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448"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449"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450"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451"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452"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453"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454"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265" name="Group 66"/>
            <p:cNvGrpSpPr>
              <a:grpSpLocks/>
            </p:cNvGrpSpPr>
            <p:nvPr userDrawn="1"/>
          </p:nvGrpSpPr>
          <p:grpSpPr bwMode="auto">
            <a:xfrm>
              <a:off x="6502560" y="6638100"/>
              <a:ext cx="166325" cy="105273"/>
              <a:chOff x="1592" y="2897"/>
              <a:chExt cx="247" cy="156"/>
            </a:xfrm>
          </p:grpSpPr>
          <p:sp>
            <p:nvSpPr>
              <p:cNvPr id="429"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430"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431"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432"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433"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434"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435"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436"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437"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438"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439"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440"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441"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442"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443"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266" name="Group 82"/>
            <p:cNvGrpSpPr>
              <a:grpSpLocks/>
            </p:cNvGrpSpPr>
            <p:nvPr userDrawn="1"/>
          </p:nvGrpSpPr>
          <p:grpSpPr bwMode="auto">
            <a:xfrm>
              <a:off x="6077342" y="6638100"/>
              <a:ext cx="164629" cy="104602"/>
              <a:chOff x="1778" y="2004"/>
              <a:chExt cx="246" cy="156"/>
            </a:xfrm>
          </p:grpSpPr>
          <p:sp>
            <p:nvSpPr>
              <p:cNvPr id="426"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427"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428"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67" name="Group 86"/>
            <p:cNvGrpSpPr>
              <a:grpSpLocks/>
            </p:cNvGrpSpPr>
            <p:nvPr userDrawn="1"/>
          </p:nvGrpSpPr>
          <p:grpSpPr bwMode="auto">
            <a:xfrm>
              <a:off x="5868794" y="6638100"/>
              <a:ext cx="164271" cy="105273"/>
              <a:chOff x="1592" y="2143"/>
              <a:chExt cx="247" cy="156"/>
            </a:xfrm>
          </p:grpSpPr>
          <p:sp>
            <p:nvSpPr>
              <p:cNvPr id="420"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421"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422"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423"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424"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425"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268" name="Group 93"/>
            <p:cNvGrpSpPr>
              <a:grpSpLocks/>
            </p:cNvGrpSpPr>
            <p:nvPr userDrawn="1"/>
          </p:nvGrpSpPr>
          <p:grpSpPr bwMode="auto">
            <a:xfrm>
              <a:off x="5659215" y="6638100"/>
              <a:ext cx="163291" cy="105273"/>
              <a:chOff x="1593" y="1897"/>
              <a:chExt cx="244" cy="157"/>
            </a:xfrm>
          </p:grpSpPr>
          <p:sp>
            <p:nvSpPr>
              <p:cNvPr id="416"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417"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418"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419"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69" name="Group 98"/>
            <p:cNvGrpSpPr>
              <a:grpSpLocks/>
            </p:cNvGrpSpPr>
            <p:nvPr userDrawn="1"/>
          </p:nvGrpSpPr>
          <p:grpSpPr bwMode="auto">
            <a:xfrm>
              <a:off x="4802133" y="6638100"/>
              <a:ext cx="165299" cy="104917"/>
              <a:chOff x="1778" y="1164"/>
              <a:chExt cx="247" cy="157"/>
            </a:xfrm>
          </p:grpSpPr>
          <p:sp>
            <p:nvSpPr>
              <p:cNvPr id="367"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368"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369"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370"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371"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372"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373"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374"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375"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376"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377"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378"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379"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380"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381"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382"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383"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384"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385"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386"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387"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388"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389"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390"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391"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392"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393"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394"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395"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396"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397"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398"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399"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400"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401"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402"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403"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404"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405"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406"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407"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408"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409"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410"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411"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412"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413"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414"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415"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270" name="Group 148"/>
            <p:cNvGrpSpPr>
              <a:grpSpLocks/>
            </p:cNvGrpSpPr>
            <p:nvPr userDrawn="1"/>
          </p:nvGrpSpPr>
          <p:grpSpPr bwMode="auto">
            <a:xfrm>
              <a:off x="4380029" y="6638100"/>
              <a:ext cx="164978" cy="105273"/>
              <a:chOff x="1595" y="1394"/>
              <a:chExt cx="245" cy="157"/>
            </a:xfrm>
          </p:grpSpPr>
          <p:sp>
            <p:nvSpPr>
              <p:cNvPr id="360"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361"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362"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363"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364"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365"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366"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71" name="Group 156"/>
            <p:cNvGrpSpPr>
              <a:grpSpLocks/>
            </p:cNvGrpSpPr>
            <p:nvPr userDrawn="1"/>
          </p:nvGrpSpPr>
          <p:grpSpPr bwMode="auto">
            <a:xfrm>
              <a:off x="4167131" y="6638100"/>
              <a:ext cx="163291" cy="105273"/>
              <a:chOff x="1593" y="1143"/>
              <a:chExt cx="244" cy="157"/>
            </a:xfrm>
          </p:grpSpPr>
          <p:sp>
            <p:nvSpPr>
              <p:cNvPr id="356"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357"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358"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359"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72" name="Group 161"/>
            <p:cNvGrpSpPr>
              <a:grpSpLocks/>
            </p:cNvGrpSpPr>
            <p:nvPr userDrawn="1"/>
          </p:nvGrpSpPr>
          <p:grpSpPr bwMode="auto">
            <a:xfrm>
              <a:off x="3759968" y="6638100"/>
              <a:ext cx="164629" cy="104917"/>
              <a:chOff x="1592" y="892"/>
              <a:chExt cx="246" cy="157"/>
            </a:xfrm>
          </p:grpSpPr>
          <p:sp>
            <p:nvSpPr>
              <p:cNvPr id="352"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353"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354"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355"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273" name="Object 166"/>
            <p:cNvGraphicFramePr>
              <a:graphicFrameLocks noChangeAspect="1"/>
            </p:cNvGraphicFramePr>
            <p:nvPr/>
          </p:nvGraphicFramePr>
          <p:xfrm>
            <a:off x="6288920" y="6638100"/>
            <a:ext cx="168034" cy="109359"/>
          </p:xfrm>
          <a:graphic>
            <a:graphicData uri="http://schemas.openxmlformats.org/presentationml/2006/ole">
              <p:oleObj spid="_x0000_s363524" name="Clip" r:id="rId5" imgW="3809524" imgH="2619048" progId="">
                <p:embed/>
              </p:oleObj>
            </a:graphicData>
          </a:graphic>
        </p:graphicFrame>
        <p:grpSp>
          <p:nvGrpSpPr>
            <p:cNvPr id="274" name="Group 185"/>
            <p:cNvGrpSpPr>
              <a:grpSpLocks/>
            </p:cNvGrpSpPr>
            <p:nvPr userDrawn="1"/>
          </p:nvGrpSpPr>
          <p:grpSpPr bwMode="auto">
            <a:xfrm>
              <a:off x="1008082" y="6638100"/>
              <a:ext cx="164978" cy="104898"/>
              <a:chOff x="4187" y="1590"/>
              <a:chExt cx="238" cy="162"/>
            </a:xfrm>
          </p:grpSpPr>
          <p:sp>
            <p:nvSpPr>
              <p:cNvPr id="325"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326"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327"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328"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329"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330"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331"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332"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333"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334"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335"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336"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337"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338"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339"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340"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341"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342"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343"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344"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345"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346"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347"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348"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349"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350"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351"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75" name="Group 256"/>
            <p:cNvGrpSpPr>
              <a:grpSpLocks/>
            </p:cNvGrpSpPr>
            <p:nvPr userDrawn="1"/>
          </p:nvGrpSpPr>
          <p:grpSpPr bwMode="auto">
            <a:xfrm>
              <a:off x="4591158" y="6638100"/>
              <a:ext cx="163489" cy="106268"/>
              <a:chOff x="7877798" y="2333052"/>
              <a:chExt cx="253806" cy="164973"/>
            </a:xfrm>
          </p:grpSpPr>
          <p:sp>
            <p:nvSpPr>
              <p:cNvPr id="323"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324"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276" name="Group 223"/>
            <p:cNvGrpSpPr>
              <a:grpSpLocks/>
            </p:cNvGrpSpPr>
            <p:nvPr userDrawn="1"/>
          </p:nvGrpSpPr>
          <p:grpSpPr bwMode="auto">
            <a:xfrm>
              <a:off x="2709710" y="6638100"/>
              <a:ext cx="164978" cy="104897"/>
              <a:chOff x="4184" y="1339"/>
              <a:chExt cx="238" cy="162"/>
            </a:xfrm>
          </p:grpSpPr>
          <p:sp>
            <p:nvSpPr>
              <p:cNvPr id="319"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320"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321"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322"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77" name="Group 228"/>
            <p:cNvGrpSpPr>
              <a:grpSpLocks/>
            </p:cNvGrpSpPr>
            <p:nvPr userDrawn="1"/>
          </p:nvGrpSpPr>
          <p:grpSpPr bwMode="auto">
            <a:xfrm>
              <a:off x="5447957" y="6638100"/>
              <a:ext cx="164978" cy="109010"/>
              <a:chOff x="4188" y="2157"/>
              <a:chExt cx="238" cy="162"/>
            </a:xfrm>
          </p:grpSpPr>
          <p:sp>
            <p:nvSpPr>
              <p:cNvPr id="30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30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30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30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31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31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31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31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31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31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31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31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31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278" name="Object 252"/>
            <p:cNvGraphicFramePr>
              <a:graphicFrameLocks noChangeAspect="1"/>
            </p:cNvGraphicFramePr>
            <p:nvPr/>
          </p:nvGraphicFramePr>
          <p:xfrm>
            <a:off x="3553158" y="6638100"/>
            <a:ext cx="159887" cy="104250"/>
          </p:xfrm>
          <a:graphic>
            <a:graphicData uri="http://schemas.openxmlformats.org/presentationml/2006/ole">
              <p:oleObj spid="_x0000_s363525" name="Clip" r:id="rId6" imgW="2835360" imgH="1920600" progId="">
                <p:embed/>
              </p:oleObj>
            </a:graphicData>
          </a:graphic>
        </p:graphicFrame>
        <p:grpSp>
          <p:nvGrpSpPr>
            <p:cNvPr id="279" name="Group 214"/>
            <p:cNvGrpSpPr>
              <a:grpSpLocks/>
            </p:cNvGrpSpPr>
            <p:nvPr userDrawn="1"/>
          </p:nvGrpSpPr>
          <p:grpSpPr bwMode="auto">
            <a:xfrm>
              <a:off x="5024738" y="6638100"/>
              <a:ext cx="166365" cy="106293"/>
              <a:chOff x="4187" y="2402"/>
              <a:chExt cx="240" cy="161"/>
            </a:xfrm>
          </p:grpSpPr>
          <p:sp>
            <p:nvSpPr>
              <p:cNvPr id="30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30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30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30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280" name="Group 38"/>
            <p:cNvGrpSpPr>
              <a:grpSpLocks/>
            </p:cNvGrpSpPr>
            <p:nvPr userDrawn="1"/>
          </p:nvGrpSpPr>
          <p:grpSpPr bwMode="auto">
            <a:xfrm>
              <a:off x="1219136" y="6638100"/>
              <a:ext cx="164978" cy="104922"/>
              <a:chOff x="528" y="1773"/>
              <a:chExt cx="246" cy="156"/>
            </a:xfrm>
          </p:grpSpPr>
          <p:sp>
            <p:nvSpPr>
              <p:cNvPr id="298"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299"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300"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301"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281" name="Group 253"/>
            <p:cNvGrpSpPr>
              <a:grpSpLocks/>
            </p:cNvGrpSpPr>
            <p:nvPr userDrawn="1"/>
          </p:nvGrpSpPr>
          <p:grpSpPr bwMode="auto">
            <a:xfrm>
              <a:off x="794543" y="6638100"/>
              <a:ext cx="163271" cy="105273"/>
              <a:chOff x="528" y="1164"/>
              <a:chExt cx="237" cy="157"/>
            </a:xfrm>
          </p:grpSpPr>
          <p:sp>
            <p:nvSpPr>
              <p:cNvPr id="294"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295"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296"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297"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grpSp>
        <p:pic>
          <p:nvPicPr>
            <p:cNvPr id="282" name="Picture 268"/>
            <p:cNvPicPr>
              <a:picLocks noChangeAspect="1" noChangeArrowheads="1"/>
            </p:cNvPicPr>
            <p:nvPr userDrawn="1"/>
          </p:nvPicPr>
          <p:blipFill>
            <a:blip r:embed="rId7" cstate="print"/>
            <a:srcRect/>
            <a:stretch>
              <a:fillRect/>
            </a:stretch>
          </p:blipFill>
          <p:spPr bwMode="auto">
            <a:xfrm>
              <a:off x="2923792" y="6638100"/>
              <a:ext cx="167015" cy="109359"/>
            </a:xfrm>
            <a:prstGeom prst="rect">
              <a:avLst/>
            </a:prstGeom>
            <a:noFill/>
            <a:ln w="9525">
              <a:noFill/>
              <a:miter lim="800000"/>
              <a:headEnd/>
              <a:tailEnd/>
            </a:ln>
          </p:spPr>
        </p:pic>
        <p:grpSp>
          <p:nvGrpSpPr>
            <p:cNvPr id="283" name="Group 269"/>
            <p:cNvGrpSpPr>
              <a:grpSpLocks noChangeAspect="1"/>
            </p:cNvGrpSpPr>
            <p:nvPr userDrawn="1"/>
          </p:nvGrpSpPr>
          <p:grpSpPr bwMode="auto">
            <a:xfrm>
              <a:off x="3967545" y="6638100"/>
              <a:ext cx="160549" cy="102873"/>
              <a:chOff x="4214" y="2064"/>
              <a:chExt cx="242" cy="157"/>
            </a:xfrm>
          </p:grpSpPr>
          <p:sp>
            <p:nvSpPr>
              <p:cNvPr id="290"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p>
            </p:txBody>
          </p:sp>
          <p:sp>
            <p:nvSpPr>
              <p:cNvPr id="291"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p>
            </p:txBody>
          </p:sp>
          <p:sp>
            <p:nvSpPr>
              <p:cNvPr id="292"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p>
            </p:txBody>
          </p:sp>
          <p:sp>
            <p:nvSpPr>
              <p:cNvPr id="293"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p>
            </p:txBody>
          </p:sp>
        </p:grpSp>
        <p:grpSp>
          <p:nvGrpSpPr>
            <p:cNvPr id="284" name="Group 242"/>
            <p:cNvGrpSpPr>
              <a:grpSpLocks/>
            </p:cNvGrpSpPr>
            <p:nvPr userDrawn="1"/>
          </p:nvGrpSpPr>
          <p:grpSpPr bwMode="auto">
            <a:xfrm>
              <a:off x="1638742" y="6638100"/>
              <a:ext cx="163293" cy="104605"/>
              <a:chOff x="5555" y="2058"/>
              <a:chExt cx="245" cy="157"/>
            </a:xfrm>
          </p:grpSpPr>
          <p:sp>
            <p:nvSpPr>
              <p:cNvPr id="28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28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28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28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pic>
          <p:nvPicPr>
            <p:cNvPr id="285" name="Picture 3"/>
            <p:cNvPicPr>
              <a:picLocks noChangeAspect="1" noChangeArrowheads="1"/>
            </p:cNvPicPr>
            <p:nvPr userDrawn="1"/>
          </p:nvPicPr>
          <p:blipFill>
            <a:blip r:embed="rId8" cstate="print"/>
            <a:srcRect/>
            <a:stretch>
              <a:fillRect/>
            </a:stretch>
          </p:blipFill>
          <p:spPr bwMode="auto">
            <a:xfrm>
              <a:off x="6959723" y="6638100"/>
              <a:ext cx="164978" cy="106293"/>
            </a:xfrm>
            <a:prstGeom prst="rect">
              <a:avLst/>
            </a:prstGeom>
            <a:noFill/>
            <a:ln w="9525">
              <a:noFill/>
              <a:miter lim="800000"/>
              <a:headEnd/>
              <a:tailEnd/>
            </a:ln>
          </p:spPr>
        </p:pic>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4"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8" name="Rectangle 41"/>
          <p:cNvSpPr>
            <a:spLocks noGrp="1" noChangeArrowheads="1"/>
          </p:cNvSpPr>
          <p:nvPr>
            <p:ph type="subTitle" sz="quarter" idx="1"/>
          </p:nvPr>
        </p:nvSpPr>
        <p:spPr>
          <a:xfrm>
            <a:off x="258793" y="534838"/>
            <a:ext cx="9351932"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3"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6"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280" descr="graphic-vector-map-europe.wmf"/>
          <p:cNvPicPr>
            <a:picLocks noChangeAspect="1"/>
          </p:cNvPicPr>
          <p:nvPr userDrawn="1"/>
        </p:nvPicPr>
        <p:blipFill>
          <a:blip r:embed="rId3" cstate="print"/>
          <a:srcRect t="4592"/>
          <a:stretch>
            <a:fillRect/>
          </a:stretch>
        </p:blipFill>
        <p:spPr bwMode="auto">
          <a:xfrm>
            <a:off x="5803128" y="874643"/>
            <a:ext cx="4102871" cy="5638897"/>
          </a:xfrm>
          <a:prstGeom prst="rect">
            <a:avLst/>
          </a:prstGeom>
          <a:noFill/>
          <a:ln w="9525">
            <a:noFill/>
            <a:miter lim="800000"/>
            <a:headEnd/>
            <a:tailEnd/>
          </a:ln>
        </p:spPr>
      </p:pic>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0" y="0"/>
            <a:ext cx="9799638"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9700"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29701" name="Picture 6"/>
          <p:cNvPicPr>
            <a:picLocks noChangeAspect="1" noChangeArrowheads="1"/>
          </p:cNvPicPr>
          <p:nvPr/>
        </p:nvPicPr>
        <p:blipFill>
          <a:blip r:embed="rId11" cstate="print"/>
          <a:srcRect/>
          <a:stretch>
            <a:fillRect/>
          </a:stretch>
        </p:blipFill>
        <p:spPr bwMode="auto">
          <a:xfrm>
            <a:off x="8891588" y="6604000"/>
            <a:ext cx="808037" cy="149225"/>
          </a:xfrm>
          <a:prstGeom prst="rect">
            <a:avLst/>
          </a:prstGeom>
          <a:noFill/>
          <a:ln w="9525">
            <a:noFill/>
            <a:miter lim="800000"/>
            <a:headEnd/>
            <a:tailEnd/>
          </a:ln>
        </p:spPr>
      </p:pic>
      <p:sp>
        <p:nvSpPr>
          <p:cNvPr id="7" name="Rectangle 39"/>
          <p:cNvSpPr>
            <a:spLocks noChangeArrowheads="1"/>
          </p:cNvSpPr>
          <p:nvPr/>
        </p:nvSpPr>
        <p:spPr bwMode="auto">
          <a:xfrm>
            <a:off x="315913" y="6610350"/>
            <a:ext cx="141287" cy="138113"/>
          </a:xfrm>
          <a:prstGeom prst="rect">
            <a:avLst/>
          </a:prstGeom>
          <a:noFill/>
          <a:ln w="9525">
            <a:noFill/>
            <a:miter lim="800000"/>
            <a:headEnd/>
            <a:tailEnd/>
          </a:ln>
        </p:spPr>
        <p:txBody>
          <a:bodyPr wrap="none" lIns="0" tIns="0" rIns="0" bIns="0">
            <a:spAutoFit/>
          </a:bodyPr>
          <a:lstStyle/>
          <a:p>
            <a:pPr algn="ctr" eaLnBrk="0" hangingPunct="0">
              <a:defRPr/>
            </a:pPr>
            <a:fld id="{FF9CC606-8418-49EA-9DB7-3FFD72983DD3}"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8" name="Rectangle 61"/>
          <p:cNvSpPr>
            <a:spLocks noChangeArrowheads="1"/>
          </p:cNvSpPr>
          <p:nvPr/>
        </p:nvSpPr>
        <p:spPr bwMode="auto">
          <a:xfrm>
            <a:off x="627063" y="6610350"/>
            <a:ext cx="5828519" cy="138499"/>
          </a:xfrm>
          <a:prstGeom prst="rect">
            <a:avLst/>
          </a:prstGeom>
          <a:noFill/>
          <a:ln w="9525">
            <a:noFill/>
            <a:miter lim="800000"/>
            <a:headEnd/>
            <a:tailEnd/>
          </a:ln>
        </p:spPr>
        <p:txBody>
          <a:bodyPr wrap="none" lIns="0" tIns="0" rIns="0" bIns="0">
            <a:spAutoFit/>
          </a:bodyPr>
          <a:lstStyle/>
          <a:p>
            <a:pPr eaLnBrk="0" hangingPunct="0">
              <a:defRPr/>
            </a:pPr>
            <a:r>
              <a:rPr lang="de-DE" b="0" baseline="0" dirty="0" smtClean="0">
                <a:solidFill>
                  <a:srgbClr val="00B5E2"/>
                </a:solidFill>
                <a:latin typeface="Arial" pitchFamily="34" charset="0"/>
                <a:cs typeface="Arial" pitchFamily="34" charset="0"/>
              </a:rPr>
              <a:t>Go to ‚View‘ menu and click on ‚Slide Master‘ to update this footer. Include DM reference, version number and date</a:t>
            </a:r>
            <a:endParaRPr lang="de-DE" b="0" baseline="0" dirty="0">
              <a:solidFill>
                <a:srgbClr val="00B5E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7669" r:id="rId1"/>
    <p:sldLayoutId id="2147487662" r:id="rId2"/>
    <p:sldLayoutId id="2147487670" r:id="rId3"/>
    <p:sldLayoutId id="2147487664" r:id="rId4"/>
    <p:sldLayoutId id="2147487665" r:id="rId5"/>
    <p:sldLayoutId id="2147487666" r:id="rId6"/>
    <p:sldLayoutId id="2147487667" r:id="rId7"/>
    <p:sldLayoutId id="2147487655" r:id="rId8"/>
  </p:sldLayoutIdLst>
  <p:transition/>
  <p:txStyles>
    <p:titleStyle>
      <a:lvl1pPr marL="179388" algn="l" rtl="0" eaLnBrk="1" fontAlgn="base" hangingPunct="1">
        <a:spcBef>
          <a:spcPct val="0"/>
        </a:spcBef>
        <a:spcAft>
          <a:spcPct val="0"/>
        </a:spcAft>
        <a:defRPr sz="2800" b="1">
          <a:solidFill>
            <a:schemeClr val="bg1"/>
          </a:solidFill>
          <a:latin typeface="Arial" pitchFamily="34" charset="0"/>
          <a:ea typeface="+mj-ea"/>
          <a:cs typeface="Arial" pitchFamily="34" charset="0"/>
        </a:defRPr>
      </a:lvl1pPr>
      <a:lvl2pPr marL="179388"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388"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388"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388"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gsics.nesdis.noaa.gov/pub/Development/20140624/GSICS_ROLO_HighLevDescript_IODefinition_wiki.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epsjsnorbits.png"/>
          <p:cNvPicPr>
            <a:picLocks noChangeAspect="1"/>
          </p:cNvPicPr>
          <p:nvPr/>
        </p:nvPicPr>
        <p:blipFill>
          <a:blip r:embed="rId3" cstate="print"/>
          <a:srcRect/>
          <a:stretch>
            <a:fillRect/>
          </a:stretch>
        </p:blipFill>
        <p:spPr bwMode="auto">
          <a:xfrm>
            <a:off x="381000" y="2381250"/>
            <a:ext cx="3476625" cy="6858000"/>
          </a:xfrm>
          <a:prstGeom prst="rect">
            <a:avLst/>
          </a:prstGeom>
          <a:noFill/>
          <a:ln w="9525">
            <a:noFill/>
            <a:miter lim="800000"/>
            <a:headEnd/>
            <a:tailEnd/>
          </a:ln>
        </p:spPr>
      </p:pic>
      <p:sp>
        <p:nvSpPr>
          <p:cNvPr id="5" name="Rectangle 41"/>
          <p:cNvSpPr>
            <a:spLocks noGrp="1" noChangeArrowheads="1"/>
          </p:cNvSpPr>
          <p:nvPr>
            <p:ph type="subTitle" sz="quarter" idx="1"/>
          </p:nvPr>
        </p:nvSpPr>
        <p:spPr>
          <a:xfrm>
            <a:off x="113124" y="572546"/>
            <a:ext cx="6334812" cy="1449237"/>
          </a:xfrm>
        </p:spPr>
        <p:txBody>
          <a:bodyPr/>
          <a:lstStyle/>
          <a:p>
            <a:pPr>
              <a:lnSpc>
                <a:spcPts val="3600"/>
              </a:lnSpc>
              <a:spcBef>
                <a:spcPts val="0"/>
              </a:spcBef>
              <a:defRPr/>
            </a:pPr>
            <a:r>
              <a:rPr lang="en-GB" sz="3200" dirty="0" smtClean="0">
                <a:latin typeface="Calibri" pitchFamily="34" charset="0"/>
                <a:cs typeface="Calibri" pitchFamily="34" charset="0"/>
              </a:rPr>
              <a:t>PREPARATION OF THE </a:t>
            </a:r>
            <a:r>
              <a:rPr lang="en-GB" sz="3200" dirty="0" err="1" smtClean="0">
                <a:latin typeface="Calibri" pitchFamily="34" charset="0"/>
                <a:cs typeface="Calibri" pitchFamily="34" charset="0"/>
              </a:rPr>
              <a:t>GiRO</a:t>
            </a:r>
            <a:r>
              <a:rPr lang="en-GB" sz="3200" dirty="0" smtClean="0">
                <a:latin typeface="Calibri" pitchFamily="34" charset="0"/>
                <a:cs typeface="Calibri" pitchFamily="34" charset="0"/>
              </a:rPr>
              <a:t> executable</a:t>
            </a:r>
          </a:p>
          <a:p>
            <a:pPr>
              <a:lnSpc>
                <a:spcPts val="3600"/>
              </a:lnSpc>
              <a:spcBef>
                <a:spcPts val="0"/>
              </a:spcBef>
              <a:defRPr/>
            </a:pPr>
            <a:endParaRPr lang="en-GB" sz="3200" b="0" dirty="0" smtClean="0">
              <a:latin typeface="Calibri" pitchFamily="34" charset="0"/>
              <a:cs typeface="Calibri" pitchFamily="34" charset="0"/>
            </a:endParaRPr>
          </a:p>
        </p:txBody>
      </p:sp>
      <p:pic>
        <p:nvPicPr>
          <p:cNvPr id="74756" name="Picture 5" descr="jason-big.png"/>
          <p:cNvPicPr>
            <a:picLocks noChangeAspect="1"/>
          </p:cNvPicPr>
          <p:nvPr/>
        </p:nvPicPr>
        <p:blipFill>
          <a:blip r:embed="rId4" cstate="print"/>
          <a:srcRect/>
          <a:stretch>
            <a:fillRect/>
          </a:stretch>
        </p:blipFill>
        <p:spPr bwMode="auto">
          <a:xfrm rot="445958">
            <a:off x="2992438" y="2519363"/>
            <a:ext cx="981075" cy="700087"/>
          </a:xfrm>
          <a:prstGeom prst="rect">
            <a:avLst/>
          </a:prstGeom>
          <a:noFill/>
          <a:ln w="9525">
            <a:noFill/>
            <a:miter lim="800000"/>
            <a:headEnd/>
            <a:tailEnd/>
          </a:ln>
        </p:spPr>
      </p:pic>
      <p:pic>
        <p:nvPicPr>
          <p:cNvPr id="74757" name="Picture 6" descr="metop.png"/>
          <p:cNvPicPr>
            <a:picLocks noChangeAspect="1"/>
          </p:cNvPicPr>
          <p:nvPr/>
        </p:nvPicPr>
        <p:blipFill>
          <a:blip r:embed="rId5" cstate="print"/>
          <a:srcRect/>
          <a:stretch>
            <a:fillRect/>
          </a:stretch>
        </p:blipFill>
        <p:spPr bwMode="auto">
          <a:xfrm rot="-1286163">
            <a:off x="185738" y="2195513"/>
            <a:ext cx="912812" cy="685800"/>
          </a:xfrm>
          <a:prstGeom prst="rect">
            <a:avLst/>
          </a:prstGeom>
          <a:noFill/>
          <a:ln w="9525">
            <a:noFill/>
            <a:miter lim="800000"/>
            <a:headEnd/>
            <a:tailEnd/>
          </a:ln>
        </p:spPr>
      </p:pic>
      <p:pic>
        <p:nvPicPr>
          <p:cNvPr id="74758" name="Content Placeholder 3" descr="msg.png"/>
          <p:cNvPicPr>
            <a:picLocks noChangeAspect="1"/>
          </p:cNvPicPr>
          <p:nvPr/>
        </p:nvPicPr>
        <p:blipFill>
          <a:blip r:embed="rId6" cstate="print"/>
          <a:srcRect/>
          <a:stretch>
            <a:fillRect/>
          </a:stretch>
        </p:blipFill>
        <p:spPr bwMode="auto">
          <a:xfrm>
            <a:off x="0" y="5067300"/>
            <a:ext cx="1444625" cy="1458913"/>
          </a:xfrm>
          <a:prstGeom prst="rect">
            <a:avLst/>
          </a:prstGeom>
          <a:noFill/>
          <a:ln w="9525">
            <a:noFill/>
            <a:miter lim="800000"/>
            <a:headEnd/>
            <a:tailEnd/>
          </a:ln>
        </p:spPr>
      </p:pic>
      <p:pic>
        <p:nvPicPr>
          <p:cNvPr id="74759" name="Content Placeholder 3" descr="msg.png"/>
          <p:cNvPicPr>
            <a:picLocks noChangeAspect="1"/>
          </p:cNvPicPr>
          <p:nvPr/>
        </p:nvPicPr>
        <p:blipFill>
          <a:blip r:embed="rId6" cstate="print"/>
          <a:srcRect/>
          <a:stretch>
            <a:fillRect/>
          </a:stretch>
        </p:blipFill>
        <p:spPr bwMode="auto">
          <a:xfrm>
            <a:off x="1224453" y="5076825"/>
            <a:ext cx="1444625" cy="1458913"/>
          </a:xfrm>
          <a:prstGeom prst="rect">
            <a:avLst/>
          </a:prstGeom>
          <a:noFill/>
          <a:ln w="9525">
            <a:noFill/>
            <a:miter lim="800000"/>
            <a:headEnd/>
            <a:tailEnd/>
          </a:ln>
        </p:spPr>
      </p:pic>
      <p:pic>
        <p:nvPicPr>
          <p:cNvPr id="74760" name="Picture 8" descr="mfg.png"/>
          <p:cNvPicPr>
            <a:picLocks noChangeAspect="1"/>
          </p:cNvPicPr>
          <p:nvPr/>
        </p:nvPicPr>
        <p:blipFill>
          <a:blip r:embed="rId7" cstate="print"/>
          <a:srcRect/>
          <a:stretch>
            <a:fillRect/>
          </a:stretch>
        </p:blipFill>
        <p:spPr bwMode="auto">
          <a:xfrm>
            <a:off x="5694363" y="4783138"/>
            <a:ext cx="769937" cy="776287"/>
          </a:xfrm>
          <a:prstGeom prst="rect">
            <a:avLst/>
          </a:prstGeom>
          <a:noFill/>
          <a:ln w="9525">
            <a:noFill/>
            <a:miter lim="800000"/>
            <a:headEnd/>
            <a:tailEnd/>
          </a:ln>
        </p:spPr>
      </p:pic>
      <p:pic>
        <p:nvPicPr>
          <p:cNvPr id="9" name="Picture 6" descr="metop.png"/>
          <p:cNvPicPr>
            <a:picLocks noChangeAspect="1"/>
          </p:cNvPicPr>
          <p:nvPr/>
        </p:nvPicPr>
        <p:blipFill>
          <a:blip r:embed="rId5" cstate="print"/>
          <a:srcRect/>
          <a:stretch>
            <a:fillRect/>
          </a:stretch>
        </p:blipFill>
        <p:spPr bwMode="auto">
          <a:xfrm rot="-1286163">
            <a:off x="93747" y="3212389"/>
            <a:ext cx="912812" cy="685800"/>
          </a:xfrm>
          <a:prstGeom prst="rect">
            <a:avLst/>
          </a:prstGeom>
          <a:noFill/>
          <a:ln w="9525">
            <a:noFill/>
            <a:miter lim="800000"/>
            <a:headEnd/>
            <a:tailEnd/>
          </a:ln>
        </p:spPr>
      </p:pic>
      <p:pic>
        <p:nvPicPr>
          <p:cNvPr id="10" name="Content Placeholder 3" descr="msg.png"/>
          <p:cNvPicPr>
            <a:picLocks noChangeAspect="1"/>
          </p:cNvPicPr>
          <p:nvPr/>
        </p:nvPicPr>
        <p:blipFill>
          <a:blip r:embed="rId6" cstate="print"/>
          <a:srcRect/>
          <a:stretch>
            <a:fillRect/>
          </a:stretch>
        </p:blipFill>
        <p:spPr bwMode="auto">
          <a:xfrm>
            <a:off x="2430515" y="5076825"/>
            <a:ext cx="1444625" cy="1458913"/>
          </a:xfrm>
          <a:prstGeom prst="rect">
            <a:avLst/>
          </a:prstGeom>
          <a:noFill/>
          <a:ln w="9525">
            <a:noFill/>
            <a:miter lim="800000"/>
            <a:headEnd/>
            <a:tailEnd/>
          </a:ln>
        </p:spPr>
      </p:pic>
      <p:sp>
        <p:nvSpPr>
          <p:cNvPr id="11" name="TextBox 10"/>
          <p:cNvSpPr txBox="1"/>
          <p:nvPr/>
        </p:nvSpPr>
        <p:spPr>
          <a:xfrm>
            <a:off x="4920785" y="2601798"/>
            <a:ext cx="4317483" cy="1015663"/>
          </a:xfrm>
          <a:prstGeom prst="rect">
            <a:avLst/>
          </a:prstGeom>
          <a:noFill/>
        </p:spPr>
        <p:txBody>
          <a:bodyPr wrap="square" rtlCol="0">
            <a:spAutoFit/>
          </a:bodyPr>
          <a:lstStyle/>
          <a:p>
            <a:r>
              <a:rPr lang="en-GB" sz="2000" dirty="0" smtClean="0">
                <a:latin typeface="Calibri" pitchFamily="34" charset="0"/>
                <a:cs typeface="Calibri" pitchFamily="34" charset="0"/>
              </a:rPr>
              <a:t>Bartolomeo </a:t>
            </a:r>
            <a:r>
              <a:rPr lang="en-GB" sz="2000" dirty="0" err="1" smtClean="0">
                <a:latin typeface="Calibri" pitchFamily="34" charset="0"/>
                <a:cs typeface="Calibri" pitchFamily="34" charset="0"/>
              </a:rPr>
              <a:t>Viticchiè</a:t>
            </a:r>
            <a:r>
              <a:rPr lang="en-GB" sz="2000" dirty="0" smtClean="0">
                <a:latin typeface="Calibri" pitchFamily="34" charset="0"/>
                <a:cs typeface="Calibri" pitchFamily="34" charset="0"/>
              </a:rPr>
              <a:t>, Tom Stone, Sebastien Wagner, Masaya Takahashi &amp; Tim Hewison</a:t>
            </a:r>
            <a:endParaRPr lang="en-GB" sz="2000" dirty="0">
              <a:latin typeface="Calibri" pitchFamily="34" charset="0"/>
              <a:cs typeface="Calibri" pitchFamily="34" charset="0"/>
            </a:endParaRPr>
          </a:p>
        </p:txBody>
      </p:sp>
      <p:sp>
        <p:nvSpPr>
          <p:cNvPr id="12" name="TextBox 11"/>
          <p:cNvSpPr txBox="1"/>
          <p:nvPr/>
        </p:nvSpPr>
        <p:spPr>
          <a:xfrm>
            <a:off x="141391" y="1517711"/>
            <a:ext cx="1688091" cy="400110"/>
          </a:xfrm>
          <a:prstGeom prst="rect">
            <a:avLst/>
          </a:prstGeom>
          <a:noFill/>
        </p:spPr>
        <p:txBody>
          <a:bodyPr wrap="none" rtlCol="0">
            <a:spAutoFit/>
          </a:bodyPr>
          <a:lstStyle/>
          <a:p>
            <a:r>
              <a:rPr lang="en-GB" sz="2000" dirty="0" smtClean="0">
                <a:latin typeface="Calibri" pitchFamily="34" charset="0"/>
                <a:cs typeface="Calibri" pitchFamily="34" charset="0"/>
              </a:rPr>
              <a:t>Current status</a:t>
            </a:r>
            <a:endParaRPr lang="en-GB" sz="20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91" y="141396"/>
            <a:ext cx="3787191" cy="584775"/>
          </a:xfrm>
          <a:prstGeom prst="rect">
            <a:avLst/>
          </a:prstGeom>
          <a:noFill/>
        </p:spPr>
        <p:txBody>
          <a:bodyPr wrap="none" rtlCol="0">
            <a:spAutoFit/>
          </a:bodyPr>
          <a:lstStyle/>
          <a:p>
            <a:r>
              <a:rPr lang="en-GB" sz="3200" dirty="0" smtClean="0">
                <a:latin typeface="Calibri" pitchFamily="34" charset="0"/>
                <a:cs typeface="Calibri" pitchFamily="34" charset="0"/>
              </a:rPr>
              <a:t>GIRO second release</a:t>
            </a:r>
            <a:endParaRPr lang="en-GB" sz="3200" dirty="0">
              <a:latin typeface="Calibri" pitchFamily="34" charset="0"/>
              <a:cs typeface="Calibri" pitchFamily="34" charset="0"/>
            </a:endParaRPr>
          </a:p>
        </p:txBody>
      </p:sp>
      <p:pic>
        <p:nvPicPr>
          <p:cNvPr id="8" name="Picture 7" descr="Giro_people.jpg"/>
          <p:cNvPicPr>
            <a:picLocks noChangeAspect="1"/>
          </p:cNvPicPr>
          <p:nvPr/>
        </p:nvPicPr>
        <p:blipFill>
          <a:blip r:embed="rId3" cstate="print"/>
          <a:stretch>
            <a:fillRect/>
          </a:stretch>
        </p:blipFill>
        <p:spPr>
          <a:xfrm>
            <a:off x="1648936" y="1117419"/>
            <a:ext cx="6577127" cy="4689491"/>
          </a:xfrm>
          <a:prstGeom prst="rect">
            <a:avLst/>
          </a:prstGeom>
        </p:spPr>
      </p:pic>
      <p:sp>
        <p:nvSpPr>
          <p:cNvPr id="11" name="TextBox 10"/>
          <p:cNvSpPr txBox="1"/>
          <p:nvPr/>
        </p:nvSpPr>
        <p:spPr>
          <a:xfrm>
            <a:off x="3176833" y="5967167"/>
            <a:ext cx="3044808" cy="369332"/>
          </a:xfrm>
          <a:prstGeom prst="rect">
            <a:avLst/>
          </a:prstGeom>
          <a:noFill/>
        </p:spPr>
        <p:txBody>
          <a:bodyPr wrap="none" rtlCol="0">
            <a:spAutoFit/>
          </a:bodyPr>
          <a:lstStyle/>
          <a:p>
            <a:r>
              <a:rPr lang="en-GB" sz="1800" dirty="0" smtClean="0">
                <a:solidFill>
                  <a:schemeClr val="tx1"/>
                </a:solidFill>
                <a:latin typeface="Calibri" pitchFamily="34" charset="0"/>
                <a:cs typeface="Calibri" pitchFamily="34" charset="0"/>
              </a:rPr>
              <a:t>Many </a:t>
            </a:r>
            <a:r>
              <a:rPr lang="en-GB" sz="1800" smtClean="0">
                <a:solidFill>
                  <a:schemeClr val="tx1"/>
                </a:solidFill>
                <a:latin typeface="Calibri" pitchFamily="34" charset="0"/>
                <a:cs typeface="Calibri" pitchFamily="34" charset="0"/>
              </a:rPr>
              <a:t>users running the GIRO!</a:t>
            </a:r>
            <a:endParaRPr lang="en-GB" sz="180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91" y="141396"/>
            <a:ext cx="3787191" cy="584775"/>
          </a:xfrm>
          <a:prstGeom prst="rect">
            <a:avLst/>
          </a:prstGeom>
          <a:noFill/>
        </p:spPr>
        <p:txBody>
          <a:bodyPr wrap="none" rtlCol="0">
            <a:spAutoFit/>
          </a:bodyPr>
          <a:lstStyle/>
          <a:p>
            <a:r>
              <a:rPr lang="en-GB" sz="3200" dirty="0" smtClean="0">
                <a:latin typeface="Calibri" pitchFamily="34" charset="0"/>
                <a:cs typeface="Calibri" pitchFamily="34" charset="0"/>
              </a:rPr>
              <a:t>GIRO second release</a:t>
            </a:r>
            <a:endParaRPr lang="en-GB" sz="3200" dirty="0">
              <a:latin typeface="Calibri" pitchFamily="34" charset="0"/>
              <a:cs typeface="Calibri" pitchFamily="34" charset="0"/>
            </a:endParaRPr>
          </a:p>
        </p:txBody>
      </p:sp>
      <p:sp>
        <p:nvSpPr>
          <p:cNvPr id="6" name="Rectangle 5"/>
          <p:cNvSpPr/>
          <p:nvPr/>
        </p:nvSpPr>
        <p:spPr>
          <a:xfrm>
            <a:off x="110368" y="1006520"/>
            <a:ext cx="4499335" cy="1600438"/>
          </a:xfrm>
          <a:prstGeom prst="rect">
            <a:avLst/>
          </a:prstGeom>
        </p:spPr>
        <p:txBody>
          <a:bodyPr wrap="square">
            <a:spAutoFit/>
          </a:bodyPr>
          <a:lstStyle/>
          <a:p>
            <a:pPr algn="just"/>
            <a:r>
              <a:rPr lang="en-GB" sz="1400" b="0" dirty="0" smtClean="0">
                <a:solidFill>
                  <a:schemeClr val="tx1"/>
                </a:solidFill>
                <a:latin typeface="Calibri" pitchFamily="34" charset="0"/>
                <a:cs typeface="Calibri" pitchFamily="34" charset="0"/>
              </a:rPr>
              <a:t>Functionalities:</a:t>
            </a:r>
          </a:p>
          <a:p>
            <a:pPr marL="358775" lvl="0" indent="-358775" algn="just">
              <a:buFont typeface="Arial" pitchFamily="34" charset="0"/>
              <a:buChar char="•"/>
            </a:pPr>
            <a:r>
              <a:rPr lang="en-GB" sz="1400" b="0" dirty="0" smtClean="0">
                <a:solidFill>
                  <a:schemeClr val="tx1"/>
                </a:solidFill>
                <a:latin typeface="Calibri" pitchFamily="34" charset="0"/>
                <a:cs typeface="Calibri" pitchFamily="34" charset="0"/>
              </a:rPr>
              <a:t>reading of the input </a:t>
            </a:r>
            <a:r>
              <a:rPr lang="en-GB" sz="1400" b="0" dirty="0" err="1" smtClean="0">
                <a:solidFill>
                  <a:schemeClr val="tx1"/>
                </a:solidFill>
                <a:latin typeface="Calibri" pitchFamily="34" charset="0"/>
                <a:cs typeface="Calibri" pitchFamily="34" charset="0"/>
              </a:rPr>
              <a:t>NetCDF</a:t>
            </a:r>
            <a:r>
              <a:rPr lang="en-GB" sz="1400" b="0" dirty="0" smtClean="0">
                <a:solidFill>
                  <a:schemeClr val="tx1"/>
                </a:solidFill>
                <a:latin typeface="Calibri" pitchFamily="34" charset="0"/>
                <a:cs typeface="Calibri" pitchFamily="34" charset="0"/>
              </a:rPr>
              <a:t> files (observation + spectral response function),</a:t>
            </a:r>
          </a:p>
          <a:p>
            <a:pPr marL="358775" lvl="0" indent="-358775" algn="just">
              <a:buFont typeface="Arial" pitchFamily="34" charset="0"/>
              <a:buChar char="•"/>
            </a:pPr>
            <a:r>
              <a:rPr lang="en-GB" sz="1400" b="0" dirty="0" smtClean="0">
                <a:solidFill>
                  <a:schemeClr val="tx1"/>
                </a:solidFill>
                <a:latin typeface="Calibri" pitchFamily="34" charset="0"/>
                <a:cs typeface="Calibri" pitchFamily="34" charset="0"/>
              </a:rPr>
              <a:t>computation of the observables,</a:t>
            </a:r>
          </a:p>
          <a:p>
            <a:pPr marL="358775" lvl="0" indent="-358775" algn="just">
              <a:buFont typeface="Arial" pitchFamily="34" charset="0"/>
              <a:buChar char="•"/>
            </a:pPr>
            <a:r>
              <a:rPr lang="en-GB" sz="1400" b="0" dirty="0" smtClean="0">
                <a:solidFill>
                  <a:schemeClr val="tx1"/>
                </a:solidFill>
                <a:latin typeface="Calibri" pitchFamily="34" charset="0"/>
                <a:cs typeface="Calibri" pitchFamily="34" charset="0"/>
              </a:rPr>
              <a:t>writing of the sanity check files,</a:t>
            </a:r>
          </a:p>
          <a:p>
            <a:pPr marL="358775" lvl="0" indent="-358775" algn="just">
              <a:buFont typeface="Arial" pitchFamily="34" charset="0"/>
              <a:buChar char="•"/>
            </a:pPr>
            <a:r>
              <a:rPr lang="en-GB" sz="1400" b="0" dirty="0" smtClean="0">
                <a:solidFill>
                  <a:schemeClr val="tx1"/>
                </a:solidFill>
                <a:latin typeface="Calibri" pitchFamily="34" charset="0"/>
                <a:cs typeface="Calibri" pitchFamily="34" charset="0"/>
              </a:rPr>
              <a:t>computation of the ROLO reference irradiance,</a:t>
            </a:r>
          </a:p>
          <a:p>
            <a:pPr marL="358775" indent="-358775" algn="just">
              <a:buFont typeface="Arial" pitchFamily="34" charset="0"/>
              <a:buChar char="•"/>
            </a:pPr>
            <a:r>
              <a:rPr lang="en-GB" sz="1400" b="0" dirty="0" smtClean="0">
                <a:solidFill>
                  <a:schemeClr val="tx1"/>
                </a:solidFill>
                <a:latin typeface="Calibri" pitchFamily="34" charset="0"/>
                <a:cs typeface="Calibri" pitchFamily="34" charset="0"/>
              </a:rPr>
              <a:t>writing of a complete lunar calibration output file.</a:t>
            </a:r>
            <a:endParaRPr lang="en-GB" sz="1400" b="0" dirty="0">
              <a:solidFill>
                <a:schemeClr val="tx1"/>
              </a:solidFill>
              <a:latin typeface="Calibri" pitchFamily="34" charset="0"/>
              <a:cs typeface="Calibri" pitchFamily="34" charset="0"/>
            </a:endParaRPr>
          </a:p>
        </p:txBody>
      </p:sp>
      <p:pic>
        <p:nvPicPr>
          <p:cNvPr id="9" name="Picture 8"/>
          <p:cNvPicPr/>
          <p:nvPr/>
        </p:nvPicPr>
        <p:blipFill>
          <a:blip r:embed="rId3" cstate="print"/>
          <a:srcRect/>
          <a:stretch>
            <a:fillRect/>
          </a:stretch>
        </p:blipFill>
        <p:spPr bwMode="auto">
          <a:xfrm>
            <a:off x="4096024" y="1108449"/>
            <a:ext cx="5710923" cy="4942760"/>
          </a:xfrm>
          <a:prstGeom prst="rect">
            <a:avLst/>
          </a:prstGeom>
          <a:noFill/>
        </p:spPr>
      </p:pic>
      <p:sp>
        <p:nvSpPr>
          <p:cNvPr id="10" name="TextBox 9"/>
          <p:cNvSpPr txBox="1"/>
          <p:nvPr/>
        </p:nvSpPr>
        <p:spPr>
          <a:xfrm>
            <a:off x="3714111" y="6306532"/>
            <a:ext cx="6191118" cy="230832"/>
          </a:xfrm>
          <a:prstGeom prst="rect">
            <a:avLst/>
          </a:prstGeom>
          <a:noFill/>
        </p:spPr>
        <p:txBody>
          <a:bodyPr wrap="none" rtlCol="0">
            <a:spAutoFit/>
          </a:bodyPr>
          <a:lstStyle/>
          <a:p>
            <a:r>
              <a:rPr lang="en-GB" b="0" dirty="0" smtClean="0">
                <a:solidFill>
                  <a:schemeClr val="tx1"/>
                </a:solidFill>
                <a:latin typeface="Calibri" pitchFamily="34" charset="0"/>
                <a:cs typeface="Calibri" pitchFamily="34" charset="0"/>
              </a:rPr>
              <a:t>Figure 1 of </a:t>
            </a:r>
            <a:r>
              <a:rPr lang="en-GB" b="0" dirty="0" smtClean="0">
                <a:solidFill>
                  <a:schemeClr val="tx1"/>
                </a:solidFill>
                <a:latin typeface="Calibri" pitchFamily="34" charset="0"/>
                <a:cs typeface="Calibri" pitchFamily="34" charset="0"/>
                <a:hlinkClick r:id="rId4"/>
              </a:rPr>
              <a:t>https://gsics.nesdis.noaa.gov/pub/Development/20140624/GSICS_ROLO_HighLevDescript_IODefinition_wiki.pdf</a:t>
            </a:r>
            <a:r>
              <a:rPr lang="en-GB" b="0" dirty="0" smtClean="0">
                <a:solidFill>
                  <a:schemeClr val="tx1"/>
                </a:solidFill>
                <a:latin typeface="Calibri" pitchFamily="34" charset="0"/>
                <a:cs typeface="Calibri" pitchFamily="34" charset="0"/>
              </a:rPr>
              <a:t> </a:t>
            </a:r>
            <a:endParaRPr lang="en-GB" b="0"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91" y="141396"/>
            <a:ext cx="7491923" cy="584775"/>
          </a:xfrm>
          <a:prstGeom prst="rect">
            <a:avLst/>
          </a:prstGeom>
          <a:noFill/>
        </p:spPr>
        <p:txBody>
          <a:bodyPr wrap="none" rtlCol="0">
            <a:spAutoFit/>
          </a:bodyPr>
          <a:lstStyle/>
          <a:p>
            <a:r>
              <a:rPr lang="en-GB" sz="3200" dirty="0" smtClean="0">
                <a:latin typeface="Calibri" pitchFamily="34" charset="0"/>
                <a:cs typeface="Calibri" pitchFamily="34" charset="0"/>
              </a:rPr>
              <a:t>GIRO second release: feedbacks from users</a:t>
            </a:r>
            <a:endParaRPr lang="en-GB" sz="3200" dirty="0">
              <a:latin typeface="Calibri" pitchFamily="34" charset="0"/>
              <a:cs typeface="Calibri" pitchFamily="34" charset="0"/>
            </a:endParaRPr>
          </a:p>
        </p:txBody>
      </p:sp>
      <p:pic>
        <p:nvPicPr>
          <p:cNvPr id="6" name="Picture 5" descr="Giro_Feedbacks.jpg"/>
          <p:cNvPicPr>
            <a:picLocks noChangeAspect="1"/>
          </p:cNvPicPr>
          <p:nvPr/>
        </p:nvPicPr>
        <p:blipFill>
          <a:blip r:embed="rId3" cstate="print"/>
          <a:stretch>
            <a:fillRect/>
          </a:stretch>
        </p:blipFill>
        <p:spPr>
          <a:xfrm>
            <a:off x="628625" y="1216843"/>
            <a:ext cx="6790294" cy="4723683"/>
          </a:xfrm>
          <a:prstGeom prst="rect">
            <a:avLst/>
          </a:prstGeom>
        </p:spPr>
      </p:pic>
      <p:sp>
        <p:nvSpPr>
          <p:cNvPr id="7" name="Rectangle 6"/>
          <p:cNvSpPr/>
          <p:nvPr/>
        </p:nvSpPr>
        <p:spPr bwMode="auto">
          <a:xfrm>
            <a:off x="4006417" y="989815"/>
            <a:ext cx="3827282" cy="5307291"/>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8" name="Picture 7" descr="Giro_Feedbacks2.jpg"/>
          <p:cNvPicPr>
            <a:picLocks noChangeAspect="1"/>
          </p:cNvPicPr>
          <p:nvPr/>
        </p:nvPicPr>
        <p:blipFill>
          <a:blip r:embed="rId4" cstate="print"/>
          <a:stretch>
            <a:fillRect/>
          </a:stretch>
        </p:blipFill>
        <p:spPr>
          <a:xfrm>
            <a:off x="4751112" y="2050526"/>
            <a:ext cx="4559037" cy="2826603"/>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91" y="141396"/>
            <a:ext cx="7491923" cy="584775"/>
          </a:xfrm>
          <a:prstGeom prst="rect">
            <a:avLst/>
          </a:prstGeom>
          <a:noFill/>
        </p:spPr>
        <p:txBody>
          <a:bodyPr wrap="none" rtlCol="0">
            <a:spAutoFit/>
          </a:bodyPr>
          <a:lstStyle/>
          <a:p>
            <a:r>
              <a:rPr lang="en-GB" sz="3200" dirty="0" smtClean="0">
                <a:latin typeface="Calibri" pitchFamily="34" charset="0"/>
                <a:cs typeface="Calibri" pitchFamily="34" charset="0"/>
              </a:rPr>
              <a:t>GIRO second release: feedbacks from users</a:t>
            </a:r>
            <a:endParaRPr lang="en-GB" sz="3200" dirty="0">
              <a:latin typeface="Calibri" pitchFamily="34" charset="0"/>
              <a:cs typeface="Calibri" pitchFamily="34" charset="0"/>
            </a:endParaRPr>
          </a:p>
        </p:txBody>
      </p:sp>
      <p:sp>
        <p:nvSpPr>
          <p:cNvPr id="12" name="Rectangle 11"/>
          <p:cNvSpPr/>
          <p:nvPr/>
        </p:nvSpPr>
        <p:spPr>
          <a:xfrm>
            <a:off x="113852" y="883969"/>
            <a:ext cx="5372548" cy="5262979"/>
          </a:xfrm>
          <a:prstGeom prst="rect">
            <a:avLst/>
          </a:prstGeom>
        </p:spPr>
        <p:txBody>
          <a:bodyPr wrap="square">
            <a:spAutoFit/>
          </a:bodyPr>
          <a:lstStyle/>
          <a:p>
            <a:pPr algn="just"/>
            <a:r>
              <a:rPr lang="en-GB" sz="1400" b="0" dirty="0" smtClean="0">
                <a:solidFill>
                  <a:schemeClr val="tx1"/>
                </a:solidFill>
                <a:latin typeface="Calibri" pitchFamily="34" charset="0"/>
                <a:cs typeface="Calibri" pitchFamily="34" charset="0"/>
              </a:rPr>
              <a:t>Bugs fixed:</a:t>
            </a:r>
          </a:p>
          <a:p>
            <a:pPr marL="358775" lvl="0" indent="-358775" algn="just">
              <a:buFont typeface="+mj-lt"/>
              <a:buAutoNum type="arabicPeriod"/>
            </a:pPr>
            <a:r>
              <a:rPr lang="en-GB" sz="1400" b="0" dirty="0" smtClean="0">
                <a:solidFill>
                  <a:srgbClr val="00B050"/>
                </a:solidFill>
                <a:latin typeface="Calibri" pitchFamily="34" charset="0"/>
                <a:cs typeface="Calibri" pitchFamily="34" charset="0"/>
              </a:rPr>
              <a:t>Problems in the reading of rectangular </a:t>
            </a:r>
            <a:r>
              <a:rPr lang="en-GB" sz="1400" b="0" dirty="0" err="1" smtClean="0">
                <a:solidFill>
                  <a:srgbClr val="00B050"/>
                </a:solidFill>
                <a:latin typeface="Calibri" pitchFamily="34" charset="0"/>
                <a:cs typeface="Calibri" pitchFamily="34" charset="0"/>
              </a:rPr>
              <a:t>imagettes</a:t>
            </a:r>
            <a:r>
              <a:rPr lang="en-GB" sz="1400" b="0" dirty="0" smtClean="0">
                <a:solidFill>
                  <a:srgbClr val="00B050"/>
                </a:solidFill>
                <a:latin typeface="Calibri" pitchFamily="34" charset="0"/>
                <a:cs typeface="Calibri" pitchFamily="34" charset="0"/>
              </a:rPr>
              <a:t> (reported by Fangfang Yu, NOAA, by analysing GOES data),</a:t>
            </a:r>
          </a:p>
          <a:p>
            <a:pPr marL="358775" lvl="0" indent="-358775" algn="just">
              <a:buFont typeface="+mj-lt"/>
              <a:buAutoNum type="arabicPeriod"/>
            </a:pPr>
            <a:r>
              <a:rPr lang="en-GB" sz="1400" b="0" dirty="0" smtClean="0">
                <a:solidFill>
                  <a:srgbClr val="00B050"/>
                </a:solidFill>
                <a:latin typeface="Calibri" pitchFamily="34" charset="0"/>
                <a:cs typeface="Calibri" pitchFamily="34" charset="0"/>
              </a:rPr>
              <a:t>Problem in the evaluation of the Moon </a:t>
            </a:r>
            <a:r>
              <a:rPr lang="en-GB" sz="1400" b="0" dirty="0" err="1" smtClean="0">
                <a:solidFill>
                  <a:srgbClr val="00B050"/>
                </a:solidFill>
                <a:latin typeface="Calibri" pitchFamily="34" charset="0"/>
                <a:cs typeface="Calibri" pitchFamily="34" charset="0"/>
              </a:rPr>
              <a:t>imagette</a:t>
            </a:r>
            <a:r>
              <a:rPr lang="en-GB" sz="1400" b="0" dirty="0" smtClean="0">
                <a:solidFill>
                  <a:srgbClr val="00B050"/>
                </a:solidFill>
                <a:latin typeface="Calibri" pitchFamily="34" charset="0"/>
                <a:cs typeface="Calibri" pitchFamily="34" charset="0"/>
              </a:rPr>
              <a:t> dimension (problem found by analysing MODIS and VIIRS data)</a:t>
            </a:r>
          </a:p>
          <a:p>
            <a:pPr marL="358775" lvl="0" indent="-358775" algn="just"/>
            <a:r>
              <a:rPr lang="en-US" sz="1400" b="0" dirty="0" smtClean="0">
                <a:solidFill>
                  <a:srgbClr val="00B050"/>
                </a:solidFill>
                <a:latin typeface="Calibri" pitchFamily="34" charset="0"/>
                <a:cs typeface="Calibri" pitchFamily="34" charset="0"/>
              </a:rPr>
              <a:t>	</a:t>
            </a:r>
            <a:r>
              <a:rPr lang="en-US" sz="1400" b="0" dirty="0" smtClean="0">
                <a:solidFill>
                  <a:schemeClr val="tx1"/>
                </a:solidFill>
                <a:latin typeface="Calibri" pitchFamily="34" charset="0"/>
                <a:cs typeface="Calibri" pitchFamily="34" charset="0"/>
              </a:rPr>
              <a:t>BOTH POINTS 1 AND 2 HAVE BEEN SPOTTED BY CHECKING THE CONTENT OF THE SANITY CHECK FILES. IN DETAIL, BY COMPARING THE VALUES OF THE DC OFFSET AS PROVIDED BY THE USER AND AS DERIVED BY THE IMAGETTE PROCESSING WITHIN GIRO. IF THE IMAGETTES ARE NOT READ PROPERLY THE OFFSET FROM THE IMAGETTE PROCESSING IS (</a:t>
            </a:r>
            <a:r>
              <a:rPr lang="en-US" sz="1400" b="0" u="sng" dirty="0" smtClean="0">
                <a:solidFill>
                  <a:schemeClr val="tx1"/>
                </a:solidFill>
                <a:latin typeface="Calibri" pitchFamily="34" charset="0"/>
                <a:cs typeface="Calibri" pitchFamily="34" charset="0"/>
              </a:rPr>
              <a:t>USUALLY</a:t>
            </a:r>
            <a:r>
              <a:rPr lang="en-US" sz="1400" b="0" dirty="0" smtClean="0">
                <a:solidFill>
                  <a:schemeClr val="tx1"/>
                </a:solidFill>
                <a:latin typeface="Calibri" pitchFamily="34" charset="0"/>
                <a:cs typeface="Calibri" pitchFamily="34" charset="0"/>
              </a:rPr>
              <a:t>) IN STRONG DISAGREEMENT WITH THE ONE PROVIDED BY THE USER.</a:t>
            </a:r>
          </a:p>
          <a:p>
            <a:pPr marL="358775" lvl="0" indent="-358775" algn="just"/>
            <a:endParaRPr lang="en-GB" sz="1400" b="0" dirty="0" smtClean="0">
              <a:solidFill>
                <a:srgbClr val="00B050"/>
              </a:solidFill>
              <a:latin typeface="Calibri" pitchFamily="34" charset="0"/>
              <a:cs typeface="Calibri" pitchFamily="34" charset="0"/>
            </a:endParaRPr>
          </a:p>
          <a:p>
            <a:pPr marL="358775" lvl="0" indent="-358775" algn="just">
              <a:buAutoNum type="arabicPeriod" startAt="3"/>
            </a:pPr>
            <a:r>
              <a:rPr lang="en-GB" sz="1400" b="0" dirty="0" smtClean="0">
                <a:solidFill>
                  <a:srgbClr val="FFC000"/>
                </a:solidFill>
                <a:latin typeface="Calibri" pitchFamily="34" charset="0"/>
                <a:cs typeface="Calibri" pitchFamily="34" charset="0"/>
              </a:rPr>
              <a:t>Wrong values of the Solar Irradiance in the NIR spectral range.</a:t>
            </a:r>
          </a:p>
          <a:p>
            <a:pPr marL="358775" lvl="0" indent="-358775" algn="just"/>
            <a:endParaRPr lang="en-GB" sz="1400" b="0" dirty="0" smtClean="0">
              <a:solidFill>
                <a:srgbClr val="FFC000"/>
              </a:solidFill>
              <a:latin typeface="Calibri" pitchFamily="34" charset="0"/>
              <a:cs typeface="Calibri" pitchFamily="34" charset="0"/>
            </a:endParaRPr>
          </a:p>
          <a:p>
            <a:pPr marL="358775" lvl="0" indent="-358775" algn="just"/>
            <a:r>
              <a:rPr lang="en-GB" sz="1400" b="0" dirty="0" smtClean="0">
                <a:solidFill>
                  <a:srgbClr val="FFC000"/>
                </a:solidFill>
                <a:latin typeface="Calibri" pitchFamily="34" charset="0"/>
                <a:cs typeface="Calibri" pitchFamily="34" charset="0"/>
              </a:rPr>
              <a:t>4.	Problems in the smoothing/interpolation of the Solar Spectrum on the SRF wavelengths in the NIR spectral range (reported by Zhipeng Wang, NASA GSFC, by analysing VIIRS data).</a:t>
            </a:r>
          </a:p>
          <a:p>
            <a:pPr marL="358775" lvl="0" indent="-358775" algn="just"/>
            <a:r>
              <a:rPr lang="en-US" sz="1400" b="0" dirty="0" smtClean="0">
                <a:solidFill>
                  <a:srgbClr val="FFC000"/>
                </a:solidFill>
                <a:latin typeface="Calibri" pitchFamily="34" charset="0"/>
                <a:cs typeface="Calibri" pitchFamily="34" charset="0"/>
              </a:rPr>
              <a:t>	</a:t>
            </a:r>
            <a:r>
              <a:rPr lang="en-US" sz="1400" b="0" dirty="0" smtClean="0">
                <a:solidFill>
                  <a:schemeClr val="tx1"/>
                </a:solidFill>
                <a:latin typeface="Calibri" pitchFamily="34" charset="0"/>
                <a:cs typeface="Calibri" pitchFamily="34" charset="0"/>
              </a:rPr>
              <a:t>POINT 4. HAS BEEN SPOTTED BY </a:t>
            </a:r>
            <a:r>
              <a:rPr lang="en-GB" sz="1400" b="0" dirty="0" err="1" smtClean="0">
                <a:solidFill>
                  <a:schemeClr val="tx1"/>
                </a:solidFill>
                <a:latin typeface="Calibri" pitchFamily="34" charset="0"/>
                <a:cs typeface="Calibri" pitchFamily="34" charset="0"/>
              </a:rPr>
              <a:t>Zhipeng</a:t>
            </a:r>
            <a:r>
              <a:rPr lang="en-GB" sz="1400" b="0" dirty="0" smtClean="0">
                <a:solidFill>
                  <a:schemeClr val="tx1"/>
                </a:solidFill>
                <a:latin typeface="Calibri" pitchFamily="34" charset="0"/>
                <a:cs typeface="Calibri" pitchFamily="34" charset="0"/>
              </a:rPr>
              <a:t> </a:t>
            </a:r>
            <a:r>
              <a:rPr lang="en-GB" sz="1400" b="0" dirty="0" err="1" smtClean="0">
                <a:solidFill>
                  <a:schemeClr val="tx1"/>
                </a:solidFill>
                <a:latin typeface="Calibri" pitchFamily="34" charset="0"/>
                <a:cs typeface="Calibri" pitchFamily="34" charset="0"/>
              </a:rPr>
              <a:t>Whang</a:t>
            </a:r>
            <a:r>
              <a:rPr lang="en-GB" sz="1400" b="0" dirty="0" smtClean="0">
                <a:solidFill>
                  <a:schemeClr val="tx1"/>
                </a:solidFill>
                <a:latin typeface="Calibri" pitchFamily="34" charset="0"/>
                <a:cs typeface="Calibri" pitchFamily="34" charset="0"/>
              </a:rPr>
              <a:t> BY ANALYSING  VIIRS AND TERRA/AQUA MODIS DATA. IN DETAIL, IN SOME OF THE CHANNELS </a:t>
            </a:r>
            <a:r>
              <a:rPr lang="en-GB" sz="1400" b="0" dirty="0" err="1" smtClean="0">
                <a:solidFill>
                  <a:schemeClr val="tx1"/>
                </a:solidFill>
                <a:latin typeface="Calibri" pitchFamily="34" charset="0"/>
                <a:cs typeface="Calibri" pitchFamily="34" charset="0"/>
              </a:rPr>
              <a:t>NaN</a:t>
            </a:r>
            <a:r>
              <a:rPr lang="en-GB" sz="1400" b="0" dirty="0" smtClean="0">
                <a:solidFill>
                  <a:schemeClr val="tx1"/>
                </a:solidFill>
                <a:latin typeface="Calibri" pitchFamily="34" charset="0"/>
                <a:cs typeface="Calibri" pitchFamily="34" charset="0"/>
              </a:rPr>
              <a:t> VALUES WERE FOUND FOR THE ROLO IRRADIANCE. THIS WAS DUE TO A WRONG INTERPOLATION OF THE SOLAR IRRADIANCE SPECTRUM ON THE SRF WAVELENGTHS OF THOSE CHANNELS.</a:t>
            </a:r>
            <a:endParaRPr lang="en-US" sz="1400" b="0" dirty="0" smtClean="0">
              <a:solidFill>
                <a:schemeClr val="tx1"/>
              </a:solidFill>
              <a:latin typeface="Calibri" pitchFamily="34" charset="0"/>
              <a:cs typeface="Calibri" pitchFamily="34" charset="0"/>
            </a:endParaRPr>
          </a:p>
        </p:txBody>
      </p:sp>
      <p:pic>
        <p:nvPicPr>
          <p:cNvPr id="5" name="Picture 4"/>
          <p:cNvPicPr/>
          <p:nvPr/>
        </p:nvPicPr>
        <p:blipFill>
          <a:blip r:embed="rId3" cstate="print"/>
          <a:srcRect/>
          <a:stretch>
            <a:fillRect/>
          </a:stretch>
        </p:blipFill>
        <p:spPr bwMode="auto">
          <a:xfrm>
            <a:off x="5536024" y="1981664"/>
            <a:ext cx="4229933" cy="3307027"/>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91" y="141396"/>
            <a:ext cx="7491923" cy="584775"/>
          </a:xfrm>
          <a:prstGeom prst="rect">
            <a:avLst/>
          </a:prstGeom>
          <a:noFill/>
        </p:spPr>
        <p:txBody>
          <a:bodyPr wrap="none" rtlCol="0">
            <a:spAutoFit/>
          </a:bodyPr>
          <a:lstStyle/>
          <a:p>
            <a:r>
              <a:rPr lang="en-GB" sz="3200" dirty="0" smtClean="0">
                <a:latin typeface="Calibri" pitchFamily="34" charset="0"/>
                <a:cs typeface="Calibri" pitchFamily="34" charset="0"/>
              </a:rPr>
              <a:t>GIRO second release: feedbacks from users</a:t>
            </a:r>
            <a:endParaRPr lang="en-GB" sz="3200" dirty="0">
              <a:latin typeface="Calibri" pitchFamily="34" charset="0"/>
              <a:cs typeface="Calibri" pitchFamily="34" charset="0"/>
            </a:endParaRPr>
          </a:p>
        </p:txBody>
      </p:sp>
      <p:sp>
        <p:nvSpPr>
          <p:cNvPr id="12" name="Rectangle 11"/>
          <p:cNvSpPr/>
          <p:nvPr/>
        </p:nvSpPr>
        <p:spPr>
          <a:xfrm>
            <a:off x="113852" y="883969"/>
            <a:ext cx="5372548" cy="5262979"/>
          </a:xfrm>
          <a:prstGeom prst="rect">
            <a:avLst/>
          </a:prstGeom>
        </p:spPr>
        <p:txBody>
          <a:bodyPr wrap="square">
            <a:spAutoFit/>
          </a:bodyPr>
          <a:lstStyle/>
          <a:p>
            <a:pPr algn="just"/>
            <a:r>
              <a:rPr lang="en-GB" sz="1400" b="0" dirty="0" smtClean="0">
                <a:solidFill>
                  <a:schemeClr val="tx1"/>
                </a:solidFill>
                <a:latin typeface="Calibri" pitchFamily="34" charset="0"/>
                <a:cs typeface="Calibri" pitchFamily="34" charset="0"/>
              </a:rPr>
              <a:t>Bugs fixed:</a:t>
            </a:r>
          </a:p>
          <a:p>
            <a:pPr marL="358775" lvl="0" indent="-358775" algn="just">
              <a:buFont typeface="+mj-lt"/>
              <a:buAutoNum type="arabicPeriod"/>
            </a:pPr>
            <a:r>
              <a:rPr lang="en-GB" sz="1400" b="0" dirty="0" smtClean="0">
                <a:solidFill>
                  <a:srgbClr val="00B050"/>
                </a:solidFill>
                <a:latin typeface="Calibri" pitchFamily="34" charset="0"/>
                <a:cs typeface="Calibri" pitchFamily="34" charset="0"/>
              </a:rPr>
              <a:t>Problems in the reading of rectangular </a:t>
            </a:r>
            <a:r>
              <a:rPr lang="en-GB" sz="1400" b="0" dirty="0" err="1" smtClean="0">
                <a:solidFill>
                  <a:srgbClr val="00B050"/>
                </a:solidFill>
                <a:latin typeface="Calibri" pitchFamily="34" charset="0"/>
                <a:cs typeface="Calibri" pitchFamily="34" charset="0"/>
              </a:rPr>
              <a:t>imagettes</a:t>
            </a:r>
            <a:r>
              <a:rPr lang="en-GB" sz="1400" b="0" dirty="0" smtClean="0">
                <a:solidFill>
                  <a:srgbClr val="00B050"/>
                </a:solidFill>
                <a:latin typeface="Calibri" pitchFamily="34" charset="0"/>
                <a:cs typeface="Calibri" pitchFamily="34" charset="0"/>
              </a:rPr>
              <a:t> (reported by Fangfang Yu, NOAA, by analysing GOES data),</a:t>
            </a:r>
          </a:p>
          <a:p>
            <a:pPr marL="358775" lvl="0" indent="-358775" algn="just">
              <a:buFont typeface="+mj-lt"/>
              <a:buAutoNum type="arabicPeriod"/>
            </a:pPr>
            <a:r>
              <a:rPr lang="en-GB" sz="1400" b="0" dirty="0" smtClean="0">
                <a:solidFill>
                  <a:srgbClr val="00B050"/>
                </a:solidFill>
                <a:latin typeface="Calibri" pitchFamily="34" charset="0"/>
                <a:cs typeface="Calibri" pitchFamily="34" charset="0"/>
              </a:rPr>
              <a:t>Problem in the evaluation of the Moon </a:t>
            </a:r>
            <a:r>
              <a:rPr lang="en-GB" sz="1400" b="0" dirty="0" err="1" smtClean="0">
                <a:solidFill>
                  <a:srgbClr val="00B050"/>
                </a:solidFill>
                <a:latin typeface="Calibri" pitchFamily="34" charset="0"/>
                <a:cs typeface="Calibri" pitchFamily="34" charset="0"/>
              </a:rPr>
              <a:t>imagette</a:t>
            </a:r>
            <a:r>
              <a:rPr lang="en-GB" sz="1400" b="0" dirty="0" smtClean="0">
                <a:solidFill>
                  <a:srgbClr val="00B050"/>
                </a:solidFill>
                <a:latin typeface="Calibri" pitchFamily="34" charset="0"/>
                <a:cs typeface="Calibri" pitchFamily="34" charset="0"/>
              </a:rPr>
              <a:t> dimension (problem found by analysing MODIS and VIIRS data)</a:t>
            </a:r>
          </a:p>
          <a:p>
            <a:pPr marL="358775" lvl="0" indent="-358775" algn="just"/>
            <a:r>
              <a:rPr lang="en-US" sz="1400" b="0" dirty="0" smtClean="0">
                <a:solidFill>
                  <a:srgbClr val="00B050"/>
                </a:solidFill>
                <a:latin typeface="Calibri" pitchFamily="34" charset="0"/>
                <a:cs typeface="Calibri" pitchFamily="34" charset="0"/>
              </a:rPr>
              <a:t>	</a:t>
            </a:r>
            <a:r>
              <a:rPr lang="en-US" sz="1400" b="0" dirty="0" smtClean="0">
                <a:solidFill>
                  <a:schemeClr val="tx1"/>
                </a:solidFill>
                <a:latin typeface="Calibri" pitchFamily="34" charset="0"/>
                <a:cs typeface="Calibri" pitchFamily="34" charset="0"/>
              </a:rPr>
              <a:t>BOTH POINTS 1 AND 2 HAVE BEEN SPOTTED BY CHECKING THE CONTENT OF THE SANITY CHECK FILES. IN DETAIL, BY COMPARING THE VALUES OF THE DC OFFSET AS PROVIDED BY THE USER AND AS DERIVED BY THE IMAGETTE PROCESSING WITHIN GIRO. IF THE IMAGETTES ARE NOT READ PROPERLY THE OFFSET FROM THE IMAGETTE PROCESSING IS (</a:t>
            </a:r>
            <a:r>
              <a:rPr lang="en-US" sz="1400" b="0" u="sng" dirty="0" smtClean="0">
                <a:solidFill>
                  <a:schemeClr val="tx1"/>
                </a:solidFill>
                <a:latin typeface="Calibri" pitchFamily="34" charset="0"/>
                <a:cs typeface="Calibri" pitchFamily="34" charset="0"/>
              </a:rPr>
              <a:t>USUALLY</a:t>
            </a:r>
            <a:r>
              <a:rPr lang="en-US" sz="1400" b="0" dirty="0" smtClean="0">
                <a:solidFill>
                  <a:schemeClr val="tx1"/>
                </a:solidFill>
                <a:latin typeface="Calibri" pitchFamily="34" charset="0"/>
                <a:cs typeface="Calibri" pitchFamily="34" charset="0"/>
              </a:rPr>
              <a:t>) IN STRONG DISAGREEMENT WITH THE ONE PROVIDED BY THE USER.</a:t>
            </a:r>
          </a:p>
          <a:p>
            <a:pPr marL="358775" lvl="0" indent="-358775" algn="just"/>
            <a:endParaRPr lang="en-GB" sz="1400" b="0" dirty="0" smtClean="0">
              <a:solidFill>
                <a:srgbClr val="00B050"/>
              </a:solidFill>
              <a:latin typeface="Calibri" pitchFamily="34" charset="0"/>
              <a:cs typeface="Calibri" pitchFamily="34" charset="0"/>
            </a:endParaRPr>
          </a:p>
          <a:p>
            <a:pPr marL="358775" lvl="0" indent="-358775" algn="just">
              <a:buAutoNum type="arabicPeriod" startAt="3"/>
            </a:pPr>
            <a:r>
              <a:rPr lang="en-GB" sz="1400" b="0" dirty="0" smtClean="0">
                <a:solidFill>
                  <a:srgbClr val="FFC000"/>
                </a:solidFill>
                <a:latin typeface="Calibri" pitchFamily="34" charset="0"/>
                <a:cs typeface="Calibri" pitchFamily="34" charset="0"/>
              </a:rPr>
              <a:t>Wrong values of the Solar Irradiance in the NIR spectral range.</a:t>
            </a:r>
          </a:p>
          <a:p>
            <a:pPr marL="358775" lvl="0" indent="-358775" algn="just"/>
            <a:endParaRPr lang="en-GB" sz="1400" b="0" dirty="0" smtClean="0">
              <a:solidFill>
                <a:srgbClr val="FFC000"/>
              </a:solidFill>
              <a:latin typeface="Calibri" pitchFamily="34" charset="0"/>
              <a:cs typeface="Calibri" pitchFamily="34" charset="0"/>
            </a:endParaRPr>
          </a:p>
          <a:p>
            <a:pPr marL="358775" lvl="0" indent="-358775" algn="just"/>
            <a:r>
              <a:rPr lang="en-GB" sz="1400" b="0" dirty="0" smtClean="0">
                <a:solidFill>
                  <a:srgbClr val="FFC000"/>
                </a:solidFill>
                <a:latin typeface="Calibri" pitchFamily="34" charset="0"/>
                <a:cs typeface="Calibri" pitchFamily="34" charset="0"/>
              </a:rPr>
              <a:t>4.	Problems in the smoothing/interpolation of the Solar Spectrum on the SRF wavelengths in the NIR spectral range (reported by Zhipeng Wang, NASA GSFC, by analysing VIIRS data).</a:t>
            </a:r>
          </a:p>
          <a:p>
            <a:pPr marL="358775" lvl="0" indent="-358775" algn="just"/>
            <a:r>
              <a:rPr lang="en-US" sz="1400" b="0" dirty="0" smtClean="0">
                <a:solidFill>
                  <a:srgbClr val="FFC000"/>
                </a:solidFill>
                <a:latin typeface="Calibri" pitchFamily="34" charset="0"/>
                <a:cs typeface="Calibri" pitchFamily="34" charset="0"/>
              </a:rPr>
              <a:t>	</a:t>
            </a:r>
            <a:r>
              <a:rPr lang="en-US" sz="1400" b="0" dirty="0" smtClean="0">
                <a:solidFill>
                  <a:schemeClr val="tx1"/>
                </a:solidFill>
                <a:latin typeface="Calibri" pitchFamily="34" charset="0"/>
                <a:cs typeface="Calibri" pitchFamily="34" charset="0"/>
              </a:rPr>
              <a:t>POINT 4. HAS BEEN SPOTTED BY </a:t>
            </a:r>
            <a:r>
              <a:rPr lang="en-GB" sz="1400" b="0" dirty="0" err="1" smtClean="0">
                <a:solidFill>
                  <a:schemeClr val="tx1"/>
                </a:solidFill>
                <a:latin typeface="Calibri" pitchFamily="34" charset="0"/>
                <a:cs typeface="Calibri" pitchFamily="34" charset="0"/>
              </a:rPr>
              <a:t>Zhipeng</a:t>
            </a:r>
            <a:r>
              <a:rPr lang="en-GB" sz="1400" b="0" dirty="0" smtClean="0">
                <a:solidFill>
                  <a:schemeClr val="tx1"/>
                </a:solidFill>
                <a:latin typeface="Calibri" pitchFamily="34" charset="0"/>
                <a:cs typeface="Calibri" pitchFamily="34" charset="0"/>
              </a:rPr>
              <a:t> </a:t>
            </a:r>
            <a:r>
              <a:rPr lang="en-GB" sz="1400" b="0" dirty="0" err="1" smtClean="0">
                <a:solidFill>
                  <a:schemeClr val="tx1"/>
                </a:solidFill>
                <a:latin typeface="Calibri" pitchFamily="34" charset="0"/>
                <a:cs typeface="Calibri" pitchFamily="34" charset="0"/>
              </a:rPr>
              <a:t>Whang</a:t>
            </a:r>
            <a:r>
              <a:rPr lang="en-GB" sz="1400" b="0" dirty="0" smtClean="0">
                <a:solidFill>
                  <a:schemeClr val="tx1"/>
                </a:solidFill>
                <a:latin typeface="Calibri" pitchFamily="34" charset="0"/>
                <a:cs typeface="Calibri" pitchFamily="34" charset="0"/>
              </a:rPr>
              <a:t> BY ANALYSING  VIIRS AND TERRA/AQUA MODIS DATA. IN DETAIL, IN SOME OF THE CHANNELS </a:t>
            </a:r>
            <a:r>
              <a:rPr lang="en-GB" sz="1400" b="0" dirty="0" err="1" smtClean="0">
                <a:solidFill>
                  <a:schemeClr val="tx1"/>
                </a:solidFill>
                <a:latin typeface="Calibri" pitchFamily="34" charset="0"/>
                <a:cs typeface="Calibri" pitchFamily="34" charset="0"/>
              </a:rPr>
              <a:t>NaN</a:t>
            </a:r>
            <a:r>
              <a:rPr lang="en-GB" sz="1400" b="0" dirty="0" smtClean="0">
                <a:solidFill>
                  <a:schemeClr val="tx1"/>
                </a:solidFill>
                <a:latin typeface="Calibri" pitchFamily="34" charset="0"/>
                <a:cs typeface="Calibri" pitchFamily="34" charset="0"/>
              </a:rPr>
              <a:t> VALUES WERE FOUND FOR THE ROLO IRRADIANCE. THIS WAS DUE TO A WRONG INTERPOLATION OF THE SOLAR IRRADIANCE SPECTRUM ON THE SRF WAVELENGTHS OF THOSE CHANNELS.</a:t>
            </a:r>
            <a:endParaRPr lang="en-US" sz="1400" b="0" dirty="0" smtClean="0">
              <a:solidFill>
                <a:schemeClr val="tx1"/>
              </a:solidFill>
              <a:latin typeface="Calibri" pitchFamily="34" charset="0"/>
              <a:cs typeface="Calibri" pitchFamily="34" charset="0"/>
            </a:endParaRPr>
          </a:p>
        </p:txBody>
      </p:sp>
      <p:pic>
        <p:nvPicPr>
          <p:cNvPr id="5" name="Picture 4"/>
          <p:cNvPicPr/>
          <p:nvPr/>
        </p:nvPicPr>
        <p:blipFill>
          <a:blip r:embed="rId3" cstate="print"/>
          <a:srcRect/>
          <a:stretch>
            <a:fillRect/>
          </a:stretch>
        </p:blipFill>
        <p:spPr bwMode="auto">
          <a:xfrm>
            <a:off x="5536024" y="1981664"/>
            <a:ext cx="4229933" cy="3307027"/>
          </a:xfrm>
          <a:prstGeom prst="rect">
            <a:avLst/>
          </a:prstGeom>
          <a:noFill/>
        </p:spPr>
      </p:pic>
      <p:sp>
        <p:nvSpPr>
          <p:cNvPr id="6" name="TextBox 5"/>
          <p:cNvSpPr txBox="1"/>
          <p:nvPr/>
        </p:nvSpPr>
        <p:spPr>
          <a:xfrm>
            <a:off x="791853" y="2403831"/>
            <a:ext cx="8314442" cy="1200329"/>
          </a:xfrm>
          <a:prstGeom prst="rect">
            <a:avLst/>
          </a:prstGeom>
          <a:solidFill>
            <a:schemeClr val="bg1"/>
          </a:solidFill>
          <a:ln w="38100">
            <a:solidFill>
              <a:srgbClr val="FF0000"/>
            </a:solidFill>
          </a:ln>
          <a:effectLst>
            <a:glow rad="228600">
              <a:schemeClr val="accent4">
                <a:satMod val="175000"/>
                <a:alpha val="40000"/>
              </a:schemeClr>
            </a:glow>
          </a:effectLst>
        </p:spPr>
        <p:txBody>
          <a:bodyPr wrap="square" rtlCol="0">
            <a:spAutoFit/>
          </a:bodyPr>
          <a:lstStyle/>
          <a:p>
            <a:pPr algn="ctr"/>
            <a:r>
              <a:rPr lang="en-US" sz="1800" dirty="0" smtClean="0">
                <a:solidFill>
                  <a:srgbClr val="FF0000"/>
                </a:solidFill>
                <a:latin typeface="Calibri" pitchFamily="34" charset="0"/>
                <a:cs typeface="Calibri" pitchFamily="34" charset="0"/>
              </a:rPr>
              <a:t>THE MODIFICATIONS RELATED TO POINTS 3. AND 4. HAVE A DIRECT IMPACT ON THE COMPUTATION OF THE ROLO REFERENCE IRRADIANCE!</a:t>
            </a:r>
          </a:p>
          <a:p>
            <a:pPr algn="ctr"/>
            <a:r>
              <a:rPr lang="en-US" sz="1800" u="sng" dirty="0" smtClean="0">
                <a:solidFill>
                  <a:srgbClr val="FF0000"/>
                </a:solidFill>
                <a:latin typeface="Calibri" pitchFamily="34" charset="0"/>
                <a:cs typeface="Calibri" pitchFamily="34" charset="0"/>
              </a:rPr>
              <a:t>A COMPARISON </a:t>
            </a:r>
            <a:r>
              <a:rPr lang="en-US" sz="1800" u="sng" dirty="0" smtClean="0">
                <a:solidFill>
                  <a:srgbClr val="FF0000"/>
                </a:solidFill>
                <a:latin typeface="Calibri" pitchFamily="34" charset="0"/>
                <a:cs typeface="Calibri" pitchFamily="34" charset="0"/>
              </a:rPr>
              <a:t>BETWEEN </a:t>
            </a:r>
            <a:r>
              <a:rPr lang="en-US" sz="1800" u="sng" dirty="0" smtClean="0">
                <a:solidFill>
                  <a:srgbClr val="FF0000"/>
                </a:solidFill>
                <a:latin typeface="Calibri" pitchFamily="34" charset="0"/>
                <a:cs typeface="Calibri" pitchFamily="34" charset="0"/>
              </a:rPr>
              <a:t>THE GIRO AND THE USGS ROLO IRRADIANCES </a:t>
            </a:r>
            <a:r>
              <a:rPr lang="en-US" sz="1800" u="sng" dirty="0" smtClean="0">
                <a:solidFill>
                  <a:srgbClr val="FF0000"/>
                </a:solidFill>
                <a:latin typeface="Calibri" pitchFamily="34" charset="0"/>
                <a:cs typeface="Calibri" pitchFamily="34" charset="0"/>
              </a:rPr>
              <a:t>HAS </a:t>
            </a:r>
            <a:r>
              <a:rPr lang="en-US" sz="1800" u="sng" dirty="0" smtClean="0">
                <a:solidFill>
                  <a:srgbClr val="FF0000"/>
                </a:solidFill>
                <a:latin typeface="Calibri" pitchFamily="34" charset="0"/>
                <a:cs typeface="Calibri" pitchFamily="34" charset="0"/>
              </a:rPr>
              <a:t>BEEN </a:t>
            </a:r>
            <a:r>
              <a:rPr lang="en-US" sz="1800" u="sng" dirty="0" smtClean="0">
                <a:solidFill>
                  <a:srgbClr val="FF0000"/>
                </a:solidFill>
                <a:latin typeface="Calibri" pitchFamily="34" charset="0"/>
                <a:cs typeface="Calibri" pitchFamily="34" charset="0"/>
              </a:rPr>
              <a:t>REPEATED </a:t>
            </a:r>
            <a:r>
              <a:rPr lang="en-US" sz="1800" u="sng" dirty="0" smtClean="0">
                <a:solidFill>
                  <a:srgbClr val="FF0000"/>
                </a:solidFill>
                <a:latin typeface="Calibri" pitchFamily="34" charset="0"/>
                <a:cs typeface="Calibri" pitchFamily="34" charset="0"/>
              </a:rPr>
              <a:t>AND THE </a:t>
            </a:r>
            <a:r>
              <a:rPr lang="en-US" sz="1800" u="sng" dirty="0" smtClean="0">
                <a:solidFill>
                  <a:srgbClr val="FF0000"/>
                </a:solidFill>
                <a:latin typeface="Calibri" pitchFamily="34" charset="0"/>
                <a:cs typeface="Calibri" pitchFamily="34" charset="0"/>
              </a:rPr>
              <a:t>PREVIOUS SMALL DIFFERENCES HAVE BEEN FURTHER REDUCED</a:t>
            </a:r>
            <a:endParaRPr lang="en-GB" sz="1800" u="sng" dirty="0">
              <a:solidFill>
                <a:srgbClr val="FF00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91" y="141396"/>
            <a:ext cx="7491923" cy="584775"/>
          </a:xfrm>
          <a:prstGeom prst="rect">
            <a:avLst/>
          </a:prstGeom>
          <a:noFill/>
        </p:spPr>
        <p:txBody>
          <a:bodyPr wrap="none" rtlCol="0">
            <a:spAutoFit/>
          </a:bodyPr>
          <a:lstStyle/>
          <a:p>
            <a:r>
              <a:rPr lang="en-GB" sz="3200" dirty="0" smtClean="0">
                <a:latin typeface="Calibri" pitchFamily="34" charset="0"/>
                <a:cs typeface="Calibri" pitchFamily="34" charset="0"/>
              </a:rPr>
              <a:t>GIRO second release: feedbacks from users</a:t>
            </a:r>
            <a:endParaRPr lang="en-GB" sz="3200" dirty="0">
              <a:latin typeface="Calibri" pitchFamily="34" charset="0"/>
              <a:cs typeface="Calibri" pitchFamily="34" charset="0"/>
            </a:endParaRPr>
          </a:p>
        </p:txBody>
      </p:sp>
      <p:sp>
        <p:nvSpPr>
          <p:cNvPr id="12" name="Rectangle 11"/>
          <p:cNvSpPr/>
          <p:nvPr/>
        </p:nvSpPr>
        <p:spPr>
          <a:xfrm>
            <a:off x="138565" y="1006520"/>
            <a:ext cx="9549134" cy="1077218"/>
          </a:xfrm>
          <a:prstGeom prst="rect">
            <a:avLst/>
          </a:prstGeom>
        </p:spPr>
        <p:txBody>
          <a:bodyPr wrap="square">
            <a:spAutoFit/>
          </a:bodyPr>
          <a:lstStyle/>
          <a:p>
            <a:pPr algn="just"/>
            <a:r>
              <a:rPr lang="en-GB" sz="1600" b="0" dirty="0" smtClean="0">
                <a:solidFill>
                  <a:schemeClr val="tx1"/>
                </a:solidFill>
                <a:latin typeface="Calibri" pitchFamily="34" charset="0"/>
                <a:cs typeface="Calibri" pitchFamily="34" charset="0"/>
              </a:rPr>
              <a:t>Issue raised by </a:t>
            </a:r>
            <a:r>
              <a:rPr lang="en-GB" sz="1600" b="0" dirty="0" err="1" smtClean="0">
                <a:solidFill>
                  <a:schemeClr val="tx1"/>
                </a:solidFill>
                <a:latin typeface="Calibri" pitchFamily="34" charset="0"/>
                <a:cs typeface="Calibri" pitchFamily="34" charset="0"/>
              </a:rPr>
              <a:t>Zhipeng</a:t>
            </a:r>
            <a:r>
              <a:rPr lang="en-GB" sz="1600" b="0" dirty="0" smtClean="0">
                <a:solidFill>
                  <a:schemeClr val="tx1"/>
                </a:solidFill>
                <a:latin typeface="Calibri" pitchFamily="34" charset="0"/>
                <a:cs typeface="Calibri" pitchFamily="34" charset="0"/>
              </a:rPr>
              <a:t> </a:t>
            </a:r>
            <a:r>
              <a:rPr lang="en-GB" sz="1600" b="0" dirty="0" err="1" smtClean="0">
                <a:solidFill>
                  <a:schemeClr val="tx1"/>
                </a:solidFill>
                <a:latin typeface="Calibri" pitchFamily="34" charset="0"/>
                <a:cs typeface="Calibri" pitchFamily="34" charset="0"/>
              </a:rPr>
              <a:t>Whang</a:t>
            </a:r>
            <a:r>
              <a:rPr lang="en-GB" sz="1600" b="0" dirty="0" smtClean="0">
                <a:solidFill>
                  <a:schemeClr val="tx1"/>
                </a:solidFill>
                <a:latin typeface="Calibri" pitchFamily="34" charset="0"/>
                <a:cs typeface="Calibri" pitchFamily="34" charset="0"/>
              </a:rPr>
              <a:t>:</a:t>
            </a:r>
          </a:p>
          <a:p>
            <a:pPr algn="just"/>
            <a:r>
              <a:rPr lang="en-GB" sz="1600" b="0" i="1" dirty="0" smtClean="0">
                <a:solidFill>
                  <a:schemeClr val="tx1"/>
                </a:solidFill>
                <a:latin typeface="Calibri" pitchFamily="34" charset="0"/>
                <a:cs typeface="Calibri" pitchFamily="34" charset="0"/>
              </a:rPr>
              <a:t>“...in some cases, raw DC read from MODIS (</a:t>
            </a:r>
            <a:r>
              <a:rPr lang="en-GB" sz="1600" b="0" i="1" dirty="0" err="1" smtClean="0">
                <a:solidFill>
                  <a:schemeClr val="tx1"/>
                </a:solidFill>
                <a:latin typeface="Calibri" pitchFamily="34" charset="0"/>
                <a:cs typeface="Calibri" pitchFamily="34" charset="0"/>
              </a:rPr>
              <a:t>dc_raw</a:t>
            </a:r>
            <a:r>
              <a:rPr lang="en-GB" sz="1600" b="0" i="1" dirty="0" smtClean="0">
                <a:solidFill>
                  <a:schemeClr val="tx1"/>
                </a:solidFill>
                <a:latin typeface="Calibri" pitchFamily="34" charset="0"/>
                <a:cs typeface="Calibri" pitchFamily="34" charset="0"/>
              </a:rPr>
              <a:t>) is converted to </a:t>
            </a:r>
            <a:r>
              <a:rPr lang="en-GB" sz="1600" b="0" i="1" dirty="0" err="1" smtClean="0">
                <a:solidFill>
                  <a:schemeClr val="tx1"/>
                </a:solidFill>
                <a:latin typeface="Calibri" pitchFamily="34" charset="0"/>
                <a:cs typeface="Calibri" pitchFamily="34" charset="0"/>
              </a:rPr>
              <a:t>dc_obc</a:t>
            </a:r>
            <a:r>
              <a:rPr lang="en-GB" sz="1600" b="0" i="1" dirty="0" smtClean="0">
                <a:solidFill>
                  <a:schemeClr val="tx1"/>
                </a:solidFill>
                <a:latin typeface="Calibri" pitchFamily="34" charset="0"/>
                <a:cs typeface="Calibri" pitchFamily="34" charset="0"/>
              </a:rPr>
              <a:t> to compensate the temperature effect... while </a:t>
            </a:r>
            <a:r>
              <a:rPr lang="en-GB" sz="1600" b="0" i="1" dirty="0" err="1" smtClean="0">
                <a:solidFill>
                  <a:schemeClr val="tx1"/>
                </a:solidFill>
                <a:latin typeface="Calibri" pitchFamily="34" charset="0"/>
                <a:cs typeface="Calibri" pitchFamily="34" charset="0"/>
              </a:rPr>
              <a:t>dc_raw</a:t>
            </a:r>
            <a:r>
              <a:rPr lang="en-GB" sz="1600" b="0" i="1" dirty="0" smtClean="0">
                <a:solidFill>
                  <a:schemeClr val="tx1"/>
                </a:solidFill>
                <a:latin typeface="Calibri" pitchFamily="34" charset="0"/>
                <a:cs typeface="Calibri" pitchFamily="34" charset="0"/>
              </a:rPr>
              <a:t> are all integer, </a:t>
            </a:r>
            <a:r>
              <a:rPr lang="en-GB" sz="1600" b="0" i="1" dirty="0" err="1" smtClean="0">
                <a:solidFill>
                  <a:schemeClr val="tx1"/>
                </a:solidFill>
                <a:latin typeface="Calibri" pitchFamily="34" charset="0"/>
                <a:cs typeface="Calibri" pitchFamily="34" charset="0"/>
              </a:rPr>
              <a:t>dc_obc</a:t>
            </a:r>
            <a:r>
              <a:rPr lang="en-GB" sz="1600" b="0" i="1" dirty="0" smtClean="0">
                <a:solidFill>
                  <a:schemeClr val="tx1"/>
                </a:solidFill>
                <a:latin typeface="Calibri" pitchFamily="34" charset="0"/>
                <a:cs typeface="Calibri" pitchFamily="34" charset="0"/>
              </a:rPr>
              <a:t> are float. Unless GIRO provides the ability of various adjustment on top of the background subtraction,  defining </a:t>
            </a:r>
            <a:r>
              <a:rPr lang="en-GB" sz="1600" b="0" i="1" dirty="0" err="1" smtClean="0">
                <a:solidFill>
                  <a:schemeClr val="tx1"/>
                </a:solidFill>
                <a:latin typeface="Calibri" pitchFamily="34" charset="0"/>
                <a:cs typeface="Calibri" pitchFamily="34" charset="0"/>
              </a:rPr>
              <a:t>dc_obc</a:t>
            </a:r>
            <a:r>
              <a:rPr lang="en-GB" sz="1600" b="0" i="1" dirty="0" smtClean="0">
                <a:solidFill>
                  <a:schemeClr val="tx1"/>
                </a:solidFill>
                <a:latin typeface="Calibri" pitchFamily="34" charset="0"/>
                <a:cs typeface="Calibri" pitchFamily="34" charset="0"/>
              </a:rPr>
              <a:t> as float can provide more flexibility for our users... ”</a:t>
            </a:r>
          </a:p>
        </p:txBody>
      </p:sp>
      <p:sp>
        <p:nvSpPr>
          <p:cNvPr id="5" name="Rectangle 4"/>
          <p:cNvSpPr/>
          <p:nvPr/>
        </p:nvSpPr>
        <p:spPr>
          <a:xfrm>
            <a:off x="308081" y="2382266"/>
            <a:ext cx="4207108" cy="1815882"/>
          </a:xfrm>
          <a:prstGeom prst="rect">
            <a:avLst/>
          </a:prstGeom>
          <a:ln w="28575">
            <a:solidFill>
              <a:schemeClr val="tx1"/>
            </a:solidFill>
          </a:ln>
        </p:spPr>
        <p:txBody>
          <a:bodyPr wrap="square">
            <a:spAutoFit/>
          </a:bodyPr>
          <a:lstStyle/>
          <a:p>
            <a:pPr algn="just"/>
            <a:r>
              <a:rPr lang="en-GB" sz="1400" b="0" dirty="0" smtClean="0">
                <a:solidFill>
                  <a:schemeClr val="tx1"/>
                </a:solidFill>
                <a:latin typeface="Calibri" pitchFamily="34" charset="0"/>
                <a:cs typeface="Calibri" pitchFamily="34" charset="0"/>
              </a:rPr>
              <a:t>Major changes:</a:t>
            </a:r>
          </a:p>
          <a:p>
            <a:pPr algn="just"/>
            <a:r>
              <a:rPr lang="en-GB" sz="1400" b="0" dirty="0" smtClean="0">
                <a:solidFill>
                  <a:srgbClr val="00B050"/>
                </a:solidFill>
                <a:latin typeface="Calibri" pitchFamily="34" charset="0"/>
                <a:cs typeface="Calibri" pitchFamily="34" charset="0"/>
              </a:rPr>
              <a:t>The GIRO application handles now the information derived from the DC </a:t>
            </a:r>
            <a:r>
              <a:rPr lang="en-GB" sz="1400" b="0" dirty="0" err="1" smtClean="0">
                <a:solidFill>
                  <a:srgbClr val="00B050"/>
                </a:solidFill>
                <a:latin typeface="Calibri" pitchFamily="34" charset="0"/>
                <a:cs typeface="Calibri" pitchFamily="34" charset="0"/>
              </a:rPr>
              <a:t>imagette</a:t>
            </a:r>
            <a:r>
              <a:rPr lang="en-GB" sz="1400" b="0" dirty="0" smtClean="0">
                <a:solidFill>
                  <a:srgbClr val="00B050"/>
                </a:solidFill>
                <a:latin typeface="Calibri" pitchFamily="34" charset="0"/>
                <a:cs typeface="Calibri" pitchFamily="34" charset="0"/>
              </a:rPr>
              <a:t> in floating point (before as integers). IMPORTANT! The information are still stored as integers, but are converted to floating point in the processing by employing variable’s attributes: </a:t>
            </a:r>
            <a:r>
              <a:rPr lang="en-GB" sz="1400" b="0" dirty="0" err="1" smtClean="0">
                <a:solidFill>
                  <a:srgbClr val="00B050"/>
                </a:solidFill>
                <a:latin typeface="Calibri" pitchFamily="34" charset="0"/>
                <a:cs typeface="Calibri" pitchFamily="34" charset="0"/>
              </a:rPr>
              <a:t>scale_factor</a:t>
            </a:r>
            <a:r>
              <a:rPr lang="en-GB" sz="1400" b="0" dirty="0" smtClean="0">
                <a:solidFill>
                  <a:srgbClr val="00B050"/>
                </a:solidFill>
                <a:latin typeface="Calibri" pitchFamily="34" charset="0"/>
                <a:cs typeface="Calibri" pitchFamily="34" charset="0"/>
              </a:rPr>
              <a:t> and </a:t>
            </a:r>
            <a:r>
              <a:rPr lang="en-GB" sz="1400" b="0" dirty="0" err="1" smtClean="0">
                <a:solidFill>
                  <a:srgbClr val="00B050"/>
                </a:solidFill>
                <a:latin typeface="Calibri" pitchFamily="34" charset="0"/>
                <a:cs typeface="Calibri" pitchFamily="34" charset="0"/>
              </a:rPr>
              <a:t>add_offset</a:t>
            </a:r>
            <a:r>
              <a:rPr lang="en-GB" sz="1400" b="0" dirty="0" smtClean="0">
                <a:solidFill>
                  <a:srgbClr val="00B050"/>
                </a:solidFill>
                <a:latin typeface="Calibri" pitchFamily="34" charset="0"/>
                <a:cs typeface="Calibri" pitchFamily="34" charset="0"/>
              </a:rPr>
              <a:t> (</a:t>
            </a:r>
            <a:r>
              <a:rPr lang="en-GB" sz="1400" dirty="0" smtClean="0">
                <a:solidFill>
                  <a:srgbClr val="00B050"/>
                </a:solidFill>
                <a:latin typeface="Calibri" pitchFamily="34" charset="0"/>
                <a:cs typeface="Calibri" pitchFamily="34" charset="0"/>
              </a:rPr>
              <a:t>see section 7.3.1 of  [HLD_GIRO_IO]</a:t>
            </a:r>
            <a:r>
              <a:rPr lang="en-GB" sz="1400" b="0" dirty="0" smtClean="0">
                <a:solidFill>
                  <a:srgbClr val="00B050"/>
                </a:solidFill>
                <a:latin typeface="Calibri" pitchFamily="34" charset="0"/>
                <a:cs typeface="Calibri" pitchFamily="34" charset="0"/>
              </a:rPr>
              <a:t>).</a:t>
            </a:r>
            <a:endParaRPr lang="en-GB" sz="1400" b="0" dirty="0">
              <a:solidFill>
                <a:srgbClr val="00B050"/>
              </a:solidFill>
              <a:latin typeface="Calibri" pitchFamily="34" charset="0"/>
              <a:cs typeface="Calibri" pitchFamily="34" charset="0"/>
            </a:endParaRPr>
          </a:p>
        </p:txBody>
      </p:sp>
      <p:pic>
        <p:nvPicPr>
          <p:cNvPr id="6" name="Picture 5"/>
          <p:cNvPicPr/>
          <p:nvPr/>
        </p:nvPicPr>
        <p:blipFill>
          <a:blip r:embed="rId3" cstate="print"/>
          <a:srcRect/>
          <a:stretch>
            <a:fillRect/>
          </a:stretch>
        </p:blipFill>
        <p:spPr bwMode="auto">
          <a:xfrm>
            <a:off x="4753230" y="2393559"/>
            <a:ext cx="4732439" cy="3916632"/>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91" y="141396"/>
            <a:ext cx="9713300" cy="584775"/>
          </a:xfrm>
          <a:prstGeom prst="rect">
            <a:avLst/>
          </a:prstGeom>
          <a:noFill/>
        </p:spPr>
        <p:txBody>
          <a:bodyPr wrap="none" rtlCol="0">
            <a:spAutoFit/>
          </a:bodyPr>
          <a:lstStyle/>
          <a:p>
            <a:r>
              <a:rPr lang="en-GB" sz="3200" dirty="0" smtClean="0">
                <a:latin typeface="Calibri" pitchFamily="34" charset="0"/>
                <a:cs typeface="Calibri" pitchFamily="34" charset="0"/>
              </a:rPr>
              <a:t>GIRO third release: users that derived calibration results</a:t>
            </a:r>
            <a:endParaRPr lang="en-GB" sz="3200" dirty="0">
              <a:latin typeface="Calibri" pitchFamily="34" charset="0"/>
              <a:cs typeface="Calibri" pitchFamily="34" charset="0"/>
            </a:endParaRPr>
          </a:p>
        </p:txBody>
      </p:sp>
      <p:sp>
        <p:nvSpPr>
          <p:cNvPr id="12" name="Rectangle 11"/>
          <p:cNvSpPr/>
          <p:nvPr/>
        </p:nvSpPr>
        <p:spPr>
          <a:xfrm>
            <a:off x="110369" y="1006520"/>
            <a:ext cx="9561532" cy="954107"/>
          </a:xfrm>
          <a:prstGeom prst="rect">
            <a:avLst/>
          </a:prstGeom>
        </p:spPr>
        <p:txBody>
          <a:bodyPr wrap="square">
            <a:spAutoFit/>
          </a:bodyPr>
          <a:lstStyle/>
          <a:p>
            <a:pPr marL="342900" indent="-342900" algn="just">
              <a:buFont typeface="+mj-lt"/>
              <a:buAutoNum type="arabicPeriod"/>
            </a:pPr>
            <a:r>
              <a:rPr lang="en-GB" sz="1400" b="0" dirty="0" err="1" smtClean="0">
                <a:solidFill>
                  <a:schemeClr val="tx1"/>
                </a:solidFill>
                <a:latin typeface="Calibri" pitchFamily="34" charset="0"/>
                <a:cs typeface="Calibri" pitchFamily="34" charset="0"/>
                <a:sym typeface="Wingdings" pitchFamily="2" charset="2"/>
              </a:rPr>
              <a:t>Fangfang</a:t>
            </a:r>
            <a:r>
              <a:rPr lang="en-GB" sz="1400" b="0" dirty="0" smtClean="0">
                <a:solidFill>
                  <a:schemeClr val="tx1"/>
                </a:solidFill>
                <a:latin typeface="Calibri" pitchFamily="34" charset="0"/>
                <a:cs typeface="Calibri" pitchFamily="34" charset="0"/>
                <a:sym typeface="Wingdings" pitchFamily="2" charset="2"/>
              </a:rPr>
              <a:t> Yu (NOAA) : results from GOES15</a:t>
            </a:r>
          </a:p>
          <a:p>
            <a:pPr marL="342900" indent="-342900" algn="just">
              <a:buFont typeface="+mj-lt"/>
              <a:buAutoNum type="arabicPeriod"/>
            </a:pPr>
            <a:r>
              <a:rPr lang="en-GB" sz="1400" b="0" dirty="0" smtClean="0">
                <a:solidFill>
                  <a:schemeClr val="tx1"/>
                </a:solidFill>
                <a:latin typeface="Calibri" pitchFamily="34" charset="0"/>
                <a:cs typeface="Calibri" pitchFamily="34" charset="0"/>
                <a:sym typeface="Wingdings" pitchFamily="2" charset="2"/>
              </a:rPr>
              <a:t>Sophie Lacherade and Bertrand Fougnie (CNES) : results from Pleiades1B</a:t>
            </a:r>
          </a:p>
          <a:p>
            <a:pPr marL="342900" indent="-342900" algn="just">
              <a:buFont typeface="+mj-lt"/>
              <a:buAutoNum type="arabicPeriod"/>
            </a:pPr>
            <a:r>
              <a:rPr lang="en-GB" sz="1400" b="0" dirty="0" smtClean="0">
                <a:solidFill>
                  <a:schemeClr val="tx1"/>
                </a:solidFill>
                <a:latin typeface="Calibri" pitchFamily="34" charset="0"/>
                <a:cs typeface="Calibri" pitchFamily="34" charset="0"/>
              </a:rPr>
              <a:t>Tae-</a:t>
            </a:r>
            <a:r>
              <a:rPr lang="en-GB" sz="1400" b="0" dirty="0" err="1" smtClean="0">
                <a:solidFill>
                  <a:schemeClr val="tx1"/>
                </a:solidFill>
                <a:latin typeface="Calibri" pitchFamily="34" charset="0"/>
                <a:cs typeface="Calibri" pitchFamily="34" charset="0"/>
              </a:rPr>
              <a:t>Hyeong</a:t>
            </a:r>
            <a:r>
              <a:rPr lang="en-GB" sz="1400" b="0" dirty="0" smtClean="0">
                <a:solidFill>
                  <a:schemeClr val="tx1"/>
                </a:solidFill>
                <a:latin typeface="Calibri" pitchFamily="34" charset="0"/>
                <a:cs typeface="Calibri" pitchFamily="34" charset="0"/>
              </a:rPr>
              <a:t> Oh (KMA) : results from COMS1</a:t>
            </a:r>
          </a:p>
          <a:p>
            <a:pPr marL="342900" indent="-342900" algn="just">
              <a:buFont typeface="+mj-lt"/>
              <a:buAutoNum type="arabicPeriod"/>
            </a:pPr>
            <a:r>
              <a:rPr lang="en-GB" sz="1400" b="0" dirty="0" smtClean="0">
                <a:solidFill>
                  <a:schemeClr val="tx1"/>
                </a:solidFill>
                <a:latin typeface="Calibri" pitchFamily="34" charset="0"/>
                <a:cs typeface="Calibri" pitchFamily="34" charset="0"/>
              </a:rPr>
              <a:t>Zhipeng Wang (NASA GSFC) : results from VIIRS and MODIS</a:t>
            </a:r>
          </a:p>
        </p:txBody>
      </p:sp>
      <p:sp>
        <p:nvSpPr>
          <p:cNvPr id="6" name="TextBox 5"/>
          <p:cNvSpPr txBox="1"/>
          <p:nvPr/>
        </p:nvSpPr>
        <p:spPr>
          <a:xfrm>
            <a:off x="5797475" y="2884600"/>
            <a:ext cx="2978881" cy="2062103"/>
          </a:xfrm>
          <a:prstGeom prst="rect">
            <a:avLst/>
          </a:prstGeom>
          <a:noFill/>
        </p:spPr>
        <p:txBody>
          <a:bodyPr wrap="square" rtlCol="0">
            <a:spAutoFit/>
          </a:bodyPr>
          <a:lstStyle/>
          <a:p>
            <a:pPr algn="ctr"/>
            <a:r>
              <a:rPr lang="en-GB" sz="3200" dirty="0" smtClean="0">
                <a:solidFill>
                  <a:schemeClr val="tx1"/>
                </a:solidFill>
                <a:latin typeface="Calibri" pitchFamily="34" charset="0"/>
                <a:cs typeface="Calibri" pitchFamily="34" charset="0"/>
              </a:rPr>
              <a:t>Thank you very much for the feedbacks and support!</a:t>
            </a:r>
            <a:endParaRPr lang="en-GB" sz="3200" dirty="0">
              <a:solidFill>
                <a:schemeClr val="tx1"/>
              </a:solidFill>
              <a:latin typeface="Calibri" pitchFamily="34" charset="0"/>
              <a:cs typeface="Calibri" pitchFamily="34" charset="0"/>
            </a:endParaRPr>
          </a:p>
        </p:txBody>
      </p:sp>
      <p:pic>
        <p:nvPicPr>
          <p:cNvPr id="8" name="Picture 7" descr="Giro_support.jpg"/>
          <p:cNvPicPr>
            <a:picLocks noChangeAspect="1"/>
          </p:cNvPicPr>
          <p:nvPr/>
        </p:nvPicPr>
        <p:blipFill>
          <a:blip r:embed="rId3" cstate="print"/>
          <a:stretch>
            <a:fillRect/>
          </a:stretch>
        </p:blipFill>
        <p:spPr>
          <a:xfrm>
            <a:off x="754145" y="2347266"/>
            <a:ext cx="4194928" cy="3343357"/>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691" y="141396"/>
            <a:ext cx="2204450" cy="584775"/>
          </a:xfrm>
          <a:prstGeom prst="rect">
            <a:avLst/>
          </a:prstGeom>
          <a:noFill/>
        </p:spPr>
        <p:txBody>
          <a:bodyPr wrap="none" rtlCol="0">
            <a:spAutoFit/>
          </a:bodyPr>
          <a:lstStyle/>
          <a:p>
            <a:r>
              <a:rPr lang="en-GB" sz="3200" dirty="0" smtClean="0">
                <a:latin typeface="Calibri" pitchFamily="34" charset="0"/>
                <a:cs typeface="Calibri" pitchFamily="34" charset="0"/>
              </a:rPr>
              <a:t>Conclusions</a:t>
            </a:r>
            <a:endParaRPr lang="en-GB" sz="3200" dirty="0">
              <a:latin typeface="Calibri" pitchFamily="34" charset="0"/>
              <a:cs typeface="Calibri" pitchFamily="34" charset="0"/>
            </a:endParaRPr>
          </a:p>
        </p:txBody>
      </p:sp>
      <p:sp>
        <p:nvSpPr>
          <p:cNvPr id="5" name="TextBox 4"/>
          <p:cNvSpPr txBox="1"/>
          <p:nvPr/>
        </p:nvSpPr>
        <p:spPr>
          <a:xfrm>
            <a:off x="245090" y="1376313"/>
            <a:ext cx="9266555" cy="2308324"/>
          </a:xfrm>
          <a:prstGeom prst="rect">
            <a:avLst/>
          </a:prstGeom>
          <a:noFill/>
        </p:spPr>
        <p:txBody>
          <a:bodyPr wrap="square" rtlCol="0">
            <a:spAutoFit/>
          </a:bodyPr>
          <a:lstStyle/>
          <a:p>
            <a:pPr algn="just"/>
            <a:r>
              <a:rPr lang="en-GB" sz="1800" b="0" dirty="0" smtClean="0">
                <a:solidFill>
                  <a:schemeClr val="tx1"/>
                </a:solidFill>
                <a:latin typeface="Calibri" pitchFamily="34" charset="0"/>
                <a:cs typeface="Calibri" pitchFamily="34" charset="0"/>
              </a:rPr>
              <a:t>The GIRO third release is the executable that will used at the workshop in combination with the GIRO </a:t>
            </a:r>
            <a:r>
              <a:rPr lang="en-GB" sz="1800" b="0" dirty="0" err="1" smtClean="0">
                <a:solidFill>
                  <a:schemeClr val="tx1"/>
                </a:solidFill>
                <a:latin typeface="Calibri" pitchFamily="34" charset="0"/>
                <a:cs typeface="Calibri" pitchFamily="34" charset="0"/>
              </a:rPr>
              <a:t>PERTurbation</a:t>
            </a:r>
            <a:r>
              <a:rPr lang="en-GB" sz="1800" b="0" dirty="0" smtClean="0">
                <a:solidFill>
                  <a:schemeClr val="tx1"/>
                </a:solidFill>
                <a:latin typeface="Calibri" pitchFamily="34" charset="0"/>
                <a:cs typeface="Calibri" pitchFamily="34" charset="0"/>
              </a:rPr>
              <a:t> tool for the sensitivity analysis.</a:t>
            </a:r>
          </a:p>
          <a:p>
            <a:pPr algn="just"/>
            <a:endParaRPr lang="en-GB" sz="1800" b="0" dirty="0" smtClean="0">
              <a:solidFill>
                <a:schemeClr val="tx1"/>
              </a:solidFill>
              <a:latin typeface="Calibri" pitchFamily="34" charset="0"/>
              <a:cs typeface="Calibri" pitchFamily="34" charset="0"/>
            </a:endParaRPr>
          </a:p>
          <a:p>
            <a:pPr algn="just"/>
            <a:r>
              <a:rPr lang="en-GB" sz="1800" b="0" dirty="0" smtClean="0">
                <a:solidFill>
                  <a:schemeClr val="tx1"/>
                </a:solidFill>
                <a:latin typeface="Calibri" pitchFamily="34" charset="0"/>
                <a:cs typeface="Calibri" pitchFamily="34" charset="0"/>
              </a:rPr>
              <a:t>Few bugs have been found and fixed thanks to the feedbacks of the users. If you find any malfunctioning of the GIRO third release please contact us! Do not wait the workshop to communicate with the developers!</a:t>
            </a:r>
          </a:p>
          <a:p>
            <a:pPr algn="just"/>
            <a:endParaRPr lang="en-GB" sz="1800" b="0" dirty="0" smtClean="0">
              <a:solidFill>
                <a:schemeClr val="tx1"/>
              </a:solidFill>
              <a:latin typeface="Calibri" pitchFamily="34" charset="0"/>
              <a:cs typeface="Calibri" pitchFamily="34" charset="0"/>
            </a:endParaRPr>
          </a:p>
          <a:p>
            <a:pPr algn="ctr"/>
            <a:r>
              <a:rPr lang="en-GB" sz="1800" b="0" dirty="0" smtClean="0">
                <a:solidFill>
                  <a:schemeClr val="tx1"/>
                </a:solidFill>
                <a:latin typeface="Calibri" pitchFamily="34" charset="0"/>
                <a:cs typeface="Calibri" pitchFamily="34" charset="0"/>
              </a:rPr>
              <a:t>THE GIRO WORKING GROUP LOOK FORWARD TO SEE YOU AT THE WORKSHOP!</a:t>
            </a:r>
          </a:p>
        </p:txBody>
      </p:sp>
      <p:pic>
        <p:nvPicPr>
          <p:cNvPr id="6" name="Picture 5" descr="Giro_Group.jpg"/>
          <p:cNvPicPr>
            <a:picLocks noChangeAspect="1"/>
          </p:cNvPicPr>
          <p:nvPr/>
        </p:nvPicPr>
        <p:blipFill>
          <a:blip r:embed="rId2" cstate="print"/>
          <a:stretch>
            <a:fillRect/>
          </a:stretch>
        </p:blipFill>
        <p:spPr>
          <a:xfrm>
            <a:off x="2941160" y="3832958"/>
            <a:ext cx="3787808" cy="2447253"/>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graph_Landscape_Template[1]">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Viewgraph_Landscape_Template[1]</Template>
  <TotalTime>1051</TotalTime>
  <Words>499</Words>
  <Application>Microsoft Office PowerPoint</Application>
  <PresentationFormat>A4 Paper (210x297 mm)</PresentationFormat>
  <Paragraphs>61</Paragraphs>
  <Slides>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Viewgraph_Landscape_Template[1]</vt:lpstr>
      <vt:lpstr>Clip</vt:lpstr>
      <vt:lpstr>Slide 1</vt:lpstr>
      <vt:lpstr>Slide 2</vt:lpstr>
      <vt:lpstr>Slide 3</vt:lpstr>
      <vt:lpstr>Slide 4</vt:lpstr>
      <vt:lpstr>Slide 5</vt:lpstr>
      <vt:lpstr>Slide 6</vt:lpstr>
      <vt:lpstr>Slide 7</vt:lpstr>
      <vt:lpstr>Slide 8</vt:lpstr>
      <vt:lpstr>Slide 9</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Bartolomeo Viticchie</dc:creator>
  <cp:lastModifiedBy>Bartolomeo Viticchie</cp:lastModifiedBy>
  <cp:revision>109</cp:revision>
  <cp:lastPrinted>2006-03-06T14:11:17Z</cp:lastPrinted>
  <dcterms:created xsi:type="dcterms:W3CDTF">2014-09-15T07:14:44Z</dcterms:created>
  <dcterms:modified xsi:type="dcterms:W3CDTF">2014-11-13T10:30:45Z</dcterms:modified>
</cp:coreProperties>
</file>