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256" r:id="rId2"/>
    <p:sldId id="609" r:id="rId3"/>
    <p:sldId id="616" r:id="rId4"/>
    <p:sldId id="619" r:id="rId5"/>
    <p:sldId id="624" r:id="rId6"/>
    <p:sldId id="626" r:id="rId7"/>
    <p:sldId id="625" r:id="rId8"/>
    <p:sldId id="628" r:id="rId9"/>
    <p:sldId id="629" r:id="rId10"/>
    <p:sldId id="627" r:id="rId11"/>
    <p:sldId id="620" r:id="rId12"/>
    <p:sldId id="621" r:id="rId13"/>
    <p:sldId id="622" r:id="rId14"/>
    <p:sldId id="623" r:id="rId15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5000"/>
    <a:srgbClr val="FFCCFF"/>
    <a:srgbClr val="B3CCFF"/>
    <a:srgbClr val="66D8C8"/>
    <a:srgbClr val="CCFFFF"/>
    <a:srgbClr val="00CCFF"/>
    <a:srgbClr val="FF66CC"/>
    <a:srgbClr val="00B5E2"/>
    <a:srgbClr val="00205B"/>
    <a:srgbClr val="C5B9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1432" autoAdjust="0"/>
  </p:normalViewPr>
  <p:slideViewPr>
    <p:cSldViewPr snapToGrid="0">
      <p:cViewPr varScale="1">
        <p:scale>
          <a:sx n="102" d="100"/>
          <a:sy n="102" d="100"/>
        </p:scale>
        <p:origin x="-1866" y="-96"/>
      </p:cViewPr>
      <p:guideLst>
        <p:guide orient="horz" pos="1164"/>
        <p:guide orient="horz" pos="1410"/>
        <p:guide orient="horz" pos="2704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42" d="100"/>
          <a:sy n="42" d="100"/>
        </p:scale>
        <p:origin x="-2970" y="-132"/>
      </p:cViewPr>
      <p:guideLst>
        <p:guide orient="horz" pos="312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89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4" y="9739314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1478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1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3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1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4513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EUM/STG-SWG/36/14/VWG/15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49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50" name="Clip" r:id="rId5" imgW="2833538" imgH="1919138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421093" y="16016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7200900" y="6303885"/>
            <a:ext cx="2486025" cy="4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86524" y="6610350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293687" y="6416873"/>
            <a:ext cx="290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GSICS web meeting – Lunar Calibration Workshop</a:t>
            </a:r>
          </a:p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 June 2014</a:t>
            </a:r>
            <a:endParaRPr lang="de-DE" sz="1000" b="0" baseline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iledrop.eumetsat.int/filedrop/Lunar-Calibration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Development/LunarCalibrationWorkshop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Development/LunarCalibrationWorkshop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ulled_wine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Development/LunarCalibrationWorkshop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 b="34722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57546" y="585627"/>
            <a:ext cx="9010329" cy="4150759"/>
          </a:xfrm>
        </p:spPr>
        <p:txBody>
          <a:bodyPr/>
          <a:lstStyle/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cap="none" dirty="0" smtClean="0"/>
              <a:t>Lunar Calibration Workshop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cap="none" dirty="0" smtClean="0"/>
              <a:t>Preparation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endParaRPr lang="en-GB" sz="800" dirty="0" smtClean="0"/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800" cap="none" dirty="0" smtClean="0"/>
              <a:t>     </a:t>
            </a:r>
            <a:r>
              <a:rPr lang="en-GB" sz="2000" cap="none" dirty="0" err="1" smtClean="0"/>
              <a:t>Sébastien</a:t>
            </a:r>
            <a:r>
              <a:rPr lang="en-GB" sz="2000" cap="none" dirty="0" smtClean="0"/>
              <a:t> Wagner (EUMETSAT)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endParaRPr lang="en-GB" sz="1000" cap="none" dirty="0" smtClean="0"/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In collaboration with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/>
              <a:t>Tom Stone (USGS</a:t>
            </a:r>
            <a:r>
              <a:rPr lang="en-GB" sz="2000" cap="none" dirty="0" smtClean="0"/>
              <a:t>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Sophie </a:t>
            </a:r>
            <a:r>
              <a:rPr lang="en-GB" sz="2000" cap="none" dirty="0" err="1" smtClean="0"/>
              <a:t>Lachérade</a:t>
            </a:r>
            <a:r>
              <a:rPr lang="en-GB" sz="2000" cap="none" dirty="0" smtClean="0"/>
              <a:t>, Bertrand Fougnie (CNES)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Jack Xiong (NASA)</a:t>
            </a: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7205" y="2598989"/>
            <a:ext cx="5584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 algn="ctr">
              <a:lnSpc>
                <a:spcPct val="150000"/>
              </a:lnSpc>
            </a:pPr>
            <a:r>
              <a:rPr lang="en-IE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DATA PREPARATION</a:t>
            </a:r>
            <a:endParaRPr lang="en-IE" sz="4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4107" y="-34917"/>
            <a:ext cx="9560379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 smtClean="0">
                <a:latin typeface="Calibri" pitchFamily="34" charset="0"/>
                <a:ea typeface="+mj-ea"/>
                <a:cs typeface="Calibri" pitchFamily="34" charset="0"/>
              </a:rPr>
              <a:t>Data preparation: who is on track? Status from last web meeting in September</a:t>
            </a:r>
            <a:endParaRPr kumimoji="0" lang="en-GB" sz="2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53194" y="492906"/>
          <a:ext cx="7968342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215"/>
                <a:gridCol w="573712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Team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Status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AIST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ASTER data (newly</a:t>
                      </a:r>
                      <a:r>
                        <a:rPr lang="en-GB" sz="1400" baseline="0" dirty="0" smtClean="0"/>
                        <a:t> joining</a:t>
                      </a:r>
                      <a:r>
                        <a:rPr lang="en-GB" sz="1400" dirty="0" smtClean="0"/>
                        <a:t>). To be converted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CMA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be converted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CNES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Ready (Pleiades 1A + 1B)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EUMETSAT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Ready (MET-7,-8,-9</a:t>
                      </a:r>
                      <a:r>
                        <a:rPr lang="en-GB" sz="1400" baseline="0" dirty="0" smtClean="0"/>
                        <a:t> and -10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ISRO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OCM-2:</a:t>
                      </a:r>
                      <a:r>
                        <a:rPr lang="en-GB" sz="1400" baseline="0" dirty="0" smtClean="0"/>
                        <a:t> to be converted. </a:t>
                      </a:r>
                      <a:r>
                        <a:rPr lang="en-GB" sz="1400" dirty="0" smtClean="0"/>
                        <a:t>INSAT-3D:</a:t>
                      </a:r>
                      <a:r>
                        <a:rPr lang="en-GB" sz="1400" baseline="0" dirty="0" smtClean="0"/>
                        <a:t> to be converted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JAXA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?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JMA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Ready (MTSAT-2+ GMS5)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KMA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Ready (COMS)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NASA – MODIS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Ready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NASA – OCO-2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be converted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NASA</a:t>
                      </a:r>
                      <a:r>
                        <a:rPr lang="en-GB" sz="1400" baseline="0" dirty="0" smtClean="0"/>
                        <a:t> - </a:t>
                      </a:r>
                      <a:r>
                        <a:rPr lang="en-GB" sz="1400" baseline="0" dirty="0" err="1" smtClean="0"/>
                        <a:t>SeaWiFS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be converted + 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NASA –</a:t>
                      </a:r>
                      <a:r>
                        <a:rPr lang="en-GB" sz="1400" baseline="0" dirty="0" smtClean="0"/>
                        <a:t> VIIRS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Ready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NOAA</a:t>
                      </a:r>
                      <a:r>
                        <a:rPr lang="en-GB" sz="1400" baseline="0" dirty="0" smtClean="0"/>
                        <a:t> – V</a:t>
                      </a:r>
                      <a:r>
                        <a:rPr lang="en-GB" sz="1400" dirty="0" smtClean="0"/>
                        <a:t>IIRS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Ready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NOAA – GEOs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Ready</a:t>
                      </a:r>
                      <a:r>
                        <a:rPr lang="en-GB" sz="1400" baseline="0" dirty="0" smtClean="0"/>
                        <a:t> 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USGS/NASA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OLI: to be converted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VITO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PROBA-V: to be converted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Data transfer for Lunar Calibration Dataset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3838" y="1243174"/>
            <a:ext cx="9585789" cy="42473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From the very first web meeting in June 2014, objectives of the workshop:</a:t>
            </a:r>
          </a:p>
          <a:p>
            <a:pPr marL="719138" lvl="1" indent="-2667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Work across agencies / operators with a common and validated implementation of the USGS ROLO model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one of GSICS’ goal = instruments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inter-calibration</a:t>
            </a:r>
          </a:p>
          <a:p>
            <a:pPr marL="719138" lvl="1" indent="-2667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To share knowledge and expertise on lunar calibration.</a:t>
            </a:r>
          </a:p>
          <a:p>
            <a:pPr marL="719138" lvl="1" indent="-2667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First step to provide the international community with validated and traceable version of the USGS ROLO model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version based on publically available literature.</a:t>
            </a:r>
          </a:p>
          <a:p>
            <a:pPr marL="719138" lvl="1" indent="-2667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Generate for the first time a reference dataset that could be used for validation / comparisons later on.</a:t>
            </a:r>
            <a:endParaRPr lang="en-GB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Data transfer for Lunar Calibration Dataset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3838" y="1243174"/>
            <a:ext cx="9585789" cy="47089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We ask participants to start sending the data they are planning to share.</a:t>
            </a:r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Use of a drop box:</a:t>
            </a:r>
          </a:p>
          <a:p>
            <a:pPr marL="174625" indent="-174625">
              <a:lnSpc>
                <a:spcPct val="150000"/>
              </a:lnSpc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	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Use the </a:t>
            </a:r>
            <a:r>
              <a:rPr lang="en-GB" sz="20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Filedrop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URL Lunar-Calibration :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  <a:hlinkClick r:id="rId2"/>
              </a:rPr>
              <a:t>https://filedrop.eumetsat.int/filedrop/Lunar-Calibration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You can bookmark this page if needed. </a:t>
            </a:r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Click to the URL + specify your email address and a subject (a message text is also ok)</a:t>
            </a:r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Add your data files (zipped archives strongly </a:t>
            </a:r>
            <a:r>
              <a:rPr lang="en-GB" sz="20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recommanded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!) and upload them by clicking the ‘Send’ button. </a:t>
            </a:r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 will receive a notification email, which contains the download link of your uploaded data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   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Data transfer for Lunar Calibration Dataset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3838" y="1243174"/>
            <a:ext cx="9585789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WARNINGS </a:t>
            </a:r>
          </a:p>
          <a:p>
            <a:endParaRPr lang="en-GB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Browser Support: Internet Explorer, Chrome, Firefox, Safari</a:t>
            </a:r>
          </a:p>
          <a:p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 </a:t>
            </a:r>
          </a:p>
          <a:p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Constraints:</a:t>
            </a:r>
          </a:p>
          <a:p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• Blocked file extensions: </a:t>
            </a:r>
            <a:r>
              <a:rPr lang="en-GB" sz="20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vbs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, </a:t>
            </a:r>
            <a:r>
              <a:rPr lang="en-GB" sz="20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pif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, </a:t>
            </a:r>
            <a:r>
              <a:rPr lang="en-GB" sz="20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scr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, bat, </a:t>
            </a:r>
            <a:r>
              <a:rPr lang="en-GB" sz="20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cmd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, com, </a:t>
            </a:r>
            <a:r>
              <a:rPr lang="en-GB" sz="20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cpl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</a:p>
          <a:p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• </a:t>
            </a:r>
            <a:r>
              <a:rPr lang="en-GB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Quota: 10000 MB (maximum combined storage that can be used at any given time) </a:t>
            </a:r>
          </a:p>
          <a:p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• Attachment expiration: 14 days (uploaded attachments automatically deleted by the system after 14 days at the latest)</a:t>
            </a:r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400" dirty="0" smtClean="0">
                <a:latin typeface="Calibri"/>
                <a:cs typeface="Calibri"/>
                <a:sym typeface="Symbol" pitchFamily="18" charset="2"/>
              </a:rPr>
              <a:t>Workshop preparation</a:t>
            </a:r>
            <a:endParaRPr lang="en-GB" sz="2400" dirty="0"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210" y="1243711"/>
            <a:ext cx="951387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Another 2 weeks to go!</a:t>
            </a:r>
          </a:p>
          <a:p>
            <a:pPr marL="266700" lvl="1" indent="-266700">
              <a:buFont typeface="Arial" pitchFamily="34" charset="0"/>
              <a:buChar char="•"/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6700" lvl="1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Version 3.0 of the GIRO application was delivered (see Bart’s presentation) + update of the input/output documentation</a:t>
            </a:r>
            <a:endParaRPr lang="en-GB" sz="1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6700" lvl="1" indent="-266700">
              <a:buFont typeface="Arial" pitchFamily="34" charset="0"/>
              <a:buChar char="•"/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6700" lvl="1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Development of a sensitivity analysis tool (see </a:t>
            </a:r>
            <a:r>
              <a:rPr lang="en-GB" sz="20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Seb’s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presentation)</a:t>
            </a:r>
          </a:p>
          <a:p>
            <a:pPr marL="266700" lvl="1" indent="-266700">
              <a:buFont typeface="Arial" pitchFamily="34" charset="0"/>
              <a:buChar char="•"/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6700" lvl="1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Agenda in advanced draft shape!</a:t>
            </a:r>
          </a:p>
          <a:p>
            <a:pPr marL="266700" lvl="1" indent="-266700"/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Available on </a:t>
            </a:r>
            <a:r>
              <a:rPr lang="en-GB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  <a:hlinkClick r:id="rId2"/>
              </a:rPr>
              <a:t>https://gsics.nesdis.noaa.gov/wiki/Development/LunarCalibrationWorkshop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6700" lvl="1" indent="-266700">
              <a:buFont typeface="Arial" pitchFamily="34" charset="0"/>
              <a:buChar char="•"/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6700" lvl="1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Registered participants so far = 19 (of which a few “observers” ). A couple of registrations still missing...</a:t>
            </a:r>
          </a:p>
          <a:p>
            <a:pPr marL="266700" lvl="1" indent="-266700">
              <a:buFont typeface="Arial" pitchFamily="34" charset="0"/>
              <a:buChar char="•"/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6700" lvl="1" indent="-266700">
              <a:buFont typeface="Arial" pitchFamily="34" charset="0"/>
              <a:buChar char="•"/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Time line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675" y="975946"/>
          <a:ext cx="9483048" cy="57684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47356"/>
                <a:gridCol w="3767846"/>
                <a:gridCol w="3767846"/>
              </a:tblGrid>
              <a:tr h="62682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Time</a:t>
                      </a:r>
                      <a:r>
                        <a:rPr lang="en-GB" sz="1600" baseline="0" dirty="0" smtClean="0"/>
                        <a:t> line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Organizers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Participants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24/06/2014</a:t>
                      </a:r>
                      <a:endParaRPr lang="en-GB" sz="1600" dirty="0"/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Kick-off lunar</a:t>
                      </a:r>
                      <a:r>
                        <a:rPr lang="en-GB" sz="1600" baseline="0" dirty="0" smtClean="0"/>
                        <a:t> calibration workshop w</a:t>
                      </a:r>
                      <a:r>
                        <a:rPr lang="en-GB" sz="1600" dirty="0" smtClean="0"/>
                        <a:t>eb meeting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  <a:tr h="91521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July –</a:t>
                      </a:r>
                      <a:r>
                        <a:rPr lang="en-GB" sz="1600" baseline="0" dirty="0" smtClean="0"/>
                        <a:t> August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l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Development</a:t>
                      </a:r>
                      <a:r>
                        <a:rPr lang="en-GB" sz="1600" baseline="0" dirty="0" smtClean="0"/>
                        <a:t> / Finalization of the GIRO application</a:t>
                      </a:r>
                    </a:p>
                    <a:p>
                      <a:pPr marL="174625" indent="-174625" algn="l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Documentation on GSICS / Lunar Calibration Wiki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Participants to prepare input data</a:t>
                      </a:r>
                    </a:p>
                    <a:p>
                      <a:pPr algn="ctr"/>
                      <a:r>
                        <a:rPr lang="en-GB" sz="1600" dirty="0" smtClean="0"/>
                        <a:t>(extraction / reformatting)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407483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End</a:t>
                      </a:r>
                      <a:r>
                        <a:rPr lang="en-GB" sz="1600" baseline="0" dirty="0" smtClean="0"/>
                        <a:t> August / Early September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Provide the GIRO application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074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Feedback / Output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September / October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Updates</a:t>
                      </a:r>
                      <a:r>
                        <a:rPr lang="en-GB" sz="1600" baseline="0" dirty="0" smtClean="0"/>
                        <a:t> / Support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November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Output</a:t>
                      </a:r>
                      <a:r>
                        <a:rPr lang="en-GB" sz="1600" baseline="0" dirty="0" smtClean="0"/>
                        <a:t> screening / Feedback to participants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Re-processing if</a:t>
                      </a:r>
                      <a:r>
                        <a:rPr lang="en-GB" sz="1600" baseline="0" dirty="0" smtClean="0"/>
                        <a:t> needed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01/12/2014</a:t>
                      </a:r>
                      <a:r>
                        <a:rPr lang="en-GB" sz="1600" baseline="0" dirty="0" smtClean="0"/>
                        <a:t> - </a:t>
                      </a:r>
                      <a:r>
                        <a:rPr lang="en-GB" sz="1600" dirty="0" smtClean="0"/>
                        <a:t>04/12/2014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Lunar</a:t>
                      </a:r>
                      <a:r>
                        <a:rPr lang="en-GB" sz="1600" baseline="0" dirty="0" smtClean="0"/>
                        <a:t> calibration workshop at EUMETSAT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 Darmstadt, Germany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6209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Time line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675" y="975946"/>
          <a:ext cx="9483048" cy="57684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47356"/>
                <a:gridCol w="3767846"/>
                <a:gridCol w="3767846"/>
              </a:tblGrid>
              <a:tr h="62682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Time</a:t>
                      </a:r>
                      <a:r>
                        <a:rPr lang="en-GB" sz="1600" baseline="0" dirty="0" smtClean="0"/>
                        <a:t> line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Organizers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Participants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24/06/2014</a:t>
                      </a:r>
                      <a:endParaRPr lang="en-GB" sz="1600" dirty="0"/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Kick-off lunar</a:t>
                      </a:r>
                      <a:r>
                        <a:rPr lang="en-GB" sz="1600" baseline="0" dirty="0" smtClean="0"/>
                        <a:t> calibration workshop w</a:t>
                      </a:r>
                      <a:r>
                        <a:rPr lang="en-GB" sz="1600" dirty="0" smtClean="0"/>
                        <a:t>eb meeting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  <a:tr h="91521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July –</a:t>
                      </a:r>
                      <a:r>
                        <a:rPr lang="en-GB" sz="1600" baseline="0" dirty="0" smtClean="0"/>
                        <a:t> August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l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Development</a:t>
                      </a:r>
                      <a:r>
                        <a:rPr lang="en-GB" sz="1600" baseline="0" dirty="0" smtClean="0"/>
                        <a:t> / Finalization of the GIRO application</a:t>
                      </a:r>
                    </a:p>
                    <a:p>
                      <a:pPr marL="174625" indent="-174625" algn="l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Documentation on GSICS / Lunar Calibration Wiki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Participants to prepare input data</a:t>
                      </a:r>
                    </a:p>
                    <a:p>
                      <a:pPr algn="ctr"/>
                      <a:r>
                        <a:rPr lang="en-GB" sz="1600" dirty="0" smtClean="0"/>
                        <a:t>(extraction / reformatting)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407483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End</a:t>
                      </a:r>
                      <a:r>
                        <a:rPr lang="en-GB" sz="1600" baseline="0" dirty="0" smtClean="0"/>
                        <a:t> August / Early September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Provide the GIRO application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074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Feedback / Output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September / October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Updates</a:t>
                      </a:r>
                      <a:r>
                        <a:rPr lang="en-GB" sz="1600" baseline="0" dirty="0" smtClean="0"/>
                        <a:t> / Support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November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Output</a:t>
                      </a:r>
                      <a:r>
                        <a:rPr lang="en-GB" sz="1600" baseline="0" dirty="0" smtClean="0"/>
                        <a:t> screening / Feedback to participants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Re-processing if</a:t>
                      </a:r>
                      <a:r>
                        <a:rPr lang="en-GB" sz="1600" baseline="0" dirty="0" smtClean="0"/>
                        <a:t> needed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01/12/2014</a:t>
                      </a:r>
                      <a:r>
                        <a:rPr lang="en-GB" sz="1600" baseline="0" dirty="0" smtClean="0"/>
                        <a:t> - </a:t>
                      </a:r>
                      <a:r>
                        <a:rPr lang="en-GB" sz="1600" dirty="0" smtClean="0"/>
                        <a:t>04/12/2014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Lunar</a:t>
                      </a:r>
                      <a:r>
                        <a:rPr lang="en-GB" sz="1600" baseline="0" dirty="0" smtClean="0"/>
                        <a:t> calibration workshop at EUMETSAT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 Darmstadt, Germany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286784" y="5114711"/>
            <a:ext cx="9491187" cy="819274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1375" y="5631557"/>
            <a:ext cx="2398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WE ARE HERE NOW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237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6654" y="1064103"/>
            <a:ext cx="93080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Meeting 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starts 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at 08:30 on Monday and 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ends 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by 16:00/17:00 on Thursday</a:t>
            </a:r>
          </a:p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Topics/activities (detailed agenda discussed later)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Monday : General presentations + participant reports and discussion on the GEO instruments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Tuesday : Participant reports and discussion on the LEO instruments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Wednesday : Sensitivity analysis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Thursday : Reporting outcomes &amp; discussing the way forward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endParaRPr lang="en-IE" sz="18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Preparation of the meeting: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Each group/participant will present its/his/her data set (preparation + results)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Guidelines on presentations </a:t>
            </a:r>
          </a:p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	(please check </a:t>
            </a:r>
            <a:r>
              <a:rPr lang="en-GB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  <a:hlinkClick r:id="rId2"/>
              </a:rPr>
              <a:t>https://gsics.nesdis.noaa.gov/wiki/Development/LunarCalibrationWorkshop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Lot of slots for discussion and interactions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Agenda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6654" y="1064103"/>
            <a:ext cx="930802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Guidelines for presentations on the lunar observation data set preparation:</a:t>
            </a:r>
          </a:p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General description of the sensor (spectral bands, orbit, resolution, etc.)</a:t>
            </a:r>
          </a:p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Description of the Moon acquisition (</a:t>
            </a:r>
            <a:r>
              <a:rPr lang="en-IE" sz="18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maneuver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</a:p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Example of an image: how does the Moon look like?</a:t>
            </a:r>
          </a:p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Dark signal correction</a:t>
            </a:r>
          </a:p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Absolute calibration (calibration methods)</a:t>
            </a:r>
          </a:p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Integration step</a:t>
            </a:r>
          </a:p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Oversampling consideration</a:t>
            </a:r>
          </a:p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Satellite position</a:t>
            </a:r>
          </a:p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Operation of the GIRO: status and calibration results</a:t>
            </a:r>
          </a:p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Feedback for discussions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Agenda – Guidelines for presentations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6654" y="1064103"/>
            <a:ext cx="93080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Two social events:</a:t>
            </a:r>
          </a:p>
          <a:p>
            <a:pPr marL="723900" lvl="2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Tuesday (around 19:30) :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Dinner in a local brewery in Darmstadt (place TBC)</a:t>
            </a:r>
          </a:p>
          <a:p>
            <a:pPr marL="723900" lvl="2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Wednesday (after working day): Christmas Market experience. Be ready for standing outside in the cold, each curry </a:t>
            </a:r>
            <a:r>
              <a:rPr lang="en-IE" sz="18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Wurst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and drinking </a:t>
            </a:r>
            <a:r>
              <a:rPr lang="en-IE" sz="18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Gluhwein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! (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  <a:hlinkClick r:id="rId2"/>
              </a:rPr>
              <a:t>http://en.wikipedia.org/wiki/Mulled_wine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 )</a:t>
            </a:r>
          </a:p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	 Warm clothes, shoes, gloves, hats strongly advised 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Agenda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9275" y="3156873"/>
            <a:ext cx="837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  <a:hlinkClick r:id="rId2"/>
              </a:rPr>
              <a:t>https://gsics.nesdis.noaa.gov/wiki/Development/LunarCalibrationWorkshop</a:t>
            </a:r>
            <a:endParaRPr lang="en-GB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Detailed agenda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Sensitivity analysis - practicalities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210" y="1243711"/>
            <a:ext cx="951387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Idea = run some sensitivity analysis on the spot and to exchange on the very first results.</a:t>
            </a:r>
          </a:p>
          <a:p>
            <a:pPr marL="266700" lvl="1" indent="-266700">
              <a:lnSpc>
                <a:spcPct val="150000"/>
              </a:lnSpc>
              <a:buFont typeface="Wingdings"/>
              <a:buChar char="è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Need to run a perturbation tool + GIRO + some analysis/plotting tools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EUMETSAT has developed a perturbation tool in C and some IDL routines to make the analysis.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We have some infrastructure issues for having all participants running the analysis on our systems  Solutions:</a:t>
            </a:r>
          </a:p>
          <a:p>
            <a:pPr lvl="1"/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1/ who is able to run the GIRO application (+ dataset storage) on the laptop he/she may bring to the meeting?</a:t>
            </a:r>
          </a:p>
          <a:p>
            <a:pPr lvl="1"/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2/ who is able to access remotely (through an normal internet connection) their home system to run the GIRO and retrieve results on the spot?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6700" lvl="1" indent="-266700">
              <a:buFont typeface="Arial" pitchFamily="34" charset="0"/>
              <a:buChar char="•"/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2983</TotalTime>
  <Words>783</Words>
  <Application>Microsoft Office PowerPoint</Application>
  <PresentationFormat>A4 Paper (210x297 mm)</PresentationFormat>
  <Paragraphs>165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Viewgraph_Landscape_Template[1]</vt:lpstr>
      <vt:lpstr>Clip</vt:lpstr>
      <vt:lpstr>Slide 1</vt:lpstr>
      <vt:lpstr>Workshop preparation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Bartolomeo Viticchie</cp:lastModifiedBy>
  <cp:revision>295</cp:revision>
  <cp:lastPrinted>2006-03-06T14:11:17Z</cp:lastPrinted>
  <dcterms:created xsi:type="dcterms:W3CDTF">2014-02-05T10:11:59Z</dcterms:created>
  <dcterms:modified xsi:type="dcterms:W3CDTF">2014-11-12T16:32:35Z</dcterms:modified>
</cp:coreProperties>
</file>