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56" r:id="rId2"/>
    <p:sldId id="614" r:id="rId3"/>
    <p:sldId id="613" r:id="rId4"/>
    <p:sldId id="606" r:id="rId5"/>
    <p:sldId id="616" r:id="rId6"/>
    <p:sldId id="617" r:id="rId7"/>
    <p:sldId id="607" r:id="rId8"/>
    <p:sldId id="609" r:id="rId9"/>
    <p:sldId id="610" r:id="rId10"/>
    <p:sldId id="611" r:id="rId11"/>
    <p:sldId id="612" r:id="rId12"/>
    <p:sldId id="618" r:id="rId13"/>
    <p:sldId id="619" r:id="rId14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C221"/>
    <a:srgbClr val="00205B"/>
    <a:srgbClr val="FE5000"/>
    <a:srgbClr val="00B5E2"/>
    <a:srgbClr val="C5B9AC"/>
    <a:srgbClr val="CB333B"/>
    <a:srgbClr val="FEDB00"/>
    <a:srgbClr val="968C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0299" autoAdjust="0"/>
  </p:normalViewPr>
  <p:slideViewPr>
    <p:cSldViewPr snapToGrid="0">
      <p:cViewPr varScale="1">
        <p:scale>
          <a:sx n="116" d="100"/>
          <a:sy n="116" d="100"/>
        </p:scale>
        <p:origin x="-1458" y="-10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4" name="Group 253"/>
          <p:cNvGrpSpPr/>
          <p:nvPr userDrawn="1"/>
        </p:nvGrpSpPr>
        <p:grpSpPr>
          <a:xfrm>
            <a:off x="369889" y="6638100"/>
            <a:ext cx="6754812" cy="110355"/>
            <a:chOff x="369889" y="6638100"/>
            <a:chExt cx="6754812" cy="110355"/>
          </a:xfrm>
        </p:grpSpPr>
        <p:grpSp>
          <p:nvGrpSpPr>
            <p:cNvPr id="255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6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0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1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7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8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9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0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4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5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1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2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3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2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3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4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5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6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7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8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9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0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1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2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2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3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3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363524" name="Clip" r:id="rId5" imgW="3809524" imgH="2619048" progId="">
                <p:embed/>
              </p:oleObj>
            </a:graphicData>
          </a:graphic>
        </p:graphicFrame>
        <p:grpSp>
          <p:nvGrpSpPr>
            <p:cNvPr id="274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5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3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4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6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7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8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363525" name="Clip" r:id="rId6" imgW="2835360" imgH="1920600" progId="">
                <p:embed/>
              </p:oleObj>
            </a:graphicData>
          </a:graphic>
        </p:graphicFrame>
        <p:grpSp>
          <p:nvGrpSpPr>
            <p:cNvPr id="279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0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1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2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3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1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2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84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5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10350"/>
            <a:ext cx="582851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3124" y="572546"/>
            <a:ext cx="6334812" cy="1449237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Sensitivity ANALYSIS</a:t>
            </a:r>
          </a:p>
          <a:p>
            <a:pPr>
              <a:lnSpc>
                <a:spcPts val="3600"/>
              </a:lnSpc>
              <a:spcBef>
                <a:spcPts val="0"/>
              </a:spcBef>
              <a:defRPr/>
            </a:pPr>
            <a:endParaRPr lang="en-GB" sz="32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17558" y="2272278"/>
            <a:ext cx="6227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Sébastien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Wagner (EUMETSAT)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In collaboration with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Tom Stone (USGS)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Sophie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Lachérade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Bertrand Fougnie (CNES)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Jack Xiong (NASA)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With the great support of B. Viticchie, M. Takahashi, T. Hewison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0885" y="903683"/>
            <a:ext cx="2318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Change of sampling of the SRF: an example from a run (red = original, black = modified)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466" y="4365141"/>
            <a:ext cx="2822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 runs performed after keeping a SRF point every 4, 5, and 6 wavelengths.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 the difference between the unperturbed irradiance and the perturbed ones.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SRF_MSG1_VIS006.png"/>
          <p:cNvPicPr>
            <a:picLocks noChangeAspect="1"/>
          </p:cNvPicPr>
          <p:nvPr/>
        </p:nvPicPr>
        <p:blipFill>
          <a:blip r:embed="rId2" cstate="print"/>
          <a:srcRect l="3098" r="4311"/>
          <a:stretch>
            <a:fillRect/>
          </a:stretch>
        </p:blipFill>
        <p:spPr>
          <a:xfrm>
            <a:off x="0" y="1872000"/>
            <a:ext cx="3443416" cy="2325600"/>
          </a:xfrm>
          <a:prstGeom prst="rect">
            <a:avLst/>
          </a:prstGeom>
        </p:spPr>
      </p:pic>
      <p:pic>
        <p:nvPicPr>
          <p:cNvPr id="7" name="Picture 6" descr="PERT_results_SRF_SAMPLING_MSG1_VIS006.png"/>
          <p:cNvPicPr>
            <a:picLocks noChangeAspect="1"/>
          </p:cNvPicPr>
          <p:nvPr/>
        </p:nvPicPr>
        <p:blipFill>
          <a:blip r:embed="rId3" cstate="print"/>
          <a:srcRect l="2001" r="4917"/>
          <a:stretch>
            <a:fillRect/>
          </a:stretch>
        </p:blipFill>
        <p:spPr>
          <a:xfrm>
            <a:off x="3616411" y="1105200"/>
            <a:ext cx="6289589" cy="5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691" y="141396"/>
            <a:ext cx="9823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Typical results post-processing – change on SRF sampling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9589" y="1159058"/>
            <a:ext cx="2318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Change of shape of the SRF: an example from a run (red = original, black = modified)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SRF_MSG1_NIR016.png"/>
          <p:cNvPicPr>
            <a:picLocks noChangeAspect="1"/>
          </p:cNvPicPr>
          <p:nvPr/>
        </p:nvPicPr>
        <p:blipFill>
          <a:blip r:embed="rId2" cstate="print"/>
          <a:srcRect l="3092" r="2531"/>
          <a:stretch>
            <a:fillRect/>
          </a:stretch>
        </p:blipFill>
        <p:spPr>
          <a:xfrm>
            <a:off x="0" y="1869216"/>
            <a:ext cx="3509319" cy="2325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898" y="4365138"/>
            <a:ext cx="30209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Random noise added to the SRF at each wavelength point with uniform distribution between [-0.05, 0.05],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100 runs,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 the difference between the unperturbed irradiance and the perturbed ones.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PERT_results_SRF_SHAPE_MSG1_NIR016.png"/>
          <p:cNvPicPr>
            <a:picLocks noChangeAspect="1"/>
          </p:cNvPicPr>
          <p:nvPr/>
        </p:nvPicPr>
        <p:blipFill>
          <a:blip r:embed="rId3" cstate="print"/>
          <a:srcRect l="1757" r="4917"/>
          <a:stretch>
            <a:fillRect/>
          </a:stretch>
        </p:blipFill>
        <p:spPr>
          <a:xfrm>
            <a:off x="3599935" y="1087200"/>
            <a:ext cx="6306065" cy="54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691" y="141396"/>
            <a:ext cx="8612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Typical results post-processing – Noise on the SRF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Conclusion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739" y="948690"/>
            <a:ext cx="882111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have a tool to start sensitivity analysis activities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Participants to estimate typical uncertainties on the set of parameters required by Lunar Calibration (including image processing)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 ready for brain storming and discussion on the topic: is what we do valid? Enough? What should be addressed? How? When? Etc.</a:t>
            </a:r>
          </a:p>
          <a:p>
            <a:pPr marL="271463" indent="-271463"/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/>
            <a:r>
              <a:rPr lang="en-GB" sz="4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OVERALL CONCLUSION</a:t>
            </a:r>
          </a:p>
          <a:p>
            <a:pPr marL="271463" indent="-271463" algn="ctr"/>
            <a:endParaRPr lang="en-GB" sz="3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Lunar calibration Workshop = place for exchanging, discussing, comparing ways of addressing data preparation and data handling, and having a critical view on how to make the best use of the data.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Plenty of slots for exchanging opinions and ideas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Understanding better goes with sharing openly also problems and issues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learn better from mistakes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Please, show us images from your instruments especially if they are not nice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But nice pictures are also granted 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\\fsw0644\user4\Wagner\DesktopW7\39725-1s_bild2_Foto_djd_Darmstadt_Marketing_GmbH_Ruediger_Dun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226" y="1060621"/>
            <a:ext cx="6104625" cy="4069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44142" y="5351656"/>
            <a:ext cx="7575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/>
            <a:r>
              <a:rPr lang="en-GB" sz="4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Don’t forget gloves and warm socks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5241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What do we want to achieve?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361" y="1140641"/>
            <a:ext cx="92099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Needs: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users to know how reliable is the information they look at...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the developers to understand where systems / processing  are critical (characterization, accuracy, stability)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tell where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improvements  can be done and what is the impact</a:t>
            </a:r>
          </a:p>
          <a:p>
            <a:pPr marL="271463" indent="-271463"/>
            <a:endParaRPr lang="en-GB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calibration / inter-calibration: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need to look at</a:t>
            </a:r>
          </a:p>
          <a:p>
            <a:pPr marL="271463" lvl="1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Acquisition chain</a:t>
            </a:r>
          </a:p>
          <a:p>
            <a:pPr marL="271463" lvl="1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algorithms / methods</a:t>
            </a:r>
          </a:p>
          <a:p>
            <a:pPr marL="271463" lvl="1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Reference uncertainties</a:t>
            </a:r>
          </a:p>
          <a:p>
            <a:endParaRPr lang="en-GB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Goal of the sensitivity analysis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w.r.t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Lunar Calibration Workshop: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Raise awareness about understanding the typical uncertainties on the input data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Show how GIRO results vary by changing the input data.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Initiate discussion on how to establish a uncertainty budget (to support calibration/inter-calibration products and their quality assessment)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Not meant to be exhaustive and complete. It is mainly to start the process and exchange experience and knowledge...</a:t>
            </a:r>
          </a:p>
          <a:p>
            <a:endParaRPr lang="en-GB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507958"/>
            <a:ext cx="8568952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18975" y="6153878"/>
            <a:ext cx="208823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GIRO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SRF</a:t>
            </a:r>
          </a:p>
          <a:p>
            <a:pPr algn="ctr"/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9912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Sensor</a:t>
            </a:r>
            <a:b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Irradiances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72200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Satellite position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2"/>
          <p:cNvSpPr txBox="1"/>
          <p:nvPr/>
        </p:nvSpPr>
        <p:spPr>
          <a:xfrm>
            <a:off x="323528" y="56052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GIRO inputs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3"/>
          <p:cNvSpPr txBox="1"/>
          <p:nvPr/>
        </p:nvSpPr>
        <p:spPr>
          <a:xfrm>
            <a:off x="1170145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Dark signal correction</a:t>
            </a:r>
          </a:p>
        </p:txBody>
      </p:sp>
      <p:sp>
        <p:nvSpPr>
          <p:cNvPr id="13" name="ZoneTexte 14"/>
          <p:cNvSpPr txBox="1"/>
          <p:nvPr/>
        </p:nvSpPr>
        <p:spPr>
          <a:xfrm>
            <a:off x="3042353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Oversampling</a:t>
            </a:r>
          </a:p>
          <a:p>
            <a:pPr algn="ctr"/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5"/>
          <p:cNvSpPr txBox="1"/>
          <p:nvPr/>
        </p:nvSpPr>
        <p:spPr>
          <a:xfrm>
            <a:off x="4925632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Integration </a:t>
            </a:r>
            <a:b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step</a:t>
            </a:r>
          </a:p>
        </p:txBody>
      </p:sp>
      <p:sp>
        <p:nvSpPr>
          <p:cNvPr id="15" name="ZoneTexte 16"/>
          <p:cNvSpPr txBox="1"/>
          <p:nvPr/>
        </p:nvSpPr>
        <p:spPr>
          <a:xfrm>
            <a:off x="6804248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Absolute calibration</a:t>
            </a:r>
          </a:p>
        </p:txBody>
      </p:sp>
      <p:sp>
        <p:nvSpPr>
          <p:cNvPr id="16" name="ZoneTexte 17"/>
          <p:cNvSpPr txBox="1"/>
          <p:nvPr/>
        </p:nvSpPr>
        <p:spPr>
          <a:xfrm>
            <a:off x="1583668" y="4050758"/>
            <a:ext cx="82296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ΔSRF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ZoneTexte 18"/>
          <p:cNvSpPr txBox="1"/>
          <p:nvPr/>
        </p:nvSpPr>
        <p:spPr>
          <a:xfrm>
            <a:off x="4247964" y="4050758"/>
            <a:ext cx="75608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ΔI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9"/>
          <p:cNvSpPr txBox="1"/>
          <p:nvPr/>
        </p:nvSpPr>
        <p:spPr>
          <a:xfrm>
            <a:off x="6606226" y="4050758"/>
            <a:ext cx="1134126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Δ(x,y,z)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20"/>
          <p:cNvSpPr txBox="1"/>
          <p:nvPr/>
        </p:nvSpPr>
        <p:spPr>
          <a:xfrm>
            <a:off x="5940152" y="1122610"/>
            <a:ext cx="14401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Non-linearity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ZoneTexte 21"/>
          <p:cNvSpPr txBox="1"/>
          <p:nvPr/>
        </p:nvSpPr>
        <p:spPr>
          <a:xfrm>
            <a:off x="7587354" y="1122610"/>
            <a:ext cx="16390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Spectral response</a:t>
            </a:r>
          </a:p>
        </p:txBody>
      </p:sp>
      <p:cxnSp>
        <p:nvCxnSpPr>
          <p:cNvPr id="21" name="Connecteur en angle 29"/>
          <p:cNvCxnSpPr>
            <a:stCxn id="13" idx="2"/>
            <a:endCxn id="17" idx="0"/>
          </p:cNvCxnSpPr>
          <p:nvPr/>
        </p:nvCxnSpPr>
        <p:spPr>
          <a:xfrm rot="16200000" flipH="1">
            <a:off x="3733973" y="3158725"/>
            <a:ext cx="1064508" cy="71955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37"/>
          <p:cNvCxnSpPr>
            <a:stCxn id="19" idx="2"/>
            <a:endCxn id="15" idx="0"/>
          </p:cNvCxnSpPr>
          <p:nvPr/>
        </p:nvCxnSpPr>
        <p:spPr>
          <a:xfrm rot="16200000" flipH="1">
            <a:off x="6740300" y="1411874"/>
            <a:ext cx="847977" cy="100811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39"/>
          <p:cNvCxnSpPr>
            <a:stCxn id="20" idx="2"/>
            <a:endCxn id="15" idx="0"/>
          </p:cNvCxnSpPr>
          <p:nvPr/>
        </p:nvCxnSpPr>
        <p:spPr>
          <a:xfrm rot="5400000">
            <a:off x="7752116" y="1685169"/>
            <a:ext cx="570978" cy="738522"/>
          </a:xfrm>
          <a:prstGeom prst="bentConnector3">
            <a:avLst>
              <a:gd name="adj1" fmla="val 2547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40"/>
          <p:cNvSpPr txBox="1"/>
          <p:nvPr/>
        </p:nvSpPr>
        <p:spPr>
          <a:xfrm>
            <a:off x="115330" y="3711361"/>
            <a:ext cx="144045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chemeClr val="tx1">
                    <a:lumMod val="50000"/>
                  </a:schemeClr>
                </a:solidFill>
              </a:rPr>
              <a:t>Sensitivity study parameters</a:t>
            </a:r>
            <a:endParaRPr lang="en-GB" sz="1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13"/>
          <p:cNvSpPr txBox="1"/>
          <p:nvPr/>
        </p:nvSpPr>
        <p:spPr>
          <a:xfrm>
            <a:off x="365760" y="1114578"/>
            <a:ext cx="172819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source, measurement technique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ZoneTexte 13"/>
          <p:cNvSpPr txBox="1"/>
          <p:nvPr/>
        </p:nvSpPr>
        <p:spPr>
          <a:xfrm>
            <a:off x="7498080" y="3593558"/>
            <a:ext cx="1371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Elbow Connector 26"/>
          <p:cNvCxnSpPr>
            <a:stCxn id="12" idx="2"/>
            <a:endCxn id="17" idx="0"/>
          </p:cNvCxnSpPr>
          <p:nvPr/>
        </p:nvCxnSpPr>
        <p:spPr>
          <a:xfrm rot="16200000" flipH="1">
            <a:off x="2797869" y="2222621"/>
            <a:ext cx="1064508" cy="259176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4" idx="2"/>
            <a:endCxn id="17" idx="0"/>
          </p:cNvCxnSpPr>
          <p:nvPr/>
        </p:nvCxnSpPr>
        <p:spPr>
          <a:xfrm rot="5400000">
            <a:off x="4675613" y="2936643"/>
            <a:ext cx="1064508" cy="116372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49"/>
          <p:cNvCxnSpPr>
            <a:stCxn id="26" idx="1"/>
            <a:endCxn id="18" idx="0"/>
          </p:cNvCxnSpPr>
          <p:nvPr/>
        </p:nvCxnSpPr>
        <p:spPr>
          <a:xfrm rot="10800000" flipV="1">
            <a:off x="7173290" y="3778224"/>
            <a:ext cx="324791" cy="27253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2"/>
          </p:cNvCxnSpPr>
          <p:nvPr/>
        </p:nvCxnSpPr>
        <p:spPr>
          <a:xfrm>
            <a:off x="7668344" y="2986250"/>
            <a:ext cx="0" cy="16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1"/>
          <p:cNvSpPr txBox="1"/>
          <p:nvPr/>
        </p:nvSpPr>
        <p:spPr>
          <a:xfrm>
            <a:off x="2093952" y="1122610"/>
            <a:ext cx="206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 of degradation:</a:t>
            </a:r>
          </a:p>
          <a:p>
            <a:pPr>
              <a:buFont typeface="Arial" pitchFamily="34" charset="0"/>
              <a:buChar char="•"/>
            </a:pPr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Out of band rejection</a:t>
            </a:r>
          </a:p>
          <a:p>
            <a:pPr>
              <a:buFont typeface="Arial" pitchFamily="34" charset="0"/>
              <a:buChar char="•"/>
            </a:pPr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On-orbit degradation</a:t>
            </a:r>
          </a:p>
        </p:txBody>
      </p:sp>
      <p:cxnSp>
        <p:nvCxnSpPr>
          <p:cNvPr id="32" name="Connecteur en angle 22"/>
          <p:cNvCxnSpPr>
            <a:stCxn id="15" idx="2"/>
            <a:endCxn id="17" idx="0"/>
          </p:cNvCxnSpPr>
          <p:nvPr/>
        </p:nvCxnSpPr>
        <p:spPr>
          <a:xfrm rot="5400000">
            <a:off x="5614921" y="1997335"/>
            <a:ext cx="1064508" cy="304233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24"/>
          <p:cNvCxnSpPr/>
          <p:nvPr/>
        </p:nvCxnSpPr>
        <p:spPr>
          <a:xfrm rot="16200000" flipH="1">
            <a:off x="347821" y="2661997"/>
            <a:ext cx="2012850" cy="765292"/>
          </a:xfrm>
          <a:prstGeom prst="bentConnector3">
            <a:avLst>
              <a:gd name="adj1" fmla="val 560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3200" kern="1200" smtClean="0"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Sensitivity tree</a:t>
            </a:r>
            <a:endParaRPr lang="en-GB" sz="3200" kern="1200"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8608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Sensitivity analysis... It is all about perturbation...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Giro_P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555" y="1288577"/>
            <a:ext cx="6889423" cy="4642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507958"/>
            <a:ext cx="8568952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18975" y="6153878"/>
            <a:ext cx="208823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GIRO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SRF</a:t>
            </a:r>
          </a:p>
          <a:p>
            <a:pPr algn="ctr"/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9912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Sensor</a:t>
            </a:r>
            <a:b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Irradiances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72200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Satellite position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2"/>
          <p:cNvSpPr txBox="1"/>
          <p:nvPr/>
        </p:nvSpPr>
        <p:spPr>
          <a:xfrm>
            <a:off x="323528" y="56052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GIRO inputs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3"/>
          <p:cNvSpPr txBox="1"/>
          <p:nvPr/>
        </p:nvSpPr>
        <p:spPr>
          <a:xfrm>
            <a:off x="1170145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Dark signal correction</a:t>
            </a:r>
          </a:p>
        </p:txBody>
      </p:sp>
      <p:sp>
        <p:nvSpPr>
          <p:cNvPr id="13" name="ZoneTexte 14"/>
          <p:cNvSpPr txBox="1"/>
          <p:nvPr/>
        </p:nvSpPr>
        <p:spPr>
          <a:xfrm>
            <a:off x="3042353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Oversampling</a:t>
            </a:r>
          </a:p>
          <a:p>
            <a:pPr algn="ctr"/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5"/>
          <p:cNvSpPr txBox="1"/>
          <p:nvPr/>
        </p:nvSpPr>
        <p:spPr>
          <a:xfrm>
            <a:off x="4925632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Integration </a:t>
            </a:r>
            <a:b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step</a:t>
            </a:r>
          </a:p>
        </p:txBody>
      </p:sp>
      <p:sp>
        <p:nvSpPr>
          <p:cNvPr id="15" name="ZoneTexte 16"/>
          <p:cNvSpPr txBox="1"/>
          <p:nvPr/>
        </p:nvSpPr>
        <p:spPr>
          <a:xfrm>
            <a:off x="6804248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Absolute calibration</a:t>
            </a:r>
          </a:p>
        </p:txBody>
      </p:sp>
      <p:sp>
        <p:nvSpPr>
          <p:cNvPr id="16" name="ZoneTexte 17"/>
          <p:cNvSpPr txBox="1"/>
          <p:nvPr/>
        </p:nvSpPr>
        <p:spPr>
          <a:xfrm>
            <a:off x="1583668" y="4050758"/>
            <a:ext cx="82296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ΔSRF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ZoneTexte 18"/>
          <p:cNvSpPr txBox="1"/>
          <p:nvPr/>
        </p:nvSpPr>
        <p:spPr>
          <a:xfrm>
            <a:off x="4247964" y="4050758"/>
            <a:ext cx="75608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ΔI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9"/>
          <p:cNvSpPr txBox="1"/>
          <p:nvPr/>
        </p:nvSpPr>
        <p:spPr>
          <a:xfrm>
            <a:off x="6606226" y="4050758"/>
            <a:ext cx="1134126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Δ(x,y,z)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20"/>
          <p:cNvSpPr txBox="1"/>
          <p:nvPr/>
        </p:nvSpPr>
        <p:spPr>
          <a:xfrm>
            <a:off x="5940152" y="1122610"/>
            <a:ext cx="14401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Non-linearity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ZoneTexte 21"/>
          <p:cNvSpPr txBox="1"/>
          <p:nvPr/>
        </p:nvSpPr>
        <p:spPr>
          <a:xfrm>
            <a:off x="7587354" y="1122610"/>
            <a:ext cx="16390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Spectral response</a:t>
            </a:r>
          </a:p>
        </p:txBody>
      </p:sp>
      <p:cxnSp>
        <p:nvCxnSpPr>
          <p:cNvPr id="21" name="Connecteur en angle 29"/>
          <p:cNvCxnSpPr>
            <a:stCxn id="13" idx="2"/>
            <a:endCxn id="17" idx="0"/>
          </p:cNvCxnSpPr>
          <p:nvPr/>
        </p:nvCxnSpPr>
        <p:spPr>
          <a:xfrm rot="16200000" flipH="1">
            <a:off x="3733973" y="3158725"/>
            <a:ext cx="1064508" cy="71955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37"/>
          <p:cNvCxnSpPr>
            <a:stCxn id="19" idx="2"/>
            <a:endCxn id="15" idx="0"/>
          </p:cNvCxnSpPr>
          <p:nvPr/>
        </p:nvCxnSpPr>
        <p:spPr>
          <a:xfrm rot="16200000" flipH="1">
            <a:off x="6740300" y="1411874"/>
            <a:ext cx="847977" cy="100811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39"/>
          <p:cNvCxnSpPr>
            <a:stCxn id="20" idx="2"/>
            <a:endCxn id="15" idx="0"/>
          </p:cNvCxnSpPr>
          <p:nvPr/>
        </p:nvCxnSpPr>
        <p:spPr>
          <a:xfrm rot="5400000">
            <a:off x="7752116" y="1685169"/>
            <a:ext cx="570978" cy="738522"/>
          </a:xfrm>
          <a:prstGeom prst="bentConnector3">
            <a:avLst>
              <a:gd name="adj1" fmla="val 2547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40"/>
          <p:cNvSpPr txBox="1"/>
          <p:nvPr/>
        </p:nvSpPr>
        <p:spPr>
          <a:xfrm>
            <a:off x="115330" y="3711361"/>
            <a:ext cx="144045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chemeClr val="tx1">
                    <a:lumMod val="50000"/>
                  </a:schemeClr>
                </a:solidFill>
              </a:rPr>
              <a:t>Sensitivity study parameters</a:t>
            </a:r>
            <a:endParaRPr lang="en-GB" sz="1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13"/>
          <p:cNvSpPr txBox="1"/>
          <p:nvPr/>
        </p:nvSpPr>
        <p:spPr>
          <a:xfrm>
            <a:off x="365760" y="1114578"/>
            <a:ext cx="172819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source, measurement technique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ZoneTexte 13"/>
          <p:cNvSpPr txBox="1"/>
          <p:nvPr/>
        </p:nvSpPr>
        <p:spPr>
          <a:xfrm>
            <a:off x="7498080" y="3593558"/>
            <a:ext cx="1371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Elbow Connector 26"/>
          <p:cNvCxnSpPr>
            <a:stCxn id="12" idx="2"/>
            <a:endCxn id="17" idx="0"/>
          </p:cNvCxnSpPr>
          <p:nvPr/>
        </p:nvCxnSpPr>
        <p:spPr>
          <a:xfrm rot="16200000" flipH="1">
            <a:off x="2797869" y="2222621"/>
            <a:ext cx="1064508" cy="259176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4" idx="2"/>
            <a:endCxn id="17" idx="0"/>
          </p:cNvCxnSpPr>
          <p:nvPr/>
        </p:nvCxnSpPr>
        <p:spPr>
          <a:xfrm rot="5400000">
            <a:off x="4675613" y="2936643"/>
            <a:ext cx="1064508" cy="116372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49"/>
          <p:cNvCxnSpPr>
            <a:stCxn id="26" idx="1"/>
            <a:endCxn id="18" idx="0"/>
          </p:cNvCxnSpPr>
          <p:nvPr/>
        </p:nvCxnSpPr>
        <p:spPr>
          <a:xfrm rot="10800000" flipV="1">
            <a:off x="7173290" y="3778224"/>
            <a:ext cx="324791" cy="27253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2"/>
          </p:cNvCxnSpPr>
          <p:nvPr/>
        </p:nvCxnSpPr>
        <p:spPr>
          <a:xfrm>
            <a:off x="7668344" y="2986250"/>
            <a:ext cx="0" cy="16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1"/>
          <p:cNvSpPr txBox="1"/>
          <p:nvPr/>
        </p:nvSpPr>
        <p:spPr>
          <a:xfrm>
            <a:off x="2093952" y="1122610"/>
            <a:ext cx="206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 of degradation:</a:t>
            </a:r>
          </a:p>
          <a:p>
            <a:pPr>
              <a:buFont typeface="Arial" pitchFamily="34" charset="0"/>
              <a:buChar char="•"/>
            </a:pPr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Out of band rejection</a:t>
            </a:r>
          </a:p>
          <a:p>
            <a:pPr>
              <a:buFont typeface="Arial" pitchFamily="34" charset="0"/>
              <a:buChar char="•"/>
            </a:pPr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On-orbit degradation</a:t>
            </a:r>
          </a:p>
        </p:txBody>
      </p:sp>
      <p:cxnSp>
        <p:nvCxnSpPr>
          <p:cNvPr id="32" name="Connecteur en angle 22"/>
          <p:cNvCxnSpPr>
            <a:stCxn id="15" idx="2"/>
            <a:endCxn id="17" idx="0"/>
          </p:cNvCxnSpPr>
          <p:nvPr/>
        </p:nvCxnSpPr>
        <p:spPr>
          <a:xfrm rot="5400000">
            <a:off x="5614921" y="1997335"/>
            <a:ext cx="1064508" cy="304233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24"/>
          <p:cNvCxnSpPr/>
          <p:nvPr/>
        </p:nvCxnSpPr>
        <p:spPr>
          <a:xfrm rot="16200000" flipH="1">
            <a:off x="347821" y="2661997"/>
            <a:ext cx="2012850" cy="765292"/>
          </a:xfrm>
          <a:prstGeom prst="bentConnector3">
            <a:avLst>
              <a:gd name="adj1" fmla="val 560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3200" kern="1200" smtClean="0"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Sensitivity tree</a:t>
            </a:r>
            <a:endParaRPr lang="en-GB" sz="3200" kern="1200"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 bwMode="auto">
          <a:xfrm>
            <a:off x="469556" y="1886466"/>
            <a:ext cx="8781535" cy="1548712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507958"/>
            <a:ext cx="8568952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18975" y="6153878"/>
            <a:ext cx="208823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SRF</a:t>
            </a:r>
          </a:p>
          <a:p>
            <a:pPr algn="ctr"/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9912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Sensor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Irradiances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72200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Satellite position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2"/>
          <p:cNvSpPr txBox="1"/>
          <p:nvPr/>
        </p:nvSpPr>
        <p:spPr>
          <a:xfrm>
            <a:off x="323528" y="56052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GIRO inputs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3"/>
          <p:cNvSpPr txBox="1"/>
          <p:nvPr/>
        </p:nvSpPr>
        <p:spPr>
          <a:xfrm>
            <a:off x="1170145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Dark signal correction</a:t>
            </a:r>
            <a:endParaRPr lang="en-US" sz="1800" dirty="0" err="1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ZoneTexte 14"/>
          <p:cNvSpPr txBox="1"/>
          <p:nvPr/>
        </p:nvSpPr>
        <p:spPr>
          <a:xfrm>
            <a:off x="3042353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Oversampling</a:t>
            </a:r>
            <a:endParaRPr lang="fr-FR" sz="18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5"/>
          <p:cNvSpPr txBox="1"/>
          <p:nvPr/>
        </p:nvSpPr>
        <p:spPr>
          <a:xfrm>
            <a:off x="4925632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Integration </a:t>
            </a:r>
            <a:b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step</a:t>
            </a:r>
            <a:endParaRPr lang="en-US" sz="1800" dirty="0" err="1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17"/>
          <p:cNvSpPr txBox="1"/>
          <p:nvPr/>
        </p:nvSpPr>
        <p:spPr>
          <a:xfrm>
            <a:off x="1583668" y="4050758"/>
            <a:ext cx="82296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SRF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ZoneTexte 18"/>
          <p:cNvSpPr txBox="1"/>
          <p:nvPr/>
        </p:nvSpPr>
        <p:spPr>
          <a:xfrm>
            <a:off x="4247964" y="4050758"/>
            <a:ext cx="75608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9"/>
          <p:cNvSpPr txBox="1"/>
          <p:nvPr/>
        </p:nvSpPr>
        <p:spPr>
          <a:xfrm>
            <a:off x="6606226" y="4050758"/>
            <a:ext cx="1134126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x,y,z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20"/>
          <p:cNvSpPr txBox="1"/>
          <p:nvPr/>
        </p:nvSpPr>
        <p:spPr>
          <a:xfrm>
            <a:off x="5940152" y="1122610"/>
            <a:ext cx="14401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Non-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linearity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ZoneTexte 21"/>
          <p:cNvSpPr txBox="1"/>
          <p:nvPr/>
        </p:nvSpPr>
        <p:spPr>
          <a:xfrm>
            <a:off x="7587354" y="1122610"/>
            <a:ext cx="16390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Spectral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response</a:t>
            </a:r>
            <a:endParaRPr lang="en-US" sz="1800" dirty="0" err="1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Connecteur en angle 29"/>
          <p:cNvCxnSpPr>
            <a:stCxn id="13" idx="2"/>
            <a:endCxn id="17" idx="0"/>
          </p:cNvCxnSpPr>
          <p:nvPr/>
        </p:nvCxnSpPr>
        <p:spPr>
          <a:xfrm rot="16200000" flipH="1">
            <a:off x="3733973" y="3158725"/>
            <a:ext cx="1064508" cy="71955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37"/>
          <p:cNvCxnSpPr>
            <a:stCxn id="19" idx="2"/>
            <a:endCxn id="15" idx="0"/>
          </p:cNvCxnSpPr>
          <p:nvPr/>
        </p:nvCxnSpPr>
        <p:spPr>
          <a:xfrm rot="16200000" flipH="1">
            <a:off x="6740300" y="1411874"/>
            <a:ext cx="847977" cy="100811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39"/>
          <p:cNvCxnSpPr>
            <a:stCxn id="20" idx="2"/>
            <a:endCxn id="15" idx="0"/>
          </p:cNvCxnSpPr>
          <p:nvPr/>
        </p:nvCxnSpPr>
        <p:spPr>
          <a:xfrm rot="5400000">
            <a:off x="7752116" y="1685169"/>
            <a:ext cx="570978" cy="738522"/>
          </a:xfrm>
          <a:prstGeom prst="bentConnector3">
            <a:avLst>
              <a:gd name="adj1" fmla="val 2547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40"/>
          <p:cNvSpPr txBox="1"/>
          <p:nvPr/>
        </p:nvSpPr>
        <p:spPr>
          <a:xfrm>
            <a:off x="115330" y="3711361"/>
            <a:ext cx="144045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Sensitivity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study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parameters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13"/>
          <p:cNvSpPr txBox="1"/>
          <p:nvPr/>
        </p:nvSpPr>
        <p:spPr>
          <a:xfrm>
            <a:off x="365760" y="1114578"/>
            <a:ext cx="172819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source,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measurement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technique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ZoneTexte 13"/>
          <p:cNvSpPr txBox="1"/>
          <p:nvPr/>
        </p:nvSpPr>
        <p:spPr>
          <a:xfrm>
            <a:off x="7498080" y="3593558"/>
            <a:ext cx="1371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Elbow Connector 26"/>
          <p:cNvCxnSpPr>
            <a:stCxn id="12" idx="2"/>
            <a:endCxn id="17" idx="0"/>
          </p:cNvCxnSpPr>
          <p:nvPr/>
        </p:nvCxnSpPr>
        <p:spPr>
          <a:xfrm rot="16200000" flipH="1">
            <a:off x="2797869" y="2222621"/>
            <a:ext cx="1064508" cy="259176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4" idx="2"/>
            <a:endCxn id="17" idx="0"/>
          </p:cNvCxnSpPr>
          <p:nvPr/>
        </p:nvCxnSpPr>
        <p:spPr>
          <a:xfrm rot="5400000">
            <a:off x="4675613" y="2936643"/>
            <a:ext cx="1064508" cy="116372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49"/>
          <p:cNvCxnSpPr>
            <a:stCxn id="26" idx="1"/>
            <a:endCxn id="18" idx="0"/>
          </p:cNvCxnSpPr>
          <p:nvPr/>
        </p:nvCxnSpPr>
        <p:spPr>
          <a:xfrm rot="10800000" flipV="1">
            <a:off x="7173290" y="3778224"/>
            <a:ext cx="324791" cy="27253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2"/>
          </p:cNvCxnSpPr>
          <p:nvPr/>
        </p:nvCxnSpPr>
        <p:spPr>
          <a:xfrm>
            <a:off x="7668344" y="2986250"/>
            <a:ext cx="0" cy="16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1"/>
          <p:cNvSpPr txBox="1"/>
          <p:nvPr/>
        </p:nvSpPr>
        <p:spPr>
          <a:xfrm>
            <a:off x="2093952" y="1122610"/>
            <a:ext cx="206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 of </a:t>
            </a:r>
            <a:r>
              <a:rPr lang="fr-FR" sz="1200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degradation</a:t>
            </a:r>
            <a:r>
              <a:rPr lang="fr-FR" sz="12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sz="12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Out of band rejection</a:t>
            </a:r>
          </a:p>
          <a:p>
            <a:pPr>
              <a:buFont typeface="Arial" pitchFamily="34" charset="0"/>
              <a:buChar char="•"/>
            </a:pPr>
            <a:r>
              <a:rPr lang="fr-FR" sz="12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On-</a:t>
            </a:r>
            <a:r>
              <a:rPr lang="fr-FR" sz="1200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orbit</a:t>
            </a:r>
            <a:r>
              <a:rPr lang="fr-FR" sz="12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200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degradation</a:t>
            </a:r>
            <a:endParaRPr lang="fr-FR" sz="12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Connecteur en angle 22"/>
          <p:cNvCxnSpPr>
            <a:stCxn id="15" idx="2"/>
            <a:endCxn id="17" idx="0"/>
          </p:cNvCxnSpPr>
          <p:nvPr/>
        </p:nvCxnSpPr>
        <p:spPr>
          <a:xfrm rot="5400000">
            <a:off x="5614921" y="1997335"/>
            <a:ext cx="1064508" cy="304233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24"/>
          <p:cNvCxnSpPr/>
          <p:nvPr/>
        </p:nvCxnSpPr>
        <p:spPr>
          <a:xfrm rot="16200000" flipH="1">
            <a:off x="347821" y="2661997"/>
            <a:ext cx="2012850" cy="765292"/>
          </a:xfrm>
          <a:prstGeom prst="bentConnector3">
            <a:avLst>
              <a:gd name="adj1" fmla="val 560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3200" kern="1200" dirty="0" smtClean="0"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Sensitivity tree</a:t>
            </a:r>
            <a:endParaRPr lang="en-GB" sz="3200" kern="1200" dirty="0"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10032" y="3772929"/>
            <a:ext cx="4810897" cy="18158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Achievable only when imagettes are available or at image processing time at home!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ZoneTexte 16"/>
          <p:cNvSpPr txBox="1"/>
          <p:nvPr/>
        </p:nvSpPr>
        <p:spPr>
          <a:xfrm>
            <a:off x="6804248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Absolute calibration</a:t>
            </a:r>
            <a:endParaRPr lang="en-US" sz="1800" dirty="0" err="1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7127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Perturbation tool and sensitivity analysis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39" y="948690"/>
            <a:ext cx="88211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Tool developed at EUMETSAT in C 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the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GIRO </a:t>
            </a:r>
            <a:r>
              <a:rPr lang="en-GB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PERTurbation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tool (GIRO_PERT)</a:t>
            </a:r>
          </a:p>
          <a:p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Currently four tests implemented </a:t>
            </a:r>
            <a:r>
              <a:rPr lang="en-GB" sz="1800" b="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test the sensitivity of the GSICS Implementation of the ROLO model to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random perturbation of the satellite position,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rigid shift of the SRF (for the tests, done in both directions [short WL, long WL]),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change in the wavelength sampling of the SRF (by removing SRF information), and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random perturbation of the SRF shape.</a:t>
            </a:r>
          </a:p>
          <a:p>
            <a:pPr marL="342900" indent="-342900">
              <a:buFont typeface="+mj-lt"/>
              <a:buAutoNum type="arabicPeriod"/>
            </a:pPr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Sensitivity assessment done using the ROLO reference irradiance and the phase angle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Set-up = pre-defined list of images from each data set = input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Each input is perturbed by selecting the type of perturbation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Re-generation of a dummy input to the GIRO and extraction of the relevant output for the analysis.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Runs managed by a shell script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Should run on participants’ systems as it is built as the GIRO. TO BE TESTED.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8613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Typical results post-processing – Satellite position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701" y="1168863"/>
            <a:ext cx="28227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Random perturbation along x, y, and z with uniform distribution between [ -500, 500] m,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100 runs,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 the difference between the unperturbed irradiance and the perturbed ones.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PERT_results_SAT_POS_MSG1_VIS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394" y="1105200"/>
            <a:ext cx="6757068" cy="540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T_results_SRF_SHIFT_MSG1_VIS006.png"/>
          <p:cNvPicPr>
            <a:picLocks noChangeAspect="1"/>
          </p:cNvPicPr>
          <p:nvPr/>
        </p:nvPicPr>
        <p:blipFill>
          <a:blip r:embed="rId2" cstate="print"/>
          <a:srcRect l="2367" r="4917"/>
          <a:stretch>
            <a:fillRect/>
          </a:stretch>
        </p:blipFill>
        <p:spPr>
          <a:xfrm>
            <a:off x="3641124" y="1105200"/>
            <a:ext cx="6264876" cy="5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555" y="1159067"/>
            <a:ext cx="2318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Rigid shift of the SRF: an example from a run (red = original, black = modified)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SRF_MSG1_VIS006.png"/>
          <p:cNvPicPr>
            <a:picLocks noChangeAspect="1"/>
          </p:cNvPicPr>
          <p:nvPr/>
        </p:nvPicPr>
        <p:blipFill>
          <a:blip r:embed="rId3" cstate="print"/>
          <a:srcRect l="3101" r="5637"/>
          <a:stretch>
            <a:fillRect/>
          </a:stretch>
        </p:blipFill>
        <p:spPr>
          <a:xfrm>
            <a:off x="0" y="1870315"/>
            <a:ext cx="3393989" cy="232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470" y="4365147"/>
            <a:ext cx="282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 shifts of the SRF (i.e., 6 runs)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 the difference between the unperturbed irradiance and the perturbed ones.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91" y="141396"/>
            <a:ext cx="814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Typical results post-processing – Rigid SRF shift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1271</TotalTime>
  <Words>874</Words>
  <Application>Microsoft Office PowerPoint</Application>
  <PresentationFormat>A4 Paper (210x297 mm)</PresentationFormat>
  <Paragraphs>140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Viewgraph_Landscape_Template[1]</vt:lpstr>
      <vt:lpstr>Clip</vt:lpstr>
      <vt:lpstr>Slide 1</vt:lpstr>
      <vt:lpstr>Slide 2</vt:lpstr>
      <vt:lpstr>Sensitivity tree</vt:lpstr>
      <vt:lpstr>Slide 4</vt:lpstr>
      <vt:lpstr>Sensitivity tree</vt:lpstr>
      <vt:lpstr>Sensitivity tree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Bartolomeo Viticchie</dc:creator>
  <cp:lastModifiedBy>Bartolomeo Viticchie</cp:lastModifiedBy>
  <cp:revision>138</cp:revision>
  <cp:lastPrinted>2006-03-06T14:11:17Z</cp:lastPrinted>
  <dcterms:created xsi:type="dcterms:W3CDTF">2014-09-15T07:14:44Z</dcterms:created>
  <dcterms:modified xsi:type="dcterms:W3CDTF">2014-11-13T10:23:49Z</dcterms:modified>
</cp:coreProperties>
</file>