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76" r:id="rId2"/>
    <p:sldId id="27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8" r:id="rId17"/>
    <p:sldId id="271" r:id="rId18"/>
    <p:sldId id="272" r:id="rId19"/>
    <p:sldId id="273" r:id="rId20"/>
    <p:sldId id="274" r:id="rId21"/>
    <p:sldId id="279" r:id="rId22"/>
    <p:sldId id="280" r:id="rId23"/>
    <p:sldId id="281" r:id="rId24"/>
    <p:sldId id="282" r:id="rId25"/>
    <p:sldId id="283" r:id="rId26"/>
    <p:sldId id="27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4" d="100"/>
          <a:sy n="114" d="100"/>
        </p:scale>
        <p:origin x="-75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98381F-192E-42D5-AA74-8DAE0B31EC5C}" type="datetimeFigureOut">
              <a:rPr lang="en-GB" smtClean="0"/>
              <a:pPr/>
              <a:t>16/12/2014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CE1D40-D1C4-45A3-886C-8D851B2AB3D7}"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30588"/>
          </a:xfrm>
        </p:spPr>
      </p:sp>
      <p:sp>
        <p:nvSpPr>
          <p:cNvPr id="3" name="Notes Placeholder 2"/>
          <p:cNvSpPr>
            <a:spLocks noGrp="1"/>
          </p:cNvSpPr>
          <p:nvPr>
            <p:ph type="body" idx="1"/>
          </p:nvPr>
        </p:nvSpPr>
        <p:spPr/>
        <p:txBody>
          <a:bodyPr>
            <a:normAutofit fontScale="92500" lnSpcReduction="20000"/>
          </a:bodyPr>
          <a:lstStyle/>
          <a:p>
            <a:r>
              <a:rPr lang="en-GB" dirty="0" smtClean="0"/>
              <a:t>Fits shown as (pre-01Oct2007,post-01Oct 2007) as apparent change in processing (thought to be AVHRR/3). Colours indicate AVHRR/3 channel.</a:t>
            </a:r>
          </a:p>
          <a:p>
            <a:r>
              <a:rPr lang="en-GB" dirty="0" smtClean="0"/>
              <a:t>Corrected AVHRR/3 = scale factor * AVHRR/3(Calibrated &amp; </a:t>
            </a:r>
            <a:r>
              <a:rPr lang="en-GB" dirty="0" err="1" smtClean="0"/>
              <a:t>Rsun_corrected</a:t>
            </a:r>
            <a:r>
              <a:rPr lang="en-GB" dirty="0" smtClean="0"/>
              <a:t>)</a:t>
            </a:r>
          </a:p>
          <a:p>
            <a:r>
              <a:rPr lang="en-GB" dirty="0" smtClean="0"/>
              <a:t>Best fit methods taken as: </a:t>
            </a:r>
          </a:p>
          <a:p>
            <a:r>
              <a:rPr lang="en-GB" dirty="0" smtClean="0"/>
              <a:t> CH1=scale factors(1.06,1.09) from: img1 </a:t>
            </a:r>
            <a:r>
              <a:rPr lang="en-GB" dirty="0" err="1" smtClean="0"/>
              <a:t>vs</a:t>
            </a:r>
            <a:r>
              <a:rPr lang="en-GB" dirty="0" smtClean="0"/>
              <a:t> spec1 (direct comparison with GOME-2 using spatial/spectral averaging)</a:t>
            </a:r>
          </a:p>
          <a:p>
            <a:r>
              <a:rPr lang="en-GB" dirty="0" smtClean="0"/>
              <a:t> CH2=scale factors(1.43,1.17) from: LUT(spec1) (Ice cloud properties predicted ch1/ch2 ratio, with CH1 correction applied)</a:t>
            </a:r>
          </a:p>
          <a:p>
            <a:r>
              <a:rPr lang="en-GB" dirty="0" smtClean="0"/>
              <a:t> CH3=scale factors(1.14,1.00) from: img1 v img2 (Comparison of AATSR </a:t>
            </a:r>
            <a:r>
              <a:rPr lang="en-GB" dirty="0" err="1" smtClean="0"/>
              <a:t>vs</a:t>
            </a:r>
            <a:r>
              <a:rPr lang="en-GB" dirty="0" smtClean="0"/>
              <a:t> AVHRR/3 1.6micron channel, spatially average over GOME-2 scenes)</a:t>
            </a:r>
          </a:p>
          <a:p>
            <a:r>
              <a:rPr lang="en-GB" dirty="0" smtClean="0"/>
              <a:t>Note 1: Due to time differences with AATSR, some scatter is expected due to scene variation, but assumed to average out over an orbit. (As the time difference is always in same sense, developing convection or burn-off of sea mist etc. may actually cause a small bias, but neglected here.)</a:t>
            </a:r>
          </a:p>
          <a:p>
            <a:r>
              <a:rPr lang="en-GB" dirty="0" smtClean="0"/>
              <a:t>Note 2: For CH2, the CH1 correction applied is that calculated for the same orbit, hence the increased scatter as scene changes effective impact twice (but again should average out over the orbit)</a:t>
            </a:r>
          </a:p>
          <a:p>
            <a:r>
              <a:rPr lang="en-GB" dirty="0" smtClean="0"/>
              <a:t>Note 3: AVHRR/3 irradiance corrected for sun-earth distance variation (not included in AVHRR/3 standard calibration)</a:t>
            </a:r>
          </a:p>
          <a:p>
            <a:r>
              <a:rPr lang="en-GB" dirty="0" smtClean="0"/>
              <a:t>Comments:</a:t>
            </a:r>
          </a:p>
          <a:p>
            <a:r>
              <a:rPr lang="en-GB" dirty="0" smtClean="0"/>
              <a:t>Diamonds (filters img1 v img2) show a bias of ~3% is expected between AVHRR/3 and AATSR if both calibrated correctly. Above (post 01Oct2007) shows AATSR 1% higher than GOME-2, AVHRR/3 9% higher than GOME-2, (i.e. 10% diff), but direct comparison suggest 15% (of which 3% attributable to filter difference (AVHRR/3 lower))</a:t>
            </a:r>
          </a:p>
          <a:p>
            <a:r>
              <a:rPr lang="en-GB" dirty="0" smtClean="0"/>
              <a:t>CH2 (x) img1 v img2 shows large scatter, but bands very different and strongly affected by water vapour, so not surprising.</a:t>
            </a:r>
          </a:p>
        </p:txBody>
      </p:sp>
      <p:sp>
        <p:nvSpPr>
          <p:cNvPr id="4" name="Slide Number Placeholder 3"/>
          <p:cNvSpPr>
            <a:spLocks noGrp="1"/>
          </p:cNvSpPr>
          <p:nvPr>
            <p:ph type="sldNum" sz="quarter" idx="10"/>
          </p:nvPr>
        </p:nvSpPr>
        <p:spPr/>
        <p:txBody>
          <a:bodyPr/>
          <a:lstStyle/>
          <a:p>
            <a:pPr>
              <a:defRPr/>
            </a:pPr>
            <a:fld id="{8BC863BD-7C8A-4B99-8B1B-6AB574743EF6}" type="slidenum">
              <a:rPr lang="en-GB" smtClean="0"/>
              <a:pPr>
                <a:defRPr/>
              </a:pPr>
              <a:t>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2" name="Group 41"/>
          <p:cNvGrpSpPr>
            <a:grpSpLocks noChangeAspect="1"/>
          </p:cNvGrpSpPr>
          <p:nvPr userDrawn="1"/>
        </p:nvGrpSpPr>
        <p:grpSpPr bwMode="auto">
          <a:xfrm>
            <a:off x="7142291" y="6307151"/>
            <a:ext cx="1674935" cy="447675"/>
            <a:chOff x="4874" y="3973"/>
            <a:chExt cx="1143" cy="282"/>
          </a:xfrm>
        </p:grpSpPr>
        <p:sp>
          <p:nvSpPr>
            <p:cNvPr id="5" name="AutoShape 42"/>
            <p:cNvSpPr>
              <a:spLocks noChangeAspect="1" noChangeArrowheads="1" noTextEdit="1"/>
            </p:cNvSpPr>
            <p:nvPr userDrawn="1"/>
          </p:nvSpPr>
          <p:spPr bwMode="auto">
            <a:xfrm>
              <a:off x="4874" y="3973"/>
              <a:ext cx="1143" cy="282"/>
            </a:xfrm>
            <a:prstGeom prst="rect">
              <a:avLst/>
            </a:prstGeom>
            <a:noFill/>
            <a:ln w="9525">
              <a:noFill/>
              <a:miter lim="800000"/>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6" name="Freeform 43"/>
            <p:cNvSpPr>
              <a:spLocks noEditPoints="1"/>
            </p:cNvSpPr>
            <p:nvPr userDrawn="1"/>
          </p:nvSpPr>
          <p:spPr bwMode="auto">
            <a:xfrm>
              <a:off x="5774" y="4079"/>
              <a:ext cx="100" cy="103"/>
            </a:xfrm>
            <a:custGeom>
              <a:avLst/>
              <a:gdLst/>
              <a:ahLst/>
              <a:cxnLst>
                <a:cxn ang="0">
                  <a:pos x="128" y="0"/>
                </a:cxn>
                <a:cxn ang="0">
                  <a:pos x="76" y="0"/>
                </a:cxn>
                <a:cxn ang="0">
                  <a:pos x="0" y="207"/>
                </a:cxn>
                <a:cxn ang="0">
                  <a:pos x="54" y="207"/>
                </a:cxn>
                <a:cxn ang="0">
                  <a:pos x="69" y="163"/>
                </a:cxn>
                <a:cxn ang="0">
                  <a:pos x="130" y="163"/>
                </a:cxn>
                <a:cxn ang="0">
                  <a:pos x="146" y="207"/>
                </a:cxn>
                <a:cxn ang="0">
                  <a:pos x="200" y="207"/>
                </a:cxn>
                <a:cxn ang="0">
                  <a:pos x="128" y="0"/>
                </a:cxn>
                <a:cxn ang="0">
                  <a:pos x="81" y="125"/>
                </a:cxn>
                <a:cxn ang="0">
                  <a:pos x="100" y="57"/>
                </a:cxn>
                <a:cxn ang="0">
                  <a:pos x="119" y="125"/>
                </a:cxn>
                <a:cxn ang="0">
                  <a:pos x="81" y="125"/>
                </a:cxn>
              </a:cxnLst>
              <a:rect l="0" t="0" r="r" b="b"/>
              <a:pathLst>
                <a:path w="200" h="207">
                  <a:moveTo>
                    <a:pt x="128" y="0"/>
                  </a:moveTo>
                  <a:cubicBezTo>
                    <a:pt x="76" y="0"/>
                    <a:pt x="76" y="0"/>
                    <a:pt x="76" y="0"/>
                  </a:cubicBezTo>
                  <a:cubicBezTo>
                    <a:pt x="0" y="207"/>
                    <a:pt x="0" y="207"/>
                    <a:pt x="0" y="207"/>
                  </a:cubicBezTo>
                  <a:cubicBezTo>
                    <a:pt x="54" y="207"/>
                    <a:pt x="54" y="207"/>
                    <a:pt x="54" y="207"/>
                  </a:cubicBezTo>
                  <a:cubicBezTo>
                    <a:pt x="69" y="163"/>
                    <a:pt x="69" y="163"/>
                    <a:pt x="69" y="163"/>
                  </a:cubicBezTo>
                  <a:cubicBezTo>
                    <a:pt x="130" y="163"/>
                    <a:pt x="130" y="163"/>
                    <a:pt x="130" y="163"/>
                  </a:cubicBezTo>
                  <a:cubicBezTo>
                    <a:pt x="146" y="207"/>
                    <a:pt x="146" y="207"/>
                    <a:pt x="146" y="207"/>
                  </a:cubicBezTo>
                  <a:cubicBezTo>
                    <a:pt x="200" y="207"/>
                    <a:pt x="200" y="207"/>
                    <a:pt x="200" y="207"/>
                  </a:cubicBezTo>
                  <a:lnTo>
                    <a:pt x="128" y="0"/>
                  </a:lnTo>
                  <a:close/>
                  <a:moveTo>
                    <a:pt x="81" y="125"/>
                  </a:moveTo>
                  <a:cubicBezTo>
                    <a:pt x="87" y="103"/>
                    <a:pt x="96" y="78"/>
                    <a:pt x="100" y="57"/>
                  </a:cubicBezTo>
                  <a:cubicBezTo>
                    <a:pt x="104" y="78"/>
                    <a:pt x="113" y="103"/>
                    <a:pt x="119" y="125"/>
                  </a:cubicBezTo>
                  <a:lnTo>
                    <a:pt x="81" y="125"/>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7" name="Freeform 44"/>
            <p:cNvSpPr>
              <a:spLocks/>
            </p:cNvSpPr>
            <p:nvPr userDrawn="1"/>
          </p:nvSpPr>
          <p:spPr bwMode="auto">
            <a:xfrm>
              <a:off x="5676" y="4077"/>
              <a:ext cx="85" cy="107"/>
            </a:xfrm>
            <a:custGeom>
              <a:avLst/>
              <a:gdLst/>
              <a:ahLst/>
              <a:cxnLst>
                <a:cxn ang="0">
                  <a:pos x="113" y="84"/>
                </a:cxn>
                <a:cxn ang="0">
                  <a:pos x="86" y="78"/>
                </a:cxn>
                <a:cxn ang="0">
                  <a:pos x="65" y="60"/>
                </a:cxn>
                <a:cxn ang="0">
                  <a:pos x="92" y="41"/>
                </a:cxn>
                <a:cxn ang="0">
                  <a:pos x="145" y="56"/>
                </a:cxn>
                <a:cxn ang="0">
                  <a:pos x="168" y="21"/>
                </a:cxn>
                <a:cxn ang="0">
                  <a:pos x="91" y="0"/>
                </a:cxn>
                <a:cxn ang="0">
                  <a:pos x="8" y="65"/>
                </a:cxn>
                <a:cxn ang="0">
                  <a:pos x="17" y="96"/>
                </a:cxn>
                <a:cxn ang="0">
                  <a:pos x="61" y="125"/>
                </a:cxn>
                <a:cxn ang="0">
                  <a:pos x="87" y="131"/>
                </a:cxn>
                <a:cxn ang="0">
                  <a:pos x="113" y="153"/>
                </a:cxn>
                <a:cxn ang="0">
                  <a:pos x="77" y="173"/>
                </a:cxn>
                <a:cxn ang="0">
                  <a:pos x="17" y="158"/>
                </a:cxn>
                <a:cxn ang="0">
                  <a:pos x="0" y="197"/>
                </a:cxn>
                <a:cxn ang="0">
                  <a:pos x="74" y="214"/>
                </a:cxn>
                <a:cxn ang="0">
                  <a:pos x="170" y="143"/>
                </a:cxn>
                <a:cxn ang="0">
                  <a:pos x="113" y="84"/>
                </a:cxn>
              </a:cxnLst>
              <a:rect l="0" t="0" r="r" b="b"/>
              <a:pathLst>
                <a:path w="170" h="214">
                  <a:moveTo>
                    <a:pt x="113" y="84"/>
                  </a:moveTo>
                  <a:cubicBezTo>
                    <a:pt x="86" y="78"/>
                    <a:pt x="86" y="78"/>
                    <a:pt x="86" y="78"/>
                  </a:cubicBezTo>
                  <a:cubicBezTo>
                    <a:pt x="69" y="74"/>
                    <a:pt x="65" y="69"/>
                    <a:pt x="65" y="60"/>
                  </a:cubicBezTo>
                  <a:cubicBezTo>
                    <a:pt x="65" y="48"/>
                    <a:pt x="76" y="41"/>
                    <a:pt x="92" y="41"/>
                  </a:cubicBezTo>
                  <a:cubicBezTo>
                    <a:pt x="108" y="41"/>
                    <a:pt x="125" y="46"/>
                    <a:pt x="145" y="56"/>
                  </a:cubicBezTo>
                  <a:cubicBezTo>
                    <a:pt x="168" y="21"/>
                    <a:pt x="168" y="21"/>
                    <a:pt x="168" y="21"/>
                  </a:cubicBezTo>
                  <a:cubicBezTo>
                    <a:pt x="149" y="9"/>
                    <a:pt x="118" y="0"/>
                    <a:pt x="91" y="0"/>
                  </a:cubicBezTo>
                  <a:cubicBezTo>
                    <a:pt x="42" y="0"/>
                    <a:pt x="8" y="28"/>
                    <a:pt x="8" y="65"/>
                  </a:cubicBezTo>
                  <a:cubicBezTo>
                    <a:pt x="8" y="76"/>
                    <a:pt x="11" y="86"/>
                    <a:pt x="17" y="96"/>
                  </a:cubicBezTo>
                  <a:cubicBezTo>
                    <a:pt x="25" y="110"/>
                    <a:pt x="39" y="120"/>
                    <a:pt x="61" y="125"/>
                  </a:cubicBezTo>
                  <a:cubicBezTo>
                    <a:pt x="87" y="131"/>
                    <a:pt x="87" y="131"/>
                    <a:pt x="87" y="131"/>
                  </a:cubicBezTo>
                  <a:cubicBezTo>
                    <a:pt x="105" y="135"/>
                    <a:pt x="113" y="143"/>
                    <a:pt x="113" y="153"/>
                  </a:cubicBezTo>
                  <a:cubicBezTo>
                    <a:pt x="113" y="167"/>
                    <a:pt x="101" y="173"/>
                    <a:pt x="77" y="173"/>
                  </a:cubicBezTo>
                  <a:cubicBezTo>
                    <a:pt x="55" y="173"/>
                    <a:pt x="38" y="167"/>
                    <a:pt x="17" y="158"/>
                  </a:cubicBezTo>
                  <a:cubicBezTo>
                    <a:pt x="0" y="197"/>
                    <a:pt x="0" y="197"/>
                    <a:pt x="0" y="197"/>
                  </a:cubicBezTo>
                  <a:cubicBezTo>
                    <a:pt x="25" y="208"/>
                    <a:pt x="50" y="214"/>
                    <a:pt x="74" y="214"/>
                  </a:cubicBezTo>
                  <a:cubicBezTo>
                    <a:pt x="132" y="214"/>
                    <a:pt x="170" y="186"/>
                    <a:pt x="170" y="143"/>
                  </a:cubicBezTo>
                  <a:cubicBezTo>
                    <a:pt x="170" y="112"/>
                    <a:pt x="148" y="92"/>
                    <a:pt x="113" y="84"/>
                  </a:cubicBez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8" name="Freeform 45"/>
            <p:cNvSpPr>
              <a:spLocks/>
            </p:cNvSpPr>
            <p:nvPr userDrawn="1"/>
          </p:nvSpPr>
          <p:spPr bwMode="auto">
            <a:xfrm>
              <a:off x="5356" y="4079"/>
              <a:ext cx="121" cy="103"/>
            </a:xfrm>
            <a:custGeom>
              <a:avLst/>
              <a:gdLst/>
              <a:ahLst/>
              <a:cxnLst>
                <a:cxn ang="0">
                  <a:pos x="158" y="0"/>
                </a:cxn>
                <a:cxn ang="0">
                  <a:pos x="131" y="94"/>
                </a:cxn>
                <a:cxn ang="0">
                  <a:pos x="122" y="133"/>
                </a:cxn>
                <a:cxn ang="0">
                  <a:pos x="113" y="96"/>
                </a:cxn>
                <a:cxn ang="0">
                  <a:pos x="87" y="0"/>
                </a:cxn>
                <a:cxn ang="0">
                  <a:pos x="22" y="0"/>
                </a:cxn>
                <a:cxn ang="0">
                  <a:pos x="0" y="207"/>
                </a:cxn>
                <a:cxn ang="0">
                  <a:pos x="52" y="207"/>
                </a:cxn>
                <a:cxn ang="0">
                  <a:pos x="58" y="106"/>
                </a:cxn>
                <a:cxn ang="0">
                  <a:pos x="60" y="62"/>
                </a:cxn>
                <a:cxn ang="0">
                  <a:pos x="70" y="106"/>
                </a:cxn>
                <a:cxn ang="0">
                  <a:pos x="98" y="207"/>
                </a:cxn>
                <a:cxn ang="0">
                  <a:pos x="142" y="207"/>
                </a:cxn>
                <a:cxn ang="0">
                  <a:pos x="173" y="103"/>
                </a:cxn>
                <a:cxn ang="0">
                  <a:pos x="183" y="66"/>
                </a:cxn>
                <a:cxn ang="0">
                  <a:pos x="186" y="104"/>
                </a:cxn>
                <a:cxn ang="0">
                  <a:pos x="192" y="207"/>
                </a:cxn>
                <a:cxn ang="0">
                  <a:pos x="243" y="207"/>
                </a:cxn>
                <a:cxn ang="0">
                  <a:pos x="222" y="0"/>
                </a:cxn>
                <a:cxn ang="0">
                  <a:pos x="158" y="0"/>
                </a:cxn>
              </a:cxnLst>
              <a:rect l="0" t="0" r="r" b="b"/>
              <a:pathLst>
                <a:path w="243" h="207">
                  <a:moveTo>
                    <a:pt x="158" y="0"/>
                  </a:moveTo>
                  <a:cubicBezTo>
                    <a:pt x="131" y="94"/>
                    <a:pt x="131" y="94"/>
                    <a:pt x="131" y="94"/>
                  </a:cubicBezTo>
                  <a:cubicBezTo>
                    <a:pt x="127" y="106"/>
                    <a:pt x="124" y="121"/>
                    <a:pt x="122" y="133"/>
                  </a:cubicBezTo>
                  <a:cubicBezTo>
                    <a:pt x="119" y="120"/>
                    <a:pt x="117" y="110"/>
                    <a:pt x="113" y="96"/>
                  </a:cubicBezTo>
                  <a:cubicBezTo>
                    <a:pt x="87" y="0"/>
                    <a:pt x="87" y="0"/>
                    <a:pt x="87" y="0"/>
                  </a:cubicBezTo>
                  <a:cubicBezTo>
                    <a:pt x="22" y="0"/>
                    <a:pt x="22" y="0"/>
                    <a:pt x="22" y="0"/>
                  </a:cubicBezTo>
                  <a:cubicBezTo>
                    <a:pt x="0" y="207"/>
                    <a:pt x="0" y="207"/>
                    <a:pt x="0" y="207"/>
                  </a:cubicBezTo>
                  <a:cubicBezTo>
                    <a:pt x="52" y="207"/>
                    <a:pt x="52" y="207"/>
                    <a:pt x="52" y="207"/>
                  </a:cubicBezTo>
                  <a:cubicBezTo>
                    <a:pt x="58" y="106"/>
                    <a:pt x="58" y="106"/>
                    <a:pt x="58" y="106"/>
                  </a:cubicBezTo>
                  <a:cubicBezTo>
                    <a:pt x="59" y="93"/>
                    <a:pt x="60" y="76"/>
                    <a:pt x="60" y="62"/>
                  </a:cubicBezTo>
                  <a:cubicBezTo>
                    <a:pt x="63" y="79"/>
                    <a:pt x="67" y="97"/>
                    <a:pt x="70" y="106"/>
                  </a:cubicBezTo>
                  <a:cubicBezTo>
                    <a:pt x="98" y="207"/>
                    <a:pt x="98" y="207"/>
                    <a:pt x="98" y="207"/>
                  </a:cubicBezTo>
                  <a:cubicBezTo>
                    <a:pt x="142" y="207"/>
                    <a:pt x="142" y="207"/>
                    <a:pt x="142" y="207"/>
                  </a:cubicBezTo>
                  <a:cubicBezTo>
                    <a:pt x="173" y="103"/>
                    <a:pt x="173" y="103"/>
                    <a:pt x="173" y="103"/>
                  </a:cubicBezTo>
                  <a:cubicBezTo>
                    <a:pt x="176" y="92"/>
                    <a:pt x="181" y="78"/>
                    <a:pt x="183" y="66"/>
                  </a:cubicBezTo>
                  <a:cubicBezTo>
                    <a:pt x="184" y="81"/>
                    <a:pt x="185" y="93"/>
                    <a:pt x="186" y="104"/>
                  </a:cubicBezTo>
                  <a:cubicBezTo>
                    <a:pt x="192" y="207"/>
                    <a:pt x="192" y="207"/>
                    <a:pt x="192" y="207"/>
                  </a:cubicBezTo>
                  <a:cubicBezTo>
                    <a:pt x="243" y="207"/>
                    <a:pt x="243" y="207"/>
                    <a:pt x="243" y="207"/>
                  </a:cubicBezTo>
                  <a:cubicBezTo>
                    <a:pt x="222" y="0"/>
                    <a:pt x="222" y="0"/>
                    <a:pt x="222" y="0"/>
                  </a:cubicBezTo>
                  <a:lnTo>
                    <a:pt x="158" y="0"/>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9" name="Freeform 46"/>
            <p:cNvSpPr>
              <a:spLocks/>
            </p:cNvSpPr>
            <p:nvPr userDrawn="1"/>
          </p:nvSpPr>
          <p:spPr bwMode="auto">
            <a:xfrm>
              <a:off x="5250" y="4079"/>
              <a:ext cx="84" cy="105"/>
            </a:xfrm>
            <a:custGeom>
              <a:avLst/>
              <a:gdLst/>
              <a:ahLst/>
              <a:cxnLst>
                <a:cxn ang="0">
                  <a:pos x="115" y="131"/>
                </a:cxn>
                <a:cxn ang="0">
                  <a:pos x="108" y="161"/>
                </a:cxn>
                <a:cxn ang="0">
                  <a:pos x="84" y="170"/>
                </a:cxn>
                <a:cxn ang="0">
                  <a:pos x="57" y="159"/>
                </a:cxn>
                <a:cxn ang="0">
                  <a:pos x="53" y="135"/>
                </a:cxn>
                <a:cxn ang="0">
                  <a:pos x="53" y="0"/>
                </a:cxn>
                <a:cxn ang="0">
                  <a:pos x="0" y="0"/>
                </a:cxn>
                <a:cxn ang="0">
                  <a:pos x="0" y="141"/>
                </a:cxn>
                <a:cxn ang="0">
                  <a:pos x="12" y="184"/>
                </a:cxn>
                <a:cxn ang="0">
                  <a:pos x="86" y="211"/>
                </a:cxn>
                <a:cxn ang="0">
                  <a:pos x="150" y="189"/>
                </a:cxn>
                <a:cxn ang="0">
                  <a:pos x="168" y="138"/>
                </a:cxn>
                <a:cxn ang="0">
                  <a:pos x="168" y="0"/>
                </a:cxn>
                <a:cxn ang="0">
                  <a:pos x="115" y="0"/>
                </a:cxn>
                <a:cxn ang="0">
                  <a:pos x="115" y="131"/>
                </a:cxn>
              </a:cxnLst>
              <a:rect l="0" t="0" r="r" b="b"/>
              <a:pathLst>
                <a:path w="168" h="211">
                  <a:moveTo>
                    <a:pt x="115" y="131"/>
                  </a:moveTo>
                  <a:cubicBezTo>
                    <a:pt x="115" y="152"/>
                    <a:pt x="112" y="158"/>
                    <a:pt x="108" y="161"/>
                  </a:cubicBezTo>
                  <a:cubicBezTo>
                    <a:pt x="103" y="166"/>
                    <a:pt x="94" y="170"/>
                    <a:pt x="84" y="170"/>
                  </a:cubicBezTo>
                  <a:cubicBezTo>
                    <a:pt x="72" y="170"/>
                    <a:pt x="62" y="166"/>
                    <a:pt x="57" y="159"/>
                  </a:cubicBezTo>
                  <a:cubicBezTo>
                    <a:pt x="53" y="154"/>
                    <a:pt x="53" y="147"/>
                    <a:pt x="53" y="135"/>
                  </a:cubicBezTo>
                  <a:cubicBezTo>
                    <a:pt x="53" y="0"/>
                    <a:pt x="53" y="0"/>
                    <a:pt x="53" y="0"/>
                  </a:cubicBezTo>
                  <a:cubicBezTo>
                    <a:pt x="0" y="0"/>
                    <a:pt x="0" y="0"/>
                    <a:pt x="0" y="0"/>
                  </a:cubicBezTo>
                  <a:cubicBezTo>
                    <a:pt x="0" y="141"/>
                    <a:pt x="0" y="141"/>
                    <a:pt x="0" y="141"/>
                  </a:cubicBezTo>
                  <a:cubicBezTo>
                    <a:pt x="0" y="160"/>
                    <a:pt x="3" y="173"/>
                    <a:pt x="12" y="184"/>
                  </a:cubicBezTo>
                  <a:cubicBezTo>
                    <a:pt x="25" y="202"/>
                    <a:pt x="52" y="211"/>
                    <a:pt x="86" y="211"/>
                  </a:cubicBezTo>
                  <a:cubicBezTo>
                    <a:pt x="118" y="211"/>
                    <a:pt x="139" y="200"/>
                    <a:pt x="150" y="189"/>
                  </a:cubicBezTo>
                  <a:cubicBezTo>
                    <a:pt x="162" y="178"/>
                    <a:pt x="168" y="168"/>
                    <a:pt x="168" y="138"/>
                  </a:cubicBezTo>
                  <a:cubicBezTo>
                    <a:pt x="168" y="0"/>
                    <a:pt x="168" y="0"/>
                    <a:pt x="168" y="0"/>
                  </a:cubicBezTo>
                  <a:cubicBezTo>
                    <a:pt x="115" y="0"/>
                    <a:pt x="115" y="0"/>
                    <a:pt x="115" y="0"/>
                  </a:cubicBezTo>
                  <a:lnTo>
                    <a:pt x="115" y="131"/>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10" name="Freeform 47"/>
            <p:cNvSpPr>
              <a:spLocks/>
            </p:cNvSpPr>
            <p:nvPr userDrawn="1"/>
          </p:nvSpPr>
          <p:spPr bwMode="auto">
            <a:xfrm>
              <a:off x="5878" y="4079"/>
              <a:ext cx="84" cy="103"/>
            </a:xfrm>
            <a:custGeom>
              <a:avLst/>
              <a:gdLst/>
              <a:ahLst/>
              <a:cxnLst>
                <a:cxn ang="0">
                  <a:pos x="0" y="0"/>
                </a:cxn>
                <a:cxn ang="0">
                  <a:pos x="0" y="41"/>
                </a:cxn>
                <a:cxn ang="0">
                  <a:pos x="53" y="41"/>
                </a:cxn>
                <a:cxn ang="0">
                  <a:pos x="53" y="207"/>
                </a:cxn>
                <a:cxn ang="0">
                  <a:pos x="106" y="207"/>
                </a:cxn>
                <a:cxn ang="0">
                  <a:pos x="106" y="41"/>
                </a:cxn>
                <a:cxn ang="0">
                  <a:pos x="147" y="41"/>
                </a:cxn>
                <a:cxn ang="0">
                  <a:pos x="167" y="0"/>
                </a:cxn>
                <a:cxn ang="0">
                  <a:pos x="0" y="0"/>
                </a:cxn>
              </a:cxnLst>
              <a:rect l="0" t="0" r="r" b="b"/>
              <a:pathLst>
                <a:path w="167" h="207">
                  <a:moveTo>
                    <a:pt x="0" y="0"/>
                  </a:moveTo>
                  <a:cubicBezTo>
                    <a:pt x="0" y="41"/>
                    <a:pt x="0" y="41"/>
                    <a:pt x="0" y="41"/>
                  </a:cubicBezTo>
                  <a:cubicBezTo>
                    <a:pt x="53" y="41"/>
                    <a:pt x="53" y="41"/>
                    <a:pt x="53" y="41"/>
                  </a:cubicBezTo>
                  <a:cubicBezTo>
                    <a:pt x="53" y="207"/>
                    <a:pt x="53" y="207"/>
                    <a:pt x="53" y="207"/>
                  </a:cubicBezTo>
                  <a:cubicBezTo>
                    <a:pt x="106" y="207"/>
                    <a:pt x="106" y="207"/>
                    <a:pt x="106" y="207"/>
                  </a:cubicBezTo>
                  <a:cubicBezTo>
                    <a:pt x="106" y="41"/>
                    <a:pt x="106" y="41"/>
                    <a:pt x="106" y="41"/>
                  </a:cubicBezTo>
                  <a:cubicBezTo>
                    <a:pt x="147" y="41"/>
                    <a:pt x="147" y="41"/>
                    <a:pt x="147" y="41"/>
                  </a:cubicBezTo>
                  <a:cubicBezTo>
                    <a:pt x="159" y="33"/>
                    <a:pt x="167" y="0"/>
                    <a:pt x="167" y="0"/>
                  </a:cubicBezTo>
                  <a:lnTo>
                    <a:pt x="0" y="0"/>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11" name="Freeform 48"/>
            <p:cNvSpPr>
              <a:spLocks/>
            </p:cNvSpPr>
            <p:nvPr userDrawn="1"/>
          </p:nvSpPr>
          <p:spPr bwMode="auto">
            <a:xfrm>
              <a:off x="5160" y="4079"/>
              <a:ext cx="67" cy="103"/>
            </a:xfrm>
            <a:custGeom>
              <a:avLst/>
              <a:gdLst/>
              <a:ahLst/>
              <a:cxnLst>
                <a:cxn ang="0">
                  <a:pos x="52" y="119"/>
                </a:cxn>
                <a:cxn ang="0">
                  <a:pos x="112" y="119"/>
                </a:cxn>
                <a:cxn ang="0">
                  <a:pos x="112" y="79"/>
                </a:cxn>
                <a:cxn ang="0">
                  <a:pos x="51" y="79"/>
                </a:cxn>
                <a:cxn ang="0">
                  <a:pos x="51" y="40"/>
                </a:cxn>
                <a:cxn ang="0">
                  <a:pos x="112" y="40"/>
                </a:cxn>
                <a:cxn ang="0">
                  <a:pos x="130" y="4"/>
                </a:cxn>
                <a:cxn ang="0">
                  <a:pos x="131" y="0"/>
                </a:cxn>
                <a:cxn ang="0">
                  <a:pos x="0" y="0"/>
                </a:cxn>
                <a:cxn ang="0">
                  <a:pos x="0" y="207"/>
                </a:cxn>
                <a:cxn ang="0">
                  <a:pos x="133" y="207"/>
                </a:cxn>
                <a:cxn ang="0">
                  <a:pos x="133" y="165"/>
                </a:cxn>
                <a:cxn ang="0">
                  <a:pos x="52" y="165"/>
                </a:cxn>
                <a:cxn ang="0">
                  <a:pos x="52" y="119"/>
                </a:cxn>
              </a:cxnLst>
              <a:rect l="0" t="0" r="r" b="b"/>
              <a:pathLst>
                <a:path w="133" h="207">
                  <a:moveTo>
                    <a:pt x="52" y="119"/>
                  </a:moveTo>
                  <a:cubicBezTo>
                    <a:pt x="112" y="119"/>
                    <a:pt x="112" y="119"/>
                    <a:pt x="112" y="119"/>
                  </a:cubicBezTo>
                  <a:cubicBezTo>
                    <a:pt x="112" y="79"/>
                    <a:pt x="112" y="79"/>
                    <a:pt x="112" y="79"/>
                  </a:cubicBezTo>
                  <a:cubicBezTo>
                    <a:pt x="51" y="79"/>
                    <a:pt x="51" y="79"/>
                    <a:pt x="51" y="79"/>
                  </a:cubicBezTo>
                  <a:cubicBezTo>
                    <a:pt x="51" y="40"/>
                    <a:pt x="51" y="40"/>
                    <a:pt x="51" y="40"/>
                  </a:cubicBezTo>
                  <a:cubicBezTo>
                    <a:pt x="112" y="40"/>
                    <a:pt x="112" y="40"/>
                    <a:pt x="112" y="40"/>
                  </a:cubicBezTo>
                  <a:cubicBezTo>
                    <a:pt x="121" y="33"/>
                    <a:pt x="128" y="13"/>
                    <a:pt x="130" y="4"/>
                  </a:cubicBezTo>
                  <a:cubicBezTo>
                    <a:pt x="131" y="0"/>
                    <a:pt x="131" y="0"/>
                    <a:pt x="131" y="0"/>
                  </a:cubicBezTo>
                  <a:cubicBezTo>
                    <a:pt x="0" y="0"/>
                    <a:pt x="0" y="0"/>
                    <a:pt x="0" y="0"/>
                  </a:cubicBezTo>
                  <a:cubicBezTo>
                    <a:pt x="0" y="207"/>
                    <a:pt x="0" y="207"/>
                    <a:pt x="0" y="207"/>
                  </a:cubicBezTo>
                  <a:cubicBezTo>
                    <a:pt x="133" y="207"/>
                    <a:pt x="133" y="207"/>
                    <a:pt x="133" y="207"/>
                  </a:cubicBezTo>
                  <a:cubicBezTo>
                    <a:pt x="133" y="165"/>
                    <a:pt x="133" y="165"/>
                    <a:pt x="133" y="165"/>
                  </a:cubicBezTo>
                  <a:cubicBezTo>
                    <a:pt x="52" y="165"/>
                    <a:pt x="52" y="165"/>
                    <a:pt x="52" y="165"/>
                  </a:cubicBezTo>
                  <a:lnTo>
                    <a:pt x="52" y="119"/>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12" name="Freeform 49"/>
            <p:cNvSpPr>
              <a:spLocks/>
            </p:cNvSpPr>
            <p:nvPr userDrawn="1"/>
          </p:nvSpPr>
          <p:spPr bwMode="auto">
            <a:xfrm>
              <a:off x="5503" y="4079"/>
              <a:ext cx="67" cy="103"/>
            </a:xfrm>
            <a:custGeom>
              <a:avLst/>
              <a:gdLst/>
              <a:ahLst/>
              <a:cxnLst>
                <a:cxn ang="0">
                  <a:pos x="52" y="119"/>
                </a:cxn>
                <a:cxn ang="0">
                  <a:pos x="112" y="119"/>
                </a:cxn>
                <a:cxn ang="0">
                  <a:pos x="112" y="79"/>
                </a:cxn>
                <a:cxn ang="0">
                  <a:pos x="52" y="79"/>
                </a:cxn>
                <a:cxn ang="0">
                  <a:pos x="52" y="40"/>
                </a:cxn>
                <a:cxn ang="0">
                  <a:pos x="112" y="40"/>
                </a:cxn>
                <a:cxn ang="0">
                  <a:pos x="131" y="4"/>
                </a:cxn>
                <a:cxn ang="0">
                  <a:pos x="131" y="0"/>
                </a:cxn>
                <a:cxn ang="0">
                  <a:pos x="0" y="0"/>
                </a:cxn>
                <a:cxn ang="0">
                  <a:pos x="0" y="207"/>
                </a:cxn>
                <a:cxn ang="0">
                  <a:pos x="134" y="207"/>
                </a:cxn>
                <a:cxn ang="0">
                  <a:pos x="134" y="165"/>
                </a:cxn>
                <a:cxn ang="0">
                  <a:pos x="52" y="165"/>
                </a:cxn>
                <a:cxn ang="0">
                  <a:pos x="52" y="119"/>
                </a:cxn>
              </a:cxnLst>
              <a:rect l="0" t="0" r="r" b="b"/>
              <a:pathLst>
                <a:path w="134" h="207">
                  <a:moveTo>
                    <a:pt x="52" y="119"/>
                  </a:moveTo>
                  <a:cubicBezTo>
                    <a:pt x="112" y="119"/>
                    <a:pt x="112" y="119"/>
                    <a:pt x="112" y="119"/>
                  </a:cubicBezTo>
                  <a:cubicBezTo>
                    <a:pt x="112" y="79"/>
                    <a:pt x="112" y="79"/>
                    <a:pt x="112" y="79"/>
                  </a:cubicBezTo>
                  <a:cubicBezTo>
                    <a:pt x="52" y="79"/>
                    <a:pt x="52" y="79"/>
                    <a:pt x="52" y="79"/>
                  </a:cubicBezTo>
                  <a:cubicBezTo>
                    <a:pt x="52" y="40"/>
                    <a:pt x="52" y="40"/>
                    <a:pt x="52" y="40"/>
                  </a:cubicBezTo>
                  <a:cubicBezTo>
                    <a:pt x="112" y="40"/>
                    <a:pt x="112" y="40"/>
                    <a:pt x="112" y="40"/>
                  </a:cubicBezTo>
                  <a:cubicBezTo>
                    <a:pt x="121" y="33"/>
                    <a:pt x="128" y="13"/>
                    <a:pt x="131" y="4"/>
                  </a:cubicBezTo>
                  <a:cubicBezTo>
                    <a:pt x="131" y="0"/>
                    <a:pt x="131" y="0"/>
                    <a:pt x="131" y="0"/>
                  </a:cubicBezTo>
                  <a:cubicBezTo>
                    <a:pt x="0" y="0"/>
                    <a:pt x="0" y="0"/>
                    <a:pt x="0" y="0"/>
                  </a:cubicBezTo>
                  <a:cubicBezTo>
                    <a:pt x="0" y="207"/>
                    <a:pt x="0" y="207"/>
                    <a:pt x="0" y="207"/>
                  </a:cubicBezTo>
                  <a:cubicBezTo>
                    <a:pt x="134" y="207"/>
                    <a:pt x="134" y="207"/>
                    <a:pt x="134" y="207"/>
                  </a:cubicBezTo>
                  <a:cubicBezTo>
                    <a:pt x="134" y="165"/>
                    <a:pt x="134" y="165"/>
                    <a:pt x="134" y="165"/>
                  </a:cubicBezTo>
                  <a:cubicBezTo>
                    <a:pt x="52" y="165"/>
                    <a:pt x="52" y="165"/>
                    <a:pt x="52" y="165"/>
                  </a:cubicBezTo>
                  <a:lnTo>
                    <a:pt x="52" y="119"/>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13" name="Freeform 50"/>
            <p:cNvSpPr>
              <a:spLocks/>
            </p:cNvSpPr>
            <p:nvPr userDrawn="1"/>
          </p:nvSpPr>
          <p:spPr bwMode="auto">
            <a:xfrm>
              <a:off x="5586" y="4079"/>
              <a:ext cx="83" cy="103"/>
            </a:xfrm>
            <a:custGeom>
              <a:avLst/>
              <a:gdLst/>
              <a:ahLst/>
              <a:cxnLst>
                <a:cxn ang="0">
                  <a:pos x="0" y="0"/>
                </a:cxn>
                <a:cxn ang="0">
                  <a:pos x="0" y="41"/>
                </a:cxn>
                <a:cxn ang="0">
                  <a:pos x="54" y="41"/>
                </a:cxn>
                <a:cxn ang="0">
                  <a:pos x="54" y="207"/>
                </a:cxn>
                <a:cxn ang="0">
                  <a:pos x="106" y="207"/>
                </a:cxn>
                <a:cxn ang="0">
                  <a:pos x="106" y="41"/>
                </a:cxn>
                <a:cxn ang="0">
                  <a:pos x="147" y="41"/>
                </a:cxn>
                <a:cxn ang="0">
                  <a:pos x="168" y="0"/>
                </a:cxn>
                <a:cxn ang="0">
                  <a:pos x="0" y="0"/>
                </a:cxn>
              </a:cxnLst>
              <a:rect l="0" t="0" r="r" b="b"/>
              <a:pathLst>
                <a:path w="168" h="207">
                  <a:moveTo>
                    <a:pt x="0" y="0"/>
                  </a:moveTo>
                  <a:cubicBezTo>
                    <a:pt x="0" y="41"/>
                    <a:pt x="0" y="41"/>
                    <a:pt x="0" y="41"/>
                  </a:cubicBezTo>
                  <a:cubicBezTo>
                    <a:pt x="54" y="41"/>
                    <a:pt x="54" y="41"/>
                    <a:pt x="54" y="41"/>
                  </a:cubicBezTo>
                  <a:cubicBezTo>
                    <a:pt x="54" y="207"/>
                    <a:pt x="54" y="207"/>
                    <a:pt x="54" y="207"/>
                  </a:cubicBezTo>
                  <a:cubicBezTo>
                    <a:pt x="106" y="207"/>
                    <a:pt x="106" y="207"/>
                    <a:pt x="106" y="207"/>
                  </a:cubicBezTo>
                  <a:cubicBezTo>
                    <a:pt x="106" y="41"/>
                    <a:pt x="106" y="41"/>
                    <a:pt x="106" y="41"/>
                  </a:cubicBezTo>
                  <a:cubicBezTo>
                    <a:pt x="147" y="41"/>
                    <a:pt x="147" y="41"/>
                    <a:pt x="147" y="41"/>
                  </a:cubicBezTo>
                  <a:cubicBezTo>
                    <a:pt x="159" y="33"/>
                    <a:pt x="168" y="0"/>
                    <a:pt x="168" y="0"/>
                  </a:cubicBezTo>
                  <a:lnTo>
                    <a:pt x="0" y="0"/>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pic>
          <p:nvPicPr>
            <p:cNvPr id="14" name="Picture 51"/>
            <p:cNvPicPr>
              <a:picLocks noChangeAspect="1" noChangeArrowheads="1"/>
            </p:cNvPicPr>
            <p:nvPr userDrawn="1"/>
          </p:nvPicPr>
          <p:blipFill>
            <a:blip r:embed="rId3" cstate="print"/>
            <a:srcRect/>
            <a:stretch>
              <a:fillRect/>
            </a:stretch>
          </p:blipFill>
          <p:spPr bwMode="auto">
            <a:xfrm>
              <a:off x="4929" y="4026"/>
              <a:ext cx="176" cy="176"/>
            </a:xfrm>
            <a:prstGeom prst="rect">
              <a:avLst/>
            </a:prstGeom>
            <a:noFill/>
            <a:ln w="9525">
              <a:noFill/>
              <a:miter lim="800000"/>
              <a:headEnd/>
              <a:tailEnd/>
            </a:ln>
          </p:spPr>
        </p:pic>
      </p:grpSp>
      <p:sp>
        <p:nvSpPr>
          <p:cNvPr id="16" name="AutoShape 5"/>
          <p:cNvSpPr>
            <a:spLocks noChangeAspect="1" noChangeArrowheads="1" noTextEdit="1"/>
          </p:cNvSpPr>
          <p:nvPr/>
        </p:nvSpPr>
        <p:spPr bwMode="auto">
          <a:xfrm>
            <a:off x="0" y="3244863"/>
            <a:ext cx="9144000" cy="288925"/>
          </a:xfrm>
          <a:prstGeom prst="rect">
            <a:avLst/>
          </a:prstGeom>
          <a:noFill/>
          <a:ln w="9525">
            <a:noFill/>
            <a:miter lim="800000"/>
            <a:headEnd/>
            <a:tailEnd/>
          </a:ln>
        </p:spPr>
        <p:txBody>
          <a:bodyPr/>
          <a:lstStyle/>
          <a:p>
            <a:pPr eaLnBrk="0" fontAlgn="base" hangingPunct="0">
              <a:spcBef>
                <a:spcPct val="50000"/>
              </a:spcBef>
              <a:spcAft>
                <a:spcPct val="0"/>
              </a:spcAft>
              <a:defRPr/>
            </a:pPr>
            <a:endParaRPr lang="en-GB" sz="900" b="1">
              <a:solidFill>
                <a:srgbClr val="FFFFFF"/>
              </a:solidFill>
            </a:endParaRPr>
          </a:p>
        </p:txBody>
      </p:sp>
      <p:grpSp>
        <p:nvGrpSpPr>
          <p:cNvPr id="3" name="Group 6"/>
          <p:cNvGrpSpPr>
            <a:grpSpLocks/>
          </p:cNvGrpSpPr>
          <p:nvPr/>
        </p:nvGrpSpPr>
        <p:grpSpPr bwMode="auto">
          <a:xfrm>
            <a:off x="4403" y="3098800"/>
            <a:ext cx="9139603" cy="128588"/>
            <a:chOff x="3" y="2044"/>
            <a:chExt cx="6237" cy="179"/>
          </a:xfrm>
        </p:grpSpPr>
        <p:sp>
          <p:nvSpPr>
            <p:cNvPr id="18" name="Rectangle 7"/>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19" name="Rectangle 8"/>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20" name="Rectangle 9"/>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21" name="Rectangle 10"/>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22" name="Rectangle 11"/>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a:solidFill>
                  <a:srgbClr val="FFFFFF"/>
                </a:solidFill>
              </a:endParaRPr>
            </a:p>
          </p:txBody>
        </p:sp>
      </p:grpSp>
      <p:grpSp>
        <p:nvGrpSpPr>
          <p:cNvPr id="4" name="Group 53"/>
          <p:cNvGrpSpPr>
            <a:grpSpLocks noChangeAspect="1"/>
          </p:cNvGrpSpPr>
          <p:nvPr userDrawn="1"/>
        </p:nvGrpSpPr>
        <p:grpSpPr bwMode="auto">
          <a:xfrm>
            <a:off x="7142291" y="6307151"/>
            <a:ext cx="1674935" cy="447675"/>
            <a:chOff x="4874" y="3973"/>
            <a:chExt cx="1143" cy="282"/>
          </a:xfrm>
        </p:grpSpPr>
        <p:sp>
          <p:nvSpPr>
            <p:cNvPr id="24" name="AutoShape 52"/>
            <p:cNvSpPr>
              <a:spLocks noChangeAspect="1" noChangeArrowheads="1" noTextEdit="1"/>
            </p:cNvSpPr>
            <p:nvPr userDrawn="1"/>
          </p:nvSpPr>
          <p:spPr bwMode="auto">
            <a:xfrm>
              <a:off x="4874" y="3973"/>
              <a:ext cx="1143" cy="282"/>
            </a:xfrm>
            <a:prstGeom prst="rect">
              <a:avLst/>
            </a:prstGeom>
            <a:noFill/>
            <a:ln w="9525">
              <a:noFill/>
              <a:miter lim="800000"/>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25" name="Freeform 54"/>
            <p:cNvSpPr>
              <a:spLocks noEditPoints="1"/>
            </p:cNvSpPr>
            <p:nvPr userDrawn="1"/>
          </p:nvSpPr>
          <p:spPr bwMode="auto">
            <a:xfrm>
              <a:off x="5774" y="4079"/>
              <a:ext cx="100" cy="103"/>
            </a:xfrm>
            <a:custGeom>
              <a:avLst/>
              <a:gdLst/>
              <a:ahLst/>
              <a:cxnLst>
                <a:cxn ang="0">
                  <a:pos x="128" y="0"/>
                </a:cxn>
                <a:cxn ang="0">
                  <a:pos x="76" y="0"/>
                </a:cxn>
                <a:cxn ang="0">
                  <a:pos x="0" y="207"/>
                </a:cxn>
                <a:cxn ang="0">
                  <a:pos x="54" y="207"/>
                </a:cxn>
                <a:cxn ang="0">
                  <a:pos x="69" y="163"/>
                </a:cxn>
                <a:cxn ang="0">
                  <a:pos x="130" y="163"/>
                </a:cxn>
                <a:cxn ang="0">
                  <a:pos x="146" y="207"/>
                </a:cxn>
                <a:cxn ang="0">
                  <a:pos x="200" y="207"/>
                </a:cxn>
                <a:cxn ang="0">
                  <a:pos x="128" y="0"/>
                </a:cxn>
                <a:cxn ang="0">
                  <a:pos x="81" y="125"/>
                </a:cxn>
                <a:cxn ang="0">
                  <a:pos x="100" y="57"/>
                </a:cxn>
                <a:cxn ang="0">
                  <a:pos x="119" y="125"/>
                </a:cxn>
                <a:cxn ang="0">
                  <a:pos x="81" y="125"/>
                </a:cxn>
              </a:cxnLst>
              <a:rect l="0" t="0" r="r" b="b"/>
              <a:pathLst>
                <a:path w="200" h="207">
                  <a:moveTo>
                    <a:pt x="128" y="0"/>
                  </a:moveTo>
                  <a:cubicBezTo>
                    <a:pt x="76" y="0"/>
                    <a:pt x="76" y="0"/>
                    <a:pt x="76" y="0"/>
                  </a:cubicBezTo>
                  <a:cubicBezTo>
                    <a:pt x="0" y="207"/>
                    <a:pt x="0" y="207"/>
                    <a:pt x="0" y="207"/>
                  </a:cubicBezTo>
                  <a:cubicBezTo>
                    <a:pt x="54" y="207"/>
                    <a:pt x="54" y="207"/>
                    <a:pt x="54" y="207"/>
                  </a:cubicBezTo>
                  <a:cubicBezTo>
                    <a:pt x="69" y="163"/>
                    <a:pt x="69" y="163"/>
                    <a:pt x="69" y="163"/>
                  </a:cubicBezTo>
                  <a:cubicBezTo>
                    <a:pt x="130" y="163"/>
                    <a:pt x="130" y="163"/>
                    <a:pt x="130" y="163"/>
                  </a:cubicBezTo>
                  <a:cubicBezTo>
                    <a:pt x="146" y="207"/>
                    <a:pt x="146" y="207"/>
                    <a:pt x="146" y="207"/>
                  </a:cubicBezTo>
                  <a:cubicBezTo>
                    <a:pt x="200" y="207"/>
                    <a:pt x="200" y="207"/>
                    <a:pt x="200" y="207"/>
                  </a:cubicBezTo>
                  <a:lnTo>
                    <a:pt x="128" y="0"/>
                  </a:lnTo>
                  <a:close/>
                  <a:moveTo>
                    <a:pt x="81" y="125"/>
                  </a:moveTo>
                  <a:cubicBezTo>
                    <a:pt x="87" y="103"/>
                    <a:pt x="96" y="78"/>
                    <a:pt x="100" y="57"/>
                  </a:cubicBezTo>
                  <a:cubicBezTo>
                    <a:pt x="104" y="78"/>
                    <a:pt x="113" y="103"/>
                    <a:pt x="119" y="125"/>
                  </a:cubicBezTo>
                  <a:lnTo>
                    <a:pt x="81" y="125"/>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26" name="Freeform 55"/>
            <p:cNvSpPr>
              <a:spLocks/>
            </p:cNvSpPr>
            <p:nvPr userDrawn="1"/>
          </p:nvSpPr>
          <p:spPr bwMode="auto">
            <a:xfrm>
              <a:off x="5676" y="4077"/>
              <a:ext cx="85" cy="107"/>
            </a:xfrm>
            <a:custGeom>
              <a:avLst/>
              <a:gdLst/>
              <a:ahLst/>
              <a:cxnLst>
                <a:cxn ang="0">
                  <a:pos x="113" y="84"/>
                </a:cxn>
                <a:cxn ang="0">
                  <a:pos x="86" y="78"/>
                </a:cxn>
                <a:cxn ang="0">
                  <a:pos x="65" y="60"/>
                </a:cxn>
                <a:cxn ang="0">
                  <a:pos x="92" y="41"/>
                </a:cxn>
                <a:cxn ang="0">
                  <a:pos x="145" y="56"/>
                </a:cxn>
                <a:cxn ang="0">
                  <a:pos x="168" y="21"/>
                </a:cxn>
                <a:cxn ang="0">
                  <a:pos x="91" y="0"/>
                </a:cxn>
                <a:cxn ang="0">
                  <a:pos x="8" y="65"/>
                </a:cxn>
                <a:cxn ang="0">
                  <a:pos x="17" y="96"/>
                </a:cxn>
                <a:cxn ang="0">
                  <a:pos x="61" y="125"/>
                </a:cxn>
                <a:cxn ang="0">
                  <a:pos x="87" y="131"/>
                </a:cxn>
                <a:cxn ang="0">
                  <a:pos x="113" y="153"/>
                </a:cxn>
                <a:cxn ang="0">
                  <a:pos x="77" y="173"/>
                </a:cxn>
                <a:cxn ang="0">
                  <a:pos x="17" y="158"/>
                </a:cxn>
                <a:cxn ang="0">
                  <a:pos x="0" y="197"/>
                </a:cxn>
                <a:cxn ang="0">
                  <a:pos x="74" y="214"/>
                </a:cxn>
                <a:cxn ang="0">
                  <a:pos x="170" y="143"/>
                </a:cxn>
                <a:cxn ang="0">
                  <a:pos x="113" y="84"/>
                </a:cxn>
              </a:cxnLst>
              <a:rect l="0" t="0" r="r" b="b"/>
              <a:pathLst>
                <a:path w="170" h="214">
                  <a:moveTo>
                    <a:pt x="113" y="84"/>
                  </a:moveTo>
                  <a:cubicBezTo>
                    <a:pt x="86" y="78"/>
                    <a:pt x="86" y="78"/>
                    <a:pt x="86" y="78"/>
                  </a:cubicBezTo>
                  <a:cubicBezTo>
                    <a:pt x="69" y="74"/>
                    <a:pt x="65" y="69"/>
                    <a:pt x="65" y="60"/>
                  </a:cubicBezTo>
                  <a:cubicBezTo>
                    <a:pt x="65" y="48"/>
                    <a:pt x="76" y="41"/>
                    <a:pt x="92" y="41"/>
                  </a:cubicBezTo>
                  <a:cubicBezTo>
                    <a:pt x="108" y="41"/>
                    <a:pt x="125" y="46"/>
                    <a:pt x="145" y="56"/>
                  </a:cubicBezTo>
                  <a:cubicBezTo>
                    <a:pt x="168" y="21"/>
                    <a:pt x="168" y="21"/>
                    <a:pt x="168" y="21"/>
                  </a:cubicBezTo>
                  <a:cubicBezTo>
                    <a:pt x="149" y="9"/>
                    <a:pt x="118" y="0"/>
                    <a:pt x="91" y="0"/>
                  </a:cubicBezTo>
                  <a:cubicBezTo>
                    <a:pt x="42" y="0"/>
                    <a:pt x="8" y="28"/>
                    <a:pt x="8" y="65"/>
                  </a:cubicBezTo>
                  <a:cubicBezTo>
                    <a:pt x="8" y="76"/>
                    <a:pt x="11" y="86"/>
                    <a:pt x="17" y="96"/>
                  </a:cubicBezTo>
                  <a:cubicBezTo>
                    <a:pt x="25" y="110"/>
                    <a:pt x="39" y="120"/>
                    <a:pt x="61" y="125"/>
                  </a:cubicBezTo>
                  <a:cubicBezTo>
                    <a:pt x="87" y="131"/>
                    <a:pt x="87" y="131"/>
                    <a:pt x="87" y="131"/>
                  </a:cubicBezTo>
                  <a:cubicBezTo>
                    <a:pt x="105" y="135"/>
                    <a:pt x="113" y="143"/>
                    <a:pt x="113" y="153"/>
                  </a:cubicBezTo>
                  <a:cubicBezTo>
                    <a:pt x="113" y="167"/>
                    <a:pt x="101" y="173"/>
                    <a:pt x="77" y="173"/>
                  </a:cubicBezTo>
                  <a:cubicBezTo>
                    <a:pt x="55" y="173"/>
                    <a:pt x="38" y="167"/>
                    <a:pt x="17" y="158"/>
                  </a:cubicBezTo>
                  <a:cubicBezTo>
                    <a:pt x="0" y="197"/>
                    <a:pt x="0" y="197"/>
                    <a:pt x="0" y="197"/>
                  </a:cubicBezTo>
                  <a:cubicBezTo>
                    <a:pt x="25" y="208"/>
                    <a:pt x="50" y="214"/>
                    <a:pt x="74" y="214"/>
                  </a:cubicBezTo>
                  <a:cubicBezTo>
                    <a:pt x="132" y="214"/>
                    <a:pt x="170" y="186"/>
                    <a:pt x="170" y="143"/>
                  </a:cubicBezTo>
                  <a:cubicBezTo>
                    <a:pt x="170" y="112"/>
                    <a:pt x="148" y="92"/>
                    <a:pt x="113" y="84"/>
                  </a:cubicBez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27" name="Freeform 56"/>
            <p:cNvSpPr>
              <a:spLocks/>
            </p:cNvSpPr>
            <p:nvPr userDrawn="1"/>
          </p:nvSpPr>
          <p:spPr bwMode="auto">
            <a:xfrm>
              <a:off x="5356" y="4079"/>
              <a:ext cx="121" cy="103"/>
            </a:xfrm>
            <a:custGeom>
              <a:avLst/>
              <a:gdLst/>
              <a:ahLst/>
              <a:cxnLst>
                <a:cxn ang="0">
                  <a:pos x="158" y="0"/>
                </a:cxn>
                <a:cxn ang="0">
                  <a:pos x="131" y="94"/>
                </a:cxn>
                <a:cxn ang="0">
                  <a:pos x="122" y="133"/>
                </a:cxn>
                <a:cxn ang="0">
                  <a:pos x="113" y="96"/>
                </a:cxn>
                <a:cxn ang="0">
                  <a:pos x="87" y="0"/>
                </a:cxn>
                <a:cxn ang="0">
                  <a:pos x="22" y="0"/>
                </a:cxn>
                <a:cxn ang="0">
                  <a:pos x="0" y="207"/>
                </a:cxn>
                <a:cxn ang="0">
                  <a:pos x="52" y="207"/>
                </a:cxn>
                <a:cxn ang="0">
                  <a:pos x="58" y="106"/>
                </a:cxn>
                <a:cxn ang="0">
                  <a:pos x="60" y="62"/>
                </a:cxn>
                <a:cxn ang="0">
                  <a:pos x="70" y="106"/>
                </a:cxn>
                <a:cxn ang="0">
                  <a:pos x="98" y="207"/>
                </a:cxn>
                <a:cxn ang="0">
                  <a:pos x="142" y="207"/>
                </a:cxn>
                <a:cxn ang="0">
                  <a:pos x="173" y="103"/>
                </a:cxn>
                <a:cxn ang="0">
                  <a:pos x="183" y="66"/>
                </a:cxn>
                <a:cxn ang="0">
                  <a:pos x="186" y="104"/>
                </a:cxn>
                <a:cxn ang="0">
                  <a:pos x="192" y="207"/>
                </a:cxn>
                <a:cxn ang="0">
                  <a:pos x="243" y="207"/>
                </a:cxn>
                <a:cxn ang="0">
                  <a:pos x="222" y="0"/>
                </a:cxn>
                <a:cxn ang="0">
                  <a:pos x="158" y="0"/>
                </a:cxn>
              </a:cxnLst>
              <a:rect l="0" t="0" r="r" b="b"/>
              <a:pathLst>
                <a:path w="243" h="207">
                  <a:moveTo>
                    <a:pt x="158" y="0"/>
                  </a:moveTo>
                  <a:cubicBezTo>
                    <a:pt x="131" y="94"/>
                    <a:pt x="131" y="94"/>
                    <a:pt x="131" y="94"/>
                  </a:cubicBezTo>
                  <a:cubicBezTo>
                    <a:pt x="127" y="106"/>
                    <a:pt x="124" y="121"/>
                    <a:pt x="122" y="133"/>
                  </a:cubicBezTo>
                  <a:cubicBezTo>
                    <a:pt x="119" y="120"/>
                    <a:pt x="117" y="110"/>
                    <a:pt x="113" y="96"/>
                  </a:cubicBezTo>
                  <a:cubicBezTo>
                    <a:pt x="87" y="0"/>
                    <a:pt x="87" y="0"/>
                    <a:pt x="87" y="0"/>
                  </a:cubicBezTo>
                  <a:cubicBezTo>
                    <a:pt x="22" y="0"/>
                    <a:pt x="22" y="0"/>
                    <a:pt x="22" y="0"/>
                  </a:cubicBezTo>
                  <a:cubicBezTo>
                    <a:pt x="0" y="207"/>
                    <a:pt x="0" y="207"/>
                    <a:pt x="0" y="207"/>
                  </a:cubicBezTo>
                  <a:cubicBezTo>
                    <a:pt x="52" y="207"/>
                    <a:pt x="52" y="207"/>
                    <a:pt x="52" y="207"/>
                  </a:cubicBezTo>
                  <a:cubicBezTo>
                    <a:pt x="58" y="106"/>
                    <a:pt x="58" y="106"/>
                    <a:pt x="58" y="106"/>
                  </a:cubicBezTo>
                  <a:cubicBezTo>
                    <a:pt x="59" y="93"/>
                    <a:pt x="60" y="76"/>
                    <a:pt x="60" y="62"/>
                  </a:cubicBezTo>
                  <a:cubicBezTo>
                    <a:pt x="63" y="79"/>
                    <a:pt x="67" y="97"/>
                    <a:pt x="70" y="106"/>
                  </a:cubicBezTo>
                  <a:cubicBezTo>
                    <a:pt x="98" y="207"/>
                    <a:pt x="98" y="207"/>
                    <a:pt x="98" y="207"/>
                  </a:cubicBezTo>
                  <a:cubicBezTo>
                    <a:pt x="142" y="207"/>
                    <a:pt x="142" y="207"/>
                    <a:pt x="142" y="207"/>
                  </a:cubicBezTo>
                  <a:cubicBezTo>
                    <a:pt x="173" y="103"/>
                    <a:pt x="173" y="103"/>
                    <a:pt x="173" y="103"/>
                  </a:cubicBezTo>
                  <a:cubicBezTo>
                    <a:pt x="176" y="92"/>
                    <a:pt x="181" y="78"/>
                    <a:pt x="183" y="66"/>
                  </a:cubicBezTo>
                  <a:cubicBezTo>
                    <a:pt x="184" y="81"/>
                    <a:pt x="185" y="93"/>
                    <a:pt x="186" y="104"/>
                  </a:cubicBezTo>
                  <a:cubicBezTo>
                    <a:pt x="192" y="207"/>
                    <a:pt x="192" y="207"/>
                    <a:pt x="192" y="207"/>
                  </a:cubicBezTo>
                  <a:cubicBezTo>
                    <a:pt x="243" y="207"/>
                    <a:pt x="243" y="207"/>
                    <a:pt x="243" y="207"/>
                  </a:cubicBezTo>
                  <a:cubicBezTo>
                    <a:pt x="222" y="0"/>
                    <a:pt x="222" y="0"/>
                    <a:pt x="222" y="0"/>
                  </a:cubicBezTo>
                  <a:lnTo>
                    <a:pt x="158" y="0"/>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28" name="Freeform 57"/>
            <p:cNvSpPr>
              <a:spLocks/>
            </p:cNvSpPr>
            <p:nvPr userDrawn="1"/>
          </p:nvSpPr>
          <p:spPr bwMode="auto">
            <a:xfrm>
              <a:off x="5250" y="4079"/>
              <a:ext cx="84" cy="105"/>
            </a:xfrm>
            <a:custGeom>
              <a:avLst/>
              <a:gdLst/>
              <a:ahLst/>
              <a:cxnLst>
                <a:cxn ang="0">
                  <a:pos x="115" y="131"/>
                </a:cxn>
                <a:cxn ang="0">
                  <a:pos x="108" y="161"/>
                </a:cxn>
                <a:cxn ang="0">
                  <a:pos x="84" y="170"/>
                </a:cxn>
                <a:cxn ang="0">
                  <a:pos x="57" y="159"/>
                </a:cxn>
                <a:cxn ang="0">
                  <a:pos x="53" y="135"/>
                </a:cxn>
                <a:cxn ang="0">
                  <a:pos x="53" y="0"/>
                </a:cxn>
                <a:cxn ang="0">
                  <a:pos x="0" y="0"/>
                </a:cxn>
                <a:cxn ang="0">
                  <a:pos x="0" y="141"/>
                </a:cxn>
                <a:cxn ang="0">
                  <a:pos x="12" y="184"/>
                </a:cxn>
                <a:cxn ang="0">
                  <a:pos x="86" y="211"/>
                </a:cxn>
                <a:cxn ang="0">
                  <a:pos x="150" y="189"/>
                </a:cxn>
                <a:cxn ang="0">
                  <a:pos x="168" y="138"/>
                </a:cxn>
                <a:cxn ang="0">
                  <a:pos x="168" y="0"/>
                </a:cxn>
                <a:cxn ang="0">
                  <a:pos x="115" y="0"/>
                </a:cxn>
                <a:cxn ang="0">
                  <a:pos x="115" y="131"/>
                </a:cxn>
              </a:cxnLst>
              <a:rect l="0" t="0" r="r" b="b"/>
              <a:pathLst>
                <a:path w="168" h="211">
                  <a:moveTo>
                    <a:pt x="115" y="131"/>
                  </a:moveTo>
                  <a:cubicBezTo>
                    <a:pt x="115" y="152"/>
                    <a:pt x="112" y="158"/>
                    <a:pt x="108" y="161"/>
                  </a:cubicBezTo>
                  <a:cubicBezTo>
                    <a:pt x="103" y="166"/>
                    <a:pt x="94" y="170"/>
                    <a:pt x="84" y="170"/>
                  </a:cubicBezTo>
                  <a:cubicBezTo>
                    <a:pt x="72" y="170"/>
                    <a:pt x="62" y="166"/>
                    <a:pt x="57" y="159"/>
                  </a:cubicBezTo>
                  <a:cubicBezTo>
                    <a:pt x="53" y="154"/>
                    <a:pt x="53" y="147"/>
                    <a:pt x="53" y="135"/>
                  </a:cubicBezTo>
                  <a:cubicBezTo>
                    <a:pt x="53" y="0"/>
                    <a:pt x="53" y="0"/>
                    <a:pt x="53" y="0"/>
                  </a:cubicBezTo>
                  <a:cubicBezTo>
                    <a:pt x="0" y="0"/>
                    <a:pt x="0" y="0"/>
                    <a:pt x="0" y="0"/>
                  </a:cubicBezTo>
                  <a:cubicBezTo>
                    <a:pt x="0" y="141"/>
                    <a:pt x="0" y="141"/>
                    <a:pt x="0" y="141"/>
                  </a:cubicBezTo>
                  <a:cubicBezTo>
                    <a:pt x="0" y="160"/>
                    <a:pt x="3" y="173"/>
                    <a:pt x="12" y="184"/>
                  </a:cubicBezTo>
                  <a:cubicBezTo>
                    <a:pt x="25" y="202"/>
                    <a:pt x="52" y="211"/>
                    <a:pt x="86" y="211"/>
                  </a:cubicBezTo>
                  <a:cubicBezTo>
                    <a:pt x="118" y="211"/>
                    <a:pt x="139" y="200"/>
                    <a:pt x="150" y="189"/>
                  </a:cubicBezTo>
                  <a:cubicBezTo>
                    <a:pt x="162" y="178"/>
                    <a:pt x="168" y="168"/>
                    <a:pt x="168" y="138"/>
                  </a:cubicBezTo>
                  <a:cubicBezTo>
                    <a:pt x="168" y="0"/>
                    <a:pt x="168" y="0"/>
                    <a:pt x="168" y="0"/>
                  </a:cubicBezTo>
                  <a:cubicBezTo>
                    <a:pt x="115" y="0"/>
                    <a:pt x="115" y="0"/>
                    <a:pt x="115" y="0"/>
                  </a:cubicBezTo>
                  <a:lnTo>
                    <a:pt x="115" y="131"/>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29" name="Freeform 58"/>
            <p:cNvSpPr>
              <a:spLocks/>
            </p:cNvSpPr>
            <p:nvPr userDrawn="1"/>
          </p:nvSpPr>
          <p:spPr bwMode="auto">
            <a:xfrm>
              <a:off x="5878" y="4079"/>
              <a:ext cx="84" cy="103"/>
            </a:xfrm>
            <a:custGeom>
              <a:avLst/>
              <a:gdLst/>
              <a:ahLst/>
              <a:cxnLst>
                <a:cxn ang="0">
                  <a:pos x="0" y="0"/>
                </a:cxn>
                <a:cxn ang="0">
                  <a:pos x="0" y="41"/>
                </a:cxn>
                <a:cxn ang="0">
                  <a:pos x="53" y="41"/>
                </a:cxn>
                <a:cxn ang="0">
                  <a:pos x="53" y="207"/>
                </a:cxn>
                <a:cxn ang="0">
                  <a:pos x="106" y="207"/>
                </a:cxn>
                <a:cxn ang="0">
                  <a:pos x="106" y="41"/>
                </a:cxn>
                <a:cxn ang="0">
                  <a:pos x="147" y="41"/>
                </a:cxn>
                <a:cxn ang="0">
                  <a:pos x="167" y="0"/>
                </a:cxn>
                <a:cxn ang="0">
                  <a:pos x="0" y="0"/>
                </a:cxn>
              </a:cxnLst>
              <a:rect l="0" t="0" r="r" b="b"/>
              <a:pathLst>
                <a:path w="167" h="207">
                  <a:moveTo>
                    <a:pt x="0" y="0"/>
                  </a:moveTo>
                  <a:cubicBezTo>
                    <a:pt x="0" y="41"/>
                    <a:pt x="0" y="41"/>
                    <a:pt x="0" y="41"/>
                  </a:cubicBezTo>
                  <a:cubicBezTo>
                    <a:pt x="53" y="41"/>
                    <a:pt x="53" y="41"/>
                    <a:pt x="53" y="41"/>
                  </a:cubicBezTo>
                  <a:cubicBezTo>
                    <a:pt x="53" y="207"/>
                    <a:pt x="53" y="207"/>
                    <a:pt x="53" y="207"/>
                  </a:cubicBezTo>
                  <a:cubicBezTo>
                    <a:pt x="106" y="207"/>
                    <a:pt x="106" y="207"/>
                    <a:pt x="106" y="207"/>
                  </a:cubicBezTo>
                  <a:cubicBezTo>
                    <a:pt x="106" y="41"/>
                    <a:pt x="106" y="41"/>
                    <a:pt x="106" y="41"/>
                  </a:cubicBezTo>
                  <a:cubicBezTo>
                    <a:pt x="147" y="41"/>
                    <a:pt x="147" y="41"/>
                    <a:pt x="147" y="41"/>
                  </a:cubicBezTo>
                  <a:cubicBezTo>
                    <a:pt x="159" y="33"/>
                    <a:pt x="167" y="0"/>
                    <a:pt x="167" y="0"/>
                  </a:cubicBezTo>
                  <a:lnTo>
                    <a:pt x="0" y="0"/>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30" name="Freeform 59"/>
            <p:cNvSpPr>
              <a:spLocks/>
            </p:cNvSpPr>
            <p:nvPr userDrawn="1"/>
          </p:nvSpPr>
          <p:spPr bwMode="auto">
            <a:xfrm>
              <a:off x="5160" y="4079"/>
              <a:ext cx="67" cy="103"/>
            </a:xfrm>
            <a:custGeom>
              <a:avLst/>
              <a:gdLst/>
              <a:ahLst/>
              <a:cxnLst>
                <a:cxn ang="0">
                  <a:pos x="52" y="119"/>
                </a:cxn>
                <a:cxn ang="0">
                  <a:pos x="112" y="119"/>
                </a:cxn>
                <a:cxn ang="0">
                  <a:pos x="112" y="79"/>
                </a:cxn>
                <a:cxn ang="0">
                  <a:pos x="51" y="79"/>
                </a:cxn>
                <a:cxn ang="0">
                  <a:pos x="51" y="40"/>
                </a:cxn>
                <a:cxn ang="0">
                  <a:pos x="112" y="40"/>
                </a:cxn>
                <a:cxn ang="0">
                  <a:pos x="130" y="4"/>
                </a:cxn>
                <a:cxn ang="0">
                  <a:pos x="131" y="0"/>
                </a:cxn>
                <a:cxn ang="0">
                  <a:pos x="0" y="0"/>
                </a:cxn>
                <a:cxn ang="0">
                  <a:pos x="0" y="207"/>
                </a:cxn>
                <a:cxn ang="0">
                  <a:pos x="133" y="207"/>
                </a:cxn>
                <a:cxn ang="0">
                  <a:pos x="133" y="165"/>
                </a:cxn>
                <a:cxn ang="0">
                  <a:pos x="52" y="165"/>
                </a:cxn>
                <a:cxn ang="0">
                  <a:pos x="52" y="119"/>
                </a:cxn>
              </a:cxnLst>
              <a:rect l="0" t="0" r="r" b="b"/>
              <a:pathLst>
                <a:path w="133" h="207">
                  <a:moveTo>
                    <a:pt x="52" y="119"/>
                  </a:moveTo>
                  <a:cubicBezTo>
                    <a:pt x="112" y="119"/>
                    <a:pt x="112" y="119"/>
                    <a:pt x="112" y="119"/>
                  </a:cubicBezTo>
                  <a:cubicBezTo>
                    <a:pt x="112" y="79"/>
                    <a:pt x="112" y="79"/>
                    <a:pt x="112" y="79"/>
                  </a:cubicBezTo>
                  <a:cubicBezTo>
                    <a:pt x="51" y="79"/>
                    <a:pt x="51" y="79"/>
                    <a:pt x="51" y="79"/>
                  </a:cubicBezTo>
                  <a:cubicBezTo>
                    <a:pt x="51" y="40"/>
                    <a:pt x="51" y="40"/>
                    <a:pt x="51" y="40"/>
                  </a:cubicBezTo>
                  <a:cubicBezTo>
                    <a:pt x="112" y="40"/>
                    <a:pt x="112" y="40"/>
                    <a:pt x="112" y="40"/>
                  </a:cubicBezTo>
                  <a:cubicBezTo>
                    <a:pt x="121" y="33"/>
                    <a:pt x="128" y="13"/>
                    <a:pt x="130" y="4"/>
                  </a:cubicBezTo>
                  <a:cubicBezTo>
                    <a:pt x="131" y="0"/>
                    <a:pt x="131" y="0"/>
                    <a:pt x="131" y="0"/>
                  </a:cubicBezTo>
                  <a:cubicBezTo>
                    <a:pt x="0" y="0"/>
                    <a:pt x="0" y="0"/>
                    <a:pt x="0" y="0"/>
                  </a:cubicBezTo>
                  <a:cubicBezTo>
                    <a:pt x="0" y="207"/>
                    <a:pt x="0" y="207"/>
                    <a:pt x="0" y="207"/>
                  </a:cubicBezTo>
                  <a:cubicBezTo>
                    <a:pt x="133" y="207"/>
                    <a:pt x="133" y="207"/>
                    <a:pt x="133" y="207"/>
                  </a:cubicBezTo>
                  <a:cubicBezTo>
                    <a:pt x="133" y="165"/>
                    <a:pt x="133" y="165"/>
                    <a:pt x="133" y="165"/>
                  </a:cubicBezTo>
                  <a:cubicBezTo>
                    <a:pt x="52" y="165"/>
                    <a:pt x="52" y="165"/>
                    <a:pt x="52" y="165"/>
                  </a:cubicBezTo>
                  <a:lnTo>
                    <a:pt x="52" y="119"/>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31" name="Freeform 60"/>
            <p:cNvSpPr>
              <a:spLocks/>
            </p:cNvSpPr>
            <p:nvPr userDrawn="1"/>
          </p:nvSpPr>
          <p:spPr bwMode="auto">
            <a:xfrm>
              <a:off x="5503" y="4079"/>
              <a:ext cx="67" cy="103"/>
            </a:xfrm>
            <a:custGeom>
              <a:avLst/>
              <a:gdLst/>
              <a:ahLst/>
              <a:cxnLst>
                <a:cxn ang="0">
                  <a:pos x="52" y="119"/>
                </a:cxn>
                <a:cxn ang="0">
                  <a:pos x="112" y="119"/>
                </a:cxn>
                <a:cxn ang="0">
                  <a:pos x="112" y="79"/>
                </a:cxn>
                <a:cxn ang="0">
                  <a:pos x="52" y="79"/>
                </a:cxn>
                <a:cxn ang="0">
                  <a:pos x="52" y="40"/>
                </a:cxn>
                <a:cxn ang="0">
                  <a:pos x="112" y="40"/>
                </a:cxn>
                <a:cxn ang="0">
                  <a:pos x="131" y="4"/>
                </a:cxn>
                <a:cxn ang="0">
                  <a:pos x="131" y="0"/>
                </a:cxn>
                <a:cxn ang="0">
                  <a:pos x="0" y="0"/>
                </a:cxn>
                <a:cxn ang="0">
                  <a:pos x="0" y="207"/>
                </a:cxn>
                <a:cxn ang="0">
                  <a:pos x="134" y="207"/>
                </a:cxn>
                <a:cxn ang="0">
                  <a:pos x="134" y="165"/>
                </a:cxn>
                <a:cxn ang="0">
                  <a:pos x="52" y="165"/>
                </a:cxn>
                <a:cxn ang="0">
                  <a:pos x="52" y="119"/>
                </a:cxn>
              </a:cxnLst>
              <a:rect l="0" t="0" r="r" b="b"/>
              <a:pathLst>
                <a:path w="134" h="207">
                  <a:moveTo>
                    <a:pt x="52" y="119"/>
                  </a:moveTo>
                  <a:cubicBezTo>
                    <a:pt x="112" y="119"/>
                    <a:pt x="112" y="119"/>
                    <a:pt x="112" y="119"/>
                  </a:cubicBezTo>
                  <a:cubicBezTo>
                    <a:pt x="112" y="79"/>
                    <a:pt x="112" y="79"/>
                    <a:pt x="112" y="79"/>
                  </a:cubicBezTo>
                  <a:cubicBezTo>
                    <a:pt x="52" y="79"/>
                    <a:pt x="52" y="79"/>
                    <a:pt x="52" y="79"/>
                  </a:cubicBezTo>
                  <a:cubicBezTo>
                    <a:pt x="52" y="40"/>
                    <a:pt x="52" y="40"/>
                    <a:pt x="52" y="40"/>
                  </a:cubicBezTo>
                  <a:cubicBezTo>
                    <a:pt x="112" y="40"/>
                    <a:pt x="112" y="40"/>
                    <a:pt x="112" y="40"/>
                  </a:cubicBezTo>
                  <a:cubicBezTo>
                    <a:pt x="121" y="33"/>
                    <a:pt x="128" y="13"/>
                    <a:pt x="131" y="4"/>
                  </a:cubicBezTo>
                  <a:cubicBezTo>
                    <a:pt x="131" y="0"/>
                    <a:pt x="131" y="0"/>
                    <a:pt x="131" y="0"/>
                  </a:cubicBezTo>
                  <a:cubicBezTo>
                    <a:pt x="0" y="0"/>
                    <a:pt x="0" y="0"/>
                    <a:pt x="0" y="0"/>
                  </a:cubicBezTo>
                  <a:cubicBezTo>
                    <a:pt x="0" y="207"/>
                    <a:pt x="0" y="207"/>
                    <a:pt x="0" y="207"/>
                  </a:cubicBezTo>
                  <a:cubicBezTo>
                    <a:pt x="134" y="207"/>
                    <a:pt x="134" y="207"/>
                    <a:pt x="134" y="207"/>
                  </a:cubicBezTo>
                  <a:cubicBezTo>
                    <a:pt x="134" y="165"/>
                    <a:pt x="134" y="165"/>
                    <a:pt x="134" y="165"/>
                  </a:cubicBezTo>
                  <a:cubicBezTo>
                    <a:pt x="52" y="165"/>
                    <a:pt x="52" y="165"/>
                    <a:pt x="52" y="165"/>
                  </a:cubicBezTo>
                  <a:lnTo>
                    <a:pt x="52" y="119"/>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32" name="Freeform 61"/>
            <p:cNvSpPr>
              <a:spLocks/>
            </p:cNvSpPr>
            <p:nvPr userDrawn="1"/>
          </p:nvSpPr>
          <p:spPr bwMode="auto">
            <a:xfrm>
              <a:off x="5586" y="4079"/>
              <a:ext cx="83" cy="103"/>
            </a:xfrm>
            <a:custGeom>
              <a:avLst/>
              <a:gdLst/>
              <a:ahLst/>
              <a:cxnLst>
                <a:cxn ang="0">
                  <a:pos x="0" y="0"/>
                </a:cxn>
                <a:cxn ang="0">
                  <a:pos x="0" y="41"/>
                </a:cxn>
                <a:cxn ang="0">
                  <a:pos x="54" y="41"/>
                </a:cxn>
                <a:cxn ang="0">
                  <a:pos x="54" y="207"/>
                </a:cxn>
                <a:cxn ang="0">
                  <a:pos x="106" y="207"/>
                </a:cxn>
                <a:cxn ang="0">
                  <a:pos x="106" y="41"/>
                </a:cxn>
                <a:cxn ang="0">
                  <a:pos x="147" y="41"/>
                </a:cxn>
                <a:cxn ang="0">
                  <a:pos x="168" y="0"/>
                </a:cxn>
                <a:cxn ang="0">
                  <a:pos x="0" y="0"/>
                </a:cxn>
              </a:cxnLst>
              <a:rect l="0" t="0" r="r" b="b"/>
              <a:pathLst>
                <a:path w="168" h="207">
                  <a:moveTo>
                    <a:pt x="0" y="0"/>
                  </a:moveTo>
                  <a:cubicBezTo>
                    <a:pt x="0" y="41"/>
                    <a:pt x="0" y="41"/>
                    <a:pt x="0" y="41"/>
                  </a:cubicBezTo>
                  <a:cubicBezTo>
                    <a:pt x="54" y="41"/>
                    <a:pt x="54" y="41"/>
                    <a:pt x="54" y="41"/>
                  </a:cubicBezTo>
                  <a:cubicBezTo>
                    <a:pt x="54" y="207"/>
                    <a:pt x="54" y="207"/>
                    <a:pt x="54" y="207"/>
                  </a:cubicBezTo>
                  <a:cubicBezTo>
                    <a:pt x="106" y="207"/>
                    <a:pt x="106" y="207"/>
                    <a:pt x="106" y="207"/>
                  </a:cubicBezTo>
                  <a:cubicBezTo>
                    <a:pt x="106" y="41"/>
                    <a:pt x="106" y="41"/>
                    <a:pt x="106" y="41"/>
                  </a:cubicBezTo>
                  <a:cubicBezTo>
                    <a:pt x="147" y="41"/>
                    <a:pt x="147" y="41"/>
                    <a:pt x="147" y="41"/>
                  </a:cubicBezTo>
                  <a:cubicBezTo>
                    <a:pt x="159" y="33"/>
                    <a:pt x="168" y="0"/>
                    <a:pt x="168" y="0"/>
                  </a:cubicBezTo>
                  <a:lnTo>
                    <a:pt x="0" y="0"/>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pic>
          <p:nvPicPr>
            <p:cNvPr id="33" name="Picture 62"/>
            <p:cNvPicPr>
              <a:picLocks noChangeAspect="1" noChangeArrowheads="1"/>
            </p:cNvPicPr>
            <p:nvPr userDrawn="1"/>
          </p:nvPicPr>
          <p:blipFill>
            <a:blip r:embed="rId3" cstate="print"/>
            <a:srcRect/>
            <a:stretch>
              <a:fillRect/>
            </a:stretch>
          </p:blipFill>
          <p:spPr bwMode="auto">
            <a:xfrm>
              <a:off x="4929" y="4026"/>
              <a:ext cx="176" cy="176"/>
            </a:xfrm>
            <a:prstGeom prst="rect">
              <a:avLst/>
            </a:prstGeom>
            <a:noFill/>
            <a:ln w="9525">
              <a:noFill/>
              <a:miter lim="800000"/>
              <a:headEnd/>
              <a:tailEnd/>
            </a:ln>
          </p:spPr>
        </p:pic>
      </p:grpSp>
      <p:sp>
        <p:nvSpPr>
          <p:cNvPr id="328706" name="Rectangle 2"/>
          <p:cNvSpPr>
            <a:spLocks noGrp="1" noChangeArrowheads="1"/>
          </p:cNvSpPr>
          <p:nvPr>
            <p:ph type="ctrTitle" sz="quarter"/>
          </p:nvPr>
        </p:nvSpPr>
        <p:spPr>
          <a:xfrm>
            <a:off x="3660537" y="666763"/>
            <a:ext cx="5240215" cy="1319213"/>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3651745" y="1992326"/>
            <a:ext cx="5256335" cy="1093787"/>
          </a:xfrm>
        </p:spPr>
        <p:txBody>
          <a:bodyPr/>
          <a:lstStyle>
            <a:lvl1pPr marL="0" indent="0">
              <a:defRPr sz="1800">
                <a:solidFill>
                  <a:schemeClr val="bg1"/>
                </a:solidFill>
                <a:latin typeface="Century Gothic" pitchFamily="34" charset="0"/>
              </a:defRPr>
            </a:lvl1pPr>
          </a:lstStyle>
          <a:p>
            <a:r>
              <a:rPr lang="en-GB"/>
              <a:t>Click to edit Master subtitle style</a:t>
            </a:r>
          </a:p>
        </p:txBody>
      </p:sp>
      <p:sp>
        <p:nvSpPr>
          <p:cNvPr id="35" name="TextBox 34"/>
          <p:cNvSpPr txBox="1"/>
          <p:nvPr userDrawn="1"/>
        </p:nvSpPr>
        <p:spPr>
          <a:xfrm>
            <a:off x="118582" y="6453336"/>
            <a:ext cx="6646892" cy="261610"/>
          </a:xfrm>
          <a:prstGeom prst="rect">
            <a:avLst/>
          </a:prstGeom>
          <a:noFill/>
        </p:spPr>
        <p:txBody>
          <a:bodyPr wrap="square">
            <a:spAutoFit/>
          </a:bodyPr>
          <a:lstStyle/>
          <a:p>
            <a:pPr eaLnBrk="0" fontAlgn="base" hangingPunct="0">
              <a:spcBef>
                <a:spcPct val="0"/>
              </a:spcBef>
              <a:spcAft>
                <a:spcPct val="0"/>
              </a:spcAft>
              <a:defRPr/>
            </a:pPr>
            <a:r>
              <a:rPr lang="en-GB" sz="1100" b="1" dirty="0" smtClean="0">
                <a:solidFill>
                  <a:srgbClr val="002060"/>
                </a:solidFill>
                <a:latin typeface="BankGothic Md BT"/>
              </a:rPr>
              <a:t>GSICS UV Sub-group</a:t>
            </a:r>
            <a:r>
              <a:rPr lang="en-GB" sz="1100" b="1" baseline="0" dirty="0" smtClean="0">
                <a:solidFill>
                  <a:srgbClr val="002060"/>
                </a:solidFill>
                <a:latin typeface="BankGothic Md BT"/>
              </a:rPr>
              <a:t> Web-Meeting December </a:t>
            </a:r>
            <a:r>
              <a:rPr lang="en-GB" sz="1100" b="1" dirty="0" smtClean="0">
                <a:solidFill>
                  <a:srgbClr val="002060"/>
                </a:solidFill>
                <a:latin typeface="BankGothic Md BT"/>
              </a:rPr>
              <a:t>2014</a:t>
            </a:r>
            <a:r>
              <a:rPr lang="en-GB" sz="1100" b="1" dirty="0">
                <a:solidFill>
                  <a:srgbClr val="002060"/>
                </a:solidFill>
                <a:latin typeface="BankGothic Md BT"/>
              </a:rPr>
              <a:t>	</a:t>
            </a:r>
            <a:r>
              <a:rPr lang="de-DE" sz="1100" b="1" dirty="0">
                <a:solidFill>
                  <a:srgbClr val="002060"/>
                </a:solidFill>
                <a:latin typeface="BankGothic Md BT"/>
              </a:rPr>
              <a:t>Slide: </a:t>
            </a:r>
            <a:fld id="{D2DDE2D0-36E2-4D3C-A9AF-713EED030A7F}" type="slidenum">
              <a:rPr lang="de-DE" sz="1100" b="1">
                <a:solidFill>
                  <a:srgbClr val="002060"/>
                </a:solidFill>
                <a:latin typeface="BankGothic Md BT"/>
              </a:rPr>
              <a:pPr eaLnBrk="0" fontAlgn="base" hangingPunct="0">
                <a:spcBef>
                  <a:spcPct val="0"/>
                </a:spcBef>
                <a:spcAft>
                  <a:spcPct val="0"/>
                </a:spcAft>
                <a:defRPr/>
              </a:pPr>
              <a:t>‹#›</a:t>
            </a:fld>
            <a:endParaRPr lang="de-DE" sz="1100" b="1" dirty="0">
              <a:solidFill>
                <a:srgbClr val="002060"/>
              </a:solidFill>
              <a:latin typeface="BankGothic Md BT"/>
            </a:endParaRPr>
          </a:p>
        </p:txBody>
      </p:sp>
    </p:spTree>
  </p:cSld>
  <p:clrMapOvr>
    <a:masterClrMapping/>
  </p:clrMapOvr>
  <p:transition/>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pic>
        <p:nvPicPr>
          <p:cNvPr id="7" name="Picture 6" descr="EUMETSATLogo_hor_noTagline_gradient_CMYK"/>
          <p:cNvPicPr>
            <a:picLocks noChangeAspect="1" noChangeArrowheads="1"/>
          </p:cNvPicPr>
          <p:nvPr userDrawn="1"/>
        </p:nvPicPr>
        <p:blipFill>
          <a:blip r:embed="rId2" cstate="print"/>
          <a:srcRect/>
          <a:stretch>
            <a:fillRect/>
          </a:stretch>
        </p:blipFill>
        <p:spPr bwMode="auto">
          <a:xfrm>
            <a:off x="6632331" y="6092825"/>
            <a:ext cx="2349012" cy="630238"/>
          </a:xfrm>
          <a:prstGeom prst="rect">
            <a:avLst/>
          </a:prstGeom>
          <a:noFill/>
          <a:ln w="9525">
            <a:noFill/>
            <a:miter lim="800000"/>
            <a:headEnd/>
            <a:tailEnd/>
          </a:ln>
        </p:spPr>
      </p:pic>
      <p:sp>
        <p:nvSpPr>
          <p:cNvPr id="4" name="TextBox 3"/>
          <p:cNvSpPr txBox="1"/>
          <p:nvPr userDrawn="1"/>
        </p:nvSpPr>
        <p:spPr>
          <a:xfrm>
            <a:off x="118582" y="6453336"/>
            <a:ext cx="6646892" cy="261610"/>
          </a:xfrm>
          <a:prstGeom prst="rect">
            <a:avLst/>
          </a:prstGeom>
          <a:noFill/>
        </p:spPr>
        <p:txBody>
          <a:bodyPr wrap="square">
            <a:spAutoFit/>
          </a:bodyPr>
          <a:lstStyle/>
          <a:p>
            <a:pPr eaLnBrk="0" fontAlgn="base" hangingPunct="0">
              <a:spcBef>
                <a:spcPct val="0"/>
              </a:spcBef>
              <a:spcAft>
                <a:spcPct val="0"/>
              </a:spcAft>
              <a:defRPr/>
            </a:pPr>
            <a:r>
              <a:rPr lang="en-GB" sz="1100" b="1" dirty="0" smtClean="0">
                <a:solidFill>
                  <a:srgbClr val="002060"/>
                </a:solidFill>
                <a:latin typeface="BankGothic Md BT"/>
              </a:rPr>
              <a:t>GSICS UV Sub-group</a:t>
            </a:r>
            <a:r>
              <a:rPr lang="en-GB" sz="1100" b="1" baseline="0" dirty="0" smtClean="0">
                <a:solidFill>
                  <a:srgbClr val="002060"/>
                </a:solidFill>
                <a:latin typeface="BankGothic Md BT"/>
              </a:rPr>
              <a:t> Web-Meeting December </a:t>
            </a:r>
            <a:r>
              <a:rPr lang="en-GB" sz="1100" b="1" dirty="0" smtClean="0">
                <a:solidFill>
                  <a:srgbClr val="002060"/>
                </a:solidFill>
                <a:latin typeface="BankGothic Md BT"/>
              </a:rPr>
              <a:t>2014 </a:t>
            </a:r>
            <a:r>
              <a:rPr lang="en-GB" sz="1100" b="1" dirty="0">
                <a:solidFill>
                  <a:srgbClr val="002060"/>
                </a:solidFill>
                <a:latin typeface="BankGothic Md BT"/>
              </a:rPr>
              <a:t>	</a:t>
            </a:r>
            <a:r>
              <a:rPr lang="de-DE" sz="1100" b="1" dirty="0">
                <a:solidFill>
                  <a:srgbClr val="002060"/>
                </a:solidFill>
                <a:latin typeface="BankGothic Md BT"/>
              </a:rPr>
              <a:t>Slide: </a:t>
            </a:r>
            <a:fld id="{D2DDE2D0-36E2-4D3C-A9AF-713EED030A7F}" type="slidenum">
              <a:rPr lang="de-DE" sz="1100" b="1">
                <a:solidFill>
                  <a:srgbClr val="002060"/>
                </a:solidFill>
                <a:latin typeface="BankGothic Md BT"/>
              </a:rPr>
              <a:pPr eaLnBrk="0" fontAlgn="base" hangingPunct="0">
                <a:spcBef>
                  <a:spcPct val="0"/>
                </a:spcBef>
                <a:spcAft>
                  <a:spcPct val="0"/>
                </a:spcAft>
                <a:defRPr/>
              </a:pPr>
              <a:t>‹#›</a:t>
            </a:fld>
            <a:endParaRPr lang="de-DE" sz="1100" b="1" dirty="0">
              <a:solidFill>
                <a:srgbClr val="002060"/>
              </a:solidFill>
              <a:latin typeface="BankGothic Md BT"/>
            </a:endParaRPr>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pic>
        <p:nvPicPr>
          <p:cNvPr id="6" name="Picture 6" descr="EUMETSATLogo_hor_noTagline_gradient_CMYK"/>
          <p:cNvPicPr>
            <a:picLocks noChangeAspect="1" noChangeArrowheads="1"/>
          </p:cNvPicPr>
          <p:nvPr userDrawn="1"/>
        </p:nvPicPr>
        <p:blipFill>
          <a:blip r:embed="rId2" cstate="print"/>
          <a:srcRect/>
          <a:stretch>
            <a:fillRect/>
          </a:stretch>
        </p:blipFill>
        <p:spPr bwMode="auto">
          <a:xfrm>
            <a:off x="6632331" y="6092825"/>
            <a:ext cx="2349012" cy="63023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latin typeface="Tahoma" pitchFamily="34" charset="0"/>
                <a:cs typeface="Tahoma" pitchFamily="34" charset="0"/>
              </a:defRPr>
            </a:lvl1pPr>
            <a:lvl2pPr>
              <a:defRPr sz="1800">
                <a:latin typeface="Tahoma" pitchFamily="34" charset="0"/>
                <a:cs typeface="Tahoma" pitchFamily="34" charset="0"/>
              </a:defRPr>
            </a:lvl2pPr>
            <a:lvl3pPr>
              <a:defRPr sz="1800">
                <a:solidFill>
                  <a:schemeClr val="tx2"/>
                </a:solidFill>
                <a:latin typeface="Tahoma" pitchFamily="34" charset="0"/>
                <a:cs typeface="Tahoma" pitchFamily="34" charset="0"/>
              </a:defRPr>
            </a:lvl3pPr>
            <a:lvl4pPr>
              <a:defRPr sz="1800">
                <a:solidFill>
                  <a:schemeClr val="tx2"/>
                </a:solidFill>
                <a:latin typeface="Tahoma" pitchFamily="34" charset="0"/>
                <a:cs typeface="Tahoma" pitchFamily="34" charset="0"/>
              </a:defRPr>
            </a:lvl4pPr>
            <a:lvl5pPr>
              <a:defRPr sz="1800">
                <a:solidFill>
                  <a:schemeClr val="tx2"/>
                </a:solidFill>
                <a:latin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118582" y="6453336"/>
            <a:ext cx="6646892" cy="261610"/>
          </a:xfrm>
          <a:prstGeom prst="rect">
            <a:avLst/>
          </a:prstGeom>
          <a:noFill/>
        </p:spPr>
        <p:txBody>
          <a:bodyPr wrap="square">
            <a:spAutoFit/>
          </a:bodyPr>
          <a:lstStyle/>
          <a:p>
            <a:pPr eaLnBrk="0" fontAlgn="base" hangingPunct="0">
              <a:spcBef>
                <a:spcPct val="0"/>
              </a:spcBef>
              <a:spcAft>
                <a:spcPct val="0"/>
              </a:spcAft>
              <a:defRPr/>
            </a:pPr>
            <a:r>
              <a:rPr lang="en-GB" sz="1100" b="1" dirty="0" smtClean="0">
                <a:solidFill>
                  <a:srgbClr val="002060"/>
                </a:solidFill>
                <a:latin typeface="BankGothic Md BT"/>
              </a:rPr>
              <a:t>GSICS UV Sub-group</a:t>
            </a:r>
            <a:r>
              <a:rPr lang="en-GB" sz="1100" b="1" baseline="0" dirty="0" smtClean="0">
                <a:solidFill>
                  <a:srgbClr val="002060"/>
                </a:solidFill>
                <a:latin typeface="BankGothic Md BT"/>
              </a:rPr>
              <a:t> Web-Meeting December </a:t>
            </a:r>
            <a:r>
              <a:rPr lang="en-GB" sz="1100" b="1" dirty="0" smtClean="0">
                <a:solidFill>
                  <a:srgbClr val="002060"/>
                </a:solidFill>
                <a:latin typeface="BankGothic Md BT"/>
              </a:rPr>
              <a:t>2014 </a:t>
            </a:r>
            <a:r>
              <a:rPr lang="en-GB" sz="1100" b="1" dirty="0">
                <a:solidFill>
                  <a:srgbClr val="002060"/>
                </a:solidFill>
                <a:latin typeface="BankGothic Md BT"/>
              </a:rPr>
              <a:t>	</a:t>
            </a:r>
            <a:r>
              <a:rPr lang="de-DE" sz="1100" b="1" dirty="0">
                <a:solidFill>
                  <a:srgbClr val="002060"/>
                </a:solidFill>
                <a:latin typeface="BankGothic Md BT"/>
              </a:rPr>
              <a:t>Slide: </a:t>
            </a:r>
            <a:fld id="{D2DDE2D0-36E2-4D3C-A9AF-713EED030A7F}" type="slidenum">
              <a:rPr lang="de-DE" sz="1100" b="1">
                <a:solidFill>
                  <a:srgbClr val="002060"/>
                </a:solidFill>
                <a:latin typeface="BankGothic Md BT"/>
              </a:rPr>
              <a:pPr eaLnBrk="0" fontAlgn="base" hangingPunct="0">
                <a:spcBef>
                  <a:spcPct val="0"/>
                </a:spcBef>
                <a:spcAft>
                  <a:spcPct val="0"/>
                </a:spcAft>
                <a:defRPr/>
              </a:pPr>
              <a:t>‹#›</a:t>
            </a:fld>
            <a:endParaRPr lang="de-DE" sz="1100" b="1" dirty="0">
              <a:solidFill>
                <a:srgbClr val="002060"/>
              </a:solidFill>
              <a:latin typeface="BankGothic Md BT"/>
            </a:endParaRPr>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00404" y="238125"/>
            <a:ext cx="8446477" cy="8397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grpSp>
        <p:nvGrpSpPr>
          <p:cNvPr id="2" name="Group 41"/>
          <p:cNvGrpSpPr>
            <a:grpSpLocks noChangeAspect="1"/>
          </p:cNvGrpSpPr>
          <p:nvPr/>
        </p:nvGrpSpPr>
        <p:grpSpPr bwMode="auto">
          <a:xfrm>
            <a:off x="7142291" y="6307151"/>
            <a:ext cx="1674935" cy="447675"/>
            <a:chOff x="4874" y="3973"/>
            <a:chExt cx="1143" cy="282"/>
          </a:xfrm>
        </p:grpSpPr>
        <p:sp>
          <p:nvSpPr>
            <p:cNvPr id="327722" name="AutoShape 42"/>
            <p:cNvSpPr>
              <a:spLocks noChangeAspect="1" noChangeArrowheads="1" noTextEdit="1"/>
            </p:cNvSpPr>
            <p:nvPr userDrawn="1"/>
          </p:nvSpPr>
          <p:spPr bwMode="auto">
            <a:xfrm>
              <a:off x="4874" y="3973"/>
              <a:ext cx="1143" cy="282"/>
            </a:xfrm>
            <a:prstGeom prst="rect">
              <a:avLst/>
            </a:prstGeom>
            <a:noFill/>
            <a:ln w="9525">
              <a:noFill/>
              <a:miter lim="800000"/>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327723" name="Freeform 43"/>
            <p:cNvSpPr>
              <a:spLocks noEditPoints="1"/>
            </p:cNvSpPr>
            <p:nvPr userDrawn="1"/>
          </p:nvSpPr>
          <p:spPr bwMode="auto">
            <a:xfrm>
              <a:off x="5774" y="4079"/>
              <a:ext cx="100" cy="103"/>
            </a:xfrm>
            <a:custGeom>
              <a:avLst/>
              <a:gdLst/>
              <a:ahLst/>
              <a:cxnLst>
                <a:cxn ang="0">
                  <a:pos x="128" y="0"/>
                </a:cxn>
                <a:cxn ang="0">
                  <a:pos x="76" y="0"/>
                </a:cxn>
                <a:cxn ang="0">
                  <a:pos x="0" y="207"/>
                </a:cxn>
                <a:cxn ang="0">
                  <a:pos x="54" y="207"/>
                </a:cxn>
                <a:cxn ang="0">
                  <a:pos x="69" y="163"/>
                </a:cxn>
                <a:cxn ang="0">
                  <a:pos x="130" y="163"/>
                </a:cxn>
                <a:cxn ang="0">
                  <a:pos x="146" y="207"/>
                </a:cxn>
                <a:cxn ang="0">
                  <a:pos x="200" y="207"/>
                </a:cxn>
                <a:cxn ang="0">
                  <a:pos x="128" y="0"/>
                </a:cxn>
                <a:cxn ang="0">
                  <a:pos x="81" y="125"/>
                </a:cxn>
                <a:cxn ang="0">
                  <a:pos x="100" y="57"/>
                </a:cxn>
                <a:cxn ang="0">
                  <a:pos x="119" y="125"/>
                </a:cxn>
                <a:cxn ang="0">
                  <a:pos x="81" y="125"/>
                </a:cxn>
              </a:cxnLst>
              <a:rect l="0" t="0" r="r" b="b"/>
              <a:pathLst>
                <a:path w="200" h="207">
                  <a:moveTo>
                    <a:pt x="128" y="0"/>
                  </a:moveTo>
                  <a:cubicBezTo>
                    <a:pt x="76" y="0"/>
                    <a:pt x="76" y="0"/>
                    <a:pt x="76" y="0"/>
                  </a:cubicBezTo>
                  <a:cubicBezTo>
                    <a:pt x="0" y="207"/>
                    <a:pt x="0" y="207"/>
                    <a:pt x="0" y="207"/>
                  </a:cubicBezTo>
                  <a:cubicBezTo>
                    <a:pt x="54" y="207"/>
                    <a:pt x="54" y="207"/>
                    <a:pt x="54" y="207"/>
                  </a:cubicBezTo>
                  <a:cubicBezTo>
                    <a:pt x="69" y="163"/>
                    <a:pt x="69" y="163"/>
                    <a:pt x="69" y="163"/>
                  </a:cubicBezTo>
                  <a:cubicBezTo>
                    <a:pt x="130" y="163"/>
                    <a:pt x="130" y="163"/>
                    <a:pt x="130" y="163"/>
                  </a:cubicBezTo>
                  <a:cubicBezTo>
                    <a:pt x="146" y="207"/>
                    <a:pt x="146" y="207"/>
                    <a:pt x="146" y="207"/>
                  </a:cubicBezTo>
                  <a:cubicBezTo>
                    <a:pt x="200" y="207"/>
                    <a:pt x="200" y="207"/>
                    <a:pt x="200" y="207"/>
                  </a:cubicBezTo>
                  <a:lnTo>
                    <a:pt x="128" y="0"/>
                  </a:lnTo>
                  <a:close/>
                  <a:moveTo>
                    <a:pt x="81" y="125"/>
                  </a:moveTo>
                  <a:cubicBezTo>
                    <a:pt x="87" y="103"/>
                    <a:pt x="96" y="78"/>
                    <a:pt x="100" y="57"/>
                  </a:cubicBezTo>
                  <a:cubicBezTo>
                    <a:pt x="104" y="78"/>
                    <a:pt x="113" y="103"/>
                    <a:pt x="119" y="125"/>
                  </a:cubicBezTo>
                  <a:lnTo>
                    <a:pt x="81" y="125"/>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327724" name="Freeform 44"/>
            <p:cNvSpPr>
              <a:spLocks/>
            </p:cNvSpPr>
            <p:nvPr userDrawn="1"/>
          </p:nvSpPr>
          <p:spPr bwMode="auto">
            <a:xfrm>
              <a:off x="5676" y="4077"/>
              <a:ext cx="85" cy="107"/>
            </a:xfrm>
            <a:custGeom>
              <a:avLst/>
              <a:gdLst/>
              <a:ahLst/>
              <a:cxnLst>
                <a:cxn ang="0">
                  <a:pos x="113" y="84"/>
                </a:cxn>
                <a:cxn ang="0">
                  <a:pos x="86" y="78"/>
                </a:cxn>
                <a:cxn ang="0">
                  <a:pos x="65" y="60"/>
                </a:cxn>
                <a:cxn ang="0">
                  <a:pos x="92" y="41"/>
                </a:cxn>
                <a:cxn ang="0">
                  <a:pos x="145" y="56"/>
                </a:cxn>
                <a:cxn ang="0">
                  <a:pos x="168" y="21"/>
                </a:cxn>
                <a:cxn ang="0">
                  <a:pos x="91" y="0"/>
                </a:cxn>
                <a:cxn ang="0">
                  <a:pos x="8" y="65"/>
                </a:cxn>
                <a:cxn ang="0">
                  <a:pos x="17" y="96"/>
                </a:cxn>
                <a:cxn ang="0">
                  <a:pos x="61" y="125"/>
                </a:cxn>
                <a:cxn ang="0">
                  <a:pos x="87" y="131"/>
                </a:cxn>
                <a:cxn ang="0">
                  <a:pos x="113" y="153"/>
                </a:cxn>
                <a:cxn ang="0">
                  <a:pos x="77" y="173"/>
                </a:cxn>
                <a:cxn ang="0">
                  <a:pos x="17" y="158"/>
                </a:cxn>
                <a:cxn ang="0">
                  <a:pos x="0" y="197"/>
                </a:cxn>
                <a:cxn ang="0">
                  <a:pos x="74" y="214"/>
                </a:cxn>
                <a:cxn ang="0">
                  <a:pos x="170" y="143"/>
                </a:cxn>
                <a:cxn ang="0">
                  <a:pos x="113" y="84"/>
                </a:cxn>
              </a:cxnLst>
              <a:rect l="0" t="0" r="r" b="b"/>
              <a:pathLst>
                <a:path w="170" h="214">
                  <a:moveTo>
                    <a:pt x="113" y="84"/>
                  </a:moveTo>
                  <a:cubicBezTo>
                    <a:pt x="86" y="78"/>
                    <a:pt x="86" y="78"/>
                    <a:pt x="86" y="78"/>
                  </a:cubicBezTo>
                  <a:cubicBezTo>
                    <a:pt x="69" y="74"/>
                    <a:pt x="65" y="69"/>
                    <a:pt x="65" y="60"/>
                  </a:cubicBezTo>
                  <a:cubicBezTo>
                    <a:pt x="65" y="48"/>
                    <a:pt x="76" y="41"/>
                    <a:pt x="92" y="41"/>
                  </a:cubicBezTo>
                  <a:cubicBezTo>
                    <a:pt x="108" y="41"/>
                    <a:pt x="125" y="46"/>
                    <a:pt x="145" y="56"/>
                  </a:cubicBezTo>
                  <a:cubicBezTo>
                    <a:pt x="168" y="21"/>
                    <a:pt x="168" y="21"/>
                    <a:pt x="168" y="21"/>
                  </a:cubicBezTo>
                  <a:cubicBezTo>
                    <a:pt x="149" y="9"/>
                    <a:pt x="118" y="0"/>
                    <a:pt x="91" y="0"/>
                  </a:cubicBezTo>
                  <a:cubicBezTo>
                    <a:pt x="42" y="0"/>
                    <a:pt x="8" y="28"/>
                    <a:pt x="8" y="65"/>
                  </a:cubicBezTo>
                  <a:cubicBezTo>
                    <a:pt x="8" y="76"/>
                    <a:pt x="11" y="86"/>
                    <a:pt x="17" y="96"/>
                  </a:cubicBezTo>
                  <a:cubicBezTo>
                    <a:pt x="25" y="110"/>
                    <a:pt x="39" y="120"/>
                    <a:pt x="61" y="125"/>
                  </a:cubicBezTo>
                  <a:cubicBezTo>
                    <a:pt x="87" y="131"/>
                    <a:pt x="87" y="131"/>
                    <a:pt x="87" y="131"/>
                  </a:cubicBezTo>
                  <a:cubicBezTo>
                    <a:pt x="105" y="135"/>
                    <a:pt x="113" y="143"/>
                    <a:pt x="113" y="153"/>
                  </a:cubicBezTo>
                  <a:cubicBezTo>
                    <a:pt x="113" y="167"/>
                    <a:pt x="101" y="173"/>
                    <a:pt x="77" y="173"/>
                  </a:cubicBezTo>
                  <a:cubicBezTo>
                    <a:pt x="55" y="173"/>
                    <a:pt x="38" y="167"/>
                    <a:pt x="17" y="158"/>
                  </a:cubicBezTo>
                  <a:cubicBezTo>
                    <a:pt x="0" y="197"/>
                    <a:pt x="0" y="197"/>
                    <a:pt x="0" y="197"/>
                  </a:cubicBezTo>
                  <a:cubicBezTo>
                    <a:pt x="25" y="208"/>
                    <a:pt x="50" y="214"/>
                    <a:pt x="74" y="214"/>
                  </a:cubicBezTo>
                  <a:cubicBezTo>
                    <a:pt x="132" y="214"/>
                    <a:pt x="170" y="186"/>
                    <a:pt x="170" y="143"/>
                  </a:cubicBezTo>
                  <a:cubicBezTo>
                    <a:pt x="170" y="112"/>
                    <a:pt x="148" y="92"/>
                    <a:pt x="113" y="84"/>
                  </a:cubicBez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327725" name="Freeform 45"/>
            <p:cNvSpPr>
              <a:spLocks/>
            </p:cNvSpPr>
            <p:nvPr userDrawn="1"/>
          </p:nvSpPr>
          <p:spPr bwMode="auto">
            <a:xfrm>
              <a:off x="5356" y="4079"/>
              <a:ext cx="121" cy="103"/>
            </a:xfrm>
            <a:custGeom>
              <a:avLst/>
              <a:gdLst/>
              <a:ahLst/>
              <a:cxnLst>
                <a:cxn ang="0">
                  <a:pos x="158" y="0"/>
                </a:cxn>
                <a:cxn ang="0">
                  <a:pos x="131" y="94"/>
                </a:cxn>
                <a:cxn ang="0">
                  <a:pos x="122" y="133"/>
                </a:cxn>
                <a:cxn ang="0">
                  <a:pos x="113" y="96"/>
                </a:cxn>
                <a:cxn ang="0">
                  <a:pos x="87" y="0"/>
                </a:cxn>
                <a:cxn ang="0">
                  <a:pos x="22" y="0"/>
                </a:cxn>
                <a:cxn ang="0">
                  <a:pos x="0" y="207"/>
                </a:cxn>
                <a:cxn ang="0">
                  <a:pos x="52" y="207"/>
                </a:cxn>
                <a:cxn ang="0">
                  <a:pos x="58" y="106"/>
                </a:cxn>
                <a:cxn ang="0">
                  <a:pos x="60" y="62"/>
                </a:cxn>
                <a:cxn ang="0">
                  <a:pos x="70" y="106"/>
                </a:cxn>
                <a:cxn ang="0">
                  <a:pos x="98" y="207"/>
                </a:cxn>
                <a:cxn ang="0">
                  <a:pos x="142" y="207"/>
                </a:cxn>
                <a:cxn ang="0">
                  <a:pos x="173" y="103"/>
                </a:cxn>
                <a:cxn ang="0">
                  <a:pos x="183" y="66"/>
                </a:cxn>
                <a:cxn ang="0">
                  <a:pos x="186" y="104"/>
                </a:cxn>
                <a:cxn ang="0">
                  <a:pos x="192" y="207"/>
                </a:cxn>
                <a:cxn ang="0">
                  <a:pos x="243" y="207"/>
                </a:cxn>
                <a:cxn ang="0">
                  <a:pos x="222" y="0"/>
                </a:cxn>
                <a:cxn ang="0">
                  <a:pos x="158" y="0"/>
                </a:cxn>
              </a:cxnLst>
              <a:rect l="0" t="0" r="r" b="b"/>
              <a:pathLst>
                <a:path w="243" h="207">
                  <a:moveTo>
                    <a:pt x="158" y="0"/>
                  </a:moveTo>
                  <a:cubicBezTo>
                    <a:pt x="131" y="94"/>
                    <a:pt x="131" y="94"/>
                    <a:pt x="131" y="94"/>
                  </a:cubicBezTo>
                  <a:cubicBezTo>
                    <a:pt x="127" y="106"/>
                    <a:pt x="124" y="121"/>
                    <a:pt x="122" y="133"/>
                  </a:cubicBezTo>
                  <a:cubicBezTo>
                    <a:pt x="119" y="120"/>
                    <a:pt x="117" y="110"/>
                    <a:pt x="113" y="96"/>
                  </a:cubicBezTo>
                  <a:cubicBezTo>
                    <a:pt x="87" y="0"/>
                    <a:pt x="87" y="0"/>
                    <a:pt x="87" y="0"/>
                  </a:cubicBezTo>
                  <a:cubicBezTo>
                    <a:pt x="22" y="0"/>
                    <a:pt x="22" y="0"/>
                    <a:pt x="22" y="0"/>
                  </a:cubicBezTo>
                  <a:cubicBezTo>
                    <a:pt x="0" y="207"/>
                    <a:pt x="0" y="207"/>
                    <a:pt x="0" y="207"/>
                  </a:cubicBezTo>
                  <a:cubicBezTo>
                    <a:pt x="52" y="207"/>
                    <a:pt x="52" y="207"/>
                    <a:pt x="52" y="207"/>
                  </a:cubicBezTo>
                  <a:cubicBezTo>
                    <a:pt x="58" y="106"/>
                    <a:pt x="58" y="106"/>
                    <a:pt x="58" y="106"/>
                  </a:cubicBezTo>
                  <a:cubicBezTo>
                    <a:pt x="59" y="93"/>
                    <a:pt x="60" y="76"/>
                    <a:pt x="60" y="62"/>
                  </a:cubicBezTo>
                  <a:cubicBezTo>
                    <a:pt x="63" y="79"/>
                    <a:pt x="67" y="97"/>
                    <a:pt x="70" y="106"/>
                  </a:cubicBezTo>
                  <a:cubicBezTo>
                    <a:pt x="98" y="207"/>
                    <a:pt x="98" y="207"/>
                    <a:pt x="98" y="207"/>
                  </a:cubicBezTo>
                  <a:cubicBezTo>
                    <a:pt x="142" y="207"/>
                    <a:pt x="142" y="207"/>
                    <a:pt x="142" y="207"/>
                  </a:cubicBezTo>
                  <a:cubicBezTo>
                    <a:pt x="173" y="103"/>
                    <a:pt x="173" y="103"/>
                    <a:pt x="173" y="103"/>
                  </a:cubicBezTo>
                  <a:cubicBezTo>
                    <a:pt x="176" y="92"/>
                    <a:pt x="181" y="78"/>
                    <a:pt x="183" y="66"/>
                  </a:cubicBezTo>
                  <a:cubicBezTo>
                    <a:pt x="184" y="81"/>
                    <a:pt x="185" y="93"/>
                    <a:pt x="186" y="104"/>
                  </a:cubicBezTo>
                  <a:cubicBezTo>
                    <a:pt x="192" y="207"/>
                    <a:pt x="192" y="207"/>
                    <a:pt x="192" y="207"/>
                  </a:cubicBezTo>
                  <a:cubicBezTo>
                    <a:pt x="243" y="207"/>
                    <a:pt x="243" y="207"/>
                    <a:pt x="243" y="207"/>
                  </a:cubicBezTo>
                  <a:cubicBezTo>
                    <a:pt x="222" y="0"/>
                    <a:pt x="222" y="0"/>
                    <a:pt x="222" y="0"/>
                  </a:cubicBezTo>
                  <a:lnTo>
                    <a:pt x="158" y="0"/>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327726" name="Freeform 46"/>
            <p:cNvSpPr>
              <a:spLocks/>
            </p:cNvSpPr>
            <p:nvPr userDrawn="1"/>
          </p:nvSpPr>
          <p:spPr bwMode="auto">
            <a:xfrm>
              <a:off x="5250" y="4079"/>
              <a:ext cx="84" cy="105"/>
            </a:xfrm>
            <a:custGeom>
              <a:avLst/>
              <a:gdLst/>
              <a:ahLst/>
              <a:cxnLst>
                <a:cxn ang="0">
                  <a:pos x="115" y="131"/>
                </a:cxn>
                <a:cxn ang="0">
                  <a:pos x="108" y="161"/>
                </a:cxn>
                <a:cxn ang="0">
                  <a:pos x="84" y="170"/>
                </a:cxn>
                <a:cxn ang="0">
                  <a:pos x="57" y="159"/>
                </a:cxn>
                <a:cxn ang="0">
                  <a:pos x="53" y="135"/>
                </a:cxn>
                <a:cxn ang="0">
                  <a:pos x="53" y="0"/>
                </a:cxn>
                <a:cxn ang="0">
                  <a:pos x="0" y="0"/>
                </a:cxn>
                <a:cxn ang="0">
                  <a:pos x="0" y="141"/>
                </a:cxn>
                <a:cxn ang="0">
                  <a:pos x="12" y="184"/>
                </a:cxn>
                <a:cxn ang="0">
                  <a:pos x="86" y="211"/>
                </a:cxn>
                <a:cxn ang="0">
                  <a:pos x="150" y="189"/>
                </a:cxn>
                <a:cxn ang="0">
                  <a:pos x="168" y="138"/>
                </a:cxn>
                <a:cxn ang="0">
                  <a:pos x="168" y="0"/>
                </a:cxn>
                <a:cxn ang="0">
                  <a:pos x="115" y="0"/>
                </a:cxn>
                <a:cxn ang="0">
                  <a:pos x="115" y="131"/>
                </a:cxn>
              </a:cxnLst>
              <a:rect l="0" t="0" r="r" b="b"/>
              <a:pathLst>
                <a:path w="168" h="211">
                  <a:moveTo>
                    <a:pt x="115" y="131"/>
                  </a:moveTo>
                  <a:cubicBezTo>
                    <a:pt x="115" y="152"/>
                    <a:pt x="112" y="158"/>
                    <a:pt x="108" y="161"/>
                  </a:cubicBezTo>
                  <a:cubicBezTo>
                    <a:pt x="103" y="166"/>
                    <a:pt x="94" y="170"/>
                    <a:pt x="84" y="170"/>
                  </a:cubicBezTo>
                  <a:cubicBezTo>
                    <a:pt x="72" y="170"/>
                    <a:pt x="62" y="166"/>
                    <a:pt x="57" y="159"/>
                  </a:cubicBezTo>
                  <a:cubicBezTo>
                    <a:pt x="53" y="154"/>
                    <a:pt x="53" y="147"/>
                    <a:pt x="53" y="135"/>
                  </a:cubicBezTo>
                  <a:cubicBezTo>
                    <a:pt x="53" y="0"/>
                    <a:pt x="53" y="0"/>
                    <a:pt x="53" y="0"/>
                  </a:cubicBezTo>
                  <a:cubicBezTo>
                    <a:pt x="0" y="0"/>
                    <a:pt x="0" y="0"/>
                    <a:pt x="0" y="0"/>
                  </a:cubicBezTo>
                  <a:cubicBezTo>
                    <a:pt x="0" y="141"/>
                    <a:pt x="0" y="141"/>
                    <a:pt x="0" y="141"/>
                  </a:cubicBezTo>
                  <a:cubicBezTo>
                    <a:pt x="0" y="160"/>
                    <a:pt x="3" y="173"/>
                    <a:pt x="12" y="184"/>
                  </a:cubicBezTo>
                  <a:cubicBezTo>
                    <a:pt x="25" y="202"/>
                    <a:pt x="52" y="211"/>
                    <a:pt x="86" y="211"/>
                  </a:cubicBezTo>
                  <a:cubicBezTo>
                    <a:pt x="118" y="211"/>
                    <a:pt x="139" y="200"/>
                    <a:pt x="150" y="189"/>
                  </a:cubicBezTo>
                  <a:cubicBezTo>
                    <a:pt x="162" y="178"/>
                    <a:pt x="168" y="168"/>
                    <a:pt x="168" y="138"/>
                  </a:cubicBezTo>
                  <a:cubicBezTo>
                    <a:pt x="168" y="0"/>
                    <a:pt x="168" y="0"/>
                    <a:pt x="168" y="0"/>
                  </a:cubicBezTo>
                  <a:cubicBezTo>
                    <a:pt x="115" y="0"/>
                    <a:pt x="115" y="0"/>
                    <a:pt x="115" y="0"/>
                  </a:cubicBezTo>
                  <a:lnTo>
                    <a:pt x="115" y="131"/>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327727" name="Freeform 47"/>
            <p:cNvSpPr>
              <a:spLocks/>
            </p:cNvSpPr>
            <p:nvPr userDrawn="1"/>
          </p:nvSpPr>
          <p:spPr bwMode="auto">
            <a:xfrm>
              <a:off x="5878" y="4079"/>
              <a:ext cx="84" cy="103"/>
            </a:xfrm>
            <a:custGeom>
              <a:avLst/>
              <a:gdLst/>
              <a:ahLst/>
              <a:cxnLst>
                <a:cxn ang="0">
                  <a:pos x="0" y="0"/>
                </a:cxn>
                <a:cxn ang="0">
                  <a:pos x="0" y="41"/>
                </a:cxn>
                <a:cxn ang="0">
                  <a:pos x="53" y="41"/>
                </a:cxn>
                <a:cxn ang="0">
                  <a:pos x="53" y="207"/>
                </a:cxn>
                <a:cxn ang="0">
                  <a:pos x="106" y="207"/>
                </a:cxn>
                <a:cxn ang="0">
                  <a:pos x="106" y="41"/>
                </a:cxn>
                <a:cxn ang="0">
                  <a:pos x="147" y="41"/>
                </a:cxn>
                <a:cxn ang="0">
                  <a:pos x="167" y="0"/>
                </a:cxn>
                <a:cxn ang="0">
                  <a:pos x="0" y="0"/>
                </a:cxn>
              </a:cxnLst>
              <a:rect l="0" t="0" r="r" b="b"/>
              <a:pathLst>
                <a:path w="167" h="207">
                  <a:moveTo>
                    <a:pt x="0" y="0"/>
                  </a:moveTo>
                  <a:cubicBezTo>
                    <a:pt x="0" y="41"/>
                    <a:pt x="0" y="41"/>
                    <a:pt x="0" y="41"/>
                  </a:cubicBezTo>
                  <a:cubicBezTo>
                    <a:pt x="53" y="41"/>
                    <a:pt x="53" y="41"/>
                    <a:pt x="53" y="41"/>
                  </a:cubicBezTo>
                  <a:cubicBezTo>
                    <a:pt x="53" y="207"/>
                    <a:pt x="53" y="207"/>
                    <a:pt x="53" y="207"/>
                  </a:cubicBezTo>
                  <a:cubicBezTo>
                    <a:pt x="106" y="207"/>
                    <a:pt x="106" y="207"/>
                    <a:pt x="106" y="207"/>
                  </a:cubicBezTo>
                  <a:cubicBezTo>
                    <a:pt x="106" y="41"/>
                    <a:pt x="106" y="41"/>
                    <a:pt x="106" y="41"/>
                  </a:cubicBezTo>
                  <a:cubicBezTo>
                    <a:pt x="147" y="41"/>
                    <a:pt x="147" y="41"/>
                    <a:pt x="147" y="41"/>
                  </a:cubicBezTo>
                  <a:cubicBezTo>
                    <a:pt x="159" y="33"/>
                    <a:pt x="167" y="0"/>
                    <a:pt x="167" y="0"/>
                  </a:cubicBezTo>
                  <a:lnTo>
                    <a:pt x="0" y="0"/>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327728" name="Freeform 48"/>
            <p:cNvSpPr>
              <a:spLocks/>
            </p:cNvSpPr>
            <p:nvPr userDrawn="1"/>
          </p:nvSpPr>
          <p:spPr bwMode="auto">
            <a:xfrm>
              <a:off x="5160" y="4079"/>
              <a:ext cx="67" cy="103"/>
            </a:xfrm>
            <a:custGeom>
              <a:avLst/>
              <a:gdLst/>
              <a:ahLst/>
              <a:cxnLst>
                <a:cxn ang="0">
                  <a:pos x="52" y="119"/>
                </a:cxn>
                <a:cxn ang="0">
                  <a:pos x="112" y="119"/>
                </a:cxn>
                <a:cxn ang="0">
                  <a:pos x="112" y="79"/>
                </a:cxn>
                <a:cxn ang="0">
                  <a:pos x="51" y="79"/>
                </a:cxn>
                <a:cxn ang="0">
                  <a:pos x="51" y="40"/>
                </a:cxn>
                <a:cxn ang="0">
                  <a:pos x="112" y="40"/>
                </a:cxn>
                <a:cxn ang="0">
                  <a:pos x="130" y="4"/>
                </a:cxn>
                <a:cxn ang="0">
                  <a:pos x="131" y="0"/>
                </a:cxn>
                <a:cxn ang="0">
                  <a:pos x="0" y="0"/>
                </a:cxn>
                <a:cxn ang="0">
                  <a:pos x="0" y="207"/>
                </a:cxn>
                <a:cxn ang="0">
                  <a:pos x="133" y="207"/>
                </a:cxn>
                <a:cxn ang="0">
                  <a:pos x="133" y="165"/>
                </a:cxn>
                <a:cxn ang="0">
                  <a:pos x="52" y="165"/>
                </a:cxn>
                <a:cxn ang="0">
                  <a:pos x="52" y="119"/>
                </a:cxn>
              </a:cxnLst>
              <a:rect l="0" t="0" r="r" b="b"/>
              <a:pathLst>
                <a:path w="133" h="207">
                  <a:moveTo>
                    <a:pt x="52" y="119"/>
                  </a:moveTo>
                  <a:cubicBezTo>
                    <a:pt x="112" y="119"/>
                    <a:pt x="112" y="119"/>
                    <a:pt x="112" y="119"/>
                  </a:cubicBezTo>
                  <a:cubicBezTo>
                    <a:pt x="112" y="79"/>
                    <a:pt x="112" y="79"/>
                    <a:pt x="112" y="79"/>
                  </a:cubicBezTo>
                  <a:cubicBezTo>
                    <a:pt x="51" y="79"/>
                    <a:pt x="51" y="79"/>
                    <a:pt x="51" y="79"/>
                  </a:cubicBezTo>
                  <a:cubicBezTo>
                    <a:pt x="51" y="40"/>
                    <a:pt x="51" y="40"/>
                    <a:pt x="51" y="40"/>
                  </a:cubicBezTo>
                  <a:cubicBezTo>
                    <a:pt x="112" y="40"/>
                    <a:pt x="112" y="40"/>
                    <a:pt x="112" y="40"/>
                  </a:cubicBezTo>
                  <a:cubicBezTo>
                    <a:pt x="121" y="33"/>
                    <a:pt x="128" y="13"/>
                    <a:pt x="130" y="4"/>
                  </a:cubicBezTo>
                  <a:cubicBezTo>
                    <a:pt x="131" y="0"/>
                    <a:pt x="131" y="0"/>
                    <a:pt x="131" y="0"/>
                  </a:cubicBezTo>
                  <a:cubicBezTo>
                    <a:pt x="0" y="0"/>
                    <a:pt x="0" y="0"/>
                    <a:pt x="0" y="0"/>
                  </a:cubicBezTo>
                  <a:cubicBezTo>
                    <a:pt x="0" y="207"/>
                    <a:pt x="0" y="207"/>
                    <a:pt x="0" y="207"/>
                  </a:cubicBezTo>
                  <a:cubicBezTo>
                    <a:pt x="133" y="207"/>
                    <a:pt x="133" y="207"/>
                    <a:pt x="133" y="207"/>
                  </a:cubicBezTo>
                  <a:cubicBezTo>
                    <a:pt x="133" y="165"/>
                    <a:pt x="133" y="165"/>
                    <a:pt x="133" y="165"/>
                  </a:cubicBezTo>
                  <a:cubicBezTo>
                    <a:pt x="52" y="165"/>
                    <a:pt x="52" y="165"/>
                    <a:pt x="52" y="165"/>
                  </a:cubicBezTo>
                  <a:lnTo>
                    <a:pt x="52" y="119"/>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327729" name="Freeform 49"/>
            <p:cNvSpPr>
              <a:spLocks/>
            </p:cNvSpPr>
            <p:nvPr userDrawn="1"/>
          </p:nvSpPr>
          <p:spPr bwMode="auto">
            <a:xfrm>
              <a:off x="5503" y="4079"/>
              <a:ext cx="67" cy="103"/>
            </a:xfrm>
            <a:custGeom>
              <a:avLst/>
              <a:gdLst/>
              <a:ahLst/>
              <a:cxnLst>
                <a:cxn ang="0">
                  <a:pos x="52" y="119"/>
                </a:cxn>
                <a:cxn ang="0">
                  <a:pos x="112" y="119"/>
                </a:cxn>
                <a:cxn ang="0">
                  <a:pos x="112" y="79"/>
                </a:cxn>
                <a:cxn ang="0">
                  <a:pos x="52" y="79"/>
                </a:cxn>
                <a:cxn ang="0">
                  <a:pos x="52" y="40"/>
                </a:cxn>
                <a:cxn ang="0">
                  <a:pos x="112" y="40"/>
                </a:cxn>
                <a:cxn ang="0">
                  <a:pos x="131" y="4"/>
                </a:cxn>
                <a:cxn ang="0">
                  <a:pos x="131" y="0"/>
                </a:cxn>
                <a:cxn ang="0">
                  <a:pos x="0" y="0"/>
                </a:cxn>
                <a:cxn ang="0">
                  <a:pos x="0" y="207"/>
                </a:cxn>
                <a:cxn ang="0">
                  <a:pos x="134" y="207"/>
                </a:cxn>
                <a:cxn ang="0">
                  <a:pos x="134" y="165"/>
                </a:cxn>
                <a:cxn ang="0">
                  <a:pos x="52" y="165"/>
                </a:cxn>
                <a:cxn ang="0">
                  <a:pos x="52" y="119"/>
                </a:cxn>
              </a:cxnLst>
              <a:rect l="0" t="0" r="r" b="b"/>
              <a:pathLst>
                <a:path w="134" h="207">
                  <a:moveTo>
                    <a:pt x="52" y="119"/>
                  </a:moveTo>
                  <a:cubicBezTo>
                    <a:pt x="112" y="119"/>
                    <a:pt x="112" y="119"/>
                    <a:pt x="112" y="119"/>
                  </a:cubicBezTo>
                  <a:cubicBezTo>
                    <a:pt x="112" y="79"/>
                    <a:pt x="112" y="79"/>
                    <a:pt x="112" y="79"/>
                  </a:cubicBezTo>
                  <a:cubicBezTo>
                    <a:pt x="52" y="79"/>
                    <a:pt x="52" y="79"/>
                    <a:pt x="52" y="79"/>
                  </a:cubicBezTo>
                  <a:cubicBezTo>
                    <a:pt x="52" y="40"/>
                    <a:pt x="52" y="40"/>
                    <a:pt x="52" y="40"/>
                  </a:cubicBezTo>
                  <a:cubicBezTo>
                    <a:pt x="112" y="40"/>
                    <a:pt x="112" y="40"/>
                    <a:pt x="112" y="40"/>
                  </a:cubicBezTo>
                  <a:cubicBezTo>
                    <a:pt x="121" y="33"/>
                    <a:pt x="128" y="13"/>
                    <a:pt x="131" y="4"/>
                  </a:cubicBezTo>
                  <a:cubicBezTo>
                    <a:pt x="131" y="0"/>
                    <a:pt x="131" y="0"/>
                    <a:pt x="131" y="0"/>
                  </a:cubicBezTo>
                  <a:cubicBezTo>
                    <a:pt x="0" y="0"/>
                    <a:pt x="0" y="0"/>
                    <a:pt x="0" y="0"/>
                  </a:cubicBezTo>
                  <a:cubicBezTo>
                    <a:pt x="0" y="207"/>
                    <a:pt x="0" y="207"/>
                    <a:pt x="0" y="207"/>
                  </a:cubicBezTo>
                  <a:cubicBezTo>
                    <a:pt x="134" y="207"/>
                    <a:pt x="134" y="207"/>
                    <a:pt x="134" y="207"/>
                  </a:cubicBezTo>
                  <a:cubicBezTo>
                    <a:pt x="134" y="165"/>
                    <a:pt x="134" y="165"/>
                    <a:pt x="134" y="165"/>
                  </a:cubicBezTo>
                  <a:cubicBezTo>
                    <a:pt x="52" y="165"/>
                    <a:pt x="52" y="165"/>
                    <a:pt x="52" y="165"/>
                  </a:cubicBezTo>
                  <a:lnTo>
                    <a:pt x="52" y="119"/>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327730" name="Freeform 50"/>
            <p:cNvSpPr>
              <a:spLocks/>
            </p:cNvSpPr>
            <p:nvPr userDrawn="1"/>
          </p:nvSpPr>
          <p:spPr bwMode="auto">
            <a:xfrm>
              <a:off x="5586" y="4079"/>
              <a:ext cx="83" cy="103"/>
            </a:xfrm>
            <a:custGeom>
              <a:avLst/>
              <a:gdLst/>
              <a:ahLst/>
              <a:cxnLst>
                <a:cxn ang="0">
                  <a:pos x="0" y="0"/>
                </a:cxn>
                <a:cxn ang="0">
                  <a:pos x="0" y="41"/>
                </a:cxn>
                <a:cxn ang="0">
                  <a:pos x="54" y="41"/>
                </a:cxn>
                <a:cxn ang="0">
                  <a:pos x="54" y="207"/>
                </a:cxn>
                <a:cxn ang="0">
                  <a:pos x="106" y="207"/>
                </a:cxn>
                <a:cxn ang="0">
                  <a:pos x="106" y="41"/>
                </a:cxn>
                <a:cxn ang="0">
                  <a:pos x="147" y="41"/>
                </a:cxn>
                <a:cxn ang="0">
                  <a:pos x="168" y="0"/>
                </a:cxn>
                <a:cxn ang="0">
                  <a:pos x="0" y="0"/>
                </a:cxn>
              </a:cxnLst>
              <a:rect l="0" t="0" r="r" b="b"/>
              <a:pathLst>
                <a:path w="168" h="207">
                  <a:moveTo>
                    <a:pt x="0" y="0"/>
                  </a:moveTo>
                  <a:cubicBezTo>
                    <a:pt x="0" y="41"/>
                    <a:pt x="0" y="41"/>
                    <a:pt x="0" y="41"/>
                  </a:cubicBezTo>
                  <a:cubicBezTo>
                    <a:pt x="54" y="41"/>
                    <a:pt x="54" y="41"/>
                    <a:pt x="54" y="41"/>
                  </a:cubicBezTo>
                  <a:cubicBezTo>
                    <a:pt x="54" y="207"/>
                    <a:pt x="54" y="207"/>
                    <a:pt x="54" y="207"/>
                  </a:cubicBezTo>
                  <a:cubicBezTo>
                    <a:pt x="106" y="207"/>
                    <a:pt x="106" y="207"/>
                    <a:pt x="106" y="207"/>
                  </a:cubicBezTo>
                  <a:cubicBezTo>
                    <a:pt x="106" y="41"/>
                    <a:pt x="106" y="41"/>
                    <a:pt x="106" y="41"/>
                  </a:cubicBezTo>
                  <a:cubicBezTo>
                    <a:pt x="147" y="41"/>
                    <a:pt x="147" y="41"/>
                    <a:pt x="147" y="41"/>
                  </a:cubicBezTo>
                  <a:cubicBezTo>
                    <a:pt x="159" y="33"/>
                    <a:pt x="168" y="0"/>
                    <a:pt x="168" y="0"/>
                  </a:cubicBezTo>
                  <a:lnTo>
                    <a:pt x="0" y="0"/>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pic>
          <p:nvPicPr>
            <p:cNvPr id="2063" name="Picture 51"/>
            <p:cNvPicPr>
              <a:picLocks noChangeAspect="1" noChangeArrowheads="1"/>
            </p:cNvPicPr>
            <p:nvPr userDrawn="1"/>
          </p:nvPicPr>
          <p:blipFill>
            <a:blip r:embed="rId6" cstate="print"/>
            <a:srcRect/>
            <a:stretch>
              <a:fillRect/>
            </a:stretch>
          </p:blipFill>
          <p:spPr bwMode="auto">
            <a:xfrm>
              <a:off x="4929" y="4026"/>
              <a:ext cx="176" cy="176"/>
            </a:xfrm>
            <a:prstGeom prst="rect">
              <a:avLst/>
            </a:prstGeom>
            <a:noFill/>
            <a:ln w="9525">
              <a:noFill/>
              <a:miter lim="800000"/>
              <a:headEnd/>
              <a:tailEnd/>
            </a:ln>
          </p:spPr>
        </p:pic>
      </p:grpSp>
      <p:sp>
        <p:nvSpPr>
          <p:cNvPr id="2052" name="Rectangle 58"/>
          <p:cNvSpPr>
            <a:spLocks noGrp="1" noChangeArrowheads="1"/>
          </p:cNvSpPr>
          <p:nvPr>
            <p:ph type="body" idx="1"/>
          </p:nvPr>
        </p:nvSpPr>
        <p:spPr bwMode="auto">
          <a:xfrm>
            <a:off x="297475" y="1401763"/>
            <a:ext cx="8445011" cy="4781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7" name="TextBox 16"/>
          <p:cNvSpPr txBox="1"/>
          <p:nvPr/>
        </p:nvSpPr>
        <p:spPr>
          <a:xfrm>
            <a:off x="303339" y="6451604"/>
            <a:ext cx="6262734" cy="261610"/>
          </a:xfrm>
          <a:prstGeom prst="rect">
            <a:avLst/>
          </a:prstGeom>
          <a:noFill/>
        </p:spPr>
        <p:txBody>
          <a:bodyPr wrap="square">
            <a:spAutoFit/>
          </a:bodyPr>
          <a:lstStyle/>
          <a:p>
            <a:pPr eaLnBrk="0" fontAlgn="base" hangingPunct="0">
              <a:spcBef>
                <a:spcPct val="0"/>
              </a:spcBef>
              <a:spcAft>
                <a:spcPct val="0"/>
              </a:spcAft>
              <a:defRPr/>
            </a:pPr>
            <a:r>
              <a:rPr lang="en-GB" sz="1100" b="1" dirty="0" smtClean="0">
                <a:solidFill>
                  <a:srgbClr val="002060"/>
                </a:solidFill>
                <a:latin typeface="BankGothic Md BT"/>
              </a:rPr>
              <a:t>GSICS UV Sub-group</a:t>
            </a:r>
            <a:r>
              <a:rPr lang="en-GB" sz="1100" b="1" baseline="0" dirty="0" smtClean="0">
                <a:solidFill>
                  <a:srgbClr val="002060"/>
                </a:solidFill>
                <a:latin typeface="BankGothic Md BT"/>
              </a:rPr>
              <a:t> Web-Meeting December </a:t>
            </a:r>
            <a:r>
              <a:rPr lang="en-GB" sz="1100" b="1" dirty="0" smtClean="0">
                <a:solidFill>
                  <a:srgbClr val="002060"/>
                </a:solidFill>
                <a:latin typeface="BankGothic Md BT"/>
              </a:rPr>
              <a:t>2014 </a:t>
            </a:r>
            <a:r>
              <a:rPr lang="en-GB" sz="1100" b="1" dirty="0">
                <a:solidFill>
                  <a:srgbClr val="002060"/>
                </a:solidFill>
                <a:latin typeface="BankGothic Md BT"/>
              </a:rPr>
              <a:t>	</a:t>
            </a:r>
            <a:r>
              <a:rPr lang="de-DE" sz="1100" b="1" dirty="0">
                <a:solidFill>
                  <a:srgbClr val="002060"/>
                </a:solidFill>
                <a:latin typeface="BankGothic Md BT"/>
              </a:rPr>
              <a:t>Slide: </a:t>
            </a:r>
            <a:fld id="{D2DDE2D0-36E2-4D3C-A9AF-713EED030A7F}" type="slidenum">
              <a:rPr lang="de-DE" sz="1100" b="1">
                <a:solidFill>
                  <a:srgbClr val="002060"/>
                </a:solidFill>
                <a:latin typeface="BankGothic Md BT"/>
              </a:rPr>
              <a:pPr eaLnBrk="0" fontAlgn="base" hangingPunct="0">
                <a:spcBef>
                  <a:spcPct val="0"/>
                </a:spcBef>
                <a:spcAft>
                  <a:spcPct val="0"/>
                </a:spcAft>
                <a:defRPr/>
              </a:pPr>
              <a:t>‹#›</a:t>
            </a:fld>
            <a:endParaRPr lang="de-DE" sz="1100" b="1" dirty="0">
              <a:solidFill>
                <a:srgbClr val="002060"/>
              </a:solidFill>
              <a:latin typeface="BankGothic Md BT"/>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Century Gothic" pitchFamily="34" charset="0"/>
        </a:defRPr>
      </a:lvl2pPr>
      <a:lvl3pPr algn="l" rtl="0" eaLnBrk="0" fontAlgn="base" hangingPunct="0">
        <a:spcBef>
          <a:spcPct val="0"/>
        </a:spcBef>
        <a:spcAft>
          <a:spcPct val="0"/>
        </a:spcAft>
        <a:defRPr sz="2800" b="1">
          <a:solidFill>
            <a:schemeClr val="bg1"/>
          </a:solidFill>
          <a:latin typeface="Century Gothic" pitchFamily="34" charset="0"/>
        </a:defRPr>
      </a:lvl3pPr>
      <a:lvl4pPr algn="l" rtl="0" eaLnBrk="0" fontAlgn="base" hangingPunct="0">
        <a:spcBef>
          <a:spcPct val="0"/>
        </a:spcBef>
        <a:spcAft>
          <a:spcPct val="0"/>
        </a:spcAft>
        <a:defRPr sz="2800" b="1">
          <a:solidFill>
            <a:schemeClr val="bg1"/>
          </a:solidFill>
          <a:latin typeface="Century Gothic" pitchFamily="34" charset="0"/>
        </a:defRPr>
      </a:lvl4pPr>
      <a:lvl5pPr algn="l" rtl="0" eaLnBrk="0" fontAlgn="base" hangingPunct="0">
        <a:spcBef>
          <a:spcPct val="0"/>
        </a:spcBef>
        <a:spcAft>
          <a:spcPct val="0"/>
        </a:spcAft>
        <a:defRPr sz="2800" b="1">
          <a:solidFill>
            <a:schemeClr val="bg1"/>
          </a:solidFill>
          <a:latin typeface="Century Gothic" pitchFamily="34" charset="0"/>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Char char="•"/>
        <a:defRPr sz="24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400">
          <a:solidFill>
            <a:schemeClr val="tx2"/>
          </a:solidFill>
          <a:latin typeface="+mn-lt"/>
        </a:defRPr>
      </a:lvl4pPr>
      <a:lvl5pPr marL="2057400" indent="-228600" algn="l" rtl="0" eaLnBrk="0" fontAlgn="base" hangingPunct="0">
        <a:spcBef>
          <a:spcPct val="20000"/>
        </a:spcBef>
        <a:spcAft>
          <a:spcPct val="0"/>
        </a:spcAft>
        <a:buChar char="»"/>
        <a:defRPr sz="2400">
          <a:solidFill>
            <a:schemeClr val="tx2"/>
          </a:solidFill>
          <a:latin typeface="+mn-lt"/>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sz="quarter"/>
          </p:nvPr>
        </p:nvSpPr>
        <p:spPr>
          <a:xfrm>
            <a:off x="3242626" y="692700"/>
            <a:ext cx="5782683" cy="2160239"/>
          </a:xfrm>
        </p:spPr>
        <p:txBody>
          <a:bodyPr/>
          <a:lstStyle/>
          <a:p>
            <a:r>
              <a:rPr lang="en-GB" sz="2800" dirty="0" smtClean="0">
                <a:latin typeface="Arial" pitchFamily="34" charset="0"/>
                <a:cs typeface="Arial" pitchFamily="34" charset="0"/>
              </a:rPr>
              <a:t>GSICS UV sub-group:</a:t>
            </a:r>
            <a:br>
              <a:rPr lang="en-GB" sz="2800" dirty="0" smtClean="0">
                <a:latin typeface="Arial" pitchFamily="34" charset="0"/>
                <a:cs typeface="Arial" pitchFamily="34" charset="0"/>
              </a:rPr>
            </a:br>
            <a:r>
              <a:rPr lang="en-GB" sz="2800" dirty="0" smtClean="0">
                <a:latin typeface="Arial" pitchFamily="34" charset="0"/>
                <a:cs typeface="Arial" pitchFamily="34" charset="0"/>
              </a:rPr>
              <a:t>GOME-2 hyper-spectral radiances for calibration of imager data</a:t>
            </a:r>
            <a:endParaRPr lang="en-GB" b="0" dirty="0" smtClean="0">
              <a:latin typeface="Arial" pitchFamily="34" charset="0"/>
              <a:cs typeface="Arial" pitchFamily="34" charset="0"/>
            </a:endParaRPr>
          </a:p>
        </p:txBody>
      </p:sp>
      <p:sp>
        <p:nvSpPr>
          <p:cNvPr id="4" name="TextBox 4"/>
          <p:cNvSpPr txBox="1">
            <a:spLocks noChangeArrowheads="1"/>
          </p:cNvSpPr>
          <p:nvPr/>
        </p:nvSpPr>
        <p:spPr bwMode="auto">
          <a:xfrm>
            <a:off x="252050" y="5373688"/>
            <a:ext cx="8042031" cy="840230"/>
          </a:xfrm>
          <a:prstGeom prst="rect">
            <a:avLst/>
          </a:prstGeom>
          <a:noFill/>
          <a:ln w="9525">
            <a:noFill/>
            <a:miter lim="800000"/>
            <a:headEnd/>
            <a:tailEnd/>
          </a:ln>
        </p:spPr>
        <p:txBody>
          <a:bodyPr>
            <a:spAutoFit/>
          </a:bodyPr>
          <a:lstStyle/>
          <a:p>
            <a:pPr eaLnBrk="0" fontAlgn="base" hangingPunct="0">
              <a:lnSpc>
                <a:spcPct val="90000"/>
              </a:lnSpc>
              <a:spcBef>
                <a:spcPct val="0"/>
              </a:spcBef>
              <a:spcAft>
                <a:spcPct val="0"/>
              </a:spcAft>
            </a:pPr>
            <a:r>
              <a:rPr lang="en-GB" b="1" dirty="0" err="1">
                <a:solidFill>
                  <a:srgbClr val="002060"/>
                </a:solidFill>
                <a:latin typeface="Arial" pitchFamily="34" charset="0"/>
                <a:cs typeface="Arial" pitchFamily="34" charset="0"/>
              </a:rPr>
              <a:t>Rűdiger</a:t>
            </a:r>
            <a:r>
              <a:rPr lang="en-GB" b="1" dirty="0">
                <a:solidFill>
                  <a:srgbClr val="002060"/>
                </a:solidFill>
                <a:latin typeface="Arial" pitchFamily="34" charset="0"/>
                <a:cs typeface="Arial" pitchFamily="34" charset="0"/>
              </a:rPr>
              <a:t> Lang, Rose Munro, Gabriele Poli, Antoine Lacan, Christian Retscher, Michael Grzegorski, Alexander Kokhanovsky, Rasmus Lindstrot, Richard Dyer and Ed Trollope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PS GOME2\Meetings\GSICS\GSICS_Workshop_March14\Plots\AVHRR\402_AVHRR_GOME_AllCollocatedWithCorr_g2avhrr_scan_PPF530_CGS1_M02_WithCorr_20130405043258_20130405061458.jpg"/>
          <p:cNvPicPr>
            <a:picLocks noChangeAspect="1" noChangeArrowheads="1"/>
          </p:cNvPicPr>
          <p:nvPr/>
        </p:nvPicPr>
        <p:blipFill>
          <a:blip r:embed="rId2" cstate="print"/>
          <a:srcRect/>
          <a:stretch>
            <a:fillRect/>
          </a:stretch>
        </p:blipFill>
        <p:spPr bwMode="auto">
          <a:xfrm>
            <a:off x="7" y="1196752"/>
            <a:ext cx="6646153" cy="5400000"/>
          </a:xfrm>
          <a:prstGeom prst="rect">
            <a:avLst/>
          </a:prstGeom>
          <a:noFill/>
        </p:spPr>
      </p:pic>
      <p:sp>
        <p:nvSpPr>
          <p:cNvPr id="13" name="TextBox 12"/>
          <p:cNvSpPr txBox="1"/>
          <p:nvPr/>
        </p:nvSpPr>
        <p:spPr>
          <a:xfrm>
            <a:off x="7895497" y="133365"/>
            <a:ext cx="1204546" cy="461665"/>
          </a:xfrm>
          <a:prstGeom prst="rect">
            <a:avLst/>
          </a:prstGeom>
          <a:solidFill>
            <a:schemeClr val="accent1">
              <a:lumMod val="75000"/>
            </a:schemeClr>
          </a:solidFill>
        </p:spPr>
        <p:txBody>
          <a:bodyPr wrap="square" rtlCol="0">
            <a:spAutoFit/>
          </a:bodyPr>
          <a:lstStyle/>
          <a:p>
            <a:pPr algn="ctr" eaLnBrk="0" fontAlgn="base" hangingPunct="0">
              <a:spcBef>
                <a:spcPct val="0"/>
              </a:spcBef>
              <a:spcAft>
                <a:spcPct val="0"/>
              </a:spcAft>
            </a:pPr>
            <a:r>
              <a:rPr lang="en-GB" sz="1200" b="1" dirty="0">
                <a:solidFill>
                  <a:srgbClr val="990099"/>
                </a:solidFill>
                <a:latin typeface="Helvetica" pitchFamily="34" charset="0"/>
              </a:rPr>
              <a:t>GOME-2 FM3 </a:t>
            </a:r>
            <a:r>
              <a:rPr lang="en-GB" sz="1200" b="1" dirty="0" err="1">
                <a:solidFill>
                  <a:srgbClr val="990099"/>
                </a:solidFill>
                <a:latin typeface="Helvetica" pitchFamily="34" charset="0"/>
              </a:rPr>
              <a:t>Metop</a:t>
            </a:r>
            <a:r>
              <a:rPr lang="en-GB" sz="1200" b="1" dirty="0">
                <a:solidFill>
                  <a:srgbClr val="990099"/>
                </a:solidFill>
                <a:latin typeface="Helvetica" pitchFamily="34" charset="0"/>
              </a:rPr>
              <a:t>-A</a:t>
            </a:r>
          </a:p>
        </p:txBody>
      </p:sp>
      <p:sp>
        <p:nvSpPr>
          <p:cNvPr id="9" name="TextBox 8"/>
          <p:cNvSpPr txBox="1"/>
          <p:nvPr/>
        </p:nvSpPr>
        <p:spPr>
          <a:xfrm>
            <a:off x="6699006" y="1351230"/>
            <a:ext cx="2326412" cy="3801041"/>
          </a:xfrm>
          <a:prstGeom prst="rect">
            <a:avLst/>
          </a:prstGeom>
          <a:noFill/>
        </p:spPr>
        <p:txBody>
          <a:bodyPr wrap="square" rtlCol="0">
            <a:spAutoFit/>
          </a:bodyPr>
          <a:lstStyle/>
          <a:p>
            <a:pPr eaLnBrk="0" fontAlgn="base" hangingPunct="0">
              <a:spcBef>
                <a:spcPct val="0"/>
              </a:spcBef>
              <a:spcAft>
                <a:spcPct val="0"/>
              </a:spcAft>
            </a:pPr>
            <a:r>
              <a:rPr lang="en-GB" sz="1600" b="1" dirty="0">
                <a:solidFill>
                  <a:srgbClr val="990099"/>
                </a:solidFill>
                <a:latin typeface="Helvetica" pitchFamily="34" charset="0"/>
              </a:rPr>
              <a:t>AVHRR channel 1 to GOME-2/</a:t>
            </a:r>
            <a:r>
              <a:rPr lang="en-GB" sz="1600" b="1" dirty="0" err="1">
                <a:solidFill>
                  <a:srgbClr val="990099"/>
                </a:solidFill>
                <a:latin typeface="Helvetica" pitchFamily="34" charset="0"/>
              </a:rPr>
              <a:t>Metop</a:t>
            </a:r>
            <a:r>
              <a:rPr lang="en-GB" sz="1600" b="1" dirty="0">
                <a:solidFill>
                  <a:srgbClr val="990099"/>
                </a:solidFill>
                <a:latin typeface="Helvetica" pitchFamily="34" charset="0"/>
              </a:rPr>
              <a:t>-A gain in reflectivity &lt;8%</a:t>
            </a:r>
          </a:p>
          <a:p>
            <a:pPr eaLnBrk="0" fontAlgn="base" hangingPunct="0">
              <a:spcBef>
                <a:spcPct val="0"/>
              </a:spcBef>
              <a:spcAft>
                <a:spcPct val="0"/>
              </a:spcAft>
            </a:pPr>
            <a:r>
              <a:rPr lang="en-GB" sz="1600" b="1" dirty="0">
                <a:solidFill>
                  <a:srgbClr val="990099"/>
                </a:solidFill>
                <a:latin typeface="Helvetica" pitchFamily="34" charset="0"/>
              </a:rPr>
              <a:t>(AVHRR &lt; GOME-2)</a:t>
            </a:r>
          </a:p>
          <a:p>
            <a:pPr eaLnBrk="0" fontAlgn="base" hangingPunct="0">
              <a:spcBef>
                <a:spcPct val="0"/>
              </a:spcBef>
              <a:spcAft>
                <a:spcPct val="0"/>
              </a:spcAft>
            </a:pPr>
            <a:endParaRPr lang="en-GB" sz="1600" b="1" dirty="0">
              <a:solidFill>
                <a:srgbClr val="990099"/>
              </a:solidFill>
              <a:latin typeface="Helvetica" pitchFamily="34" charset="0"/>
            </a:endParaRPr>
          </a:p>
          <a:p>
            <a:pPr eaLnBrk="0" fontAlgn="base" hangingPunct="0">
              <a:spcBef>
                <a:spcPct val="0"/>
              </a:spcBef>
              <a:spcAft>
                <a:spcPct val="0"/>
              </a:spcAft>
            </a:pPr>
            <a:r>
              <a:rPr lang="en-GB" sz="1600" b="1" dirty="0">
                <a:solidFill>
                  <a:srgbClr val="002569"/>
                </a:solidFill>
                <a:latin typeface="Helvetica" pitchFamily="34" charset="0"/>
              </a:rPr>
              <a:t>2013</a:t>
            </a:r>
          </a:p>
          <a:p>
            <a:pPr eaLnBrk="0" fontAlgn="base" hangingPunct="0">
              <a:spcBef>
                <a:spcPct val="0"/>
              </a:spcBef>
              <a:spcAft>
                <a:spcPct val="0"/>
              </a:spcAft>
            </a:pPr>
            <a:r>
              <a:rPr lang="en-GB" sz="1600" b="1" dirty="0">
                <a:solidFill>
                  <a:srgbClr val="FF0000"/>
                </a:solidFill>
                <a:latin typeface="Helvetica" pitchFamily="34" charset="0"/>
              </a:rPr>
              <a:t>Corrected / </a:t>
            </a:r>
          </a:p>
          <a:p>
            <a:pPr eaLnBrk="0" fontAlgn="base" hangingPunct="0">
              <a:spcBef>
                <a:spcPct val="0"/>
              </a:spcBef>
              <a:spcAft>
                <a:spcPct val="0"/>
              </a:spcAft>
            </a:pPr>
            <a:r>
              <a:rPr lang="en-GB" sz="1600" b="1" dirty="0">
                <a:solidFill>
                  <a:srgbClr val="002569"/>
                </a:solidFill>
                <a:latin typeface="Helvetica" pitchFamily="34" charset="0"/>
              </a:rPr>
              <a:t>Un-corrected</a:t>
            </a:r>
          </a:p>
          <a:p>
            <a:pPr eaLnBrk="0" fontAlgn="base" hangingPunct="0">
              <a:spcBef>
                <a:spcPct val="0"/>
              </a:spcBef>
              <a:spcAft>
                <a:spcPct val="0"/>
              </a:spcAft>
            </a:pPr>
            <a:endParaRPr lang="en-GB" sz="1600" b="1" dirty="0">
              <a:solidFill>
                <a:srgbClr val="002569"/>
              </a:solidFill>
              <a:latin typeface="Helvetica" pitchFamily="34" charset="0"/>
            </a:endParaRPr>
          </a:p>
          <a:p>
            <a:pPr eaLnBrk="0" fontAlgn="base" hangingPunct="0">
              <a:spcBef>
                <a:spcPct val="0"/>
              </a:spcBef>
              <a:spcAft>
                <a:spcPct val="0"/>
              </a:spcAft>
            </a:pPr>
            <a:endParaRPr lang="en-GB" sz="1600" b="1" dirty="0">
              <a:solidFill>
                <a:srgbClr val="002569"/>
              </a:solidFill>
              <a:latin typeface="Helvetica" pitchFamily="34" charset="0"/>
            </a:endParaRPr>
          </a:p>
          <a:p>
            <a:pPr eaLnBrk="0" fontAlgn="base" hangingPunct="0">
              <a:spcBef>
                <a:spcPct val="0"/>
              </a:spcBef>
              <a:spcAft>
                <a:spcPct val="0"/>
              </a:spcAft>
            </a:pPr>
            <a:endParaRPr lang="en-GB" sz="1600" b="1" dirty="0">
              <a:solidFill>
                <a:srgbClr val="002569"/>
              </a:solidFill>
              <a:latin typeface="Helvetica" pitchFamily="34" charset="0"/>
            </a:endParaRPr>
          </a:p>
          <a:p>
            <a:pPr eaLnBrk="0" fontAlgn="base" hangingPunct="0">
              <a:spcBef>
                <a:spcPct val="0"/>
              </a:spcBef>
              <a:spcAft>
                <a:spcPct val="0"/>
              </a:spcAft>
            </a:pPr>
            <a:endParaRPr lang="en-GB" sz="1600" b="1" dirty="0">
              <a:solidFill>
                <a:srgbClr val="002569"/>
              </a:solidFill>
              <a:latin typeface="Helvetica" pitchFamily="34" charset="0"/>
            </a:endParaRPr>
          </a:p>
          <a:p>
            <a:pPr eaLnBrk="0" fontAlgn="base" hangingPunct="0">
              <a:spcBef>
                <a:spcPct val="0"/>
              </a:spcBef>
              <a:spcAft>
                <a:spcPct val="0"/>
              </a:spcAft>
            </a:pPr>
            <a:r>
              <a:rPr lang="en-GB" sz="1100" b="1" dirty="0">
                <a:solidFill>
                  <a:srgbClr val="990099"/>
                </a:solidFill>
                <a:latin typeface="Helvetica" pitchFamily="34" charset="0"/>
              </a:rPr>
              <a:t>see GSICS Quarterly Newsletters, </a:t>
            </a:r>
            <a:r>
              <a:rPr lang="en-GB" sz="1100" b="1" dirty="0" err="1">
                <a:solidFill>
                  <a:srgbClr val="990099"/>
                </a:solidFill>
                <a:latin typeface="Helvetica" pitchFamily="34" charset="0"/>
              </a:rPr>
              <a:t>vol</a:t>
            </a:r>
            <a:r>
              <a:rPr lang="en-GB" sz="1100" b="1" dirty="0">
                <a:solidFill>
                  <a:srgbClr val="990099"/>
                </a:solidFill>
                <a:latin typeface="Helvetica" pitchFamily="34" charset="0"/>
              </a:rPr>
              <a:t> 5, number 3, </a:t>
            </a:r>
            <a:r>
              <a:rPr lang="en-GB" sz="1100" b="1" i="1" dirty="0">
                <a:solidFill>
                  <a:srgbClr val="990099"/>
                </a:solidFill>
                <a:latin typeface="Helvetica" pitchFamily="34" charset="0"/>
              </a:rPr>
              <a:t>Latter et al.</a:t>
            </a:r>
          </a:p>
          <a:p>
            <a:pPr eaLnBrk="0" fontAlgn="base" hangingPunct="0">
              <a:spcBef>
                <a:spcPct val="0"/>
              </a:spcBef>
              <a:spcAft>
                <a:spcPct val="0"/>
              </a:spcAft>
            </a:pPr>
            <a:endParaRPr lang="en-GB" sz="1600" b="1" dirty="0">
              <a:solidFill>
                <a:srgbClr val="002569"/>
              </a:solidFill>
              <a:latin typeface="Helvetica" pitchFamily="34" charset="0"/>
            </a:endParaRPr>
          </a:p>
        </p:txBody>
      </p:sp>
      <p:sp>
        <p:nvSpPr>
          <p:cNvPr id="10" name="Rectangle 2"/>
          <p:cNvSpPr txBox="1">
            <a:spLocks noChangeArrowheads="1"/>
          </p:cNvSpPr>
          <p:nvPr/>
        </p:nvSpPr>
        <p:spPr>
          <a:xfrm>
            <a:off x="300404" y="116632"/>
            <a:ext cx="8446477" cy="839788"/>
          </a:xfrm>
          <a:prstGeom prst="rect">
            <a:avLst/>
          </a:prstGeom>
        </p:spPr>
        <p:txBody>
          <a:bodyPr/>
          <a:lstStyle/>
          <a:p>
            <a:pPr eaLnBrk="0" fontAlgn="base" hangingPunct="0">
              <a:spcBef>
                <a:spcPct val="0"/>
              </a:spcBef>
              <a:spcAft>
                <a:spcPct val="0"/>
              </a:spcAft>
              <a:defRPr/>
            </a:pPr>
            <a:r>
              <a:rPr lang="en-GB" sz="2800" kern="0" dirty="0">
                <a:solidFill>
                  <a:srgbClr val="FFFFFF"/>
                </a:solidFill>
                <a:latin typeface="Arial" pitchFamily="34" charset="0"/>
                <a:cs typeface="Arial" pitchFamily="34" charset="0"/>
              </a:rPr>
              <a:t>GOME-2/AVHRR reflectivity inter-calibration</a:t>
            </a:r>
          </a:p>
          <a:p>
            <a:pPr eaLnBrk="0" fontAlgn="base" hangingPunct="0">
              <a:spcBef>
                <a:spcPct val="0"/>
              </a:spcBef>
              <a:spcAft>
                <a:spcPct val="0"/>
              </a:spcAft>
              <a:defRPr/>
            </a:pPr>
            <a:r>
              <a:rPr lang="en-GB" sz="2000" kern="0" dirty="0">
                <a:solidFill>
                  <a:srgbClr val="FFFFFF"/>
                </a:solidFill>
                <a:latin typeface="Arial" pitchFamily="34" charset="0"/>
                <a:cs typeface="Arial" pitchFamily="34" charset="0"/>
              </a:rPr>
              <a:t>AVHRR </a:t>
            </a:r>
            <a:r>
              <a:rPr lang="en-GB" sz="2000" kern="0" dirty="0" err="1">
                <a:solidFill>
                  <a:srgbClr val="FFFFFF"/>
                </a:solidFill>
                <a:latin typeface="Arial" pitchFamily="34" charset="0"/>
                <a:cs typeface="Arial" pitchFamily="34" charset="0"/>
              </a:rPr>
              <a:t>ch</a:t>
            </a:r>
            <a:r>
              <a:rPr lang="en-GB" sz="2000" kern="0" dirty="0">
                <a:solidFill>
                  <a:srgbClr val="FFFFFF"/>
                </a:solidFill>
                <a:latin typeface="Arial" pitchFamily="34" charset="0"/>
                <a:cs typeface="Arial" pitchFamily="34" charset="0"/>
              </a:rPr>
              <a:t> 1/ </a:t>
            </a:r>
            <a:r>
              <a:rPr lang="en-GB" sz="2000" kern="0" dirty="0" err="1">
                <a:solidFill>
                  <a:srgbClr val="FFFFFF"/>
                </a:solidFill>
                <a:latin typeface="Arial" pitchFamily="34" charset="0"/>
                <a:cs typeface="Arial" pitchFamily="34" charset="0"/>
              </a:rPr>
              <a:t>Metop</a:t>
            </a:r>
            <a:r>
              <a:rPr lang="en-GB" sz="2000" kern="0" dirty="0">
                <a:solidFill>
                  <a:srgbClr val="FFFFFF"/>
                </a:solidFill>
                <a:latin typeface="Arial" pitchFamily="34" charset="0"/>
                <a:cs typeface="Arial" pitchFamily="34" charset="0"/>
              </a:rPr>
              <a:t>-A</a:t>
            </a:r>
            <a:endParaRPr lang="en-GB" sz="1600" kern="0" dirty="0">
              <a:solidFill>
                <a:srgbClr val="FFFFFF"/>
              </a:solidFill>
              <a:latin typeface="Arial" pitchFamily="34" charset="0"/>
              <a:cs typeface="Arial" pitchFamily="34" charset="0"/>
            </a:endParaRPr>
          </a:p>
        </p:txBody>
      </p:sp>
      <p:sp>
        <p:nvSpPr>
          <p:cNvPr id="8" name="TextBox 7"/>
          <p:cNvSpPr txBox="1"/>
          <p:nvPr/>
        </p:nvSpPr>
        <p:spPr>
          <a:xfrm>
            <a:off x="6699006" y="5508536"/>
            <a:ext cx="2207830" cy="584775"/>
          </a:xfrm>
          <a:prstGeom prst="rect">
            <a:avLst/>
          </a:prstGeom>
          <a:noFill/>
        </p:spPr>
        <p:txBody>
          <a:bodyPr wrap="square" rtlCol="0">
            <a:spAutoFit/>
          </a:bodyPr>
          <a:lstStyle/>
          <a:p>
            <a:pPr eaLnBrk="0" fontAlgn="base" hangingPunct="0">
              <a:spcBef>
                <a:spcPct val="0"/>
              </a:spcBef>
              <a:spcAft>
                <a:spcPct val="0"/>
              </a:spcAft>
            </a:pPr>
            <a:r>
              <a:rPr lang="en-GB" sz="1600" i="1" dirty="0">
                <a:solidFill>
                  <a:srgbClr val="1C1C1C"/>
                </a:solidFill>
                <a:latin typeface="Arial" pitchFamily="34" charset="0"/>
                <a:cs typeface="Arial" pitchFamily="34" charset="0"/>
              </a:rPr>
              <a:t>spatial aliasing accounted for</a:t>
            </a:r>
            <a:endParaRPr lang="en-GB" sz="1600" b="1" dirty="0">
              <a:solidFill>
                <a:srgbClr val="990099"/>
              </a:solidFill>
              <a:latin typeface="Helvetica" pitchFamily="34" charset="0"/>
            </a:endParaRPr>
          </a:p>
        </p:txBody>
      </p:sp>
      <p:sp>
        <p:nvSpPr>
          <p:cNvPr id="11" name="TextBox 10"/>
          <p:cNvSpPr txBox="1"/>
          <p:nvPr/>
        </p:nvSpPr>
        <p:spPr>
          <a:xfrm>
            <a:off x="1385312" y="3074210"/>
            <a:ext cx="639919" cy="338554"/>
          </a:xfrm>
          <a:prstGeom prst="rect">
            <a:avLst/>
          </a:prstGeom>
          <a:noFill/>
        </p:spPr>
        <p:txBody>
          <a:bodyPr wrap="none" rtlCol="0">
            <a:spAutoFit/>
          </a:bodyPr>
          <a:lstStyle/>
          <a:p>
            <a:pPr algn="ctr" eaLnBrk="0" fontAlgn="base" hangingPunct="0">
              <a:spcBef>
                <a:spcPct val="0"/>
              </a:spcBef>
              <a:spcAft>
                <a:spcPct val="0"/>
              </a:spcAft>
            </a:pPr>
            <a:r>
              <a:rPr lang="en-GB" sz="1600" b="1" dirty="0">
                <a:solidFill>
                  <a:srgbClr val="990099"/>
                </a:solidFill>
                <a:latin typeface="Helvetica" pitchFamily="34" charset="0"/>
              </a:rPr>
              <a:t>2013</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2" name="Picture 2" descr="h:\Desktop\ruedi\Documentation\MSG\ProFig\10_Reflectances_GOME2Ch3and4_and_MSGresponse_g2msg_PPF520_WESTbox_20110728145955_20110728150255.jpg"/>
          <p:cNvPicPr>
            <a:picLocks noChangeAspect="1" noChangeArrowheads="1"/>
          </p:cNvPicPr>
          <p:nvPr/>
        </p:nvPicPr>
        <p:blipFill>
          <a:blip r:embed="rId2" cstate="print"/>
          <a:srcRect/>
          <a:stretch>
            <a:fillRect/>
          </a:stretch>
        </p:blipFill>
        <p:spPr bwMode="auto">
          <a:xfrm>
            <a:off x="384458" y="1106742"/>
            <a:ext cx="8508022" cy="5418602"/>
          </a:xfrm>
          <a:prstGeom prst="rect">
            <a:avLst/>
          </a:prstGeom>
          <a:noFill/>
        </p:spPr>
      </p:pic>
      <p:grpSp>
        <p:nvGrpSpPr>
          <p:cNvPr id="2" name="Group 10"/>
          <p:cNvGrpSpPr>
            <a:grpSpLocks/>
          </p:cNvGrpSpPr>
          <p:nvPr/>
        </p:nvGrpSpPr>
        <p:grpSpPr bwMode="auto">
          <a:xfrm>
            <a:off x="2198077" y="2851231"/>
            <a:ext cx="2967404" cy="1785937"/>
            <a:chOff x="2381232" y="2928934"/>
            <a:chExt cx="3214710" cy="1785950"/>
          </a:xfrm>
        </p:grpSpPr>
        <p:sp>
          <p:nvSpPr>
            <p:cNvPr id="4" name="TextBox 3"/>
            <p:cNvSpPr txBox="1"/>
            <p:nvPr/>
          </p:nvSpPr>
          <p:spPr>
            <a:xfrm>
              <a:off x="2800335" y="2928934"/>
              <a:ext cx="1988753" cy="438585"/>
            </a:xfrm>
            <a:prstGeom prst="rect">
              <a:avLst/>
            </a:prstGeom>
            <a:noFill/>
          </p:spPr>
          <p:txBody>
            <a:bodyPr wrap="none">
              <a:spAutoFit/>
            </a:bodyPr>
            <a:lstStyle/>
            <a:p>
              <a:pPr eaLnBrk="0" fontAlgn="base" hangingPunct="0">
                <a:spcBef>
                  <a:spcPct val="0"/>
                </a:spcBef>
                <a:spcAft>
                  <a:spcPct val="0"/>
                </a:spcAft>
                <a:defRPr/>
              </a:pPr>
              <a:r>
                <a:rPr lang="en-GB" sz="1200" b="1" dirty="0">
                  <a:solidFill>
                    <a:srgbClr val="0033CC"/>
                  </a:solidFill>
                  <a:latin typeface="Helvetica" pitchFamily="34" charset="0"/>
                </a:rPr>
                <a:t>GOME-2 Ch:3 (Band 5)</a:t>
              </a:r>
            </a:p>
            <a:p>
              <a:pPr eaLnBrk="0" fontAlgn="base" hangingPunct="0">
                <a:spcBef>
                  <a:spcPct val="0"/>
                </a:spcBef>
                <a:spcAft>
                  <a:spcPct val="0"/>
                </a:spcAft>
                <a:defRPr/>
              </a:pPr>
              <a:r>
                <a:rPr lang="en-GB" sz="1050" b="1" dirty="0">
                  <a:solidFill>
                    <a:srgbClr val="0033CC"/>
                  </a:solidFill>
                  <a:latin typeface="Helvetica" pitchFamily="34" charset="0"/>
                </a:rPr>
                <a:t>1024 measurements</a:t>
              </a:r>
            </a:p>
          </p:txBody>
        </p:sp>
        <p:cxnSp>
          <p:nvCxnSpPr>
            <p:cNvPr id="9229" name="Straight Connector 5"/>
            <p:cNvCxnSpPr>
              <a:cxnSpLocks noChangeShapeType="1"/>
            </p:cNvCxnSpPr>
            <p:nvPr/>
          </p:nvCxnSpPr>
          <p:spPr bwMode="auto">
            <a:xfrm rot="10800000" flipV="1">
              <a:off x="2381232" y="3286124"/>
              <a:ext cx="1071570" cy="857256"/>
            </a:xfrm>
            <a:prstGeom prst="line">
              <a:avLst/>
            </a:prstGeom>
            <a:noFill/>
            <a:ln w="9525" algn="ctr">
              <a:solidFill>
                <a:schemeClr val="tx1"/>
              </a:solidFill>
              <a:round/>
              <a:headEnd/>
              <a:tailEnd/>
            </a:ln>
          </p:spPr>
        </p:cxnSp>
        <p:cxnSp>
          <p:nvCxnSpPr>
            <p:cNvPr id="9230" name="Straight Connector 7"/>
            <p:cNvCxnSpPr>
              <a:cxnSpLocks noChangeShapeType="1"/>
            </p:cNvCxnSpPr>
            <p:nvPr/>
          </p:nvCxnSpPr>
          <p:spPr bwMode="auto">
            <a:xfrm>
              <a:off x="3452802" y="3286124"/>
              <a:ext cx="2143140" cy="1428760"/>
            </a:xfrm>
            <a:prstGeom prst="line">
              <a:avLst/>
            </a:prstGeom>
            <a:noFill/>
            <a:ln w="9525" algn="ctr">
              <a:solidFill>
                <a:schemeClr val="tx1"/>
              </a:solidFill>
              <a:round/>
              <a:headEnd/>
              <a:tailEnd/>
            </a:ln>
          </p:spPr>
        </p:cxnSp>
      </p:grpSp>
      <p:grpSp>
        <p:nvGrpSpPr>
          <p:cNvPr id="3" name="Group 19"/>
          <p:cNvGrpSpPr>
            <a:grpSpLocks/>
          </p:cNvGrpSpPr>
          <p:nvPr/>
        </p:nvGrpSpPr>
        <p:grpSpPr bwMode="auto">
          <a:xfrm>
            <a:off x="5165484" y="2636912"/>
            <a:ext cx="3061188" cy="2000250"/>
            <a:chOff x="5595942" y="2714620"/>
            <a:chExt cx="3315886" cy="2000264"/>
          </a:xfrm>
        </p:grpSpPr>
        <p:sp>
          <p:nvSpPr>
            <p:cNvPr id="13" name="TextBox 12"/>
            <p:cNvSpPr txBox="1"/>
            <p:nvPr/>
          </p:nvSpPr>
          <p:spPr>
            <a:xfrm>
              <a:off x="6524517" y="2714620"/>
              <a:ext cx="2387311" cy="438153"/>
            </a:xfrm>
            <a:prstGeom prst="rect">
              <a:avLst/>
            </a:prstGeom>
            <a:noFill/>
          </p:spPr>
          <p:txBody>
            <a:bodyPr>
              <a:spAutoFit/>
            </a:bodyPr>
            <a:lstStyle/>
            <a:p>
              <a:pPr eaLnBrk="0" fontAlgn="base" hangingPunct="0">
                <a:spcBef>
                  <a:spcPct val="0"/>
                </a:spcBef>
                <a:spcAft>
                  <a:spcPct val="0"/>
                </a:spcAft>
                <a:defRPr/>
              </a:pPr>
              <a:r>
                <a:rPr lang="en-GB" sz="1200" b="1" dirty="0">
                  <a:solidFill>
                    <a:srgbClr val="0033CC"/>
                  </a:solidFill>
                  <a:latin typeface="Helvetica" pitchFamily="34" charset="0"/>
                </a:rPr>
                <a:t>GOME-2 Ch:4 (Band 6)</a:t>
              </a:r>
            </a:p>
            <a:p>
              <a:pPr eaLnBrk="0" fontAlgn="base" hangingPunct="0">
                <a:spcBef>
                  <a:spcPct val="0"/>
                </a:spcBef>
                <a:spcAft>
                  <a:spcPct val="0"/>
                </a:spcAft>
                <a:defRPr/>
              </a:pPr>
              <a:r>
                <a:rPr lang="en-GB" sz="1050" b="1" dirty="0">
                  <a:solidFill>
                    <a:srgbClr val="0033CC"/>
                  </a:solidFill>
                  <a:latin typeface="Helvetica" pitchFamily="34" charset="0"/>
                </a:rPr>
                <a:t>1024 measurements</a:t>
              </a:r>
            </a:p>
          </p:txBody>
        </p:sp>
        <p:cxnSp>
          <p:nvCxnSpPr>
            <p:cNvPr id="9226" name="Straight Connector 13"/>
            <p:cNvCxnSpPr>
              <a:cxnSpLocks noChangeShapeType="1"/>
            </p:cNvCxnSpPr>
            <p:nvPr/>
          </p:nvCxnSpPr>
          <p:spPr bwMode="auto">
            <a:xfrm rot="10800000" flipV="1">
              <a:off x="5595942" y="3071810"/>
              <a:ext cx="1857388" cy="1643074"/>
            </a:xfrm>
            <a:prstGeom prst="line">
              <a:avLst/>
            </a:prstGeom>
            <a:noFill/>
            <a:ln w="9525" algn="ctr">
              <a:solidFill>
                <a:schemeClr val="tx1"/>
              </a:solidFill>
              <a:round/>
              <a:headEnd/>
              <a:tailEnd/>
            </a:ln>
          </p:spPr>
        </p:cxnSp>
        <p:cxnSp>
          <p:nvCxnSpPr>
            <p:cNvPr id="9227" name="Straight Connector 14"/>
            <p:cNvCxnSpPr>
              <a:cxnSpLocks noChangeShapeType="1"/>
            </p:cNvCxnSpPr>
            <p:nvPr/>
          </p:nvCxnSpPr>
          <p:spPr bwMode="auto">
            <a:xfrm rot="16200000" flipH="1">
              <a:off x="7274735" y="3250405"/>
              <a:ext cx="1571636" cy="1214446"/>
            </a:xfrm>
            <a:prstGeom prst="line">
              <a:avLst/>
            </a:prstGeom>
            <a:noFill/>
            <a:ln w="9525" algn="ctr">
              <a:solidFill>
                <a:schemeClr val="tx1"/>
              </a:solidFill>
              <a:round/>
              <a:headEnd/>
              <a:tailEnd/>
            </a:ln>
          </p:spPr>
        </p:cxnSp>
      </p:grpSp>
      <p:grpSp>
        <p:nvGrpSpPr>
          <p:cNvPr id="5" name="Group 24"/>
          <p:cNvGrpSpPr>
            <a:grpSpLocks/>
          </p:cNvGrpSpPr>
          <p:nvPr/>
        </p:nvGrpSpPr>
        <p:grpSpPr bwMode="auto">
          <a:xfrm>
            <a:off x="3491826" y="1857389"/>
            <a:ext cx="1607716" cy="571499"/>
            <a:chOff x="3782126" y="1857364"/>
            <a:chExt cx="1742382" cy="571502"/>
          </a:xfrm>
        </p:grpSpPr>
        <p:sp>
          <p:nvSpPr>
            <p:cNvPr id="21" name="TextBox 20"/>
            <p:cNvSpPr txBox="1"/>
            <p:nvPr/>
          </p:nvSpPr>
          <p:spPr>
            <a:xfrm>
              <a:off x="3782126" y="1857364"/>
              <a:ext cx="1647284" cy="461667"/>
            </a:xfrm>
            <a:prstGeom prst="rect">
              <a:avLst/>
            </a:prstGeom>
            <a:noFill/>
          </p:spPr>
          <p:txBody>
            <a:bodyPr wrap="none">
              <a:spAutoFit/>
            </a:bodyPr>
            <a:lstStyle/>
            <a:p>
              <a:pPr algn="ctr" eaLnBrk="0" fontAlgn="base" hangingPunct="0">
                <a:spcBef>
                  <a:spcPct val="0"/>
                </a:spcBef>
                <a:spcAft>
                  <a:spcPct val="0"/>
                </a:spcAft>
                <a:defRPr/>
              </a:pPr>
              <a:r>
                <a:rPr lang="en-GB" sz="1200" b="1" dirty="0" err="1">
                  <a:solidFill>
                    <a:srgbClr val="169A35"/>
                  </a:solidFill>
                  <a:latin typeface="Helvetica" pitchFamily="34" charset="0"/>
                </a:rPr>
                <a:t>Seviri</a:t>
              </a:r>
              <a:r>
                <a:rPr lang="en-GB" sz="1200" b="1" dirty="0">
                  <a:solidFill>
                    <a:srgbClr val="169A35"/>
                  </a:solidFill>
                  <a:latin typeface="Helvetica" pitchFamily="34" charset="0"/>
                </a:rPr>
                <a:t> ch1 </a:t>
              </a:r>
            </a:p>
            <a:p>
              <a:pPr algn="ctr" eaLnBrk="0" fontAlgn="base" hangingPunct="0">
                <a:spcBef>
                  <a:spcPct val="0"/>
                </a:spcBef>
                <a:spcAft>
                  <a:spcPct val="0"/>
                </a:spcAft>
                <a:defRPr/>
              </a:pPr>
              <a:r>
                <a:rPr lang="en-GB" sz="1200" b="1" dirty="0">
                  <a:solidFill>
                    <a:srgbClr val="169A35"/>
                  </a:solidFill>
                  <a:latin typeface="Helvetica" pitchFamily="34" charset="0"/>
                </a:rPr>
                <a:t>response function</a:t>
              </a:r>
            </a:p>
          </p:txBody>
        </p:sp>
        <p:cxnSp>
          <p:nvCxnSpPr>
            <p:cNvPr id="23" name="Straight Connector 22"/>
            <p:cNvCxnSpPr>
              <a:stCxn id="21" idx="2"/>
            </p:cNvCxnSpPr>
            <p:nvPr/>
          </p:nvCxnSpPr>
          <p:spPr bwMode="auto">
            <a:xfrm>
              <a:off x="4605769" y="2319031"/>
              <a:ext cx="918739" cy="109835"/>
            </a:xfrm>
            <a:prstGeom prst="line">
              <a:avLst/>
            </a:prstGeom>
            <a:solidFill>
              <a:srgbClr val="FFFFFF"/>
            </a:solidFill>
            <a:ln w="9525" cap="flat" cmpd="sng" algn="ctr">
              <a:solidFill>
                <a:schemeClr val="accent3">
                  <a:lumMod val="75000"/>
                </a:schemeClr>
              </a:solidFill>
              <a:prstDash val="solid"/>
              <a:round/>
              <a:headEnd type="none" w="med" len="med"/>
              <a:tailEnd type="none" w="med" len="med"/>
            </a:ln>
            <a:effectLst/>
          </p:spPr>
        </p:cxnSp>
      </p:grpSp>
      <p:sp>
        <p:nvSpPr>
          <p:cNvPr id="16" name="Rectangle 2"/>
          <p:cNvSpPr txBox="1">
            <a:spLocks noChangeArrowheads="1"/>
          </p:cNvSpPr>
          <p:nvPr/>
        </p:nvSpPr>
        <p:spPr>
          <a:xfrm>
            <a:off x="300404" y="140940"/>
            <a:ext cx="8446477" cy="839788"/>
          </a:xfrm>
          <a:prstGeom prst="rect">
            <a:avLst/>
          </a:prstGeom>
        </p:spPr>
        <p:txBody>
          <a:bodyPr/>
          <a:lstStyle/>
          <a:p>
            <a:pPr eaLnBrk="0" fontAlgn="base" hangingPunct="0">
              <a:spcBef>
                <a:spcPct val="0"/>
              </a:spcBef>
              <a:spcAft>
                <a:spcPct val="0"/>
              </a:spcAft>
              <a:defRPr/>
            </a:pPr>
            <a:r>
              <a:rPr lang="en-GB" sz="3200" kern="0" dirty="0">
                <a:solidFill>
                  <a:srgbClr val="FFFFFF"/>
                </a:solidFill>
                <a:latin typeface="Arial" pitchFamily="34" charset="0"/>
                <a:cs typeface="Arial" pitchFamily="34" charset="0"/>
              </a:rPr>
              <a:t>GOME-2 / </a:t>
            </a:r>
            <a:r>
              <a:rPr lang="en-GB" sz="3200" kern="0" dirty="0" err="1">
                <a:solidFill>
                  <a:srgbClr val="FFFFFF"/>
                </a:solidFill>
                <a:latin typeface="Arial" pitchFamily="34" charset="0"/>
                <a:cs typeface="Arial" pitchFamily="34" charset="0"/>
              </a:rPr>
              <a:t>Seviri</a:t>
            </a:r>
            <a:r>
              <a:rPr lang="en-GB" sz="3200" kern="0" dirty="0">
                <a:solidFill>
                  <a:srgbClr val="FFFFFF"/>
                </a:solidFill>
                <a:latin typeface="Arial" pitchFamily="34" charset="0"/>
                <a:cs typeface="Arial" pitchFamily="34" charset="0"/>
              </a:rPr>
              <a:t> reflectivity inter-calibration</a:t>
            </a:r>
            <a:endParaRPr lang="en-GB" sz="2800" kern="0" dirty="0">
              <a:solidFill>
                <a:srgbClr val="FFFFFF"/>
              </a:solidFill>
              <a:latin typeface="Arial" pitchFamily="34" charset="0"/>
              <a:cs typeface="Arial" pitchFamily="34" charset="0"/>
            </a:endParaRPr>
          </a:p>
          <a:p>
            <a:pPr eaLnBrk="0" fontAlgn="base" hangingPunct="0">
              <a:spcBef>
                <a:spcPct val="0"/>
              </a:spcBef>
              <a:spcAft>
                <a:spcPct val="0"/>
              </a:spcAft>
              <a:defRPr/>
            </a:pPr>
            <a:r>
              <a:rPr lang="en-GB" sz="2000" kern="0" dirty="0">
                <a:solidFill>
                  <a:srgbClr val="FFFFFF"/>
                </a:solidFill>
                <a:latin typeface="Arial" pitchFamily="34" charset="0"/>
                <a:cs typeface="Arial" pitchFamily="34" charset="0"/>
              </a:rPr>
              <a:t>SEVIRI ch1/ MSG-2 – preliminary results</a:t>
            </a:r>
            <a:endParaRPr lang="en-GB" sz="1600" kern="0" dirty="0">
              <a:solidFill>
                <a:srgbClr val="FFFFFF"/>
              </a:solidFill>
              <a:latin typeface="Arial" pitchFamily="34" charset="0"/>
              <a:cs typeface="Arial" pitchFamily="34" charset="0"/>
            </a:endParaRPr>
          </a:p>
        </p:txBody>
      </p:sp>
      <p:sp>
        <p:nvSpPr>
          <p:cNvPr id="15" name="TextBox 14"/>
          <p:cNvSpPr txBox="1"/>
          <p:nvPr/>
        </p:nvSpPr>
        <p:spPr>
          <a:xfrm>
            <a:off x="7895497" y="133365"/>
            <a:ext cx="1204546" cy="461665"/>
          </a:xfrm>
          <a:prstGeom prst="rect">
            <a:avLst/>
          </a:prstGeom>
          <a:solidFill>
            <a:schemeClr val="accent1">
              <a:lumMod val="75000"/>
            </a:schemeClr>
          </a:solidFill>
        </p:spPr>
        <p:txBody>
          <a:bodyPr wrap="square" rtlCol="0">
            <a:spAutoFit/>
          </a:bodyPr>
          <a:lstStyle/>
          <a:p>
            <a:pPr algn="ctr" eaLnBrk="0" fontAlgn="base" hangingPunct="0">
              <a:spcBef>
                <a:spcPct val="0"/>
              </a:spcBef>
              <a:spcAft>
                <a:spcPct val="0"/>
              </a:spcAft>
            </a:pPr>
            <a:r>
              <a:rPr lang="en-GB" sz="1200" b="1" dirty="0">
                <a:solidFill>
                  <a:srgbClr val="990099"/>
                </a:solidFill>
                <a:latin typeface="Helvetica" pitchFamily="34" charset="0"/>
              </a:rPr>
              <a:t>GOME-2 FM3 </a:t>
            </a:r>
            <a:r>
              <a:rPr lang="en-GB" sz="1200" b="1" dirty="0" err="1">
                <a:solidFill>
                  <a:srgbClr val="990099"/>
                </a:solidFill>
                <a:latin typeface="Helvetica" pitchFamily="34" charset="0"/>
              </a:rPr>
              <a:t>Metop</a:t>
            </a:r>
            <a:r>
              <a:rPr lang="en-GB" sz="1200" b="1" dirty="0">
                <a:solidFill>
                  <a:srgbClr val="990099"/>
                </a:solidFill>
                <a:latin typeface="Helvetica" pitchFamily="34" charset="0"/>
              </a:rPr>
              <a:t>-A</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10" name="Picture 2" descr="H:\DESKTOP\ruedi\Documentation\MSG\ProFig\3_GOME2vsMSGResiduals_Reflectance_g2msg_PPF520_fullDisk_20110728050255_20110728150255.jpg"/>
          <p:cNvPicPr>
            <a:picLocks noChangeAspect="1" noChangeArrowheads="1"/>
          </p:cNvPicPr>
          <p:nvPr/>
        </p:nvPicPr>
        <p:blipFill>
          <a:blip r:embed="rId2" cstate="print"/>
          <a:srcRect/>
          <a:stretch>
            <a:fillRect/>
          </a:stretch>
        </p:blipFill>
        <p:spPr bwMode="auto">
          <a:xfrm>
            <a:off x="384458" y="1124752"/>
            <a:ext cx="6752462" cy="5486375"/>
          </a:xfrm>
          <a:prstGeom prst="rect">
            <a:avLst/>
          </a:prstGeom>
          <a:noFill/>
        </p:spPr>
      </p:pic>
      <p:sp>
        <p:nvSpPr>
          <p:cNvPr id="4" name="TextBox 3"/>
          <p:cNvSpPr txBox="1"/>
          <p:nvPr/>
        </p:nvSpPr>
        <p:spPr>
          <a:xfrm>
            <a:off x="6100785" y="1556792"/>
            <a:ext cx="2743911" cy="4278094"/>
          </a:xfrm>
          <a:prstGeom prst="rect">
            <a:avLst/>
          </a:prstGeom>
          <a:noFill/>
        </p:spPr>
        <p:txBody>
          <a:bodyPr wrap="square" rtlCol="0">
            <a:spAutoFit/>
          </a:bodyPr>
          <a:lstStyle/>
          <a:p>
            <a:pPr eaLnBrk="0" fontAlgn="base" hangingPunct="0">
              <a:spcBef>
                <a:spcPct val="0"/>
              </a:spcBef>
              <a:spcAft>
                <a:spcPct val="0"/>
              </a:spcAft>
            </a:pPr>
            <a:r>
              <a:rPr lang="en-GB" sz="1600" b="1" dirty="0">
                <a:solidFill>
                  <a:srgbClr val="990099"/>
                </a:solidFill>
                <a:latin typeface="Helvetica" pitchFamily="34" charset="0"/>
              </a:rPr>
              <a:t>Co-location of GOME-2 </a:t>
            </a:r>
            <a:r>
              <a:rPr lang="en-GB" sz="1600" b="1" dirty="0" err="1">
                <a:solidFill>
                  <a:srgbClr val="990099"/>
                </a:solidFill>
                <a:latin typeface="Helvetica" pitchFamily="34" charset="0"/>
              </a:rPr>
              <a:t>Metop</a:t>
            </a:r>
            <a:r>
              <a:rPr lang="en-GB" sz="1600" b="1" dirty="0">
                <a:solidFill>
                  <a:srgbClr val="990099"/>
                </a:solidFill>
                <a:latin typeface="Helvetica" pitchFamily="34" charset="0"/>
              </a:rPr>
              <a:t>-A with </a:t>
            </a:r>
            <a:r>
              <a:rPr lang="en-GB" sz="1600" b="1" dirty="0" err="1">
                <a:solidFill>
                  <a:srgbClr val="990099"/>
                </a:solidFill>
                <a:latin typeface="Helvetica" pitchFamily="34" charset="0"/>
              </a:rPr>
              <a:t>Seviri</a:t>
            </a:r>
            <a:r>
              <a:rPr lang="en-GB" sz="1600" b="1" dirty="0">
                <a:solidFill>
                  <a:srgbClr val="990099"/>
                </a:solidFill>
                <a:latin typeface="Helvetica" pitchFamily="34" charset="0"/>
              </a:rPr>
              <a:t> / MSG data.</a:t>
            </a:r>
          </a:p>
          <a:p>
            <a:pPr eaLnBrk="0" fontAlgn="base" hangingPunct="0">
              <a:spcBef>
                <a:spcPct val="0"/>
              </a:spcBef>
              <a:spcAft>
                <a:spcPct val="0"/>
              </a:spcAft>
            </a:pPr>
            <a:endParaRPr lang="en-GB" sz="1600" b="1" dirty="0">
              <a:solidFill>
                <a:srgbClr val="990099"/>
              </a:solidFill>
              <a:latin typeface="Helvetica" pitchFamily="34" charset="0"/>
            </a:endParaRPr>
          </a:p>
          <a:p>
            <a:pPr eaLnBrk="0" fontAlgn="base" hangingPunct="0">
              <a:spcBef>
                <a:spcPct val="0"/>
              </a:spcBef>
              <a:spcAft>
                <a:spcPct val="0"/>
              </a:spcAft>
            </a:pPr>
            <a:r>
              <a:rPr lang="en-GB" sz="1600" b="1" dirty="0">
                <a:solidFill>
                  <a:srgbClr val="990099"/>
                </a:solidFill>
                <a:latin typeface="Helvetica" pitchFamily="34" charset="0"/>
              </a:rPr>
              <a:t>Spatial collocation: </a:t>
            </a:r>
            <a:r>
              <a:rPr lang="en-GB" sz="1600" b="1" dirty="0">
                <a:solidFill>
                  <a:srgbClr val="002569"/>
                </a:solidFill>
                <a:latin typeface="Helvetica" pitchFamily="34" charset="0"/>
              </a:rPr>
              <a:t>Average of all </a:t>
            </a:r>
            <a:r>
              <a:rPr lang="en-GB" sz="1600" b="1" dirty="0" err="1">
                <a:solidFill>
                  <a:srgbClr val="002569"/>
                </a:solidFill>
                <a:latin typeface="Helvetica" pitchFamily="34" charset="0"/>
              </a:rPr>
              <a:t>Seviri</a:t>
            </a:r>
            <a:r>
              <a:rPr lang="en-GB" sz="1600" b="1" dirty="0">
                <a:solidFill>
                  <a:srgbClr val="002569"/>
                </a:solidFill>
                <a:latin typeface="Helvetica" pitchFamily="34" charset="0"/>
              </a:rPr>
              <a:t> measurements (~4km) in one GOME-2 ground pixel (40 by 80 km)</a:t>
            </a:r>
          </a:p>
          <a:p>
            <a:pPr eaLnBrk="0" fontAlgn="base" hangingPunct="0">
              <a:spcBef>
                <a:spcPct val="0"/>
              </a:spcBef>
              <a:spcAft>
                <a:spcPct val="0"/>
              </a:spcAft>
            </a:pPr>
            <a:endParaRPr lang="en-GB" sz="1600" b="1" dirty="0">
              <a:solidFill>
                <a:srgbClr val="002569"/>
              </a:solidFill>
              <a:latin typeface="Helvetica" pitchFamily="34" charset="0"/>
            </a:endParaRPr>
          </a:p>
          <a:p>
            <a:pPr eaLnBrk="0" fontAlgn="base" hangingPunct="0">
              <a:spcBef>
                <a:spcPct val="0"/>
              </a:spcBef>
              <a:spcAft>
                <a:spcPct val="0"/>
              </a:spcAft>
            </a:pPr>
            <a:r>
              <a:rPr lang="en-GB" sz="1600" b="1" dirty="0">
                <a:solidFill>
                  <a:srgbClr val="990099"/>
                </a:solidFill>
                <a:latin typeface="Helvetica" pitchFamily="34" charset="0"/>
              </a:rPr>
              <a:t>Temporal collocation: </a:t>
            </a:r>
            <a:r>
              <a:rPr lang="en-GB" sz="1600" b="1" dirty="0">
                <a:solidFill>
                  <a:srgbClr val="002569"/>
                </a:solidFill>
                <a:latin typeface="Helvetica" pitchFamily="34" charset="0"/>
              </a:rPr>
              <a:t>Within +- 15 min of sensing time.</a:t>
            </a:r>
          </a:p>
          <a:p>
            <a:pPr eaLnBrk="0" fontAlgn="base" hangingPunct="0">
              <a:spcBef>
                <a:spcPct val="0"/>
              </a:spcBef>
              <a:spcAft>
                <a:spcPct val="0"/>
              </a:spcAft>
            </a:pPr>
            <a:endParaRPr lang="en-GB" sz="1600" b="1" dirty="0">
              <a:solidFill>
                <a:srgbClr val="002569"/>
              </a:solidFill>
              <a:latin typeface="Helvetica" pitchFamily="34" charset="0"/>
            </a:endParaRPr>
          </a:p>
          <a:p>
            <a:pPr eaLnBrk="0" fontAlgn="base" hangingPunct="0">
              <a:spcBef>
                <a:spcPct val="0"/>
              </a:spcBef>
              <a:spcAft>
                <a:spcPct val="0"/>
              </a:spcAft>
            </a:pPr>
            <a:r>
              <a:rPr lang="en-GB" sz="1600" i="1" dirty="0">
                <a:solidFill>
                  <a:srgbClr val="1C1C1C"/>
                </a:solidFill>
                <a:latin typeface="Helvetica" pitchFamily="34" charset="0"/>
              </a:rPr>
              <a:t>No spatial aliasing correction</a:t>
            </a:r>
          </a:p>
          <a:p>
            <a:pPr eaLnBrk="0" fontAlgn="base" hangingPunct="0">
              <a:spcBef>
                <a:spcPct val="0"/>
              </a:spcBef>
              <a:spcAft>
                <a:spcPct val="0"/>
              </a:spcAft>
            </a:pPr>
            <a:r>
              <a:rPr lang="en-GB" sz="1600" b="1" dirty="0">
                <a:solidFill>
                  <a:srgbClr val="002569"/>
                </a:solidFill>
                <a:latin typeface="Helvetica" pitchFamily="34" charset="0"/>
              </a:rPr>
              <a:t> </a:t>
            </a:r>
          </a:p>
        </p:txBody>
      </p:sp>
      <p:sp>
        <p:nvSpPr>
          <p:cNvPr id="5" name="TextBox 4"/>
          <p:cNvSpPr txBox="1"/>
          <p:nvPr/>
        </p:nvSpPr>
        <p:spPr>
          <a:xfrm>
            <a:off x="7828981" y="476687"/>
            <a:ext cx="1204546" cy="461665"/>
          </a:xfrm>
          <a:prstGeom prst="rect">
            <a:avLst/>
          </a:prstGeom>
          <a:solidFill>
            <a:schemeClr val="accent1">
              <a:lumMod val="75000"/>
            </a:schemeClr>
          </a:solidFill>
        </p:spPr>
        <p:txBody>
          <a:bodyPr wrap="square" rtlCol="0">
            <a:spAutoFit/>
          </a:bodyPr>
          <a:lstStyle/>
          <a:p>
            <a:pPr algn="ctr" eaLnBrk="0" fontAlgn="base" hangingPunct="0">
              <a:spcBef>
                <a:spcPct val="0"/>
              </a:spcBef>
              <a:spcAft>
                <a:spcPct val="0"/>
              </a:spcAft>
            </a:pPr>
            <a:r>
              <a:rPr lang="en-GB" sz="1200" b="1" dirty="0">
                <a:solidFill>
                  <a:srgbClr val="990099"/>
                </a:solidFill>
                <a:latin typeface="Helvetica" pitchFamily="34" charset="0"/>
              </a:rPr>
              <a:t>GOME-2 FM3 </a:t>
            </a:r>
            <a:r>
              <a:rPr lang="en-GB" sz="1200" b="1" dirty="0" err="1">
                <a:solidFill>
                  <a:srgbClr val="990099"/>
                </a:solidFill>
                <a:latin typeface="Helvetica" pitchFamily="34" charset="0"/>
              </a:rPr>
              <a:t>Metop</a:t>
            </a:r>
            <a:r>
              <a:rPr lang="en-GB" sz="1200" b="1" dirty="0">
                <a:solidFill>
                  <a:srgbClr val="990099"/>
                </a:solidFill>
                <a:latin typeface="Helvetica" pitchFamily="34" charset="0"/>
              </a:rPr>
              <a:t>-A</a:t>
            </a:r>
          </a:p>
        </p:txBody>
      </p:sp>
      <p:sp>
        <p:nvSpPr>
          <p:cNvPr id="7" name="Rectangle 2"/>
          <p:cNvSpPr txBox="1">
            <a:spLocks noChangeArrowheads="1"/>
          </p:cNvSpPr>
          <p:nvPr/>
        </p:nvSpPr>
        <p:spPr>
          <a:xfrm>
            <a:off x="300404" y="140940"/>
            <a:ext cx="8446477" cy="839788"/>
          </a:xfrm>
          <a:prstGeom prst="rect">
            <a:avLst/>
          </a:prstGeom>
        </p:spPr>
        <p:txBody>
          <a:bodyPr/>
          <a:lstStyle/>
          <a:p>
            <a:pPr eaLnBrk="0" fontAlgn="base" hangingPunct="0">
              <a:spcBef>
                <a:spcPct val="0"/>
              </a:spcBef>
              <a:spcAft>
                <a:spcPct val="0"/>
              </a:spcAft>
              <a:defRPr/>
            </a:pPr>
            <a:r>
              <a:rPr lang="en-GB" sz="3200" kern="0" dirty="0">
                <a:solidFill>
                  <a:srgbClr val="FFFFFF"/>
                </a:solidFill>
                <a:latin typeface="Arial" pitchFamily="34" charset="0"/>
                <a:cs typeface="Arial" pitchFamily="34" charset="0"/>
              </a:rPr>
              <a:t>GOME-2 / </a:t>
            </a:r>
            <a:r>
              <a:rPr lang="en-GB" sz="3200" kern="0" dirty="0" err="1">
                <a:solidFill>
                  <a:srgbClr val="FFFFFF"/>
                </a:solidFill>
                <a:latin typeface="Arial" pitchFamily="34" charset="0"/>
                <a:cs typeface="Arial" pitchFamily="34" charset="0"/>
              </a:rPr>
              <a:t>Seviri</a:t>
            </a:r>
            <a:r>
              <a:rPr lang="en-GB" sz="3200" kern="0" dirty="0">
                <a:solidFill>
                  <a:srgbClr val="FFFFFF"/>
                </a:solidFill>
                <a:latin typeface="Arial" pitchFamily="34" charset="0"/>
                <a:cs typeface="Arial" pitchFamily="34" charset="0"/>
              </a:rPr>
              <a:t> reflectivity inter-calibration</a:t>
            </a:r>
            <a:endParaRPr lang="en-GB" sz="2800" kern="0" dirty="0">
              <a:solidFill>
                <a:srgbClr val="FFFFFF"/>
              </a:solidFill>
              <a:latin typeface="Arial" pitchFamily="34" charset="0"/>
              <a:cs typeface="Arial" pitchFamily="34" charset="0"/>
            </a:endParaRPr>
          </a:p>
          <a:p>
            <a:pPr eaLnBrk="0" fontAlgn="base" hangingPunct="0">
              <a:spcBef>
                <a:spcPct val="0"/>
              </a:spcBef>
              <a:spcAft>
                <a:spcPct val="0"/>
              </a:spcAft>
              <a:defRPr/>
            </a:pPr>
            <a:r>
              <a:rPr lang="en-GB" sz="2000" kern="0" dirty="0">
                <a:solidFill>
                  <a:srgbClr val="FFFFFF"/>
                </a:solidFill>
                <a:latin typeface="Arial" pitchFamily="34" charset="0"/>
                <a:cs typeface="Arial" pitchFamily="34" charset="0"/>
              </a:rPr>
              <a:t>SEVIRI ch1/ MSG-2 – preliminary results</a:t>
            </a:r>
            <a:endParaRPr lang="en-GB" sz="1600" kern="0"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85058" y="116632"/>
            <a:ext cx="8446477" cy="839788"/>
          </a:xfrm>
          <a:prstGeom prst="rect">
            <a:avLst/>
          </a:prstGeom>
        </p:spPr>
        <p:txBody>
          <a:bodyPr/>
          <a:lstStyle/>
          <a:p>
            <a:pPr eaLnBrk="0" fontAlgn="base" hangingPunct="0">
              <a:spcBef>
                <a:spcPct val="0"/>
              </a:spcBef>
              <a:spcAft>
                <a:spcPct val="0"/>
              </a:spcAft>
              <a:defRPr/>
            </a:pPr>
            <a:r>
              <a:rPr lang="en-GB" sz="2800" kern="0" dirty="0">
                <a:solidFill>
                  <a:srgbClr val="FFFFFF"/>
                </a:solidFill>
                <a:latin typeface="Arial" pitchFamily="34" charset="0"/>
                <a:cs typeface="Arial" pitchFamily="34" charset="0"/>
              </a:rPr>
              <a:t>GOME-2/</a:t>
            </a:r>
            <a:r>
              <a:rPr lang="en-GB" sz="2800" kern="0" dirty="0" err="1">
                <a:solidFill>
                  <a:srgbClr val="FFFFFF"/>
                </a:solidFill>
                <a:latin typeface="Arial" pitchFamily="34" charset="0"/>
                <a:cs typeface="Arial" pitchFamily="34" charset="0"/>
              </a:rPr>
              <a:t>Metop</a:t>
            </a:r>
            <a:r>
              <a:rPr lang="en-GB" sz="2800" kern="0" dirty="0">
                <a:solidFill>
                  <a:srgbClr val="FFFFFF"/>
                </a:solidFill>
                <a:latin typeface="Arial" pitchFamily="34" charset="0"/>
                <a:cs typeface="Arial" pitchFamily="34" charset="0"/>
              </a:rPr>
              <a:t>-B reflectivity inter-calibration</a:t>
            </a:r>
          </a:p>
          <a:p>
            <a:pPr eaLnBrk="0" fontAlgn="base" hangingPunct="0">
              <a:spcBef>
                <a:spcPct val="0"/>
              </a:spcBef>
              <a:spcAft>
                <a:spcPct val="0"/>
              </a:spcAft>
              <a:defRPr/>
            </a:pPr>
            <a:r>
              <a:rPr lang="en-GB" sz="2000" kern="0" dirty="0">
                <a:solidFill>
                  <a:srgbClr val="FFFFFF"/>
                </a:solidFill>
                <a:latin typeface="Arial" pitchFamily="34" charset="0"/>
                <a:cs typeface="Arial" pitchFamily="34" charset="0"/>
              </a:rPr>
              <a:t>SEVIRI ch1/ MSG-3 – preliminary results</a:t>
            </a:r>
            <a:endParaRPr lang="en-GB" sz="1600" kern="0" dirty="0">
              <a:solidFill>
                <a:srgbClr val="FFFFFF"/>
              </a:solidFill>
              <a:latin typeface="Arial" pitchFamily="34" charset="0"/>
              <a:cs typeface="Arial" pitchFamily="34" charset="0"/>
            </a:endParaRPr>
          </a:p>
        </p:txBody>
      </p:sp>
      <p:sp>
        <p:nvSpPr>
          <p:cNvPr id="10" name="TextBox 9"/>
          <p:cNvSpPr txBox="1"/>
          <p:nvPr/>
        </p:nvSpPr>
        <p:spPr>
          <a:xfrm>
            <a:off x="7828981" y="476687"/>
            <a:ext cx="1204546" cy="461665"/>
          </a:xfrm>
          <a:prstGeom prst="rect">
            <a:avLst/>
          </a:prstGeom>
          <a:solidFill>
            <a:schemeClr val="accent4">
              <a:lumMod val="50000"/>
              <a:lumOff val="50000"/>
            </a:schemeClr>
          </a:solidFill>
        </p:spPr>
        <p:txBody>
          <a:bodyPr wrap="square" rtlCol="0">
            <a:spAutoFit/>
          </a:bodyPr>
          <a:lstStyle/>
          <a:p>
            <a:pPr algn="ctr" eaLnBrk="0" fontAlgn="base" hangingPunct="0">
              <a:spcBef>
                <a:spcPct val="0"/>
              </a:spcBef>
              <a:spcAft>
                <a:spcPct val="0"/>
              </a:spcAft>
            </a:pPr>
            <a:r>
              <a:rPr lang="en-GB" sz="1200" b="1" dirty="0">
                <a:solidFill>
                  <a:srgbClr val="990099"/>
                </a:solidFill>
                <a:latin typeface="Helvetica" pitchFamily="34" charset="0"/>
              </a:rPr>
              <a:t>GOME-2 FM2 </a:t>
            </a:r>
            <a:r>
              <a:rPr lang="en-GB" sz="1200" b="1" dirty="0" err="1">
                <a:solidFill>
                  <a:srgbClr val="990099"/>
                </a:solidFill>
                <a:latin typeface="Helvetica" pitchFamily="34" charset="0"/>
              </a:rPr>
              <a:t>Metop</a:t>
            </a:r>
            <a:r>
              <a:rPr lang="en-GB" sz="1200" b="1" dirty="0">
                <a:solidFill>
                  <a:srgbClr val="990099"/>
                </a:solidFill>
                <a:latin typeface="Helvetica" pitchFamily="34" charset="0"/>
              </a:rPr>
              <a:t>-B</a:t>
            </a:r>
          </a:p>
        </p:txBody>
      </p:sp>
      <p:grpSp>
        <p:nvGrpSpPr>
          <p:cNvPr id="2" name="Group 10"/>
          <p:cNvGrpSpPr/>
          <p:nvPr/>
        </p:nvGrpSpPr>
        <p:grpSpPr>
          <a:xfrm>
            <a:off x="-2" y="1196759"/>
            <a:ext cx="4920982" cy="4905255"/>
            <a:chOff x="-2" y="1196752"/>
            <a:chExt cx="5331064" cy="4905255"/>
          </a:xfrm>
        </p:grpSpPr>
        <p:pic>
          <p:nvPicPr>
            <p:cNvPr id="130050" name="Picture 2" descr="S:\EPS GOME2\Meetings\GSICS\GSICS_Workshop_March14\Plots\MSG\1_MSG_Reflectance_g2msg_PPF520_MSG3_fulldisk_ver2_1.5degBox_20130107092843_20131122093043.jpg"/>
            <p:cNvPicPr>
              <a:picLocks noChangeAspect="1" noChangeArrowheads="1"/>
            </p:cNvPicPr>
            <p:nvPr/>
          </p:nvPicPr>
          <p:blipFill>
            <a:blip r:embed="rId2" cstate="print"/>
            <a:srcRect l="8498" r="6290" b="7932"/>
            <a:stretch>
              <a:fillRect/>
            </a:stretch>
          </p:blipFill>
          <p:spPr bwMode="auto">
            <a:xfrm>
              <a:off x="-2" y="1196752"/>
              <a:ext cx="5331064" cy="4320000"/>
            </a:xfrm>
            <a:prstGeom prst="rect">
              <a:avLst/>
            </a:prstGeom>
            <a:noFill/>
          </p:spPr>
        </p:pic>
        <p:sp>
          <p:nvSpPr>
            <p:cNvPr id="8" name="TextBox 7"/>
            <p:cNvSpPr txBox="1"/>
            <p:nvPr/>
          </p:nvSpPr>
          <p:spPr>
            <a:xfrm>
              <a:off x="1002845" y="5517232"/>
              <a:ext cx="3476994" cy="584775"/>
            </a:xfrm>
            <a:prstGeom prst="rect">
              <a:avLst/>
            </a:prstGeom>
            <a:noFill/>
          </p:spPr>
          <p:txBody>
            <a:bodyPr wrap="none" rtlCol="0">
              <a:spAutoFit/>
            </a:bodyPr>
            <a:lstStyle/>
            <a:p>
              <a:pPr algn="ctr" eaLnBrk="0" fontAlgn="base" hangingPunct="0">
                <a:spcBef>
                  <a:spcPct val="0"/>
                </a:spcBef>
                <a:spcAft>
                  <a:spcPct val="0"/>
                </a:spcAft>
              </a:pPr>
              <a:r>
                <a:rPr lang="en-GB" sz="1600" b="1" dirty="0">
                  <a:solidFill>
                    <a:srgbClr val="990099"/>
                  </a:solidFill>
                  <a:latin typeface="Helvetica" pitchFamily="34" charset="0"/>
                </a:rPr>
                <a:t>Reflectance MSG3 / </a:t>
              </a:r>
              <a:r>
                <a:rPr lang="en-GB" sz="1600" b="1" dirty="0" err="1">
                  <a:solidFill>
                    <a:srgbClr val="990099"/>
                  </a:solidFill>
                  <a:latin typeface="Helvetica" pitchFamily="34" charset="0"/>
                </a:rPr>
                <a:t>Seviri</a:t>
              </a:r>
              <a:r>
                <a:rPr lang="en-GB" sz="1600" b="1" dirty="0">
                  <a:solidFill>
                    <a:srgbClr val="990099"/>
                  </a:solidFill>
                  <a:latin typeface="Helvetica" pitchFamily="34" charset="0"/>
                </a:rPr>
                <a:t> Ch 1</a:t>
              </a:r>
            </a:p>
            <a:p>
              <a:pPr algn="ctr" eaLnBrk="0" fontAlgn="base" hangingPunct="0">
                <a:spcBef>
                  <a:spcPct val="0"/>
                </a:spcBef>
                <a:spcAft>
                  <a:spcPct val="0"/>
                </a:spcAft>
              </a:pPr>
              <a:r>
                <a:rPr lang="en-GB" sz="1600" b="1" dirty="0">
                  <a:solidFill>
                    <a:srgbClr val="990099"/>
                  </a:solidFill>
                  <a:latin typeface="Helvetica" pitchFamily="34" charset="0"/>
                </a:rPr>
                <a:t>1.5/1.5 degrees box at 0/0</a:t>
              </a:r>
              <a:r>
                <a:rPr lang="en-GB" sz="1600" b="1" baseline="30000" dirty="0">
                  <a:solidFill>
                    <a:srgbClr val="990099"/>
                  </a:solidFill>
                  <a:latin typeface="Helvetica" pitchFamily="34" charset="0"/>
                </a:rPr>
                <a:t>o</a:t>
              </a:r>
            </a:p>
          </p:txBody>
        </p:sp>
      </p:grpSp>
      <p:grpSp>
        <p:nvGrpSpPr>
          <p:cNvPr id="3" name="Group 11"/>
          <p:cNvGrpSpPr/>
          <p:nvPr/>
        </p:nvGrpSpPr>
        <p:grpSpPr>
          <a:xfrm>
            <a:off x="4505529" y="1196759"/>
            <a:ext cx="4695786" cy="4905255"/>
            <a:chOff x="4880990" y="1196752"/>
            <a:chExt cx="5087102" cy="4905255"/>
          </a:xfrm>
        </p:grpSpPr>
        <p:pic>
          <p:nvPicPr>
            <p:cNvPr id="130051" name="Picture 3" descr="S:\EPS GOME2\Meetings\GSICS\GSICS_Workshop_March14\Plots\MSG\2_GOME-2_Reflectance_g2msg_PPF520_MSG3_fulldisk_ver2_1.5degBox_20130107092843_20131122093043.jpg"/>
            <p:cNvPicPr>
              <a:picLocks noChangeAspect="1" noChangeArrowheads="1"/>
            </p:cNvPicPr>
            <p:nvPr/>
          </p:nvPicPr>
          <p:blipFill>
            <a:blip r:embed="rId3" cstate="print"/>
            <a:srcRect l="11970" r="8651" b="10121"/>
            <a:stretch>
              <a:fillRect/>
            </a:stretch>
          </p:blipFill>
          <p:spPr bwMode="auto">
            <a:xfrm>
              <a:off x="4880990" y="1196752"/>
              <a:ext cx="5087102" cy="4320000"/>
            </a:xfrm>
            <a:prstGeom prst="rect">
              <a:avLst/>
            </a:prstGeom>
            <a:noFill/>
          </p:spPr>
        </p:pic>
        <p:sp>
          <p:nvSpPr>
            <p:cNvPr id="9" name="TextBox 8"/>
            <p:cNvSpPr txBox="1"/>
            <p:nvPr/>
          </p:nvSpPr>
          <p:spPr>
            <a:xfrm>
              <a:off x="5899859" y="5517232"/>
              <a:ext cx="3464837" cy="584775"/>
            </a:xfrm>
            <a:prstGeom prst="rect">
              <a:avLst/>
            </a:prstGeom>
            <a:noFill/>
          </p:spPr>
          <p:txBody>
            <a:bodyPr wrap="none" rtlCol="0">
              <a:spAutoFit/>
            </a:bodyPr>
            <a:lstStyle/>
            <a:p>
              <a:pPr algn="ctr" eaLnBrk="0" fontAlgn="base" hangingPunct="0">
                <a:spcBef>
                  <a:spcPct val="0"/>
                </a:spcBef>
                <a:spcAft>
                  <a:spcPct val="0"/>
                </a:spcAft>
              </a:pPr>
              <a:r>
                <a:rPr lang="en-GB" sz="1600" b="1" dirty="0">
                  <a:solidFill>
                    <a:srgbClr val="990099"/>
                  </a:solidFill>
                  <a:latin typeface="Helvetica" pitchFamily="34" charset="0"/>
                </a:rPr>
                <a:t>Reflectance GOME-2 / </a:t>
              </a:r>
              <a:r>
                <a:rPr lang="en-GB" sz="1600" b="1" dirty="0" err="1">
                  <a:solidFill>
                    <a:srgbClr val="990099"/>
                  </a:solidFill>
                  <a:latin typeface="Helvetica" pitchFamily="34" charset="0"/>
                </a:rPr>
                <a:t>Metop</a:t>
              </a:r>
              <a:r>
                <a:rPr lang="en-GB" sz="1600" b="1" dirty="0">
                  <a:solidFill>
                    <a:srgbClr val="990099"/>
                  </a:solidFill>
                  <a:latin typeface="Helvetica" pitchFamily="34" charset="0"/>
                </a:rPr>
                <a:t>-B</a:t>
              </a:r>
            </a:p>
            <a:p>
              <a:pPr algn="ctr" eaLnBrk="0" fontAlgn="base" hangingPunct="0">
                <a:spcBef>
                  <a:spcPct val="0"/>
                </a:spcBef>
                <a:spcAft>
                  <a:spcPct val="0"/>
                </a:spcAft>
              </a:pPr>
              <a:r>
                <a:rPr lang="en-GB" sz="1600" b="1" dirty="0">
                  <a:solidFill>
                    <a:srgbClr val="990099"/>
                  </a:solidFill>
                  <a:latin typeface="Helvetica" pitchFamily="34" charset="0"/>
                </a:rPr>
                <a:t>1.5/1.5 degrees box at 0/0</a:t>
              </a:r>
              <a:r>
                <a:rPr lang="en-GB" sz="1600" b="1" baseline="30000" dirty="0">
                  <a:solidFill>
                    <a:srgbClr val="990099"/>
                  </a:solidFill>
                  <a:latin typeface="Helvetica" pitchFamily="34" charset="0"/>
                </a:rPr>
                <a:t>o</a:t>
              </a:r>
            </a:p>
          </p:txBody>
        </p:sp>
      </p:grpSp>
      <p:grpSp>
        <p:nvGrpSpPr>
          <p:cNvPr id="4" name="Group 13"/>
          <p:cNvGrpSpPr/>
          <p:nvPr/>
        </p:nvGrpSpPr>
        <p:grpSpPr>
          <a:xfrm>
            <a:off x="1713836" y="980728"/>
            <a:ext cx="5915734" cy="5761206"/>
            <a:chOff x="1856656" y="980728"/>
            <a:chExt cx="6408712" cy="5761206"/>
          </a:xfrm>
        </p:grpSpPr>
        <p:pic>
          <p:nvPicPr>
            <p:cNvPr id="130052" name="Picture 4" descr="S:\EPS GOME2\Meetings\GSICS\GSICS_Workshop_March14\Plots\MSG\3_GOME2vsMSGResiduals_Reflectance_g2msg_PPF520_MSG3_fulldisk_ver2_1.5degBox_20130107092843_20131122093043.jpg"/>
            <p:cNvPicPr>
              <a:picLocks noChangeAspect="1" noChangeArrowheads="1"/>
            </p:cNvPicPr>
            <p:nvPr/>
          </p:nvPicPr>
          <p:blipFill>
            <a:blip r:embed="rId4" cstate="print"/>
            <a:srcRect l="10216" r="6355"/>
            <a:stretch>
              <a:fillRect/>
            </a:stretch>
          </p:blipFill>
          <p:spPr bwMode="auto">
            <a:xfrm>
              <a:off x="1856656" y="980728"/>
              <a:ext cx="6408712" cy="5761206"/>
            </a:xfrm>
            <a:prstGeom prst="rect">
              <a:avLst/>
            </a:prstGeom>
            <a:noFill/>
          </p:spPr>
        </p:pic>
        <p:sp>
          <p:nvSpPr>
            <p:cNvPr id="13" name="TextBox 12"/>
            <p:cNvSpPr txBox="1"/>
            <p:nvPr/>
          </p:nvSpPr>
          <p:spPr>
            <a:xfrm>
              <a:off x="2325398" y="6093296"/>
              <a:ext cx="5361191" cy="584775"/>
            </a:xfrm>
            <a:prstGeom prst="rect">
              <a:avLst/>
            </a:prstGeom>
            <a:noFill/>
          </p:spPr>
          <p:txBody>
            <a:bodyPr wrap="none" rtlCol="0">
              <a:spAutoFit/>
            </a:bodyPr>
            <a:lstStyle/>
            <a:p>
              <a:pPr algn="ctr" eaLnBrk="0" fontAlgn="base" hangingPunct="0">
                <a:spcBef>
                  <a:spcPct val="0"/>
                </a:spcBef>
                <a:spcAft>
                  <a:spcPct val="0"/>
                </a:spcAft>
              </a:pPr>
              <a:r>
                <a:rPr lang="en-GB" sz="1600" b="1" dirty="0">
                  <a:solidFill>
                    <a:srgbClr val="1C1C1C"/>
                  </a:solidFill>
                  <a:latin typeface="Helvetica" pitchFamily="34" charset="0"/>
                </a:rPr>
                <a:t>Residual MSG-3 /</a:t>
              </a:r>
              <a:r>
                <a:rPr lang="en-GB" sz="1600" b="1" dirty="0" err="1">
                  <a:solidFill>
                    <a:srgbClr val="1C1C1C"/>
                  </a:solidFill>
                  <a:latin typeface="Helvetica" pitchFamily="34" charset="0"/>
                </a:rPr>
                <a:t>Seviri</a:t>
              </a:r>
              <a:r>
                <a:rPr lang="en-GB" sz="1600" b="1" dirty="0">
                  <a:solidFill>
                    <a:srgbClr val="1C1C1C"/>
                  </a:solidFill>
                  <a:latin typeface="Helvetica" pitchFamily="34" charset="0"/>
                </a:rPr>
                <a:t> </a:t>
              </a:r>
              <a:r>
                <a:rPr lang="en-GB" sz="1600" b="1" dirty="0" err="1">
                  <a:solidFill>
                    <a:srgbClr val="1C1C1C"/>
                  </a:solidFill>
                  <a:latin typeface="Helvetica" pitchFamily="34" charset="0"/>
                </a:rPr>
                <a:t>vs</a:t>
              </a:r>
              <a:r>
                <a:rPr lang="en-GB" sz="1600" b="1" dirty="0">
                  <a:solidFill>
                    <a:srgbClr val="1C1C1C"/>
                  </a:solidFill>
                  <a:latin typeface="Helvetica" pitchFamily="34" charset="0"/>
                </a:rPr>
                <a:t> GOME-2 / </a:t>
              </a:r>
              <a:r>
                <a:rPr lang="en-GB" sz="1600" b="1" dirty="0" err="1">
                  <a:solidFill>
                    <a:srgbClr val="1C1C1C"/>
                  </a:solidFill>
                  <a:latin typeface="Helvetica" pitchFamily="34" charset="0"/>
                </a:rPr>
                <a:t>Metop</a:t>
              </a:r>
              <a:r>
                <a:rPr lang="en-GB" sz="1600" b="1" dirty="0">
                  <a:solidFill>
                    <a:srgbClr val="1C1C1C"/>
                  </a:solidFill>
                  <a:latin typeface="Helvetica" pitchFamily="34" charset="0"/>
                </a:rPr>
                <a:t>-B [%]</a:t>
              </a:r>
            </a:p>
            <a:p>
              <a:pPr algn="ctr" eaLnBrk="0" fontAlgn="base" hangingPunct="0">
                <a:spcBef>
                  <a:spcPct val="0"/>
                </a:spcBef>
                <a:spcAft>
                  <a:spcPct val="0"/>
                </a:spcAft>
              </a:pPr>
              <a:r>
                <a:rPr lang="en-GB" sz="1600" b="1" dirty="0">
                  <a:solidFill>
                    <a:srgbClr val="1C1C1C"/>
                  </a:solidFill>
                  <a:latin typeface="Helvetica" pitchFamily="34" charset="0"/>
                </a:rPr>
                <a:t>1.5/1.5 degrees box at 0/0</a:t>
              </a:r>
              <a:r>
                <a:rPr lang="en-GB" sz="1600" b="1" baseline="30000" dirty="0">
                  <a:solidFill>
                    <a:srgbClr val="1C1C1C"/>
                  </a:solidFill>
                  <a:latin typeface="Helvetica" pitchFamily="34" charset="0"/>
                </a:rPr>
                <a:t>o</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300404" y="188640"/>
            <a:ext cx="8446477" cy="839788"/>
          </a:xfrm>
          <a:prstGeom prst="rect">
            <a:avLst/>
          </a:prstGeom>
        </p:spPr>
        <p:txBody>
          <a:bodyPr/>
          <a:lstStyle/>
          <a:p>
            <a:pPr eaLnBrk="0" fontAlgn="base" hangingPunct="0">
              <a:spcBef>
                <a:spcPct val="0"/>
              </a:spcBef>
              <a:spcAft>
                <a:spcPct val="0"/>
              </a:spcAft>
              <a:defRPr/>
            </a:pPr>
            <a:r>
              <a:rPr lang="en-GB" sz="2800" kern="0" dirty="0">
                <a:solidFill>
                  <a:srgbClr val="FFFFFF"/>
                </a:solidFill>
                <a:latin typeface="Arial" pitchFamily="34" charset="0"/>
                <a:cs typeface="Arial" pitchFamily="34" charset="0"/>
              </a:rPr>
              <a:t>GOME-2/</a:t>
            </a:r>
            <a:r>
              <a:rPr lang="en-GB" sz="2800" kern="0" dirty="0" err="1">
                <a:solidFill>
                  <a:srgbClr val="FFFFFF"/>
                </a:solidFill>
                <a:latin typeface="Arial" pitchFamily="34" charset="0"/>
                <a:cs typeface="Arial" pitchFamily="34" charset="0"/>
              </a:rPr>
              <a:t>Seviri</a:t>
            </a:r>
            <a:r>
              <a:rPr lang="en-GB" sz="2800" kern="0" dirty="0">
                <a:solidFill>
                  <a:srgbClr val="FFFFFF"/>
                </a:solidFill>
                <a:latin typeface="Arial" pitchFamily="34" charset="0"/>
                <a:cs typeface="Arial" pitchFamily="34" charset="0"/>
              </a:rPr>
              <a:t> reflectivity inter-calibration</a:t>
            </a:r>
          </a:p>
          <a:p>
            <a:pPr eaLnBrk="0" fontAlgn="base" hangingPunct="0">
              <a:spcBef>
                <a:spcPct val="0"/>
              </a:spcBef>
              <a:spcAft>
                <a:spcPct val="0"/>
              </a:spcAft>
              <a:defRPr/>
            </a:pPr>
            <a:r>
              <a:rPr lang="en-GB" sz="2000" kern="0" dirty="0">
                <a:solidFill>
                  <a:srgbClr val="FFFFFF"/>
                </a:solidFill>
                <a:latin typeface="Arial" pitchFamily="34" charset="0"/>
                <a:cs typeface="Arial" pitchFamily="34" charset="0"/>
              </a:rPr>
              <a:t>SEVIRI ch1/ MSG-3 </a:t>
            </a:r>
            <a:r>
              <a:rPr lang="en-GB" sz="2000" kern="0" dirty="0" err="1">
                <a:solidFill>
                  <a:srgbClr val="FFFFFF"/>
                </a:solidFill>
                <a:latin typeface="Arial" pitchFamily="34" charset="0"/>
                <a:cs typeface="Arial" pitchFamily="34" charset="0"/>
              </a:rPr>
              <a:t>vs</a:t>
            </a:r>
            <a:r>
              <a:rPr lang="en-GB" sz="2000" kern="0" dirty="0">
                <a:solidFill>
                  <a:srgbClr val="FFFFFF"/>
                </a:solidFill>
                <a:latin typeface="Arial" pitchFamily="34" charset="0"/>
                <a:cs typeface="Arial" pitchFamily="34" charset="0"/>
              </a:rPr>
              <a:t> GOME-2/</a:t>
            </a:r>
            <a:r>
              <a:rPr lang="en-GB" sz="2000" kern="0" dirty="0" err="1">
                <a:solidFill>
                  <a:srgbClr val="FFFFFF"/>
                </a:solidFill>
                <a:latin typeface="Arial" pitchFamily="34" charset="0"/>
                <a:cs typeface="Arial" pitchFamily="34" charset="0"/>
              </a:rPr>
              <a:t>Metop</a:t>
            </a:r>
            <a:r>
              <a:rPr lang="en-GB" sz="2000" kern="0" dirty="0">
                <a:solidFill>
                  <a:srgbClr val="FFFFFF"/>
                </a:solidFill>
                <a:latin typeface="Arial" pitchFamily="34" charset="0"/>
                <a:cs typeface="Arial" pitchFamily="34" charset="0"/>
              </a:rPr>
              <a:t>-B – preliminary results</a:t>
            </a:r>
            <a:endParaRPr lang="en-GB" sz="1600" kern="0" dirty="0">
              <a:solidFill>
                <a:srgbClr val="FFFFFF"/>
              </a:solidFill>
              <a:latin typeface="Arial" pitchFamily="34" charset="0"/>
              <a:cs typeface="Arial" pitchFamily="34" charset="0"/>
            </a:endParaRPr>
          </a:p>
        </p:txBody>
      </p:sp>
      <p:sp>
        <p:nvSpPr>
          <p:cNvPr id="10" name="TextBox 9"/>
          <p:cNvSpPr txBox="1"/>
          <p:nvPr/>
        </p:nvSpPr>
        <p:spPr>
          <a:xfrm>
            <a:off x="7828981" y="476687"/>
            <a:ext cx="1204546" cy="461665"/>
          </a:xfrm>
          <a:prstGeom prst="rect">
            <a:avLst/>
          </a:prstGeom>
          <a:solidFill>
            <a:schemeClr val="accent4">
              <a:lumMod val="50000"/>
              <a:lumOff val="50000"/>
            </a:schemeClr>
          </a:solidFill>
        </p:spPr>
        <p:txBody>
          <a:bodyPr wrap="square" rtlCol="0">
            <a:spAutoFit/>
          </a:bodyPr>
          <a:lstStyle/>
          <a:p>
            <a:pPr algn="ctr" eaLnBrk="0" fontAlgn="base" hangingPunct="0">
              <a:spcBef>
                <a:spcPct val="0"/>
              </a:spcBef>
              <a:spcAft>
                <a:spcPct val="0"/>
              </a:spcAft>
            </a:pPr>
            <a:r>
              <a:rPr lang="en-GB" sz="1200" b="1" dirty="0">
                <a:solidFill>
                  <a:srgbClr val="990099"/>
                </a:solidFill>
                <a:latin typeface="Helvetica" pitchFamily="34" charset="0"/>
              </a:rPr>
              <a:t>GOME-2 FM2 </a:t>
            </a:r>
            <a:r>
              <a:rPr lang="en-GB" sz="1200" b="1" dirty="0" err="1">
                <a:solidFill>
                  <a:srgbClr val="990099"/>
                </a:solidFill>
                <a:latin typeface="Helvetica" pitchFamily="34" charset="0"/>
              </a:rPr>
              <a:t>Metop</a:t>
            </a:r>
            <a:r>
              <a:rPr lang="en-GB" sz="1200" b="1" dirty="0">
                <a:solidFill>
                  <a:srgbClr val="990099"/>
                </a:solidFill>
                <a:latin typeface="Helvetica" pitchFamily="34" charset="0"/>
              </a:rPr>
              <a:t>-B</a:t>
            </a:r>
          </a:p>
        </p:txBody>
      </p:sp>
      <p:pic>
        <p:nvPicPr>
          <p:cNvPr id="131074" name="Picture 2" descr="S:\EPS GOME2\Meetings\GSICS\GSICS_Workshop_March14\Plots\MSG\11_MSG_GOME_AllCollocated_g2msg_PPF520_MSG3_fulldisk_ver2_1.5degBox_20130107092843_20131122093043.jpg"/>
          <p:cNvPicPr>
            <a:picLocks noChangeAspect="1" noChangeArrowheads="1"/>
          </p:cNvPicPr>
          <p:nvPr/>
        </p:nvPicPr>
        <p:blipFill>
          <a:blip r:embed="rId2" cstate="print"/>
          <a:srcRect/>
          <a:stretch>
            <a:fillRect/>
          </a:stretch>
        </p:blipFill>
        <p:spPr bwMode="auto">
          <a:xfrm>
            <a:off x="-14356" y="1197359"/>
            <a:ext cx="6646154" cy="5400001"/>
          </a:xfrm>
          <a:prstGeom prst="rect">
            <a:avLst/>
          </a:prstGeom>
          <a:noFill/>
        </p:spPr>
      </p:pic>
      <p:sp>
        <p:nvSpPr>
          <p:cNvPr id="5" name="TextBox 4"/>
          <p:cNvSpPr txBox="1"/>
          <p:nvPr/>
        </p:nvSpPr>
        <p:spPr>
          <a:xfrm>
            <a:off x="6699006" y="1351222"/>
            <a:ext cx="2326412" cy="2800767"/>
          </a:xfrm>
          <a:prstGeom prst="rect">
            <a:avLst/>
          </a:prstGeom>
          <a:noFill/>
        </p:spPr>
        <p:txBody>
          <a:bodyPr wrap="square" rtlCol="0">
            <a:spAutoFit/>
          </a:bodyPr>
          <a:lstStyle/>
          <a:p>
            <a:pPr eaLnBrk="0" fontAlgn="base" hangingPunct="0">
              <a:spcBef>
                <a:spcPct val="0"/>
              </a:spcBef>
              <a:spcAft>
                <a:spcPct val="0"/>
              </a:spcAft>
            </a:pPr>
            <a:r>
              <a:rPr lang="en-GB" sz="1600" b="1" dirty="0">
                <a:solidFill>
                  <a:srgbClr val="990099"/>
                </a:solidFill>
                <a:latin typeface="Helvetica" pitchFamily="34" charset="0"/>
              </a:rPr>
              <a:t>MSG-3 / </a:t>
            </a:r>
            <a:r>
              <a:rPr lang="en-GB" sz="1600" b="1" dirty="0" err="1">
                <a:solidFill>
                  <a:srgbClr val="990099"/>
                </a:solidFill>
                <a:latin typeface="Helvetica" pitchFamily="34" charset="0"/>
              </a:rPr>
              <a:t>Seviri</a:t>
            </a:r>
            <a:r>
              <a:rPr lang="en-GB" sz="1600" b="1" dirty="0">
                <a:solidFill>
                  <a:srgbClr val="990099"/>
                </a:solidFill>
                <a:latin typeface="Helvetica" pitchFamily="34" charset="0"/>
              </a:rPr>
              <a:t> </a:t>
            </a:r>
            <a:r>
              <a:rPr lang="en-GB" sz="1600" b="1" dirty="0" err="1">
                <a:solidFill>
                  <a:srgbClr val="990099"/>
                </a:solidFill>
                <a:latin typeface="Helvetica" pitchFamily="34" charset="0"/>
              </a:rPr>
              <a:t>ch</a:t>
            </a:r>
            <a:r>
              <a:rPr lang="en-GB" sz="1600" b="1" dirty="0">
                <a:solidFill>
                  <a:srgbClr val="990099"/>
                </a:solidFill>
                <a:latin typeface="Helvetica" pitchFamily="34" charset="0"/>
              </a:rPr>
              <a:t> 1 to GOME-2/</a:t>
            </a:r>
            <a:r>
              <a:rPr lang="en-GB" sz="1600" b="1" dirty="0" err="1">
                <a:solidFill>
                  <a:srgbClr val="990099"/>
                </a:solidFill>
                <a:latin typeface="Helvetica" pitchFamily="34" charset="0"/>
              </a:rPr>
              <a:t>Metop</a:t>
            </a:r>
            <a:r>
              <a:rPr lang="en-GB" sz="1600" b="1" dirty="0">
                <a:solidFill>
                  <a:srgbClr val="990099"/>
                </a:solidFill>
                <a:latin typeface="Helvetica" pitchFamily="34" charset="0"/>
              </a:rPr>
              <a:t>-B gain in reflectivity ~8%</a:t>
            </a:r>
          </a:p>
          <a:p>
            <a:pPr eaLnBrk="0" fontAlgn="base" hangingPunct="0">
              <a:spcBef>
                <a:spcPct val="0"/>
              </a:spcBef>
              <a:spcAft>
                <a:spcPct val="0"/>
              </a:spcAft>
            </a:pPr>
            <a:r>
              <a:rPr lang="en-GB" sz="1600" b="1" dirty="0">
                <a:solidFill>
                  <a:srgbClr val="990099"/>
                </a:solidFill>
                <a:latin typeface="Helvetica" pitchFamily="34" charset="0"/>
              </a:rPr>
              <a:t>(</a:t>
            </a:r>
            <a:r>
              <a:rPr lang="en-GB" sz="1600" b="1" dirty="0" err="1">
                <a:solidFill>
                  <a:srgbClr val="990099"/>
                </a:solidFill>
                <a:latin typeface="Helvetica" pitchFamily="34" charset="0"/>
              </a:rPr>
              <a:t>Seviri</a:t>
            </a:r>
            <a:r>
              <a:rPr lang="en-GB" sz="1600" b="1" dirty="0">
                <a:solidFill>
                  <a:srgbClr val="990099"/>
                </a:solidFill>
                <a:latin typeface="Helvetica" pitchFamily="34" charset="0"/>
              </a:rPr>
              <a:t> &lt; GOME-2)</a:t>
            </a:r>
          </a:p>
          <a:p>
            <a:pPr eaLnBrk="0" fontAlgn="base" hangingPunct="0">
              <a:spcBef>
                <a:spcPct val="0"/>
              </a:spcBef>
              <a:spcAft>
                <a:spcPct val="0"/>
              </a:spcAft>
            </a:pPr>
            <a:endParaRPr lang="en-GB" sz="1600" b="1" dirty="0">
              <a:solidFill>
                <a:srgbClr val="990099"/>
              </a:solidFill>
              <a:latin typeface="Helvetica" pitchFamily="34" charset="0"/>
            </a:endParaRPr>
          </a:p>
          <a:p>
            <a:pPr eaLnBrk="0" fontAlgn="base" hangingPunct="0">
              <a:spcBef>
                <a:spcPct val="0"/>
              </a:spcBef>
              <a:spcAft>
                <a:spcPct val="0"/>
              </a:spcAft>
            </a:pPr>
            <a:r>
              <a:rPr lang="en-GB" sz="1600" b="1" dirty="0">
                <a:solidFill>
                  <a:srgbClr val="002569"/>
                </a:solidFill>
                <a:latin typeface="Helvetica" pitchFamily="34" charset="0"/>
              </a:rPr>
              <a:t>1</a:t>
            </a:r>
            <a:r>
              <a:rPr lang="en-GB" sz="1600" b="1" baseline="30000" dirty="0">
                <a:solidFill>
                  <a:srgbClr val="002569"/>
                </a:solidFill>
                <a:latin typeface="Helvetica" pitchFamily="34" charset="0"/>
              </a:rPr>
              <a:t>st</a:t>
            </a:r>
            <a:r>
              <a:rPr lang="en-GB" sz="1600" b="1" dirty="0">
                <a:solidFill>
                  <a:srgbClr val="002569"/>
                </a:solidFill>
                <a:latin typeface="Helvetica" pitchFamily="34" charset="0"/>
              </a:rPr>
              <a:t> Jan to 22</a:t>
            </a:r>
            <a:r>
              <a:rPr lang="en-GB" sz="1600" b="1" baseline="30000" dirty="0">
                <a:solidFill>
                  <a:srgbClr val="002569"/>
                </a:solidFill>
                <a:latin typeface="Helvetica" pitchFamily="34" charset="0"/>
              </a:rPr>
              <a:t>nd</a:t>
            </a:r>
            <a:r>
              <a:rPr lang="en-GB" sz="1600" b="1" dirty="0">
                <a:solidFill>
                  <a:srgbClr val="002569"/>
                </a:solidFill>
                <a:latin typeface="Helvetica" pitchFamily="34" charset="0"/>
              </a:rPr>
              <a:t> Nov 2013</a:t>
            </a:r>
          </a:p>
          <a:p>
            <a:pPr eaLnBrk="0" fontAlgn="base" hangingPunct="0">
              <a:spcBef>
                <a:spcPct val="0"/>
              </a:spcBef>
              <a:spcAft>
                <a:spcPct val="0"/>
              </a:spcAft>
            </a:pPr>
            <a:endParaRPr lang="en-GB" sz="1600" b="1" dirty="0">
              <a:solidFill>
                <a:srgbClr val="002569"/>
              </a:solidFill>
              <a:latin typeface="Helvetica" pitchFamily="34" charset="0"/>
            </a:endParaRPr>
          </a:p>
          <a:p>
            <a:pPr eaLnBrk="0" fontAlgn="base" hangingPunct="0">
              <a:spcBef>
                <a:spcPct val="0"/>
              </a:spcBef>
              <a:spcAft>
                <a:spcPct val="0"/>
              </a:spcAft>
            </a:pPr>
            <a:endParaRPr lang="en-GB" sz="1600" b="1" dirty="0">
              <a:solidFill>
                <a:srgbClr val="002569"/>
              </a:solidFill>
              <a:latin typeface="Helvetica" pitchFamily="34" charset="0"/>
            </a:endParaRPr>
          </a:p>
          <a:p>
            <a:pPr eaLnBrk="0" fontAlgn="base" hangingPunct="0">
              <a:spcBef>
                <a:spcPct val="0"/>
              </a:spcBef>
              <a:spcAft>
                <a:spcPct val="0"/>
              </a:spcAft>
            </a:pPr>
            <a:endParaRPr lang="en-GB" sz="1600" b="1" dirty="0">
              <a:solidFill>
                <a:srgbClr val="002569"/>
              </a:solidFill>
              <a:latin typeface="Helvetica" pitchFamily="34" charset="0"/>
            </a:endParaRPr>
          </a:p>
        </p:txBody>
      </p:sp>
      <p:sp>
        <p:nvSpPr>
          <p:cNvPr id="6" name="TextBox 5"/>
          <p:cNvSpPr txBox="1"/>
          <p:nvPr/>
        </p:nvSpPr>
        <p:spPr>
          <a:xfrm>
            <a:off x="6831948" y="3429000"/>
            <a:ext cx="2079415"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FF0000"/>
                </a:solidFill>
                <a:latin typeface="Helvetica" pitchFamily="34" charset="0"/>
              </a:rPr>
              <a:t>* bi-weekly average</a:t>
            </a:r>
            <a:endParaRPr lang="en-GB" sz="1600" b="1" dirty="0">
              <a:solidFill>
                <a:srgbClr val="FF0000"/>
              </a:solidFill>
              <a:latin typeface="Helvetica"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300404" y="188640"/>
            <a:ext cx="8446477" cy="839788"/>
          </a:xfrm>
          <a:prstGeom prst="rect">
            <a:avLst/>
          </a:prstGeom>
        </p:spPr>
        <p:txBody>
          <a:bodyPr/>
          <a:lstStyle/>
          <a:p>
            <a:pPr eaLnBrk="0" fontAlgn="base" hangingPunct="0">
              <a:spcBef>
                <a:spcPct val="0"/>
              </a:spcBef>
              <a:spcAft>
                <a:spcPct val="0"/>
              </a:spcAft>
              <a:defRPr/>
            </a:pPr>
            <a:r>
              <a:rPr lang="en-GB" sz="2800" kern="0" dirty="0">
                <a:solidFill>
                  <a:srgbClr val="FFFFFF"/>
                </a:solidFill>
                <a:latin typeface="Arial" pitchFamily="34" charset="0"/>
                <a:cs typeface="Arial" pitchFamily="34" charset="0"/>
              </a:rPr>
              <a:t>GOME-2/</a:t>
            </a:r>
            <a:r>
              <a:rPr lang="en-GB" sz="2800" kern="0" dirty="0" err="1">
                <a:solidFill>
                  <a:srgbClr val="FFFFFF"/>
                </a:solidFill>
                <a:latin typeface="Arial" pitchFamily="34" charset="0"/>
                <a:cs typeface="Arial" pitchFamily="34" charset="0"/>
              </a:rPr>
              <a:t>Metop</a:t>
            </a:r>
            <a:r>
              <a:rPr lang="en-GB" sz="2800" kern="0" dirty="0">
                <a:solidFill>
                  <a:srgbClr val="FFFFFF"/>
                </a:solidFill>
                <a:latin typeface="Arial" pitchFamily="34" charset="0"/>
                <a:cs typeface="Arial" pitchFamily="34" charset="0"/>
              </a:rPr>
              <a:t>-B reflectivity inter-calibration</a:t>
            </a:r>
          </a:p>
          <a:p>
            <a:pPr eaLnBrk="0" fontAlgn="base" hangingPunct="0">
              <a:spcBef>
                <a:spcPct val="0"/>
              </a:spcBef>
              <a:spcAft>
                <a:spcPct val="0"/>
              </a:spcAft>
              <a:defRPr/>
            </a:pPr>
            <a:r>
              <a:rPr lang="en-GB" sz="2000" kern="0" dirty="0">
                <a:solidFill>
                  <a:srgbClr val="FFFFFF"/>
                </a:solidFill>
                <a:latin typeface="Arial" pitchFamily="34" charset="0"/>
                <a:cs typeface="Arial" pitchFamily="34" charset="0"/>
              </a:rPr>
              <a:t>SEVIRI ch1/ MSG-3 – preliminary results</a:t>
            </a:r>
            <a:endParaRPr lang="en-GB" sz="1600" kern="0" dirty="0">
              <a:solidFill>
                <a:srgbClr val="FFFFFF"/>
              </a:solidFill>
              <a:latin typeface="Arial" pitchFamily="34" charset="0"/>
              <a:cs typeface="Arial" pitchFamily="34" charset="0"/>
            </a:endParaRPr>
          </a:p>
        </p:txBody>
      </p:sp>
      <p:sp>
        <p:nvSpPr>
          <p:cNvPr id="10" name="TextBox 9"/>
          <p:cNvSpPr txBox="1"/>
          <p:nvPr/>
        </p:nvSpPr>
        <p:spPr>
          <a:xfrm>
            <a:off x="7828981" y="476687"/>
            <a:ext cx="1204546" cy="461665"/>
          </a:xfrm>
          <a:prstGeom prst="rect">
            <a:avLst/>
          </a:prstGeom>
          <a:solidFill>
            <a:schemeClr val="accent4">
              <a:lumMod val="50000"/>
              <a:lumOff val="50000"/>
            </a:schemeClr>
          </a:solidFill>
        </p:spPr>
        <p:txBody>
          <a:bodyPr wrap="square" rtlCol="0">
            <a:spAutoFit/>
          </a:bodyPr>
          <a:lstStyle/>
          <a:p>
            <a:pPr algn="ctr" eaLnBrk="0" fontAlgn="base" hangingPunct="0">
              <a:spcBef>
                <a:spcPct val="0"/>
              </a:spcBef>
              <a:spcAft>
                <a:spcPct val="0"/>
              </a:spcAft>
            </a:pPr>
            <a:r>
              <a:rPr lang="en-GB" sz="1200" b="1" dirty="0">
                <a:solidFill>
                  <a:srgbClr val="990099"/>
                </a:solidFill>
                <a:latin typeface="Helvetica" pitchFamily="34" charset="0"/>
              </a:rPr>
              <a:t>GOME-2 FM2 </a:t>
            </a:r>
            <a:r>
              <a:rPr lang="en-GB" sz="1200" b="1" dirty="0" err="1">
                <a:solidFill>
                  <a:srgbClr val="990099"/>
                </a:solidFill>
                <a:latin typeface="Helvetica" pitchFamily="34" charset="0"/>
              </a:rPr>
              <a:t>Metop</a:t>
            </a:r>
            <a:r>
              <a:rPr lang="en-GB" sz="1200" b="1" dirty="0">
                <a:solidFill>
                  <a:srgbClr val="990099"/>
                </a:solidFill>
                <a:latin typeface="Helvetica" pitchFamily="34" charset="0"/>
              </a:rPr>
              <a:t>-B</a:t>
            </a:r>
          </a:p>
        </p:txBody>
      </p:sp>
      <p:pic>
        <p:nvPicPr>
          <p:cNvPr id="132098" name="Picture 2" descr="S:\EPS GOME2\Meetings\GSICS\GSICS_Workshop_March14\Plots\MSG\10_MSG_GOME_TimeSeriesCollocated_g2msg_PPF520_MSG3_fulldisk_ver2_1.5degBox_20130107092843_20131122093043.jpg"/>
          <p:cNvPicPr>
            <a:picLocks noChangeAspect="1" noChangeArrowheads="1"/>
          </p:cNvPicPr>
          <p:nvPr/>
        </p:nvPicPr>
        <p:blipFill>
          <a:blip r:embed="rId2" cstate="print"/>
          <a:srcRect/>
          <a:stretch>
            <a:fillRect/>
          </a:stretch>
        </p:blipFill>
        <p:spPr bwMode="auto">
          <a:xfrm>
            <a:off x="0" y="1196752"/>
            <a:ext cx="6646154" cy="5400000"/>
          </a:xfrm>
          <a:prstGeom prst="rect">
            <a:avLst/>
          </a:prstGeom>
          <a:noFill/>
        </p:spPr>
      </p:pic>
      <p:sp>
        <p:nvSpPr>
          <p:cNvPr id="6" name="TextBox 5"/>
          <p:cNvSpPr txBox="1"/>
          <p:nvPr/>
        </p:nvSpPr>
        <p:spPr>
          <a:xfrm>
            <a:off x="6765474" y="3861063"/>
            <a:ext cx="1931585" cy="1323439"/>
          </a:xfrm>
          <a:prstGeom prst="rect">
            <a:avLst/>
          </a:prstGeom>
          <a:noFill/>
        </p:spPr>
        <p:txBody>
          <a:bodyPr wrap="square" rtlCol="0">
            <a:spAutoFit/>
          </a:bodyPr>
          <a:lstStyle/>
          <a:p>
            <a:pPr eaLnBrk="0" fontAlgn="base" hangingPunct="0">
              <a:spcBef>
                <a:spcPct val="0"/>
              </a:spcBef>
              <a:spcAft>
                <a:spcPct val="0"/>
              </a:spcAft>
            </a:pPr>
            <a:r>
              <a:rPr lang="en-GB" sz="1600" i="1" dirty="0">
                <a:solidFill>
                  <a:srgbClr val="1C1C1C"/>
                </a:solidFill>
                <a:latin typeface="Helvetica" pitchFamily="34" charset="0"/>
              </a:rPr>
              <a:t>No spatial aliasing correction yet </a:t>
            </a:r>
          </a:p>
          <a:p>
            <a:pPr eaLnBrk="0" fontAlgn="base" hangingPunct="0">
              <a:spcBef>
                <a:spcPct val="0"/>
              </a:spcBef>
              <a:spcAft>
                <a:spcPct val="0"/>
              </a:spcAft>
            </a:pPr>
            <a:endParaRPr lang="en-GB" sz="1600" i="1" dirty="0">
              <a:solidFill>
                <a:srgbClr val="1C1C1C"/>
              </a:solidFill>
              <a:latin typeface="Helvetica" pitchFamily="34" charset="0"/>
            </a:endParaRPr>
          </a:p>
          <a:p>
            <a:pPr eaLnBrk="0" fontAlgn="base" hangingPunct="0">
              <a:spcBef>
                <a:spcPct val="0"/>
              </a:spcBef>
              <a:spcAft>
                <a:spcPct val="0"/>
              </a:spcAft>
            </a:pPr>
            <a:r>
              <a:rPr lang="en-GB" sz="1600" i="1" dirty="0">
                <a:solidFill>
                  <a:srgbClr val="1C1C1C"/>
                </a:solidFill>
                <a:latin typeface="Helvetica" pitchFamily="34" charset="0"/>
              </a:rPr>
              <a:t>No correlation with SZA found</a:t>
            </a:r>
          </a:p>
        </p:txBody>
      </p:sp>
      <p:sp>
        <p:nvSpPr>
          <p:cNvPr id="8" name="TextBox 7"/>
          <p:cNvSpPr txBox="1"/>
          <p:nvPr/>
        </p:nvSpPr>
        <p:spPr>
          <a:xfrm>
            <a:off x="6699006" y="1351222"/>
            <a:ext cx="2326412" cy="2800767"/>
          </a:xfrm>
          <a:prstGeom prst="rect">
            <a:avLst/>
          </a:prstGeom>
          <a:noFill/>
        </p:spPr>
        <p:txBody>
          <a:bodyPr wrap="square" rtlCol="0">
            <a:spAutoFit/>
          </a:bodyPr>
          <a:lstStyle/>
          <a:p>
            <a:pPr eaLnBrk="0" fontAlgn="base" hangingPunct="0">
              <a:spcBef>
                <a:spcPct val="0"/>
              </a:spcBef>
              <a:spcAft>
                <a:spcPct val="0"/>
              </a:spcAft>
            </a:pPr>
            <a:r>
              <a:rPr lang="en-GB" sz="1600" b="1" dirty="0">
                <a:solidFill>
                  <a:srgbClr val="990099"/>
                </a:solidFill>
                <a:latin typeface="Helvetica" pitchFamily="34" charset="0"/>
              </a:rPr>
              <a:t>MSG-3 / </a:t>
            </a:r>
            <a:r>
              <a:rPr lang="en-GB" sz="1600" b="1" dirty="0" err="1">
                <a:solidFill>
                  <a:srgbClr val="990099"/>
                </a:solidFill>
                <a:latin typeface="Helvetica" pitchFamily="34" charset="0"/>
              </a:rPr>
              <a:t>Seviri</a:t>
            </a:r>
            <a:r>
              <a:rPr lang="en-GB" sz="1600" b="1" dirty="0">
                <a:solidFill>
                  <a:srgbClr val="990099"/>
                </a:solidFill>
                <a:latin typeface="Helvetica" pitchFamily="34" charset="0"/>
              </a:rPr>
              <a:t> </a:t>
            </a:r>
            <a:r>
              <a:rPr lang="en-GB" sz="1600" b="1" dirty="0" err="1">
                <a:solidFill>
                  <a:srgbClr val="990099"/>
                </a:solidFill>
                <a:latin typeface="Helvetica" pitchFamily="34" charset="0"/>
              </a:rPr>
              <a:t>ch</a:t>
            </a:r>
            <a:r>
              <a:rPr lang="en-GB" sz="1600" b="1" dirty="0">
                <a:solidFill>
                  <a:srgbClr val="990099"/>
                </a:solidFill>
                <a:latin typeface="Helvetica" pitchFamily="34" charset="0"/>
              </a:rPr>
              <a:t> 1 to GOME-2/</a:t>
            </a:r>
            <a:r>
              <a:rPr lang="en-GB" sz="1600" b="1" dirty="0" err="1">
                <a:solidFill>
                  <a:srgbClr val="990099"/>
                </a:solidFill>
                <a:latin typeface="Helvetica" pitchFamily="34" charset="0"/>
              </a:rPr>
              <a:t>Metop</a:t>
            </a:r>
            <a:r>
              <a:rPr lang="en-GB" sz="1600" b="1" dirty="0">
                <a:solidFill>
                  <a:srgbClr val="990099"/>
                </a:solidFill>
                <a:latin typeface="Helvetica" pitchFamily="34" charset="0"/>
              </a:rPr>
              <a:t>-B gain in reflectivity ~8.5%</a:t>
            </a:r>
          </a:p>
          <a:p>
            <a:pPr eaLnBrk="0" fontAlgn="base" hangingPunct="0">
              <a:spcBef>
                <a:spcPct val="0"/>
              </a:spcBef>
              <a:spcAft>
                <a:spcPct val="0"/>
              </a:spcAft>
            </a:pPr>
            <a:r>
              <a:rPr lang="en-GB" sz="1600" b="1" dirty="0">
                <a:solidFill>
                  <a:srgbClr val="990099"/>
                </a:solidFill>
                <a:latin typeface="Helvetica" pitchFamily="34" charset="0"/>
              </a:rPr>
              <a:t>(</a:t>
            </a:r>
            <a:r>
              <a:rPr lang="en-GB" sz="1600" b="1" dirty="0" err="1">
                <a:solidFill>
                  <a:srgbClr val="990099"/>
                </a:solidFill>
                <a:latin typeface="Helvetica" pitchFamily="34" charset="0"/>
              </a:rPr>
              <a:t>Seviri</a:t>
            </a:r>
            <a:r>
              <a:rPr lang="en-GB" sz="1600" b="1" dirty="0">
                <a:solidFill>
                  <a:srgbClr val="990099"/>
                </a:solidFill>
                <a:latin typeface="Helvetica" pitchFamily="34" charset="0"/>
              </a:rPr>
              <a:t> &lt; GOME-2)</a:t>
            </a:r>
          </a:p>
          <a:p>
            <a:pPr eaLnBrk="0" fontAlgn="base" hangingPunct="0">
              <a:spcBef>
                <a:spcPct val="0"/>
              </a:spcBef>
              <a:spcAft>
                <a:spcPct val="0"/>
              </a:spcAft>
            </a:pPr>
            <a:endParaRPr lang="en-GB" sz="1600" b="1" dirty="0">
              <a:solidFill>
                <a:srgbClr val="990099"/>
              </a:solidFill>
              <a:latin typeface="Helvetica" pitchFamily="34" charset="0"/>
            </a:endParaRPr>
          </a:p>
          <a:p>
            <a:pPr eaLnBrk="0" fontAlgn="base" hangingPunct="0">
              <a:spcBef>
                <a:spcPct val="0"/>
              </a:spcBef>
              <a:spcAft>
                <a:spcPct val="0"/>
              </a:spcAft>
            </a:pPr>
            <a:r>
              <a:rPr lang="en-GB" sz="1600" b="1" dirty="0">
                <a:solidFill>
                  <a:srgbClr val="002569"/>
                </a:solidFill>
                <a:latin typeface="Helvetica" pitchFamily="34" charset="0"/>
              </a:rPr>
              <a:t>1</a:t>
            </a:r>
            <a:r>
              <a:rPr lang="en-GB" sz="1600" b="1" baseline="30000" dirty="0">
                <a:solidFill>
                  <a:srgbClr val="002569"/>
                </a:solidFill>
                <a:latin typeface="Helvetica" pitchFamily="34" charset="0"/>
              </a:rPr>
              <a:t>st</a:t>
            </a:r>
            <a:r>
              <a:rPr lang="en-GB" sz="1600" b="1" dirty="0">
                <a:solidFill>
                  <a:srgbClr val="002569"/>
                </a:solidFill>
                <a:latin typeface="Helvetica" pitchFamily="34" charset="0"/>
              </a:rPr>
              <a:t> Jan to 22</a:t>
            </a:r>
            <a:r>
              <a:rPr lang="en-GB" sz="1600" b="1" baseline="30000" dirty="0">
                <a:solidFill>
                  <a:srgbClr val="002569"/>
                </a:solidFill>
                <a:latin typeface="Helvetica" pitchFamily="34" charset="0"/>
              </a:rPr>
              <a:t>nd</a:t>
            </a:r>
            <a:r>
              <a:rPr lang="en-GB" sz="1600" b="1" dirty="0">
                <a:solidFill>
                  <a:srgbClr val="002569"/>
                </a:solidFill>
                <a:latin typeface="Helvetica" pitchFamily="34" charset="0"/>
              </a:rPr>
              <a:t> Nov 2013</a:t>
            </a:r>
          </a:p>
          <a:p>
            <a:pPr eaLnBrk="0" fontAlgn="base" hangingPunct="0">
              <a:spcBef>
                <a:spcPct val="0"/>
              </a:spcBef>
              <a:spcAft>
                <a:spcPct val="0"/>
              </a:spcAft>
            </a:pPr>
            <a:endParaRPr lang="en-GB" sz="1600" b="1" dirty="0">
              <a:solidFill>
                <a:srgbClr val="002569"/>
              </a:solidFill>
              <a:latin typeface="Helvetica" pitchFamily="34" charset="0"/>
            </a:endParaRPr>
          </a:p>
          <a:p>
            <a:pPr eaLnBrk="0" fontAlgn="base" hangingPunct="0">
              <a:spcBef>
                <a:spcPct val="0"/>
              </a:spcBef>
              <a:spcAft>
                <a:spcPct val="0"/>
              </a:spcAft>
            </a:pPr>
            <a:endParaRPr lang="en-GB" sz="1600" b="1" dirty="0">
              <a:solidFill>
                <a:srgbClr val="002569"/>
              </a:solidFill>
              <a:latin typeface="Helvetica" pitchFamily="34" charset="0"/>
            </a:endParaRPr>
          </a:p>
          <a:p>
            <a:pPr eaLnBrk="0" fontAlgn="base" hangingPunct="0">
              <a:spcBef>
                <a:spcPct val="0"/>
              </a:spcBef>
              <a:spcAft>
                <a:spcPct val="0"/>
              </a:spcAft>
            </a:pPr>
            <a:endParaRPr lang="en-GB" sz="1600" b="1" dirty="0">
              <a:solidFill>
                <a:srgbClr val="002569"/>
              </a:solidFill>
              <a:latin typeface="Helvetica"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895495" y="215405"/>
            <a:ext cx="1204546"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
        <p:nvSpPr>
          <p:cNvPr id="14" name="TextBox 13"/>
          <p:cNvSpPr txBox="1"/>
          <p:nvPr/>
        </p:nvSpPr>
        <p:spPr>
          <a:xfrm>
            <a:off x="7895495" y="663082"/>
            <a:ext cx="1204546" cy="461665"/>
          </a:xfrm>
          <a:prstGeom prst="rect">
            <a:avLst/>
          </a:prstGeom>
          <a:solidFill>
            <a:schemeClr val="accent4">
              <a:lumMod val="50000"/>
              <a:lumOff val="50000"/>
            </a:schemeClr>
          </a:solidFill>
        </p:spPr>
        <p:txBody>
          <a:bodyPr wrap="square" rtlCol="0">
            <a:spAutoFit/>
          </a:bodyPr>
          <a:lstStyle/>
          <a:p>
            <a:pPr algn="ctr"/>
            <a:r>
              <a:rPr lang="en-GB" sz="1200" dirty="0" smtClean="0"/>
              <a:t>GOME-2 FM2 </a:t>
            </a:r>
            <a:r>
              <a:rPr lang="en-GB" sz="1200" dirty="0" err="1" smtClean="0"/>
              <a:t>Metop</a:t>
            </a:r>
            <a:r>
              <a:rPr lang="en-GB" sz="1200" dirty="0" smtClean="0"/>
              <a:t>-B</a:t>
            </a:r>
            <a:endParaRPr lang="en-GB" sz="1200" dirty="0"/>
          </a:p>
        </p:txBody>
      </p:sp>
      <p:sp>
        <p:nvSpPr>
          <p:cNvPr id="4" name="Text Box 4"/>
          <p:cNvSpPr txBox="1">
            <a:spLocks noChangeArrowheads="1"/>
          </p:cNvSpPr>
          <p:nvPr/>
        </p:nvSpPr>
        <p:spPr bwMode="auto">
          <a:xfrm>
            <a:off x="126747" y="96503"/>
            <a:ext cx="8892480" cy="738664"/>
          </a:xfrm>
          <a:prstGeom prst="rect">
            <a:avLst/>
          </a:prstGeom>
          <a:noFill/>
          <a:ln w="9525" algn="ctr">
            <a:noFill/>
            <a:miter lim="800000"/>
            <a:headEnd/>
            <a:tailEnd/>
          </a:ln>
        </p:spPr>
        <p:txBody>
          <a:bodyPr wrap="square">
            <a:spAutoFit/>
          </a:bodyPr>
          <a:lstStyle/>
          <a:p>
            <a:pPr algn="l"/>
            <a:r>
              <a:rPr lang="en-GB" sz="2400" b="0" dirty="0" smtClean="0">
                <a:solidFill>
                  <a:schemeClr val="bg1"/>
                </a:solidFill>
                <a:latin typeface="Arial" charset="0"/>
              </a:rPr>
              <a:t>AOD / volcanic ash retrieval from two </a:t>
            </a:r>
            <a:r>
              <a:rPr lang="en-GB" sz="2400" b="0" dirty="0" err="1" smtClean="0">
                <a:solidFill>
                  <a:schemeClr val="bg1"/>
                </a:solidFill>
                <a:latin typeface="Arial" charset="0"/>
              </a:rPr>
              <a:t>Metop</a:t>
            </a:r>
            <a:r>
              <a:rPr lang="en-GB" sz="2400" b="0" dirty="0" err="1" smtClean="0">
                <a:latin typeface="Arial" charset="0"/>
              </a:rPr>
              <a:t>s</a:t>
            </a:r>
            <a:r>
              <a:rPr lang="en-GB" sz="2400" b="0" dirty="0" smtClean="0">
                <a:solidFill>
                  <a:schemeClr val="bg1"/>
                </a:solidFill>
                <a:latin typeface="Arial" charset="0"/>
              </a:rPr>
              <a:t> – </a:t>
            </a:r>
            <a:r>
              <a:rPr lang="en-GB" sz="2400" b="0" dirty="0" err="1" smtClean="0">
                <a:solidFill>
                  <a:schemeClr val="bg1"/>
                </a:solidFill>
                <a:latin typeface="Arial" charset="0"/>
              </a:rPr>
              <a:t>PMAp</a:t>
            </a:r>
            <a:endParaRPr lang="en-GB" sz="2400" b="0" dirty="0" smtClean="0">
              <a:solidFill>
                <a:schemeClr val="bg1"/>
              </a:solidFill>
              <a:latin typeface="Arial" charset="0"/>
            </a:endParaRPr>
          </a:p>
          <a:p>
            <a:pPr algn="l"/>
            <a:r>
              <a:rPr lang="en-GB" sz="1800" b="0" dirty="0" smtClean="0">
                <a:solidFill>
                  <a:schemeClr val="bg1"/>
                </a:solidFill>
                <a:latin typeface="Arial" charset="0"/>
              </a:rPr>
              <a:t>Multi-sensor aerosol properties retrieval using GOME-2 stokes fractions from PMDs</a:t>
            </a:r>
            <a:endParaRPr lang="en-GB" sz="1800" b="0" dirty="0">
              <a:solidFill>
                <a:schemeClr val="bg1"/>
              </a:solidFill>
              <a:latin typeface="Arial" charset="0"/>
            </a:endParaRPr>
          </a:p>
        </p:txBody>
      </p:sp>
      <p:pic>
        <p:nvPicPr>
          <p:cNvPr id="5" name="Picture 2" descr="C:\Users\Lang\AppData\Roaming\Ipswitch\WS_FTP\storage\1_PMAp_Aerosol_AOD_20130830000258 20130830235955.jpg"/>
          <p:cNvPicPr>
            <a:picLocks noChangeAspect="1" noChangeArrowheads="1"/>
          </p:cNvPicPr>
          <p:nvPr/>
        </p:nvPicPr>
        <p:blipFill>
          <a:blip r:embed="rId2" cstate="print"/>
          <a:srcRect l="14157" t="9051" r="11170" b="12201"/>
          <a:stretch>
            <a:fillRect/>
          </a:stretch>
        </p:blipFill>
        <p:spPr bwMode="auto">
          <a:xfrm rot="5400000">
            <a:off x="1086073" y="234804"/>
            <a:ext cx="5376600" cy="7444519"/>
          </a:xfrm>
          <a:prstGeom prst="rect">
            <a:avLst/>
          </a:prstGeom>
          <a:noFill/>
        </p:spPr>
      </p:pic>
      <p:sp>
        <p:nvSpPr>
          <p:cNvPr id="6" name="Title 1"/>
          <p:cNvSpPr>
            <a:spLocks noGrp="1"/>
          </p:cNvSpPr>
          <p:nvPr>
            <p:ph type="title"/>
          </p:nvPr>
        </p:nvSpPr>
        <p:spPr>
          <a:xfrm>
            <a:off x="555679" y="4541372"/>
            <a:ext cx="5336793" cy="839788"/>
          </a:xfrm>
          <a:solidFill>
            <a:srgbClr val="D9D9D9">
              <a:alpha val="56078"/>
            </a:srgbClr>
          </a:solidFill>
        </p:spPr>
        <p:txBody>
          <a:bodyPr/>
          <a:lstStyle/>
          <a:p>
            <a:r>
              <a:rPr lang="en-GB" sz="1800" dirty="0" err="1" smtClean="0">
                <a:solidFill>
                  <a:srgbClr val="1C1C1C"/>
                </a:solidFill>
                <a:latin typeface="Arial" pitchFamily="34" charset="0"/>
                <a:cs typeface="Arial" pitchFamily="34" charset="0"/>
              </a:rPr>
              <a:t>PMAp</a:t>
            </a:r>
            <a:r>
              <a:rPr lang="en-GB" sz="1800" dirty="0" smtClean="0">
                <a:solidFill>
                  <a:srgbClr val="1C1C1C"/>
                </a:solidFill>
                <a:latin typeface="Arial" pitchFamily="34" charset="0"/>
                <a:cs typeface="Arial" pitchFamily="34" charset="0"/>
              </a:rPr>
              <a:t>: Aerosol Optical Depth and volcanic ash </a:t>
            </a:r>
            <a:r>
              <a:rPr lang="en-GB" sz="1800" b="0" dirty="0" smtClean="0">
                <a:solidFill>
                  <a:srgbClr val="1C1C1C"/>
                </a:solidFill>
                <a:latin typeface="Arial" pitchFamily="34" charset="0"/>
                <a:cs typeface="Arial" pitchFamily="34" charset="0"/>
              </a:rPr>
              <a:t/>
            </a:r>
            <a:br>
              <a:rPr lang="en-GB" sz="1800" b="0" dirty="0" smtClean="0">
                <a:solidFill>
                  <a:srgbClr val="1C1C1C"/>
                </a:solidFill>
                <a:latin typeface="Arial" pitchFamily="34" charset="0"/>
                <a:cs typeface="Arial" pitchFamily="34" charset="0"/>
              </a:rPr>
            </a:br>
            <a:r>
              <a:rPr lang="en-GB" sz="1400" dirty="0" smtClean="0">
                <a:solidFill>
                  <a:srgbClr val="1C1C1C"/>
                </a:solidFill>
                <a:latin typeface="Arial" pitchFamily="34" charset="0"/>
                <a:cs typeface="Arial" pitchFamily="34" charset="0"/>
              </a:rPr>
              <a:t>from GOME-2 (Polarisation Measurements) / IASI and AVHRR</a:t>
            </a:r>
            <a:endParaRPr lang="en-GB" sz="1800" dirty="0" smtClean="0">
              <a:solidFill>
                <a:srgbClr val="1C1C1C"/>
              </a:solidFill>
              <a:latin typeface="Arial" pitchFamily="34" charset="0"/>
              <a:cs typeface="Arial" pitchFamily="34" charset="0"/>
            </a:endParaRPr>
          </a:p>
        </p:txBody>
      </p:sp>
      <p:sp>
        <p:nvSpPr>
          <p:cNvPr id="7" name="TextBox 6"/>
          <p:cNvSpPr txBox="1"/>
          <p:nvPr/>
        </p:nvSpPr>
        <p:spPr>
          <a:xfrm>
            <a:off x="7514562" y="1261210"/>
            <a:ext cx="1688283" cy="1015663"/>
          </a:xfrm>
          <a:prstGeom prst="rect">
            <a:avLst/>
          </a:prstGeom>
          <a:noFill/>
        </p:spPr>
        <p:txBody>
          <a:bodyPr wrap="none" rtlCol="0">
            <a:spAutoFit/>
          </a:bodyPr>
          <a:lstStyle/>
          <a:p>
            <a:pPr algn="l"/>
            <a:r>
              <a:rPr lang="en-GB" sz="1200" dirty="0" smtClean="0">
                <a:solidFill>
                  <a:srgbClr val="00205B"/>
                </a:solidFill>
                <a:latin typeface="Arial" pitchFamily="34" charset="0"/>
                <a:cs typeface="Arial" pitchFamily="34" charset="0"/>
              </a:rPr>
              <a:t>GOME-2 PMD - </a:t>
            </a:r>
          </a:p>
          <a:p>
            <a:pPr algn="l"/>
            <a:r>
              <a:rPr lang="en-GB" sz="1200" dirty="0" smtClean="0">
                <a:solidFill>
                  <a:srgbClr val="00205B"/>
                </a:solidFill>
                <a:latin typeface="Arial" pitchFamily="34" charset="0"/>
                <a:cs typeface="Arial" pitchFamily="34" charset="0"/>
              </a:rPr>
              <a:t>ground pixel sizes</a:t>
            </a:r>
          </a:p>
          <a:p>
            <a:pPr algn="l"/>
            <a:endParaRPr lang="en-GB" sz="1200" dirty="0" smtClean="0">
              <a:solidFill>
                <a:srgbClr val="00205B"/>
              </a:solidFill>
              <a:latin typeface="Arial" pitchFamily="34" charset="0"/>
              <a:cs typeface="Arial" pitchFamily="34" charset="0"/>
            </a:endParaRPr>
          </a:p>
          <a:p>
            <a:pPr algn="l"/>
            <a:r>
              <a:rPr lang="en-GB" sz="1200" dirty="0" err="1" smtClean="0">
                <a:solidFill>
                  <a:srgbClr val="00205B"/>
                </a:solidFill>
                <a:latin typeface="Arial" pitchFamily="34" charset="0"/>
                <a:cs typeface="Arial" pitchFamily="34" charset="0"/>
              </a:rPr>
              <a:t>Metop</a:t>
            </a:r>
            <a:r>
              <a:rPr lang="en-GB" sz="1200" dirty="0" smtClean="0">
                <a:solidFill>
                  <a:srgbClr val="00205B"/>
                </a:solidFill>
                <a:latin typeface="Arial" pitchFamily="34" charset="0"/>
                <a:cs typeface="Arial" pitchFamily="34" charset="0"/>
              </a:rPr>
              <a:t>-B: 10 by 40 km</a:t>
            </a:r>
          </a:p>
          <a:p>
            <a:pPr algn="l"/>
            <a:r>
              <a:rPr lang="en-GB" sz="1200" dirty="0" err="1" smtClean="0">
                <a:solidFill>
                  <a:srgbClr val="00205B"/>
                </a:solidFill>
                <a:latin typeface="Arial" pitchFamily="34" charset="0"/>
                <a:cs typeface="Arial" pitchFamily="34" charset="0"/>
              </a:rPr>
              <a:t>Metop</a:t>
            </a:r>
            <a:r>
              <a:rPr lang="en-GB" sz="1200" dirty="0" smtClean="0">
                <a:solidFill>
                  <a:srgbClr val="00205B"/>
                </a:solidFill>
                <a:latin typeface="Arial" pitchFamily="34" charset="0"/>
                <a:cs typeface="Arial" pitchFamily="34" charset="0"/>
              </a:rPr>
              <a:t>-A: </a:t>
            </a:r>
            <a:r>
              <a:rPr lang="en-GB" sz="1200" dirty="0" smtClean="0">
                <a:solidFill>
                  <a:srgbClr val="FF0000"/>
                </a:solidFill>
                <a:latin typeface="Arial" pitchFamily="34" charset="0"/>
                <a:cs typeface="Arial" pitchFamily="34" charset="0"/>
              </a:rPr>
              <a:t>5 by 40 km</a:t>
            </a:r>
            <a:endParaRPr lang="en-GB" sz="1200" dirty="0">
              <a:solidFill>
                <a:srgbClr val="FF0000"/>
              </a:solidFill>
              <a:latin typeface="Arial" pitchFamily="34" charset="0"/>
              <a:cs typeface="Arial" pitchFamily="34" charset="0"/>
            </a:endParaRPr>
          </a:p>
        </p:txBody>
      </p:sp>
      <p:pic>
        <p:nvPicPr>
          <p:cNvPr id="8" name="Picture 7" descr="GOMEAvhrrColoc_3_cropped"/>
          <p:cNvPicPr/>
          <p:nvPr/>
        </p:nvPicPr>
        <p:blipFill>
          <a:blip r:embed="rId3" cstate="print"/>
          <a:srcRect l="30635" t="650" r="34326" b="975"/>
          <a:stretch>
            <a:fillRect/>
          </a:stretch>
        </p:blipFill>
        <p:spPr bwMode="auto">
          <a:xfrm>
            <a:off x="7601790" y="2207315"/>
            <a:ext cx="1300003" cy="2257383"/>
          </a:xfrm>
          <a:prstGeom prst="rect">
            <a:avLst/>
          </a:prstGeom>
          <a:noFill/>
          <a:ln w="6350" cmpd="sng">
            <a:solidFill>
              <a:srgbClr val="A5A5A5"/>
            </a:solidFill>
            <a:miter lim="800000"/>
            <a:headEnd/>
            <a:tailEnd/>
          </a:ln>
          <a:effectLst/>
        </p:spPr>
      </p:pic>
      <p:pic>
        <p:nvPicPr>
          <p:cNvPr id="9" name="Picture 8" descr="H:\DESKTOP\December6\MidScan.tif"/>
          <p:cNvPicPr/>
          <p:nvPr/>
        </p:nvPicPr>
        <p:blipFill>
          <a:blip r:embed="rId4" cstate="print"/>
          <a:srcRect l="31001" t="7217" r="27557" b="10498"/>
          <a:stretch>
            <a:fillRect/>
          </a:stretch>
        </p:blipFill>
        <p:spPr bwMode="auto">
          <a:xfrm>
            <a:off x="7586211" y="4521146"/>
            <a:ext cx="1336834" cy="2148219"/>
          </a:xfrm>
          <a:prstGeom prst="rect">
            <a:avLst/>
          </a:prstGeom>
          <a:noFill/>
          <a:ln w="9525">
            <a:noFill/>
            <a:miter lim="800000"/>
            <a:headEnd/>
            <a:tailEnd/>
          </a:ln>
        </p:spPr>
      </p:pic>
      <p:sp>
        <p:nvSpPr>
          <p:cNvPr id="10" name="TextBox 9"/>
          <p:cNvSpPr txBox="1"/>
          <p:nvPr/>
        </p:nvSpPr>
        <p:spPr>
          <a:xfrm>
            <a:off x="7934837" y="2223214"/>
            <a:ext cx="1023037" cy="430887"/>
          </a:xfrm>
          <a:prstGeom prst="rect">
            <a:avLst/>
          </a:prstGeom>
          <a:noFill/>
        </p:spPr>
        <p:txBody>
          <a:bodyPr wrap="none" rtlCol="0">
            <a:spAutoFit/>
          </a:bodyPr>
          <a:lstStyle/>
          <a:p>
            <a:pPr algn="l"/>
            <a:r>
              <a:rPr lang="en-GB" sz="1100" dirty="0" smtClean="0">
                <a:solidFill>
                  <a:srgbClr val="00B050"/>
                </a:solidFill>
              </a:rPr>
              <a:t>GOME-2 PMD</a:t>
            </a:r>
          </a:p>
          <a:p>
            <a:pPr algn="l"/>
            <a:r>
              <a:rPr lang="en-GB" sz="1100" dirty="0" smtClean="0">
                <a:solidFill>
                  <a:srgbClr val="00205B"/>
                </a:solidFill>
              </a:rPr>
              <a:t>AVHRR</a:t>
            </a:r>
            <a:endParaRPr lang="en-GB" sz="1100" dirty="0">
              <a:solidFill>
                <a:srgbClr val="00205B"/>
              </a:solidFill>
            </a:endParaRPr>
          </a:p>
        </p:txBody>
      </p:sp>
      <p:sp>
        <p:nvSpPr>
          <p:cNvPr id="11" name="TextBox 10"/>
          <p:cNvSpPr txBox="1"/>
          <p:nvPr/>
        </p:nvSpPr>
        <p:spPr>
          <a:xfrm>
            <a:off x="7975269" y="4570174"/>
            <a:ext cx="1023037" cy="430887"/>
          </a:xfrm>
          <a:prstGeom prst="rect">
            <a:avLst/>
          </a:prstGeom>
          <a:noFill/>
        </p:spPr>
        <p:txBody>
          <a:bodyPr wrap="none" rtlCol="0">
            <a:spAutoFit/>
          </a:bodyPr>
          <a:lstStyle/>
          <a:p>
            <a:pPr algn="l"/>
            <a:r>
              <a:rPr lang="en-GB" sz="1100" dirty="0" smtClean="0">
                <a:solidFill>
                  <a:srgbClr val="00B050"/>
                </a:solidFill>
              </a:rPr>
              <a:t>GOME-2 PMD</a:t>
            </a:r>
          </a:p>
          <a:p>
            <a:pPr algn="l"/>
            <a:r>
              <a:rPr lang="en-GB" sz="1100" dirty="0" smtClean="0">
                <a:solidFill>
                  <a:srgbClr val="00205B"/>
                </a:solidFill>
              </a:rPr>
              <a:t>IASI</a:t>
            </a:r>
            <a:endParaRPr lang="en-GB" sz="1100" dirty="0">
              <a:solidFill>
                <a:srgbClr val="00205B"/>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dirty="0" err="1" smtClean="0"/>
              <a:t>PMAp</a:t>
            </a:r>
            <a:r>
              <a:rPr lang="en-GB" dirty="0" smtClean="0"/>
              <a:t> – Multi-sensor co-location for aerosol optical depth retrievals </a:t>
            </a:r>
          </a:p>
        </p:txBody>
      </p:sp>
      <p:graphicFrame>
        <p:nvGraphicFramePr>
          <p:cNvPr id="5" name="Table 4"/>
          <p:cNvGraphicFramePr>
            <a:graphicFrameLocks noGrp="1"/>
          </p:cNvGraphicFramePr>
          <p:nvPr>
            <p:extLst>
              <p:ext uri="{D42A27DB-BD31-4B8C-83A1-F6EECF244321}">
                <p14:modId xmlns:p14="http://schemas.microsoft.com/office/powerpoint/2010/main" xmlns="" val="1099872584"/>
              </p:ext>
            </p:extLst>
          </p:nvPr>
        </p:nvGraphicFramePr>
        <p:xfrm>
          <a:off x="158262" y="1276350"/>
          <a:ext cx="8757138" cy="5425440"/>
        </p:xfrm>
        <a:graphic>
          <a:graphicData uri="http://schemas.openxmlformats.org/drawingml/2006/table">
            <a:tbl>
              <a:tblPr firstRow="1" bandRow="1">
                <a:tableStyleId>{5C22544A-7EE6-4342-B048-85BDC9FD1C3A}</a:tableStyleId>
              </a:tblPr>
              <a:tblGrid>
                <a:gridCol w="870438"/>
                <a:gridCol w="1784838"/>
                <a:gridCol w="1846385"/>
                <a:gridCol w="1784838"/>
                <a:gridCol w="2470639"/>
              </a:tblGrid>
              <a:tr h="483697">
                <a:tc>
                  <a:txBody>
                    <a:bodyPr/>
                    <a:lstStyle/>
                    <a:p>
                      <a:r>
                        <a:rPr lang="en-GB" dirty="0" smtClean="0"/>
                        <a:t>Instrument</a:t>
                      </a:r>
                      <a:endParaRPr lang="en-GB" dirty="0"/>
                    </a:p>
                  </a:txBody>
                  <a:tcPr marL="84406" marR="84406">
                    <a:solidFill>
                      <a:schemeClr val="tx2"/>
                    </a:solidFill>
                  </a:tcPr>
                </a:tc>
                <a:tc>
                  <a:txBody>
                    <a:bodyPr/>
                    <a:lstStyle/>
                    <a:p>
                      <a:endParaRPr lang="en-GB" dirty="0"/>
                    </a:p>
                  </a:txBody>
                  <a:tcPr marL="84406" marR="84406">
                    <a:solidFill>
                      <a:schemeClr val="tx2"/>
                    </a:solidFill>
                  </a:tcPr>
                </a:tc>
                <a:tc>
                  <a:txBody>
                    <a:bodyPr/>
                    <a:lstStyle/>
                    <a:p>
                      <a:r>
                        <a:rPr lang="en-GB" dirty="0" smtClean="0"/>
                        <a:t>Spatial resolution</a:t>
                      </a:r>
                      <a:endParaRPr lang="en-GB" dirty="0"/>
                    </a:p>
                  </a:txBody>
                  <a:tcPr marL="84406" marR="84406">
                    <a:solidFill>
                      <a:schemeClr val="tx2"/>
                    </a:solidFill>
                  </a:tcPr>
                </a:tc>
                <a:tc>
                  <a:txBody>
                    <a:bodyPr/>
                    <a:lstStyle/>
                    <a:p>
                      <a:r>
                        <a:rPr lang="en-GB" dirty="0" smtClean="0"/>
                        <a:t>Spectral range</a:t>
                      </a:r>
                      <a:endParaRPr lang="en-GB" dirty="0"/>
                    </a:p>
                  </a:txBody>
                  <a:tcPr marL="84406" marR="84406">
                    <a:solidFill>
                      <a:schemeClr val="tx2"/>
                    </a:solidFill>
                  </a:tcPr>
                </a:tc>
                <a:tc>
                  <a:txBody>
                    <a:bodyPr/>
                    <a:lstStyle/>
                    <a:p>
                      <a:r>
                        <a:rPr lang="en-GB" dirty="0" smtClean="0"/>
                        <a:t>comments</a:t>
                      </a:r>
                      <a:endParaRPr lang="en-GB" dirty="0"/>
                    </a:p>
                  </a:txBody>
                  <a:tcPr marL="84406" marR="84406">
                    <a:solidFill>
                      <a:schemeClr val="tx2"/>
                    </a:solidFill>
                  </a:tcPr>
                </a:tc>
              </a:tr>
              <a:tr h="576399">
                <a:tc>
                  <a:txBody>
                    <a:bodyPr/>
                    <a:lstStyle/>
                    <a:p>
                      <a:r>
                        <a:rPr lang="en-GB" sz="1600" dirty="0" smtClean="0">
                          <a:latin typeface="+mn-lt"/>
                        </a:rPr>
                        <a:t>GOME</a:t>
                      </a:r>
                      <a:endParaRPr lang="en-GB" sz="1600" dirty="0">
                        <a:latin typeface="+mn-lt"/>
                      </a:endParaRPr>
                    </a:p>
                  </a:txBody>
                  <a:tcPr marL="84406" marR="84406"/>
                </a:tc>
                <a:tc>
                  <a:txBody>
                    <a:bodyPr/>
                    <a:lstStyle/>
                    <a:p>
                      <a:r>
                        <a:rPr lang="en-GB" sz="1600" dirty="0" smtClean="0">
                          <a:latin typeface="+mn-lt"/>
                        </a:rPr>
                        <a:t>Main science</a:t>
                      </a:r>
                      <a:r>
                        <a:rPr lang="en-GB" sz="1600" baseline="0" dirty="0" smtClean="0">
                          <a:latin typeface="+mn-lt"/>
                        </a:rPr>
                        <a:t> channel </a:t>
                      </a:r>
                      <a:endParaRPr lang="en-GB" sz="1600" dirty="0">
                        <a:latin typeface="+mn-lt"/>
                      </a:endParaRPr>
                    </a:p>
                  </a:txBody>
                  <a:tcPr marL="84406" marR="84406"/>
                </a:tc>
                <a:tc>
                  <a:txBody>
                    <a:bodyPr/>
                    <a:lstStyle/>
                    <a:p>
                      <a:r>
                        <a:rPr lang="en-GB" sz="1600" dirty="0" smtClean="0">
                          <a:latin typeface="+mn-lt"/>
                        </a:rPr>
                        <a:t>80 x 40 km</a:t>
                      </a:r>
                      <a:endParaRPr lang="en-GB" sz="1600" dirty="0">
                        <a:latin typeface="+mn-lt"/>
                      </a:endParaRPr>
                    </a:p>
                  </a:txBody>
                  <a:tcPr marL="84406" marR="84406"/>
                </a:tc>
                <a:tc>
                  <a:txBody>
                    <a:bodyPr/>
                    <a:lstStyle/>
                    <a:p>
                      <a:r>
                        <a:rPr lang="en-GB" sz="1600" dirty="0" smtClean="0">
                          <a:latin typeface="+mn-lt"/>
                        </a:rPr>
                        <a:t>240nm -800nm, res. 0.25-0.5nm </a:t>
                      </a:r>
                      <a:endParaRPr lang="en-GB" sz="1600" dirty="0">
                        <a:latin typeface="+mn-lt"/>
                      </a:endParaRPr>
                    </a:p>
                  </a:txBody>
                  <a:tcPr marL="84406" marR="84406"/>
                </a:tc>
                <a:tc>
                  <a:txBody>
                    <a:bodyPr/>
                    <a:lstStyle/>
                    <a:p>
                      <a:r>
                        <a:rPr lang="en-GB" sz="1600" dirty="0" smtClean="0">
                          <a:latin typeface="+mn-lt"/>
                        </a:rPr>
                        <a:t>AAI, low spatial resolution, </a:t>
                      </a:r>
                      <a:r>
                        <a:rPr lang="en-GB" sz="1600" dirty="0" smtClean="0">
                          <a:solidFill>
                            <a:srgbClr val="FF0000"/>
                          </a:solidFill>
                          <a:latin typeface="+mn-lt"/>
                        </a:rPr>
                        <a:t>not used </a:t>
                      </a:r>
                      <a:endParaRPr lang="en-GB" sz="1600" dirty="0">
                        <a:solidFill>
                          <a:srgbClr val="FF0000"/>
                        </a:solidFill>
                        <a:latin typeface="+mn-lt"/>
                      </a:endParaRPr>
                    </a:p>
                  </a:txBody>
                  <a:tcPr marL="84406" marR="84406"/>
                </a:tc>
              </a:tr>
              <a:tr h="437630">
                <a:tc>
                  <a:txBody>
                    <a:bodyPr/>
                    <a:lstStyle/>
                    <a:p>
                      <a:endParaRPr lang="en-GB" sz="1600">
                        <a:latin typeface="+mn-lt"/>
                      </a:endParaRPr>
                    </a:p>
                  </a:txBody>
                  <a:tcPr marL="84406" marR="84406"/>
                </a:tc>
                <a:tc>
                  <a:txBody>
                    <a:bodyPr/>
                    <a:lstStyle/>
                    <a:p>
                      <a:r>
                        <a:rPr lang="en-GB" sz="1600" dirty="0" smtClean="0">
                          <a:latin typeface="+mn-lt"/>
                        </a:rPr>
                        <a:t>Polarization Monitoring Device</a:t>
                      </a:r>
                      <a:endParaRPr lang="en-GB" sz="1600" dirty="0">
                        <a:latin typeface="+mn-lt"/>
                      </a:endParaRPr>
                    </a:p>
                  </a:txBody>
                  <a:tcPr marL="84406" marR="84406"/>
                </a:tc>
                <a:tc>
                  <a:txBody>
                    <a:bodyPr/>
                    <a:lstStyle/>
                    <a:p>
                      <a:r>
                        <a:rPr lang="en-GB" sz="1600" dirty="0" smtClean="0">
                          <a:latin typeface="+mn-lt"/>
                        </a:rPr>
                        <a:t>10 x 40 km </a:t>
                      </a:r>
                      <a:r>
                        <a:rPr lang="en-GB" sz="1400" dirty="0" err="1" smtClean="0">
                          <a:latin typeface="+mn-lt"/>
                        </a:rPr>
                        <a:t>Metop</a:t>
                      </a:r>
                      <a:r>
                        <a:rPr lang="en-GB" sz="1400" dirty="0" smtClean="0">
                          <a:latin typeface="+mn-lt"/>
                        </a:rPr>
                        <a:t>-B</a:t>
                      </a:r>
                      <a:endParaRPr lang="en-GB" sz="1600" dirty="0" smtClean="0">
                        <a:latin typeface="+mn-lt"/>
                      </a:endParaRPr>
                    </a:p>
                    <a:p>
                      <a:r>
                        <a:rPr lang="en-GB" sz="1600" dirty="0" smtClean="0">
                          <a:latin typeface="+mn-lt"/>
                        </a:rPr>
                        <a:t>5 x 40 km</a:t>
                      </a:r>
                      <a:r>
                        <a:rPr lang="en-GB" sz="1600" baseline="0" dirty="0" smtClean="0">
                          <a:latin typeface="+mn-lt"/>
                        </a:rPr>
                        <a:t> </a:t>
                      </a:r>
                      <a:r>
                        <a:rPr lang="en-GB" sz="1400" baseline="0" dirty="0" err="1" smtClean="0">
                          <a:latin typeface="+mn-lt"/>
                        </a:rPr>
                        <a:t>Metop</a:t>
                      </a:r>
                      <a:r>
                        <a:rPr lang="en-GB" sz="1400" baseline="0" dirty="0" smtClean="0">
                          <a:latin typeface="+mn-lt"/>
                        </a:rPr>
                        <a:t>-A</a:t>
                      </a:r>
                      <a:endParaRPr lang="en-GB" sz="1600" dirty="0">
                        <a:latin typeface="+mn-lt"/>
                      </a:endParaRPr>
                    </a:p>
                  </a:txBody>
                  <a:tcPr marL="84406" marR="84406">
                    <a:solidFill>
                      <a:srgbClr val="92D050"/>
                    </a:solidFill>
                  </a:tcPr>
                </a:tc>
                <a:tc>
                  <a:txBody>
                    <a:bodyPr/>
                    <a:lstStyle/>
                    <a:p>
                      <a:r>
                        <a:rPr lang="en-GB" sz="1600" dirty="0" smtClean="0">
                          <a:latin typeface="+mn-lt"/>
                        </a:rPr>
                        <a:t>311nm-803nm, 15 bands</a:t>
                      </a:r>
                      <a:endParaRPr lang="en-GB" sz="1600" dirty="0">
                        <a:latin typeface="+mn-lt"/>
                      </a:endParaRPr>
                    </a:p>
                  </a:txBody>
                  <a:tcPr marL="84406" marR="84406"/>
                </a:tc>
                <a:tc>
                  <a:txBody>
                    <a:bodyPr/>
                    <a:lstStyle/>
                    <a:p>
                      <a:r>
                        <a:rPr lang="en-GB" sz="1600" dirty="0" smtClean="0">
                          <a:latin typeface="+mn-lt"/>
                        </a:rPr>
                        <a:t>AOD, aerosol</a:t>
                      </a:r>
                      <a:r>
                        <a:rPr lang="en-GB" sz="1600" baseline="0" dirty="0" smtClean="0">
                          <a:latin typeface="+mn-lt"/>
                        </a:rPr>
                        <a:t> type, AAI</a:t>
                      </a:r>
                      <a:endParaRPr lang="en-GB" sz="1600" dirty="0">
                        <a:latin typeface="+mn-lt"/>
                      </a:endParaRPr>
                    </a:p>
                  </a:txBody>
                  <a:tcPr marL="84406" marR="84406"/>
                </a:tc>
              </a:tr>
              <a:tr h="437630">
                <a:tc>
                  <a:txBody>
                    <a:bodyPr/>
                    <a:lstStyle/>
                    <a:p>
                      <a:r>
                        <a:rPr lang="en-GB" sz="1600" dirty="0" smtClean="0">
                          <a:latin typeface="+mn-lt"/>
                        </a:rPr>
                        <a:t>AVHRR</a:t>
                      </a:r>
                      <a:endParaRPr lang="en-GB" sz="1600" dirty="0">
                        <a:latin typeface="+mn-lt"/>
                      </a:endParaRPr>
                    </a:p>
                  </a:txBody>
                  <a:tcPr marL="84406" marR="84406"/>
                </a:tc>
                <a:tc>
                  <a:txBody>
                    <a:bodyPr/>
                    <a:lstStyle/>
                    <a:p>
                      <a:r>
                        <a:rPr lang="en-GB" sz="1600" dirty="0" smtClean="0">
                          <a:latin typeface="+mn-lt"/>
                        </a:rPr>
                        <a:t>-</a:t>
                      </a:r>
                      <a:endParaRPr lang="en-GB" sz="1600" dirty="0">
                        <a:latin typeface="+mn-lt"/>
                      </a:endParaRPr>
                    </a:p>
                  </a:txBody>
                  <a:tcPr marL="84406" marR="84406"/>
                </a:tc>
                <a:tc>
                  <a:txBody>
                    <a:bodyPr/>
                    <a:lstStyle/>
                    <a:p>
                      <a:r>
                        <a:rPr lang="en-GB" sz="1600" dirty="0" smtClean="0">
                          <a:latin typeface="+mn-lt"/>
                        </a:rPr>
                        <a:t>1.08</a:t>
                      </a:r>
                      <a:r>
                        <a:rPr lang="en-GB" sz="1600" baseline="0" dirty="0" smtClean="0">
                          <a:latin typeface="+mn-lt"/>
                        </a:rPr>
                        <a:t> x 1.08 km</a:t>
                      </a:r>
                      <a:endParaRPr lang="en-GB" sz="1600" dirty="0">
                        <a:latin typeface="+mn-lt"/>
                      </a:endParaRPr>
                    </a:p>
                  </a:txBody>
                  <a:tcPr marL="84406" marR="84406"/>
                </a:tc>
                <a:tc>
                  <a:txBody>
                    <a:bodyPr/>
                    <a:lstStyle/>
                    <a:p>
                      <a:r>
                        <a:rPr lang="en-GB" sz="1600" dirty="0" smtClean="0">
                          <a:latin typeface="+mn-lt"/>
                        </a:rPr>
                        <a:t>580nm-12500nm,</a:t>
                      </a:r>
                      <a:r>
                        <a:rPr lang="en-GB" sz="1600" baseline="0" dirty="0" smtClean="0">
                          <a:latin typeface="+mn-lt"/>
                        </a:rPr>
                        <a:t> 5 bands</a:t>
                      </a:r>
                      <a:endParaRPr lang="en-GB" sz="1600" dirty="0">
                        <a:latin typeface="+mn-lt"/>
                      </a:endParaRPr>
                    </a:p>
                  </a:txBody>
                  <a:tcPr marL="84406" marR="84406"/>
                </a:tc>
                <a:tc>
                  <a:txBody>
                    <a:bodyPr/>
                    <a:lstStyle/>
                    <a:p>
                      <a:r>
                        <a:rPr lang="en-GB" sz="1600" dirty="0" smtClean="0">
                          <a:latin typeface="+mn-lt"/>
                        </a:rPr>
                        <a:t>Clouds</a:t>
                      </a:r>
                      <a:r>
                        <a:rPr lang="en-GB" sz="1600" baseline="0" dirty="0" smtClean="0">
                          <a:latin typeface="+mn-lt"/>
                        </a:rPr>
                        <a:t>, scene heterogeneity, dust/ash</a:t>
                      </a:r>
                      <a:endParaRPr lang="en-GB" sz="1600" dirty="0">
                        <a:latin typeface="+mn-lt"/>
                      </a:endParaRPr>
                    </a:p>
                  </a:txBody>
                  <a:tcPr marL="84406" marR="84406"/>
                </a:tc>
              </a:tr>
              <a:tr h="437630">
                <a:tc>
                  <a:txBody>
                    <a:bodyPr/>
                    <a:lstStyle/>
                    <a:p>
                      <a:r>
                        <a:rPr lang="en-GB" sz="1600" dirty="0" smtClean="0">
                          <a:latin typeface="+mn-lt"/>
                        </a:rPr>
                        <a:t>IASI</a:t>
                      </a:r>
                      <a:endParaRPr lang="en-GB" sz="1600" dirty="0">
                        <a:latin typeface="+mn-lt"/>
                      </a:endParaRPr>
                    </a:p>
                  </a:txBody>
                  <a:tcPr marL="84406" marR="84406"/>
                </a:tc>
                <a:tc>
                  <a:txBody>
                    <a:bodyPr/>
                    <a:lstStyle/>
                    <a:p>
                      <a:r>
                        <a:rPr lang="en-GB" sz="1600" dirty="0" smtClean="0">
                          <a:latin typeface="+mn-lt"/>
                        </a:rPr>
                        <a:t>-</a:t>
                      </a:r>
                      <a:endParaRPr lang="en-GB" sz="1600" dirty="0">
                        <a:latin typeface="+mn-lt"/>
                      </a:endParaRPr>
                    </a:p>
                  </a:txBody>
                  <a:tcPr marL="84406" marR="84406"/>
                </a:tc>
                <a:tc>
                  <a:txBody>
                    <a:bodyPr/>
                    <a:lstStyle/>
                    <a:p>
                      <a:r>
                        <a:rPr lang="en-GB" sz="1600" dirty="0" smtClean="0">
                          <a:latin typeface="+mn-lt"/>
                        </a:rPr>
                        <a:t>12km (circular)</a:t>
                      </a:r>
                      <a:endParaRPr lang="en-GB" sz="1600" dirty="0">
                        <a:latin typeface="+mn-lt"/>
                      </a:endParaRPr>
                    </a:p>
                  </a:txBody>
                  <a:tcPr marL="84406" marR="84406"/>
                </a:tc>
                <a:tc>
                  <a:txBody>
                    <a:bodyPr/>
                    <a:lstStyle/>
                    <a:p>
                      <a:r>
                        <a:rPr lang="en-GB" sz="1600" dirty="0" smtClean="0">
                          <a:latin typeface="+mn-lt"/>
                        </a:rPr>
                        <a:t>3700–15500nm, resolution </a:t>
                      </a:r>
                      <a:r>
                        <a:rPr lang="en-GB" sz="1600" dirty="0" smtClean="0"/>
                        <a:t>0.5 cm</a:t>
                      </a:r>
                      <a:r>
                        <a:rPr lang="en-GB" sz="1600" baseline="30000" dirty="0" smtClean="0"/>
                        <a:t>-1</a:t>
                      </a:r>
                      <a:r>
                        <a:rPr lang="en-GB" sz="1600" dirty="0" smtClean="0"/>
                        <a:t> </a:t>
                      </a:r>
                      <a:endParaRPr lang="en-GB" sz="1600" dirty="0">
                        <a:latin typeface="+mn-lt"/>
                      </a:endParaRPr>
                    </a:p>
                  </a:txBody>
                  <a:tcPr marL="84406" marR="84406"/>
                </a:tc>
                <a:tc>
                  <a:txBody>
                    <a:bodyPr/>
                    <a:lstStyle/>
                    <a:p>
                      <a:r>
                        <a:rPr lang="en-GB" sz="1600" baseline="0" dirty="0" smtClean="0">
                          <a:latin typeface="+mn-lt"/>
                        </a:rPr>
                        <a:t>desert dust, volcanic ash</a:t>
                      </a:r>
                    </a:p>
                    <a:p>
                      <a:r>
                        <a:rPr lang="en-GB" sz="1600" baseline="0" dirty="0" smtClean="0">
                          <a:latin typeface="+mn-lt"/>
                        </a:rPr>
                        <a:t>aerosol heights</a:t>
                      </a:r>
                      <a:endParaRPr lang="en-GB" sz="1600" dirty="0">
                        <a:latin typeface="+mn-lt"/>
                      </a:endParaRPr>
                    </a:p>
                  </a:txBody>
                  <a:tcPr marL="84406" marR="84406"/>
                </a:tc>
              </a:tr>
              <a:tr h="253365">
                <a:tc>
                  <a:txBody>
                    <a:bodyPr/>
                    <a:lstStyle/>
                    <a:p>
                      <a:endParaRPr lang="en-GB" sz="1600" dirty="0">
                        <a:latin typeface="+mn-lt"/>
                      </a:endParaRPr>
                    </a:p>
                  </a:txBody>
                  <a:tcPr marL="84406" marR="84406"/>
                </a:tc>
                <a:tc>
                  <a:txBody>
                    <a:bodyPr/>
                    <a:lstStyle/>
                    <a:p>
                      <a:endParaRPr lang="en-GB" sz="1600" dirty="0">
                        <a:latin typeface="+mn-lt"/>
                      </a:endParaRPr>
                    </a:p>
                  </a:txBody>
                  <a:tcPr marL="84406" marR="84406"/>
                </a:tc>
                <a:tc>
                  <a:txBody>
                    <a:bodyPr/>
                    <a:lstStyle/>
                    <a:p>
                      <a:endParaRPr lang="en-GB" sz="1600" dirty="0">
                        <a:latin typeface="+mn-lt"/>
                      </a:endParaRPr>
                    </a:p>
                  </a:txBody>
                  <a:tcPr marL="84406" marR="84406"/>
                </a:tc>
                <a:tc>
                  <a:txBody>
                    <a:bodyPr/>
                    <a:lstStyle/>
                    <a:p>
                      <a:endParaRPr lang="en-GB" sz="1600" dirty="0">
                        <a:latin typeface="+mn-lt"/>
                      </a:endParaRPr>
                    </a:p>
                  </a:txBody>
                  <a:tcPr marL="84406" marR="84406"/>
                </a:tc>
                <a:tc>
                  <a:txBody>
                    <a:bodyPr/>
                    <a:lstStyle/>
                    <a:p>
                      <a:endParaRPr lang="en-GB" sz="1600" dirty="0">
                        <a:latin typeface="+mn-lt"/>
                      </a:endParaRPr>
                    </a:p>
                  </a:txBody>
                  <a:tcPr marL="84406" marR="84406"/>
                </a:tc>
              </a:tr>
              <a:tr h="621896">
                <a:tc>
                  <a:txBody>
                    <a:bodyPr/>
                    <a:lstStyle/>
                    <a:p>
                      <a:r>
                        <a:rPr lang="en-GB" sz="1600" dirty="0" smtClean="0">
                          <a:latin typeface="+mn-lt"/>
                        </a:rPr>
                        <a:t>Auxiliary</a:t>
                      </a:r>
                      <a:r>
                        <a:rPr lang="en-GB" sz="1600" baseline="0" dirty="0" smtClean="0">
                          <a:latin typeface="+mn-lt"/>
                        </a:rPr>
                        <a:t> data</a:t>
                      </a:r>
                      <a:endParaRPr lang="en-GB" sz="1600" dirty="0">
                        <a:latin typeface="+mn-lt"/>
                      </a:endParaRPr>
                    </a:p>
                  </a:txBody>
                  <a:tcPr marL="84406" marR="84406"/>
                </a:tc>
                <a:tc>
                  <a:txBody>
                    <a:bodyPr/>
                    <a:lstStyle/>
                    <a:p>
                      <a:r>
                        <a:rPr lang="en-GB" sz="1600" dirty="0" smtClean="0">
                          <a:latin typeface="+mn-lt"/>
                        </a:rPr>
                        <a:t>ECMWF</a:t>
                      </a:r>
                      <a:r>
                        <a:rPr lang="en-GB" sz="1600" baseline="0" dirty="0" smtClean="0">
                          <a:latin typeface="+mn-lt"/>
                        </a:rPr>
                        <a:t> wind speed (forecasting)</a:t>
                      </a:r>
                      <a:endParaRPr lang="en-GB" sz="1600" dirty="0">
                        <a:latin typeface="+mn-lt"/>
                      </a:endParaRPr>
                    </a:p>
                  </a:txBody>
                  <a:tcPr marL="84406" marR="84406"/>
                </a:tc>
                <a:tc>
                  <a:txBody>
                    <a:bodyPr/>
                    <a:lstStyle/>
                    <a:p>
                      <a:r>
                        <a:rPr lang="en-GB" sz="1600" dirty="0" smtClean="0">
                          <a:latin typeface="+mn-lt"/>
                        </a:rPr>
                        <a:t>Temporal interpolation necessary</a:t>
                      </a:r>
                      <a:endParaRPr lang="en-GB" sz="1600" dirty="0">
                        <a:latin typeface="+mn-lt"/>
                      </a:endParaRPr>
                    </a:p>
                  </a:txBody>
                  <a:tcPr marL="84406" marR="84406"/>
                </a:tc>
                <a:tc>
                  <a:txBody>
                    <a:bodyPr/>
                    <a:lstStyle/>
                    <a:p>
                      <a:r>
                        <a:rPr lang="en-GB" sz="1600" dirty="0" smtClean="0">
                          <a:latin typeface="+mn-lt"/>
                        </a:rPr>
                        <a:t>-</a:t>
                      </a:r>
                      <a:endParaRPr lang="en-GB" sz="1600" dirty="0">
                        <a:latin typeface="+mn-lt"/>
                      </a:endParaRPr>
                    </a:p>
                  </a:txBody>
                  <a:tcPr marL="84406" marR="84406"/>
                </a:tc>
                <a:tc>
                  <a:txBody>
                    <a:bodyPr/>
                    <a:lstStyle/>
                    <a:p>
                      <a:r>
                        <a:rPr lang="en-GB" sz="1600" dirty="0" smtClean="0">
                          <a:latin typeface="+mn-lt"/>
                        </a:rPr>
                        <a:t>Required</a:t>
                      </a:r>
                      <a:r>
                        <a:rPr lang="en-GB" sz="1600" baseline="0" dirty="0" smtClean="0">
                          <a:latin typeface="+mn-lt"/>
                        </a:rPr>
                        <a:t> for retrievals over ocean</a:t>
                      </a:r>
                      <a:endParaRPr lang="en-GB" sz="1600" dirty="0">
                        <a:latin typeface="+mn-lt"/>
                      </a:endParaRPr>
                    </a:p>
                  </a:txBody>
                  <a:tcPr marL="84406" marR="84406"/>
                </a:tc>
              </a:tr>
              <a:tr h="253365">
                <a:tc>
                  <a:txBody>
                    <a:bodyPr/>
                    <a:lstStyle/>
                    <a:p>
                      <a:endParaRPr lang="en-GB" sz="1600" dirty="0">
                        <a:latin typeface="+mn-lt"/>
                      </a:endParaRPr>
                    </a:p>
                  </a:txBody>
                  <a:tcPr marL="84406" marR="84406"/>
                </a:tc>
                <a:tc>
                  <a:txBody>
                    <a:bodyPr/>
                    <a:lstStyle/>
                    <a:p>
                      <a:r>
                        <a:rPr lang="en-GB" sz="1600" dirty="0" smtClean="0">
                          <a:latin typeface="+mn-lt"/>
                        </a:rPr>
                        <a:t>surface</a:t>
                      </a:r>
                      <a:r>
                        <a:rPr lang="en-GB" sz="1600" baseline="0" dirty="0" smtClean="0">
                          <a:latin typeface="+mn-lt"/>
                        </a:rPr>
                        <a:t> </a:t>
                      </a:r>
                      <a:r>
                        <a:rPr lang="en-GB" sz="1600" baseline="0" dirty="0" err="1" smtClean="0">
                          <a:latin typeface="+mn-lt"/>
                        </a:rPr>
                        <a:t>albedo</a:t>
                      </a:r>
                      <a:r>
                        <a:rPr lang="en-GB" sz="1600" baseline="0" dirty="0" smtClean="0">
                          <a:latin typeface="+mn-lt"/>
                        </a:rPr>
                        <a:t>,</a:t>
                      </a:r>
                    </a:p>
                    <a:p>
                      <a:r>
                        <a:rPr lang="en-GB" sz="1600" baseline="0" dirty="0" smtClean="0">
                          <a:latin typeface="+mn-lt"/>
                        </a:rPr>
                        <a:t>Surface elevation</a:t>
                      </a:r>
                      <a:endParaRPr lang="en-GB" sz="1600" dirty="0">
                        <a:latin typeface="+mn-lt"/>
                      </a:endParaRPr>
                    </a:p>
                  </a:txBody>
                  <a:tcPr marL="84406" marR="84406"/>
                </a:tc>
                <a:tc>
                  <a:txBody>
                    <a:bodyPr/>
                    <a:lstStyle/>
                    <a:p>
                      <a:r>
                        <a:rPr lang="en-GB" sz="1600" dirty="0" smtClean="0">
                          <a:latin typeface="+mn-lt"/>
                        </a:rPr>
                        <a:t>-</a:t>
                      </a:r>
                      <a:endParaRPr lang="en-GB" sz="1600" dirty="0">
                        <a:latin typeface="+mn-lt"/>
                      </a:endParaRPr>
                    </a:p>
                  </a:txBody>
                  <a:tcPr marL="84406" marR="84406"/>
                </a:tc>
                <a:tc>
                  <a:txBody>
                    <a:bodyPr/>
                    <a:lstStyle/>
                    <a:p>
                      <a:r>
                        <a:rPr lang="en-GB" sz="1600" dirty="0" smtClean="0">
                          <a:latin typeface="+mn-lt"/>
                        </a:rPr>
                        <a:t>-</a:t>
                      </a:r>
                      <a:endParaRPr lang="en-GB" sz="1600" dirty="0">
                        <a:latin typeface="+mn-lt"/>
                      </a:endParaRPr>
                    </a:p>
                  </a:txBody>
                  <a:tcPr marL="84406" marR="84406"/>
                </a:tc>
                <a:tc>
                  <a:txBody>
                    <a:bodyPr/>
                    <a:lstStyle/>
                    <a:p>
                      <a:r>
                        <a:rPr lang="en-GB" sz="1600" dirty="0" smtClean="0">
                          <a:latin typeface="+mn-lt"/>
                        </a:rPr>
                        <a:t>Required for retrievals</a:t>
                      </a:r>
                      <a:r>
                        <a:rPr lang="en-GB" sz="1600" baseline="0" dirty="0" smtClean="0">
                          <a:latin typeface="+mn-lt"/>
                        </a:rPr>
                        <a:t> over land</a:t>
                      </a:r>
                      <a:endParaRPr lang="en-GB" sz="1600" dirty="0">
                        <a:latin typeface="+mn-lt"/>
                      </a:endParaRPr>
                    </a:p>
                  </a:txBody>
                  <a:tcPr marL="84406" marR="84406"/>
                </a:tc>
              </a:tr>
            </a:tbl>
          </a:graphicData>
        </a:graphic>
      </p:graphicFrame>
      <p:sp>
        <p:nvSpPr>
          <p:cNvPr id="4" name="Rectangle 3"/>
          <p:cNvSpPr/>
          <p:nvPr/>
        </p:nvSpPr>
        <p:spPr bwMode="auto">
          <a:xfrm>
            <a:off x="3707829" y="6085113"/>
            <a:ext cx="954594" cy="283028"/>
          </a:xfrm>
          <a:prstGeom prst="rect">
            <a:avLst/>
          </a:prstGeom>
          <a:solidFill>
            <a:srgbClr val="92D050"/>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eaLnBrk="0" fontAlgn="base" hangingPunct="0">
              <a:spcBef>
                <a:spcPct val="50000"/>
              </a:spcBef>
              <a:spcAft>
                <a:spcPct val="0"/>
              </a:spcAft>
            </a:pPr>
            <a:endParaRPr lang="en-GB" sz="900" b="1">
              <a:solidFill>
                <a:srgbClr val="FFFFFF"/>
              </a:solidFill>
            </a:endParaRPr>
          </a:p>
        </p:txBody>
      </p:sp>
      <p:sp>
        <p:nvSpPr>
          <p:cNvPr id="6" name="TextBox 5"/>
          <p:cNvSpPr txBox="1"/>
          <p:nvPr/>
        </p:nvSpPr>
        <p:spPr>
          <a:xfrm>
            <a:off x="4582166" y="6074228"/>
            <a:ext cx="2347950" cy="338554"/>
          </a:xfrm>
          <a:prstGeom prst="rect">
            <a:avLst/>
          </a:prstGeom>
          <a:noFill/>
        </p:spPr>
        <p:txBody>
          <a:bodyPr wrap="none" rtlCol="0">
            <a:spAutoFit/>
          </a:bodyPr>
          <a:lstStyle/>
          <a:p>
            <a:pPr algn="ctr" eaLnBrk="0" fontAlgn="base" hangingPunct="0">
              <a:spcBef>
                <a:spcPct val="0"/>
              </a:spcBef>
              <a:spcAft>
                <a:spcPct val="0"/>
              </a:spcAft>
            </a:pPr>
            <a:r>
              <a:rPr lang="en-GB" sz="1600" dirty="0">
                <a:solidFill>
                  <a:srgbClr val="002569"/>
                </a:solidFill>
              </a:rPr>
              <a:t>Target spatial resolution</a:t>
            </a:r>
          </a:p>
        </p:txBody>
      </p:sp>
      <p:sp>
        <p:nvSpPr>
          <p:cNvPr id="7" name="TextBox 6"/>
          <p:cNvSpPr txBox="1"/>
          <p:nvPr/>
        </p:nvSpPr>
        <p:spPr>
          <a:xfrm>
            <a:off x="7895495" y="215405"/>
            <a:ext cx="1204546"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
        <p:nvSpPr>
          <p:cNvPr id="8" name="TextBox 7"/>
          <p:cNvSpPr txBox="1"/>
          <p:nvPr/>
        </p:nvSpPr>
        <p:spPr>
          <a:xfrm>
            <a:off x="7895495" y="663082"/>
            <a:ext cx="1204546" cy="461665"/>
          </a:xfrm>
          <a:prstGeom prst="rect">
            <a:avLst/>
          </a:prstGeom>
          <a:solidFill>
            <a:schemeClr val="accent4">
              <a:lumMod val="50000"/>
              <a:lumOff val="50000"/>
            </a:schemeClr>
          </a:solidFill>
        </p:spPr>
        <p:txBody>
          <a:bodyPr wrap="square" rtlCol="0">
            <a:spAutoFit/>
          </a:bodyPr>
          <a:lstStyle/>
          <a:p>
            <a:pPr algn="ctr"/>
            <a:r>
              <a:rPr lang="en-GB" sz="1200" dirty="0" smtClean="0"/>
              <a:t>GOME-2 FM2 </a:t>
            </a:r>
            <a:r>
              <a:rPr lang="en-GB" sz="1200" dirty="0" err="1" smtClean="0"/>
              <a:t>Metop</a:t>
            </a:r>
            <a:r>
              <a:rPr lang="en-GB" sz="1200" dirty="0" smtClean="0"/>
              <a:t>-B</a:t>
            </a:r>
            <a:endParaRPr lang="en-GB" sz="12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09550" y="1352550"/>
          <a:ext cx="5162550" cy="4767072"/>
        </p:xfrm>
        <a:graphic>
          <a:graphicData uri="http://schemas.openxmlformats.org/drawingml/2006/table">
            <a:tbl>
              <a:tblPr firstRow="1" bandRow="1">
                <a:tableStyleId>{5C22544A-7EE6-4342-B048-85BDC9FD1C3A}</a:tableStyleId>
              </a:tblPr>
              <a:tblGrid>
                <a:gridCol w="1032510"/>
                <a:gridCol w="1032510"/>
                <a:gridCol w="1032510"/>
                <a:gridCol w="1032510"/>
                <a:gridCol w="1032510"/>
              </a:tblGrid>
              <a:tr h="198156">
                <a:tc gridSpan="5">
                  <a:txBody>
                    <a:bodyPr/>
                    <a:lstStyle/>
                    <a:p>
                      <a:pPr>
                        <a:lnSpc>
                          <a:spcPct val="115000"/>
                        </a:lnSpc>
                        <a:spcAft>
                          <a:spcPts val="0"/>
                        </a:spcAft>
                      </a:pPr>
                      <a:r>
                        <a:rPr lang="en-GB" sz="1600" b="1" dirty="0" smtClean="0">
                          <a:solidFill>
                            <a:srgbClr val="000000"/>
                          </a:solidFill>
                          <a:latin typeface="Arial"/>
                          <a:ea typeface="Times New Roman"/>
                        </a:rPr>
                        <a:t>Band-S </a:t>
                      </a:r>
                      <a:endParaRPr lang="en-GB" sz="1200" dirty="0">
                        <a:solidFill>
                          <a:srgbClr val="000000"/>
                        </a:solidFill>
                        <a:latin typeface="Arial"/>
                        <a:ea typeface="Times New Roman"/>
                      </a:endParaRPr>
                    </a:p>
                  </a:txBody>
                  <a:tcPr marL="63305" marR="6330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98156">
                <a:tc>
                  <a:txBody>
                    <a:bodyPr/>
                    <a:lstStyle/>
                    <a:p>
                      <a:pPr>
                        <a:lnSpc>
                          <a:spcPct val="115000"/>
                        </a:lnSpc>
                        <a:spcAft>
                          <a:spcPts val="0"/>
                        </a:spcAft>
                      </a:pPr>
                      <a:r>
                        <a:rPr lang="en-GB" sz="1600" b="1" dirty="0">
                          <a:solidFill>
                            <a:srgbClr val="000000"/>
                          </a:solidFill>
                          <a:latin typeface="Arial"/>
                          <a:ea typeface="Times New Roman"/>
                        </a:rPr>
                        <a:t>No. </a:t>
                      </a:r>
                      <a:endParaRPr lang="en-GB" sz="1200" dirty="0">
                        <a:solidFill>
                          <a:srgbClr val="00000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smtClean="0">
                          <a:solidFill>
                            <a:srgbClr val="000000"/>
                          </a:solidFill>
                          <a:latin typeface="Arial"/>
                          <a:ea typeface="Times New Roman"/>
                        </a:rPr>
                        <a:t>pix1 </a:t>
                      </a:r>
                      <a:endParaRPr lang="en-GB" sz="1200">
                        <a:solidFill>
                          <a:srgbClr val="00000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a:solidFill>
                            <a:srgbClr val="000000"/>
                          </a:solidFill>
                          <a:latin typeface="Arial"/>
                          <a:ea typeface="Times New Roman"/>
                        </a:rPr>
                        <a:t>pixw. </a:t>
                      </a:r>
                      <a:endParaRPr lang="en-GB" sz="1200">
                        <a:solidFill>
                          <a:srgbClr val="00000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a:solidFill>
                            <a:srgbClr val="000000"/>
                          </a:solidFill>
                          <a:latin typeface="Arial"/>
                          <a:ea typeface="Times New Roman"/>
                        </a:rPr>
                        <a:t>wav1 </a:t>
                      </a:r>
                      <a:endParaRPr lang="en-GB" sz="1200">
                        <a:solidFill>
                          <a:srgbClr val="00000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a:solidFill>
                            <a:srgbClr val="000000"/>
                          </a:solidFill>
                          <a:latin typeface="Arial"/>
                          <a:ea typeface="Times New Roman"/>
                        </a:rPr>
                        <a:t>wav2 </a:t>
                      </a:r>
                      <a:endParaRPr lang="en-GB" sz="1200">
                        <a:solidFill>
                          <a:srgbClr val="000000"/>
                        </a:solidFill>
                        <a:latin typeface="Arial"/>
                        <a:ea typeface="Times New Roman"/>
                      </a:endParaRPr>
                    </a:p>
                  </a:txBody>
                  <a:tcPr marL="63305" marR="63305" marT="0" marB="0">
                    <a:solidFill>
                      <a:schemeClr val="accent3">
                        <a:lumMod val="75000"/>
                      </a:schemeClr>
                    </a:solidFill>
                  </a:tcPr>
                </a:tc>
              </a:tr>
              <a:tr h="198156">
                <a:tc>
                  <a:txBody>
                    <a:bodyPr/>
                    <a:lstStyle/>
                    <a:p>
                      <a:pPr>
                        <a:lnSpc>
                          <a:spcPct val="115000"/>
                        </a:lnSpc>
                        <a:spcAft>
                          <a:spcPts val="0"/>
                        </a:spcAft>
                      </a:pPr>
                      <a:r>
                        <a:rPr lang="en-GB" sz="1600" b="1" dirty="0">
                          <a:solidFill>
                            <a:srgbClr val="7030A0"/>
                          </a:solidFill>
                          <a:latin typeface="Arial"/>
                          <a:ea typeface="Times New Roman"/>
                        </a:rPr>
                        <a:t>1</a:t>
                      </a:r>
                      <a:r>
                        <a:rPr lang="en-GB" sz="1600" b="1" dirty="0" smtClean="0">
                          <a:solidFill>
                            <a:srgbClr val="7030A0"/>
                          </a:solidFill>
                          <a:latin typeface="Arial"/>
                          <a:ea typeface="Times New Roman"/>
                        </a:rPr>
                        <a:t> </a:t>
                      </a:r>
                      <a:endParaRPr lang="en-GB" sz="1200" b="1" dirty="0">
                        <a:solidFill>
                          <a:srgbClr val="7030A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smtClean="0">
                          <a:solidFill>
                            <a:srgbClr val="7030A0"/>
                          </a:solidFill>
                          <a:latin typeface="Arial"/>
                          <a:ea typeface="Times New Roman"/>
                        </a:rPr>
                        <a:t>22 </a:t>
                      </a:r>
                      <a:endParaRPr lang="en-GB" sz="1200" b="1">
                        <a:solidFill>
                          <a:srgbClr val="7030A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a:solidFill>
                            <a:srgbClr val="7030A0"/>
                          </a:solidFill>
                          <a:latin typeface="Arial"/>
                          <a:ea typeface="Times New Roman"/>
                        </a:rPr>
                        <a:t>5 </a:t>
                      </a:r>
                      <a:endParaRPr lang="en-GB" sz="1200" b="1">
                        <a:solidFill>
                          <a:srgbClr val="7030A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a:solidFill>
                            <a:srgbClr val="7030A0"/>
                          </a:solidFill>
                          <a:latin typeface="Arial"/>
                          <a:ea typeface="Times New Roman"/>
                        </a:rPr>
                        <a:t>311.709 </a:t>
                      </a:r>
                      <a:endParaRPr lang="en-GB" sz="1200" b="1">
                        <a:solidFill>
                          <a:srgbClr val="7030A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a:solidFill>
                            <a:srgbClr val="7030A0"/>
                          </a:solidFill>
                          <a:latin typeface="Arial"/>
                          <a:ea typeface="Times New Roman"/>
                        </a:rPr>
                        <a:t>314.207 </a:t>
                      </a:r>
                      <a:endParaRPr lang="en-GB" sz="1200" b="1">
                        <a:solidFill>
                          <a:srgbClr val="7030A0"/>
                        </a:solidFill>
                        <a:latin typeface="Arial"/>
                        <a:ea typeface="Times New Roman"/>
                      </a:endParaRPr>
                    </a:p>
                  </a:txBody>
                  <a:tcPr marL="63305" marR="63305" marT="0" marB="0">
                    <a:solidFill>
                      <a:schemeClr val="accent3">
                        <a:lumMod val="75000"/>
                      </a:schemeClr>
                    </a:solidFill>
                  </a:tcPr>
                </a:tc>
              </a:tr>
              <a:tr h="198156">
                <a:tc>
                  <a:txBody>
                    <a:bodyPr/>
                    <a:lstStyle/>
                    <a:p>
                      <a:pPr>
                        <a:lnSpc>
                          <a:spcPct val="115000"/>
                        </a:lnSpc>
                        <a:spcAft>
                          <a:spcPts val="0"/>
                        </a:spcAft>
                      </a:pPr>
                      <a:r>
                        <a:rPr lang="en-GB" sz="1600" b="1" dirty="0" smtClean="0">
                          <a:solidFill>
                            <a:srgbClr val="7030A0"/>
                          </a:solidFill>
                          <a:latin typeface="Arial"/>
                          <a:ea typeface="Times New Roman"/>
                        </a:rPr>
                        <a:t>2 </a:t>
                      </a:r>
                      <a:endParaRPr lang="en-GB" sz="1200" b="1" dirty="0">
                        <a:solidFill>
                          <a:srgbClr val="7030A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smtClean="0">
                          <a:solidFill>
                            <a:srgbClr val="7030A0"/>
                          </a:solidFill>
                          <a:latin typeface="Arial"/>
                          <a:ea typeface="Times New Roman"/>
                        </a:rPr>
                        <a:t>30 </a:t>
                      </a:r>
                      <a:endParaRPr lang="en-GB" sz="1200" b="1" dirty="0">
                        <a:solidFill>
                          <a:srgbClr val="7030A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a:solidFill>
                            <a:srgbClr val="7030A0"/>
                          </a:solidFill>
                          <a:latin typeface="Arial"/>
                          <a:ea typeface="Times New Roman"/>
                        </a:rPr>
                        <a:t>4 </a:t>
                      </a:r>
                      <a:endParaRPr lang="en-GB" sz="1200" b="1">
                        <a:solidFill>
                          <a:srgbClr val="7030A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a:solidFill>
                            <a:srgbClr val="7030A0"/>
                          </a:solidFill>
                          <a:latin typeface="Arial"/>
                          <a:ea typeface="Times New Roman"/>
                        </a:rPr>
                        <a:t>316.762 </a:t>
                      </a:r>
                      <a:endParaRPr lang="en-GB" sz="1200" b="1">
                        <a:solidFill>
                          <a:srgbClr val="7030A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a:solidFill>
                            <a:srgbClr val="7030A0"/>
                          </a:solidFill>
                          <a:latin typeface="Arial"/>
                          <a:ea typeface="Times New Roman"/>
                        </a:rPr>
                        <a:t>318.720 </a:t>
                      </a:r>
                      <a:endParaRPr lang="en-GB" sz="1200" b="1">
                        <a:solidFill>
                          <a:srgbClr val="7030A0"/>
                        </a:solidFill>
                        <a:latin typeface="Arial"/>
                        <a:ea typeface="Times New Roman"/>
                      </a:endParaRPr>
                    </a:p>
                  </a:txBody>
                  <a:tcPr marL="63305" marR="63305" marT="0" marB="0">
                    <a:solidFill>
                      <a:schemeClr val="accent3">
                        <a:lumMod val="75000"/>
                      </a:schemeClr>
                    </a:solidFill>
                  </a:tcPr>
                </a:tc>
              </a:tr>
              <a:tr h="198156">
                <a:tc>
                  <a:txBody>
                    <a:bodyPr/>
                    <a:lstStyle/>
                    <a:p>
                      <a:pPr>
                        <a:lnSpc>
                          <a:spcPct val="115000"/>
                        </a:lnSpc>
                        <a:spcAft>
                          <a:spcPts val="0"/>
                        </a:spcAft>
                      </a:pPr>
                      <a:r>
                        <a:rPr lang="en-GB" sz="1600" b="1" dirty="0">
                          <a:solidFill>
                            <a:srgbClr val="7030A0"/>
                          </a:solidFill>
                          <a:latin typeface="Arial"/>
                          <a:ea typeface="Times New Roman"/>
                        </a:rPr>
                        <a:t>3</a:t>
                      </a:r>
                      <a:r>
                        <a:rPr lang="en-GB" sz="1600" b="1" dirty="0" smtClean="0">
                          <a:solidFill>
                            <a:srgbClr val="7030A0"/>
                          </a:solidFill>
                          <a:latin typeface="Arial"/>
                          <a:ea typeface="Times New Roman"/>
                        </a:rPr>
                        <a:t> </a:t>
                      </a:r>
                      <a:endParaRPr lang="en-GB" sz="1200" b="1" dirty="0">
                        <a:solidFill>
                          <a:srgbClr val="7030A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smtClean="0">
                          <a:solidFill>
                            <a:srgbClr val="7030A0"/>
                          </a:solidFill>
                          <a:latin typeface="Arial"/>
                          <a:ea typeface="Times New Roman"/>
                        </a:rPr>
                        <a:t>37 </a:t>
                      </a:r>
                      <a:endParaRPr lang="en-GB" sz="1200" b="1" dirty="0">
                        <a:solidFill>
                          <a:srgbClr val="7030A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rgbClr val="7030A0"/>
                          </a:solidFill>
                          <a:latin typeface="Arial"/>
                          <a:ea typeface="Times New Roman"/>
                        </a:rPr>
                        <a:t>12 </a:t>
                      </a:r>
                      <a:endParaRPr lang="en-GB" sz="1200" b="1" dirty="0">
                        <a:solidFill>
                          <a:srgbClr val="7030A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a:solidFill>
                            <a:srgbClr val="7030A0"/>
                          </a:solidFill>
                          <a:latin typeface="Arial"/>
                          <a:ea typeface="Times New Roman"/>
                        </a:rPr>
                        <a:t>321.389 </a:t>
                      </a:r>
                      <a:endParaRPr lang="en-GB" sz="1200" b="1">
                        <a:solidFill>
                          <a:srgbClr val="7030A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a:solidFill>
                            <a:srgbClr val="7030A0"/>
                          </a:solidFill>
                          <a:latin typeface="Arial"/>
                          <a:ea typeface="Times New Roman"/>
                        </a:rPr>
                        <a:t>329.139 </a:t>
                      </a:r>
                      <a:endParaRPr lang="en-GB" sz="1200" b="1">
                        <a:solidFill>
                          <a:srgbClr val="7030A0"/>
                        </a:solidFill>
                        <a:latin typeface="Arial"/>
                        <a:ea typeface="Times New Roman"/>
                      </a:endParaRPr>
                    </a:p>
                  </a:txBody>
                  <a:tcPr marL="63305" marR="63305" marT="0" marB="0">
                    <a:solidFill>
                      <a:schemeClr val="accent3">
                        <a:lumMod val="75000"/>
                      </a:schemeClr>
                    </a:solidFill>
                  </a:tcPr>
                </a:tc>
              </a:tr>
              <a:tr h="198156">
                <a:tc>
                  <a:txBody>
                    <a:bodyPr/>
                    <a:lstStyle/>
                    <a:p>
                      <a:pPr>
                        <a:lnSpc>
                          <a:spcPct val="115000"/>
                        </a:lnSpc>
                        <a:spcAft>
                          <a:spcPts val="0"/>
                        </a:spcAft>
                      </a:pPr>
                      <a:r>
                        <a:rPr lang="en-GB" sz="1600" b="1" dirty="0">
                          <a:solidFill>
                            <a:srgbClr val="7030A0"/>
                          </a:solidFill>
                          <a:latin typeface="Arial"/>
                          <a:ea typeface="Times New Roman"/>
                        </a:rPr>
                        <a:t>4</a:t>
                      </a:r>
                      <a:r>
                        <a:rPr lang="en-GB" sz="1600" b="1" dirty="0" smtClean="0">
                          <a:solidFill>
                            <a:srgbClr val="7030A0"/>
                          </a:solidFill>
                          <a:latin typeface="Arial"/>
                          <a:ea typeface="Times New Roman"/>
                        </a:rPr>
                        <a:t> </a:t>
                      </a:r>
                      <a:endParaRPr lang="en-GB" sz="1200" b="1" dirty="0">
                        <a:solidFill>
                          <a:srgbClr val="7030A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smtClean="0">
                          <a:solidFill>
                            <a:srgbClr val="7030A0"/>
                          </a:solidFill>
                          <a:latin typeface="Arial"/>
                          <a:ea typeface="Times New Roman"/>
                        </a:rPr>
                        <a:t>50 </a:t>
                      </a:r>
                      <a:endParaRPr lang="en-GB" sz="1200" b="1" dirty="0">
                        <a:solidFill>
                          <a:srgbClr val="7030A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rgbClr val="7030A0"/>
                          </a:solidFill>
                          <a:latin typeface="Arial"/>
                          <a:ea typeface="Times New Roman"/>
                        </a:rPr>
                        <a:t>6 </a:t>
                      </a:r>
                      <a:endParaRPr lang="en-GB" sz="1200" b="1" dirty="0">
                        <a:solidFill>
                          <a:srgbClr val="7030A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rgbClr val="7030A0"/>
                          </a:solidFill>
                          <a:latin typeface="Arial"/>
                          <a:ea typeface="Times New Roman"/>
                        </a:rPr>
                        <a:t>330.622 </a:t>
                      </a:r>
                      <a:endParaRPr lang="en-GB" sz="1200" b="1" dirty="0">
                        <a:solidFill>
                          <a:srgbClr val="7030A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rgbClr val="7030A0"/>
                          </a:solidFill>
                          <a:latin typeface="Arial"/>
                          <a:ea typeface="Times New Roman"/>
                        </a:rPr>
                        <a:t>334.443 </a:t>
                      </a:r>
                      <a:endParaRPr lang="en-GB" sz="1200" b="1" dirty="0">
                        <a:solidFill>
                          <a:srgbClr val="7030A0"/>
                        </a:solidFill>
                        <a:latin typeface="Arial"/>
                        <a:ea typeface="Times New Roman"/>
                      </a:endParaRPr>
                    </a:p>
                  </a:txBody>
                  <a:tcPr marL="63305" marR="63305" marT="0" marB="0">
                    <a:solidFill>
                      <a:schemeClr val="accent3">
                        <a:lumMod val="75000"/>
                      </a:schemeClr>
                    </a:solidFill>
                  </a:tcPr>
                </a:tc>
              </a:tr>
              <a:tr h="198156">
                <a:tc>
                  <a:txBody>
                    <a:bodyPr/>
                    <a:lstStyle/>
                    <a:p>
                      <a:pPr>
                        <a:lnSpc>
                          <a:spcPct val="115000"/>
                        </a:lnSpc>
                        <a:spcAft>
                          <a:spcPts val="0"/>
                        </a:spcAft>
                      </a:pPr>
                      <a:r>
                        <a:rPr lang="en-GB" sz="1600" b="1" dirty="0">
                          <a:solidFill>
                            <a:srgbClr val="7030A0"/>
                          </a:solidFill>
                          <a:latin typeface="Arial"/>
                          <a:ea typeface="Times New Roman"/>
                        </a:rPr>
                        <a:t>5</a:t>
                      </a:r>
                      <a:r>
                        <a:rPr lang="en-GB" sz="1600" b="1" dirty="0" smtClean="0">
                          <a:solidFill>
                            <a:srgbClr val="7030A0"/>
                          </a:solidFill>
                          <a:latin typeface="Arial"/>
                          <a:ea typeface="Times New Roman"/>
                        </a:rPr>
                        <a:t> </a:t>
                      </a:r>
                      <a:endParaRPr lang="en-GB" sz="1200" b="1" dirty="0">
                        <a:solidFill>
                          <a:srgbClr val="7030A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smtClean="0">
                          <a:solidFill>
                            <a:srgbClr val="7030A0"/>
                          </a:solidFill>
                          <a:latin typeface="Arial"/>
                          <a:ea typeface="Times New Roman"/>
                        </a:rPr>
                        <a:t>57 </a:t>
                      </a:r>
                      <a:endParaRPr lang="en-GB" sz="1200" b="1" dirty="0">
                        <a:solidFill>
                          <a:srgbClr val="7030A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a:solidFill>
                            <a:srgbClr val="7030A0"/>
                          </a:solidFill>
                          <a:latin typeface="Arial"/>
                          <a:ea typeface="Times New Roman"/>
                        </a:rPr>
                        <a:t>6 </a:t>
                      </a:r>
                      <a:endParaRPr lang="en-GB" sz="1200" b="1">
                        <a:solidFill>
                          <a:srgbClr val="7030A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rgbClr val="7030A0"/>
                          </a:solidFill>
                          <a:latin typeface="Arial"/>
                          <a:ea typeface="Times New Roman"/>
                        </a:rPr>
                        <a:t>336.037 </a:t>
                      </a:r>
                      <a:endParaRPr lang="en-GB" sz="1200" b="1" dirty="0">
                        <a:solidFill>
                          <a:srgbClr val="7030A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rgbClr val="7030A0"/>
                          </a:solidFill>
                          <a:latin typeface="Arial"/>
                          <a:ea typeface="Times New Roman"/>
                        </a:rPr>
                        <a:t>340.161 </a:t>
                      </a:r>
                      <a:endParaRPr lang="en-GB" sz="1200" b="1" dirty="0">
                        <a:solidFill>
                          <a:srgbClr val="7030A0"/>
                        </a:solidFill>
                        <a:latin typeface="Arial"/>
                        <a:ea typeface="Times New Roman"/>
                      </a:endParaRPr>
                    </a:p>
                  </a:txBody>
                  <a:tcPr marL="63305" marR="63305" marT="0" marB="0">
                    <a:solidFill>
                      <a:schemeClr val="accent3">
                        <a:lumMod val="75000"/>
                      </a:schemeClr>
                    </a:solidFill>
                  </a:tcPr>
                </a:tc>
              </a:tr>
              <a:tr h="198156">
                <a:tc>
                  <a:txBody>
                    <a:bodyPr/>
                    <a:lstStyle/>
                    <a:p>
                      <a:pPr>
                        <a:lnSpc>
                          <a:spcPct val="115000"/>
                        </a:lnSpc>
                        <a:spcAft>
                          <a:spcPts val="0"/>
                        </a:spcAft>
                      </a:pPr>
                      <a:r>
                        <a:rPr lang="en-GB" sz="1600" b="1" dirty="0">
                          <a:solidFill>
                            <a:srgbClr val="7030A0"/>
                          </a:solidFill>
                          <a:latin typeface="Arial"/>
                          <a:ea typeface="Times New Roman"/>
                        </a:rPr>
                        <a:t>6</a:t>
                      </a:r>
                      <a:r>
                        <a:rPr lang="en-GB" sz="1600" b="1" dirty="0" smtClean="0">
                          <a:solidFill>
                            <a:srgbClr val="7030A0"/>
                          </a:solidFill>
                          <a:latin typeface="Arial"/>
                          <a:ea typeface="Times New Roman"/>
                        </a:rPr>
                        <a:t> </a:t>
                      </a:r>
                      <a:endParaRPr lang="en-GB" sz="1200" b="1" dirty="0">
                        <a:solidFill>
                          <a:srgbClr val="7030A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smtClean="0">
                          <a:solidFill>
                            <a:srgbClr val="7030A0"/>
                          </a:solidFill>
                          <a:latin typeface="Arial"/>
                          <a:ea typeface="Times New Roman"/>
                        </a:rPr>
                        <a:t>84 </a:t>
                      </a:r>
                      <a:endParaRPr lang="en-GB" sz="1200" b="1" dirty="0">
                        <a:solidFill>
                          <a:srgbClr val="7030A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rgbClr val="7030A0"/>
                          </a:solidFill>
                          <a:latin typeface="Arial"/>
                          <a:ea typeface="Times New Roman"/>
                        </a:rPr>
                        <a:t>17 </a:t>
                      </a:r>
                      <a:endParaRPr lang="en-GB" sz="1200" b="1" dirty="0">
                        <a:solidFill>
                          <a:srgbClr val="7030A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a:solidFill>
                            <a:srgbClr val="7030A0"/>
                          </a:solidFill>
                          <a:latin typeface="Arial"/>
                          <a:ea typeface="Times New Roman"/>
                        </a:rPr>
                        <a:t>360.703 </a:t>
                      </a:r>
                      <a:endParaRPr lang="en-GB" sz="1200" b="1">
                        <a:solidFill>
                          <a:srgbClr val="7030A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rgbClr val="7030A0"/>
                          </a:solidFill>
                          <a:latin typeface="Arial"/>
                          <a:ea typeface="Times New Roman"/>
                        </a:rPr>
                        <a:t>377.873 </a:t>
                      </a:r>
                      <a:endParaRPr lang="en-GB" sz="1200" b="1" dirty="0">
                        <a:solidFill>
                          <a:srgbClr val="7030A0"/>
                        </a:solidFill>
                        <a:latin typeface="Arial"/>
                        <a:ea typeface="Times New Roman"/>
                      </a:endParaRPr>
                    </a:p>
                  </a:txBody>
                  <a:tcPr marL="63305" marR="63305" marT="0" marB="0">
                    <a:solidFill>
                      <a:schemeClr val="accent3">
                        <a:lumMod val="75000"/>
                      </a:schemeClr>
                    </a:solidFill>
                  </a:tcPr>
                </a:tc>
              </a:tr>
              <a:tr h="198156">
                <a:tc>
                  <a:txBody>
                    <a:bodyPr/>
                    <a:lstStyle/>
                    <a:p>
                      <a:pPr>
                        <a:lnSpc>
                          <a:spcPct val="115000"/>
                        </a:lnSpc>
                        <a:spcAft>
                          <a:spcPts val="0"/>
                        </a:spcAft>
                      </a:pPr>
                      <a:r>
                        <a:rPr lang="en-GB" sz="1600" b="1" dirty="0">
                          <a:solidFill>
                            <a:srgbClr val="7030A0"/>
                          </a:solidFill>
                          <a:latin typeface="Arial"/>
                          <a:ea typeface="Times New Roman"/>
                        </a:rPr>
                        <a:t>7</a:t>
                      </a:r>
                      <a:r>
                        <a:rPr lang="en-GB" sz="1600" b="1" dirty="0" smtClean="0">
                          <a:solidFill>
                            <a:srgbClr val="7030A0"/>
                          </a:solidFill>
                          <a:latin typeface="Arial"/>
                          <a:ea typeface="Times New Roman"/>
                        </a:rPr>
                        <a:t> </a:t>
                      </a:r>
                      <a:endParaRPr lang="en-GB" sz="1200" b="1" dirty="0">
                        <a:solidFill>
                          <a:srgbClr val="7030A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smtClean="0">
                          <a:solidFill>
                            <a:srgbClr val="7030A0"/>
                          </a:solidFill>
                          <a:latin typeface="Arial"/>
                          <a:ea typeface="Times New Roman"/>
                        </a:rPr>
                        <a:t>102 </a:t>
                      </a:r>
                      <a:endParaRPr lang="en-GB" sz="1200" b="1" dirty="0">
                        <a:solidFill>
                          <a:srgbClr val="7030A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rgbClr val="7030A0"/>
                          </a:solidFill>
                          <a:latin typeface="Arial"/>
                          <a:ea typeface="Times New Roman"/>
                        </a:rPr>
                        <a:t>4 </a:t>
                      </a:r>
                      <a:endParaRPr lang="en-GB" sz="1200" b="1" dirty="0">
                        <a:solidFill>
                          <a:srgbClr val="7030A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rgbClr val="7030A0"/>
                          </a:solidFill>
                          <a:latin typeface="Arial"/>
                          <a:ea typeface="Times New Roman"/>
                        </a:rPr>
                        <a:t>380.186 </a:t>
                      </a:r>
                      <a:endParaRPr lang="en-GB" sz="1200" b="1" dirty="0">
                        <a:solidFill>
                          <a:srgbClr val="7030A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rgbClr val="7030A0"/>
                          </a:solidFill>
                          <a:latin typeface="Arial"/>
                          <a:ea typeface="Times New Roman"/>
                        </a:rPr>
                        <a:t>383.753 </a:t>
                      </a:r>
                      <a:endParaRPr lang="en-GB" sz="1200" b="1" dirty="0">
                        <a:solidFill>
                          <a:srgbClr val="7030A0"/>
                        </a:solidFill>
                        <a:latin typeface="Arial"/>
                        <a:ea typeface="Times New Roman"/>
                      </a:endParaRPr>
                    </a:p>
                  </a:txBody>
                  <a:tcPr marL="63305" marR="63305" marT="0" marB="0">
                    <a:solidFill>
                      <a:schemeClr val="accent3">
                        <a:lumMod val="75000"/>
                      </a:schemeClr>
                    </a:solidFill>
                  </a:tcPr>
                </a:tc>
              </a:tr>
              <a:tr h="220403">
                <a:tc>
                  <a:txBody>
                    <a:bodyPr/>
                    <a:lstStyle/>
                    <a:p>
                      <a:pPr>
                        <a:lnSpc>
                          <a:spcPct val="115000"/>
                        </a:lnSpc>
                        <a:spcAft>
                          <a:spcPts val="0"/>
                        </a:spcAft>
                      </a:pPr>
                      <a:r>
                        <a:rPr lang="en-GB" sz="1600" b="1" dirty="0">
                          <a:solidFill>
                            <a:schemeClr val="accent4">
                              <a:lumMod val="75000"/>
                              <a:lumOff val="25000"/>
                            </a:schemeClr>
                          </a:solidFill>
                          <a:latin typeface="Arial"/>
                          <a:ea typeface="Times New Roman"/>
                        </a:rPr>
                        <a:t>8</a:t>
                      </a:r>
                      <a:r>
                        <a:rPr lang="en-GB" sz="1600" b="1" dirty="0" smtClean="0">
                          <a:solidFill>
                            <a:schemeClr val="accent4">
                              <a:lumMod val="75000"/>
                              <a:lumOff val="25000"/>
                            </a:schemeClr>
                          </a:solidFill>
                          <a:latin typeface="Arial"/>
                          <a:ea typeface="Times New Roman"/>
                        </a:rPr>
                        <a:t> </a:t>
                      </a:r>
                      <a:endParaRPr lang="en-GB" sz="1200" b="1" dirty="0">
                        <a:solidFill>
                          <a:schemeClr val="accent4">
                            <a:lumMod val="75000"/>
                            <a:lumOff val="25000"/>
                          </a:schemeClr>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smtClean="0">
                          <a:solidFill>
                            <a:schemeClr val="accent4">
                              <a:lumMod val="75000"/>
                              <a:lumOff val="25000"/>
                            </a:schemeClr>
                          </a:solidFill>
                          <a:latin typeface="Arial"/>
                          <a:ea typeface="Times New Roman"/>
                        </a:rPr>
                        <a:t>117 </a:t>
                      </a:r>
                      <a:endParaRPr lang="en-GB" sz="1200" b="1" dirty="0">
                        <a:solidFill>
                          <a:schemeClr val="accent4">
                            <a:lumMod val="75000"/>
                            <a:lumOff val="25000"/>
                          </a:schemeClr>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chemeClr val="accent4">
                              <a:lumMod val="75000"/>
                              <a:lumOff val="25000"/>
                            </a:schemeClr>
                          </a:solidFill>
                          <a:latin typeface="Arial"/>
                          <a:ea typeface="Times New Roman"/>
                        </a:rPr>
                        <a:t>19 </a:t>
                      </a:r>
                      <a:endParaRPr lang="en-GB" sz="1200" b="1" dirty="0">
                        <a:solidFill>
                          <a:schemeClr val="accent4">
                            <a:lumMod val="75000"/>
                            <a:lumOff val="25000"/>
                          </a:schemeClr>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chemeClr val="accent4">
                              <a:lumMod val="75000"/>
                              <a:lumOff val="25000"/>
                            </a:schemeClr>
                          </a:solidFill>
                          <a:latin typeface="Arial"/>
                          <a:ea typeface="Times New Roman"/>
                        </a:rPr>
                        <a:t>399.581 </a:t>
                      </a:r>
                      <a:endParaRPr lang="en-GB" sz="1200" b="1" dirty="0">
                        <a:solidFill>
                          <a:schemeClr val="accent4">
                            <a:lumMod val="75000"/>
                            <a:lumOff val="25000"/>
                          </a:schemeClr>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chemeClr val="accent4">
                              <a:lumMod val="75000"/>
                              <a:lumOff val="25000"/>
                            </a:schemeClr>
                          </a:solidFill>
                          <a:latin typeface="Arial"/>
                          <a:ea typeface="Times New Roman"/>
                        </a:rPr>
                        <a:t>428.585 </a:t>
                      </a:r>
                      <a:endParaRPr lang="en-GB" sz="1200" b="1" dirty="0">
                        <a:solidFill>
                          <a:schemeClr val="accent4">
                            <a:lumMod val="75000"/>
                            <a:lumOff val="25000"/>
                          </a:schemeClr>
                        </a:solidFill>
                        <a:latin typeface="Arial"/>
                        <a:ea typeface="Times New Roman"/>
                      </a:endParaRPr>
                    </a:p>
                  </a:txBody>
                  <a:tcPr marL="63305" marR="63305" marT="0" marB="0">
                    <a:solidFill>
                      <a:schemeClr val="accent3">
                        <a:lumMod val="75000"/>
                      </a:schemeClr>
                    </a:solidFill>
                  </a:tcPr>
                </a:tc>
              </a:tr>
              <a:tr h="198156">
                <a:tc>
                  <a:txBody>
                    <a:bodyPr/>
                    <a:lstStyle/>
                    <a:p>
                      <a:pPr>
                        <a:lnSpc>
                          <a:spcPct val="115000"/>
                        </a:lnSpc>
                        <a:spcAft>
                          <a:spcPts val="0"/>
                        </a:spcAft>
                      </a:pPr>
                      <a:r>
                        <a:rPr lang="en-GB" sz="1600" b="1" dirty="0">
                          <a:solidFill>
                            <a:schemeClr val="accent4">
                              <a:lumMod val="75000"/>
                              <a:lumOff val="25000"/>
                            </a:schemeClr>
                          </a:solidFill>
                          <a:latin typeface="Arial"/>
                          <a:ea typeface="Times New Roman"/>
                        </a:rPr>
                        <a:t>9</a:t>
                      </a:r>
                      <a:r>
                        <a:rPr lang="en-GB" sz="1600" b="1" dirty="0" smtClean="0">
                          <a:solidFill>
                            <a:schemeClr val="accent4">
                              <a:lumMod val="75000"/>
                              <a:lumOff val="25000"/>
                            </a:schemeClr>
                          </a:solidFill>
                          <a:latin typeface="Arial"/>
                          <a:ea typeface="Times New Roman"/>
                        </a:rPr>
                        <a:t> </a:t>
                      </a:r>
                      <a:endParaRPr lang="en-GB" sz="1200" b="1" dirty="0">
                        <a:solidFill>
                          <a:schemeClr val="accent4">
                            <a:lumMod val="75000"/>
                            <a:lumOff val="25000"/>
                          </a:schemeClr>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smtClean="0">
                          <a:solidFill>
                            <a:schemeClr val="accent4">
                              <a:lumMod val="75000"/>
                              <a:lumOff val="25000"/>
                            </a:schemeClr>
                          </a:solidFill>
                          <a:latin typeface="Arial"/>
                          <a:ea typeface="Times New Roman"/>
                        </a:rPr>
                        <a:t>138 </a:t>
                      </a:r>
                      <a:endParaRPr lang="en-GB" sz="1200" b="1" dirty="0">
                        <a:solidFill>
                          <a:schemeClr val="accent4">
                            <a:lumMod val="75000"/>
                            <a:lumOff val="25000"/>
                          </a:schemeClr>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chemeClr val="accent4">
                              <a:lumMod val="75000"/>
                              <a:lumOff val="25000"/>
                            </a:schemeClr>
                          </a:solidFill>
                          <a:latin typeface="Arial"/>
                          <a:ea typeface="Times New Roman"/>
                        </a:rPr>
                        <a:t>27 </a:t>
                      </a:r>
                      <a:endParaRPr lang="en-GB" sz="1200" b="1" dirty="0">
                        <a:solidFill>
                          <a:schemeClr val="accent4">
                            <a:lumMod val="75000"/>
                            <a:lumOff val="25000"/>
                          </a:schemeClr>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a:solidFill>
                            <a:schemeClr val="accent4">
                              <a:lumMod val="75000"/>
                              <a:lumOff val="25000"/>
                            </a:schemeClr>
                          </a:solidFill>
                          <a:latin typeface="Arial"/>
                          <a:ea typeface="Times New Roman"/>
                        </a:rPr>
                        <a:t>434.083 </a:t>
                      </a:r>
                      <a:endParaRPr lang="en-GB" sz="1200" b="1">
                        <a:solidFill>
                          <a:schemeClr val="accent4">
                            <a:lumMod val="75000"/>
                            <a:lumOff val="25000"/>
                          </a:schemeClr>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chemeClr val="accent4">
                              <a:lumMod val="75000"/>
                              <a:lumOff val="25000"/>
                            </a:schemeClr>
                          </a:solidFill>
                          <a:latin typeface="Arial"/>
                          <a:ea typeface="Times New Roman"/>
                        </a:rPr>
                        <a:t>492.066 </a:t>
                      </a:r>
                      <a:endParaRPr lang="en-GB" sz="1200" b="1" dirty="0">
                        <a:solidFill>
                          <a:schemeClr val="accent4">
                            <a:lumMod val="75000"/>
                            <a:lumOff val="25000"/>
                          </a:schemeClr>
                        </a:solidFill>
                        <a:latin typeface="Arial"/>
                        <a:ea typeface="Times New Roman"/>
                      </a:endParaRPr>
                    </a:p>
                  </a:txBody>
                  <a:tcPr marL="63305" marR="63305" marT="0" marB="0">
                    <a:solidFill>
                      <a:schemeClr val="accent3">
                        <a:lumMod val="75000"/>
                      </a:schemeClr>
                    </a:solidFill>
                  </a:tcPr>
                </a:tc>
              </a:tr>
              <a:tr h="198156">
                <a:tc>
                  <a:txBody>
                    <a:bodyPr/>
                    <a:lstStyle/>
                    <a:p>
                      <a:pPr>
                        <a:lnSpc>
                          <a:spcPct val="115000"/>
                        </a:lnSpc>
                        <a:spcAft>
                          <a:spcPts val="0"/>
                        </a:spcAft>
                      </a:pPr>
                      <a:r>
                        <a:rPr lang="en-GB" sz="1600" b="1" dirty="0" smtClean="0">
                          <a:solidFill>
                            <a:srgbClr val="36BAB4"/>
                          </a:solidFill>
                          <a:latin typeface="Arial"/>
                          <a:ea typeface="Times New Roman"/>
                        </a:rPr>
                        <a:t>10 </a:t>
                      </a:r>
                      <a:endParaRPr lang="en-GB" sz="1200" b="1" dirty="0">
                        <a:solidFill>
                          <a:srgbClr val="36BAB4"/>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smtClean="0">
                          <a:solidFill>
                            <a:srgbClr val="36BAB4"/>
                          </a:solidFill>
                          <a:latin typeface="Arial"/>
                          <a:ea typeface="Times New Roman"/>
                        </a:rPr>
                        <a:t>165 </a:t>
                      </a:r>
                      <a:endParaRPr lang="en-GB" sz="1200" b="1" dirty="0">
                        <a:solidFill>
                          <a:srgbClr val="36BAB4"/>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rgbClr val="36BAB4"/>
                          </a:solidFill>
                          <a:latin typeface="Arial"/>
                          <a:ea typeface="Times New Roman"/>
                        </a:rPr>
                        <a:t>18 </a:t>
                      </a:r>
                      <a:endParaRPr lang="en-GB" sz="1200" b="1" dirty="0">
                        <a:solidFill>
                          <a:srgbClr val="36BAB4"/>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rgbClr val="36BAB4"/>
                          </a:solidFill>
                          <a:latin typeface="Arial"/>
                          <a:ea typeface="Times New Roman"/>
                        </a:rPr>
                        <a:t>494.780 </a:t>
                      </a:r>
                      <a:endParaRPr lang="en-GB" sz="1200" b="1" dirty="0">
                        <a:solidFill>
                          <a:srgbClr val="36BAB4"/>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rgbClr val="36BAB4"/>
                          </a:solidFill>
                          <a:latin typeface="Arial"/>
                          <a:ea typeface="Times New Roman"/>
                        </a:rPr>
                        <a:t>548.756 </a:t>
                      </a:r>
                      <a:endParaRPr lang="en-GB" sz="1200" b="1" dirty="0">
                        <a:solidFill>
                          <a:srgbClr val="36BAB4"/>
                        </a:solidFill>
                        <a:latin typeface="Arial"/>
                        <a:ea typeface="Times New Roman"/>
                      </a:endParaRPr>
                    </a:p>
                  </a:txBody>
                  <a:tcPr marL="63305" marR="63305" marT="0" marB="0">
                    <a:solidFill>
                      <a:schemeClr val="accent3">
                        <a:lumMod val="75000"/>
                      </a:schemeClr>
                    </a:solidFill>
                  </a:tcPr>
                </a:tc>
              </a:tr>
              <a:tr h="198156">
                <a:tc>
                  <a:txBody>
                    <a:bodyPr/>
                    <a:lstStyle/>
                    <a:p>
                      <a:pPr>
                        <a:lnSpc>
                          <a:spcPct val="115000"/>
                        </a:lnSpc>
                        <a:spcAft>
                          <a:spcPts val="0"/>
                        </a:spcAft>
                      </a:pPr>
                      <a:r>
                        <a:rPr lang="en-GB" sz="1600" b="1" dirty="0" smtClean="0">
                          <a:solidFill>
                            <a:srgbClr val="FFFF00"/>
                          </a:solidFill>
                          <a:latin typeface="Arial"/>
                          <a:ea typeface="Times New Roman"/>
                        </a:rPr>
                        <a:t>11 </a:t>
                      </a:r>
                      <a:endParaRPr lang="en-GB" sz="1200" b="1" dirty="0">
                        <a:solidFill>
                          <a:srgbClr val="FFFF0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smtClean="0">
                          <a:solidFill>
                            <a:srgbClr val="FFFF00"/>
                          </a:solidFill>
                          <a:latin typeface="Arial"/>
                          <a:ea typeface="Times New Roman"/>
                        </a:rPr>
                        <a:t>183 </a:t>
                      </a:r>
                      <a:endParaRPr lang="en-GB" sz="1200" b="1" dirty="0">
                        <a:solidFill>
                          <a:srgbClr val="FFFF0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rgbClr val="FFFF00"/>
                          </a:solidFill>
                          <a:latin typeface="Arial"/>
                          <a:ea typeface="Times New Roman"/>
                        </a:rPr>
                        <a:t>2 </a:t>
                      </a:r>
                      <a:endParaRPr lang="en-GB" sz="1200" b="1" dirty="0">
                        <a:solidFill>
                          <a:srgbClr val="FFFF0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rgbClr val="FFFF00"/>
                          </a:solidFill>
                          <a:latin typeface="Arial"/>
                          <a:ea typeface="Times New Roman"/>
                        </a:rPr>
                        <a:t>552.474 </a:t>
                      </a:r>
                      <a:endParaRPr lang="en-GB" sz="1200" b="1" dirty="0">
                        <a:solidFill>
                          <a:srgbClr val="FFFF0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rgbClr val="FFFF00"/>
                          </a:solidFill>
                          <a:latin typeface="Arial"/>
                          <a:ea typeface="Times New Roman"/>
                        </a:rPr>
                        <a:t>556.262 </a:t>
                      </a:r>
                      <a:endParaRPr lang="en-GB" sz="1200" b="1" dirty="0">
                        <a:solidFill>
                          <a:srgbClr val="FFFF00"/>
                        </a:solidFill>
                        <a:latin typeface="Arial"/>
                        <a:ea typeface="Times New Roman"/>
                      </a:endParaRPr>
                    </a:p>
                  </a:txBody>
                  <a:tcPr marL="63305" marR="63305" marT="0" marB="0">
                    <a:solidFill>
                      <a:schemeClr val="accent3">
                        <a:lumMod val="75000"/>
                      </a:schemeClr>
                    </a:solidFill>
                  </a:tcPr>
                </a:tc>
              </a:tr>
              <a:tr h="198156">
                <a:tc>
                  <a:txBody>
                    <a:bodyPr/>
                    <a:lstStyle/>
                    <a:p>
                      <a:pPr>
                        <a:lnSpc>
                          <a:spcPct val="115000"/>
                        </a:lnSpc>
                        <a:spcAft>
                          <a:spcPts val="0"/>
                        </a:spcAft>
                      </a:pPr>
                      <a:r>
                        <a:rPr lang="en-GB" sz="1600" b="1" dirty="0" smtClean="0">
                          <a:solidFill>
                            <a:srgbClr val="FFFF00"/>
                          </a:solidFill>
                          <a:latin typeface="Arial"/>
                          <a:ea typeface="Times New Roman"/>
                        </a:rPr>
                        <a:t>12 </a:t>
                      </a:r>
                      <a:endParaRPr lang="en-GB" sz="1200" b="1" dirty="0">
                        <a:solidFill>
                          <a:srgbClr val="FFFF0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smtClean="0">
                          <a:solidFill>
                            <a:srgbClr val="FFFF00"/>
                          </a:solidFill>
                          <a:latin typeface="Arial"/>
                          <a:ea typeface="Times New Roman"/>
                        </a:rPr>
                        <a:t>187 </a:t>
                      </a:r>
                      <a:endParaRPr lang="en-GB" sz="1200" b="1" dirty="0">
                        <a:solidFill>
                          <a:srgbClr val="FFFF0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rgbClr val="FFFF00"/>
                          </a:solidFill>
                          <a:latin typeface="Arial"/>
                          <a:ea typeface="Times New Roman"/>
                        </a:rPr>
                        <a:t>11 </a:t>
                      </a:r>
                      <a:endParaRPr lang="en-GB" sz="1200" b="1" dirty="0">
                        <a:solidFill>
                          <a:srgbClr val="FFFF0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rgbClr val="FFFF00"/>
                          </a:solidFill>
                          <a:latin typeface="Arial"/>
                          <a:ea typeface="Times New Roman"/>
                        </a:rPr>
                        <a:t>568.070 </a:t>
                      </a:r>
                      <a:endParaRPr lang="en-GB" sz="1200" b="1" dirty="0">
                        <a:solidFill>
                          <a:srgbClr val="FFFF0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rgbClr val="FFFF00"/>
                          </a:solidFill>
                          <a:latin typeface="Arial"/>
                          <a:ea typeface="Times New Roman"/>
                        </a:rPr>
                        <a:t>612.869 </a:t>
                      </a:r>
                      <a:endParaRPr lang="en-GB" sz="1200" b="1" dirty="0">
                        <a:solidFill>
                          <a:srgbClr val="FFFF00"/>
                        </a:solidFill>
                        <a:latin typeface="Arial"/>
                        <a:ea typeface="Times New Roman"/>
                      </a:endParaRPr>
                    </a:p>
                  </a:txBody>
                  <a:tcPr marL="63305" marR="63305" marT="0" marB="0">
                    <a:solidFill>
                      <a:schemeClr val="accent3">
                        <a:lumMod val="75000"/>
                      </a:schemeClr>
                    </a:solidFill>
                  </a:tcPr>
                </a:tc>
              </a:tr>
              <a:tr h="198156">
                <a:tc>
                  <a:txBody>
                    <a:bodyPr/>
                    <a:lstStyle/>
                    <a:p>
                      <a:pPr>
                        <a:lnSpc>
                          <a:spcPct val="115000"/>
                        </a:lnSpc>
                        <a:spcAft>
                          <a:spcPts val="0"/>
                        </a:spcAft>
                      </a:pPr>
                      <a:r>
                        <a:rPr lang="en-GB" sz="1600" b="1" dirty="0" smtClean="0">
                          <a:solidFill>
                            <a:srgbClr val="F1600F"/>
                          </a:solidFill>
                          <a:latin typeface="Arial"/>
                          <a:ea typeface="Times New Roman"/>
                        </a:rPr>
                        <a:t>13 </a:t>
                      </a:r>
                      <a:endParaRPr lang="en-GB" sz="1200" b="1" dirty="0">
                        <a:solidFill>
                          <a:srgbClr val="F1600F"/>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smtClean="0">
                          <a:solidFill>
                            <a:srgbClr val="F1600F"/>
                          </a:solidFill>
                          <a:latin typeface="Arial"/>
                          <a:ea typeface="Times New Roman"/>
                        </a:rPr>
                        <a:t>198 </a:t>
                      </a:r>
                      <a:endParaRPr lang="en-GB" sz="1200" b="1" dirty="0">
                        <a:solidFill>
                          <a:srgbClr val="F1600F"/>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rgbClr val="F1600F"/>
                          </a:solidFill>
                          <a:latin typeface="Arial"/>
                          <a:ea typeface="Times New Roman"/>
                        </a:rPr>
                        <a:t>9 </a:t>
                      </a:r>
                      <a:endParaRPr lang="en-GB" sz="1200" b="1" dirty="0">
                        <a:solidFill>
                          <a:srgbClr val="F1600F"/>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rgbClr val="F1600F"/>
                          </a:solidFill>
                          <a:latin typeface="Arial"/>
                          <a:ea typeface="Times New Roman"/>
                        </a:rPr>
                        <a:t>617.867 </a:t>
                      </a:r>
                      <a:endParaRPr lang="en-GB" sz="1200" b="1" dirty="0">
                        <a:solidFill>
                          <a:srgbClr val="F1600F"/>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rgbClr val="F1600F"/>
                          </a:solidFill>
                          <a:latin typeface="Arial"/>
                          <a:ea typeface="Times New Roman"/>
                        </a:rPr>
                        <a:t>661.893 </a:t>
                      </a:r>
                      <a:endParaRPr lang="en-GB" sz="1200" b="1" dirty="0">
                        <a:solidFill>
                          <a:srgbClr val="F1600F"/>
                        </a:solidFill>
                        <a:latin typeface="Arial"/>
                        <a:ea typeface="Times New Roman"/>
                      </a:endParaRPr>
                    </a:p>
                  </a:txBody>
                  <a:tcPr marL="63305" marR="63305" marT="0" marB="0">
                    <a:solidFill>
                      <a:schemeClr val="accent3">
                        <a:lumMod val="75000"/>
                      </a:schemeClr>
                    </a:solidFill>
                  </a:tcPr>
                </a:tc>
              </a:tr>
              <a:tr h="198156">
                <a:tc>
                  <a:txBody>
                    <a:bodyPr/>
                    <a:lstStyle/>
                    <a:p>
                      <a:pPr>
                        <a:lnSpc>
                          <a:spcPct val="115000"/>
                        </a:lnSpc>
                        <a:spcAft>
                          <a:spcPts val="0"/>
                        </a:spcAft>
                      </a:pPr>
                      <a:r>
                        <a:rPr lang="en-GB" sz="1600" b="1" dirty="0" smtClean="0">
                          <a:solidFill>
                            <a:srgbClr val="EE2D24"/>
                          </a:solidFill>
                          <a:latin typeface="Arial"/>
                          <a:ea typeface="Times New Roman"/>
                        </a:rPr>
                        <a:t>14 </a:t>
                      </a:r>
                      <a:endParaRPr lang="en-GB" sz="1200" b="1" dirty="0">
                        <a:solidFill>
                          <a:srgbClr val="EE2D24"/>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smtClean="0">
                          <a:solidFill>
                            <a:srgbClr val="EE2D24"/>
                          </a:solidFill>
                          <a:latin typeface="Arial"/>
                          <a:ea typeface="Times New Roman"/>
                        </a:rPr>
                        <a:t>218 </a:t>
                      </a:r>
                      <a:endParaRPr lang="en-GB" sz="1200" b="1" dirty="0">
                        <a:solidFill>
                          <a:srgbClr val="EE2D24"/>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rgbClr val="EE2D24"/>
                          </a:solidFill>
                          <a:latin typeface="Arial"/>
                          <a:ea typeface="Times New Roman"/>
                        </a:rPr>
                        <a:t>4 </a:t>
                      </a:r>
                      <a:endParaRPr lang="en-GB" sz="1200" b="1" dirty="0">
                        <a:solidFill>
                          <a:srgbClr val="EE2D24"/>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rgbClr val="EE2D24"/>
                          </a:solidFill>
                          <a:latin typeface="Arial"/>
                          <a:ea typeface="Times New Roman"/>
                        </a:rPr>
                        <a:t>744.112 </a:t>
                      </a:r>
                      <a:endParaRPr lang="en-GB" sz="1200" b="1" dirty="0">
                        <a:solidFill>
                          <a:srgbClr val="EE2D24"/>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rgbClr val="EE2D24"/>
                          </a:solidFill>
                          <a:latin typeface="Arial"/>
                          <a:ea typeface="Times New Roman"/>
                        </a:rPr>
                        <a:t>768.269 </a:t>
                      </a:r>
                      <a:endParaRPr lang="en-GB" sz="1200" b="1" dirty="0">
                        <a:solidFill>
                          <a:srgbClr val="EE2D24"/>
                        </a:solidFill>
                        <a:latin typeface="Arial"/>
                        <a:ea typeface="Times New Roman"/>
                      </a:endParaRPr>
                    </a:p>
                  </a:txBody>
                  <a:tcPr marL="63305" marR="63305" marT="0" marB="0">
                    <a:solidFill>
                      <a:schemeClr val="accent3">
                        <a:lumMod val="75000"/>
                      </a:schemeClr>
                    </a:solidFill>
                  </a:tcPr>
                </a:tc>
              </a:tr>
              <a:tr h="198156">
                <a:tc>
                  <a:txBody>
                    <a:bodyPr/>
                    <a:lstStyle/>
                    <a:p>
                      <a:pPr>
                        <a:lnSpc>
                          <a:spcPct val="115000"/>
                        </a:lnSpc>
                        <a:spcAft>
                          <a:spcPts val="0"/>
                        </a:spcAft>
                      </a:pPr>
                      <a:r>
                        <a:rPr lang="en-GB" sz="1600" b="1" dirty="0" smtClean="0">
                          <a:solidFill>
                            <a:srgbClr val="800000"/>
                          </a:solidFill>
                          <a:latin typeface="Arial"/>
                          <a:ea typeface="Times New Roman"/>
                        </a:rPr>
                        <a:t>15 </a:t>
                      </a:r>
                      <a:endParaRPr lang="en-GB" sz="1200" b="1" dirty="0">
                        <a:solidFill>
                          <a:srgbClr val="80000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smtClean="0">
                          <a:solidFill>
                            <a:srgbClr val="800000"/>
                          </a:solidFill>
                          <a:latin typeface="Arial"/>
                          <a:ea typeface="Times New Roman"/>
                        </a:rPr>
                        <a:t>224 </a:t>
                      </a:r>
                      <a:endParaRPr lang="en-GB" sz="1200" b="1" dirty="0">
                        <a:solidFill>
                          <a:srgbClr val="80000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rgbClr val="800000"/>
                          </a:solidFill>
                          <a:latin typeface="Arial"/>
                          <a:ea typeface="Times New Roman"/>
                        </a:rPr>
                        <a:t>2 </a:t>
                      </a:r>
                      <a:endParaRPr lang="en-GB" sz="1200" b="1" dirty="0">
                        <a:solidFill>
                          <a:srgbClr val="80000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rgbClr val="800000"/>
                          </a:solidFill>
                          <a:latin typeface="Arial"/>
                          <a:ea typeface="Times New Roman"/>
                        </a:rPr>
                        <a:t>794.080 </a:t>
                      </a:r>
                      <a:endParaRPr lang="en-GB" sz="1200" b="1" dirty="0">
                        <a:solidFill>
                          <a:srgbClr val="800000"/>
                        </a:solidFill>
                        <a:latin typeface="Arial"/>
                        <a:ea typeface="Times New Roman"/>
                      </a:endParaRPr>
                    </a:p>
                  </a:txBody>
                  <a:tcPr marL="63305" marR="63305" marT="0" marB="0">
                    <a:solidFill>
                      <a:schemeClr val="accent3">
                        <a:lumMod val="75000"/>
                      </a:schemeClr>
                    </a:solidFill>
                  </a:tcPr>
                </a:tc>
                <a:tc>
                  <a:txBody>
                    <a:bodyPr/>
                    <a:lstStyle/>
                    <a:p>
                      <a:pPr>
                        <a:lnSpc>
                          <a:spcPct val="115000"/>
                        </a:lnSpc>
                        <a:spcAft>
                          <a:spcPts val="0"/>
                        </a:spcAft>
                      </a:pPr>
                      <a:r>
                        <a:rPr lang="en-GB" sz="1600" b="1" dirty="0">
                          <a:solidFill>
                            <a:srgbClr val="800000"/>
                          </a:solidFill>
                          <a:latin typeface="Arial"/>
                          <a:ea typeface="Times New Roman"/>
                        </a:rPr>
                        <a:t>803.072 </a:t>
                      </a:r>
                      <a:endParaRPr lang="en-GB" sz="1200" b="1" dirty="0">
                        <a:solidFill>
                          <a:srgbClr val="800000"/>
                        </a:solidFill>
                        <a:latin typeface="Arial"/>
                        <a:ea typeface="Times New Roman"/>
                      </a:endParaRPr>
                    </a:p>
                  </a:txBody>
                  <a:tcPr marL="63305" marR="63305" marT="0" marB="0">
                    <a:solidFill>
                      <a:schemeClr val="accent3">
                        <a:lumMod val="75000"/>
                      </a:schemeClr>
                    </a:solidFill>
                  </a:tcPr>
                </a:tc>
              </a:tr>
            </a:tbl>
          </a:graphicData>
        </a:graphic>
      </p:graphicFrame>
      <p:pic>
        <p:nvPicPr>
          <p:cNvPr id="16493" name="Picture 111" descr="http://oiswww.eumetsat.org/WEBOPS/eps-pg/GOME-2/images/met_GOME2_gr2_1F400_dispersercloseup.jpg"/>
          <p:cNvPicPr>
            <a:picLocks noChangeAspect="1" noChangeArrowheads="1"/>
          </p:cNvPicPr>
          <p:nvPr/>
        </p:nvPicPr>
        <p:blipFill>
          <a:blip r:embed="rId2" cstate="print"/>
          <a:srcRect/>
          <a:stretch>
            <a:fillRect/>
          </a:stretch>
        </p:blipFill>
        <p:spPr bwMode="auto">
          <a:xfrm>
            <a:off x="5498123" y="3314700"/>
            <a:ext cx="3516923" cy="2871788"/>
          </a:xfrm>
          <a:prstGeom prst="rect">
            <a:avLst/>
          </a:prstGeom>
          <a:noFill/>
          <a:ln w="9525">
            <a:noFill/>
            <a:miter lim="800000"/>
            <a:headEnd/>
            <a:tailEnd/>
          </a:ln>
        </p:spPr>
      </p:pic>
      <p:sp>
        <p:nvSpPr>
          <p:cNvPr id="16494" name="TextBox 5"/>
          <p:cNvSpPr txBox="1">
            <a:spLocks noChangeArrowheads="1"/>
          </p:cNvSpPr>
          <p:nvPr/>
        </p:nvSpPr>
        <p:spPr bwMode="auto">
          <a:xfrm>
            <a:off x="5442439" y="1381132"/>
            <a:ext cx="3701562" cy="1631216"/>
          </a:xfrm>
          <a:prstGeom prst="rect">
            <a:avLst/>
          </a:prstGeom>
          <a:noFill/>
          <a:ln w="9525">
            <a:noFill/>
            <a:miter lim="800000"/>
            <a:headEnd/>
            <a:tailEnd/>
          </a:ln>
        </p:spPr>
        <p:txBody>
          <a:bodyPr>
            <a:spAutoFit/>
          </a:bodyPr>
          <a:lstStyle/>
          <a:p>
            <a:pPr algn="ctr" eaLnBrk="0" fontAlgn="base" hangingPunct="0">
              <a:spcBef>
                <a:spcPct val="50000"/>
              </a:spcBef>
              <a:spcAft>
                <a:spcPct val="0"/>
              </a:spcAft>
              <a:buFont typeface="Arial" charset="0"/>
              <a:buChar char="•"/>
            </a:pPr>
            <a:r>
              <a:rPr lang="en-GB" sz="2000" b="1">
                <a:solidFill>
                  <a:srgbClr val="1C1C1C"/>
                </a:solidFill>
                <a:latin typeface="Helvetica" pitchFamily="34" charset="0"/>
              </a:rPr>
              <a:t> Radiances &amp; stokes fraction</a:t>
            </a:r>
          </a:p>
          <a:p>
            <a:pPr algn="ctr" eaLnBrk="0" fontAlgn="base" hangingPunct="0">
              <a:spcBef>
                <a:spcPct val="50000"/>
              </a:spcBef>
              <a:spcAft>
                <a:spcPct val="0"/>
              </a:spcAft>
              <a:buFont typeface="Arial" charset="0"/>
              <a:buChar char="•"/>
            </a:pPr>
            <a:r>
              <a:rPr lang="en-GB" sz="2000" b="1">
                <a:solidFill>
                  <a:srgbClr val="1C1C1C"/>
                </a:solidFill>
                <a:latin typeface="Helvetica" pitchFamily="34" charset="0"/>
              </a:rPr>
              <a:t> better spatial resolution</a:t>
            </a:r>
          </a:p>
          <a:p>
            <a:pPr algn="ctr" eaLnBrk="0" fontAlgn="base" hangingPunct="0">
              <a:spcBef>
                <a:spcPct val="50000"/>
              </a:spcBef>
              <a:spcAft>
                <a:spcPct val="0"/>
              </a:spcAft>
              <a:buFont typeface="Arial" charset="0"/>
              <a:buChar char="•"/>
            </a:pPr>
            <a:r>
              <a:rPr lang="en-GB" sz="2000" b="1">
                <a:solidFill>
                  <a:srgbClr val="1C1C1C"/>
                </a:solidFill>
                <a:latin typeface="Helvetica" pitchFamily="34" charset="0"/>
              </a:rPr>
              <a:t> stokes fraction s = Q/I</a:t>
            </a:r>
          </a:p>
        </p:txBody>
      </p:sp>
      <p:sp>
        <p:nvSpPr>
          <p:cNvPr id="7" name="Title 1"/>
          <p:cNvSpPr>
            <a:spLocks noGrp="1"/>
          </p:cNvSpPr>
          <p:nvPr>
            <p:ph type="title"/>
          </p:nvPr>
        </p:nvSpPr>
        <p:spPr>
          <a:xfrm>
            <a:off x="300404" y="238125"/>
            <a:ext cx="8446477" cy="839788"/>
          </a:xfrm>
        </p:spPr>
        <p:txBody>
          <a:bodyPr/>
          <a:lstStyle/>
          <a:p>
            <a:r>
              <a:rPr lang="en-GB" sz="2000" dirty="0" err="1" smtClean="0"/>
              <a:t>PMAp</a:t>
            </a:r>
            <a:r>
              <a:rPr lang="en-GB" sz="2000" dirty="0" smtClean="0"/>
              <a:t> – Multi-sensor co-location for aerosol optical depth retrievals</a:t>
            </a:r>
            <a:br>
              <a:rPr lang="en-GB" sz="2000" dirty="0" smtClean="0"/>
            </a:br>
            <a:r>
              <a:rPr lang="en-GB" sz="1600" dirty="0" smtClean="0"/>
              <a:t>The GOME-2 Polarisation Measurement Devices </a:t>
            </a:r>
            <a:endParaRPr lang="en-GB" sz="2000" dirty="0" smtClean="0"/>
          </a:p>
        </p:txBody>
      </p:sp>
      <p:sp>
        <p:nvSpPr>
          <p:cNvPr id="6" name="TextBox 5"/>
          <p:cNvSpPr txBox="1"/>
          <p:nvPr/>
        </p:nvSpPr>
        <p:spPr>
          <a:xfrm>
            <a:off x="7895495" y="215405"/>
            <a:ext cx="1204546"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
        <p:nvSpPr>
          <p:cNvPr id="8" name="TextBox 7"/>
          <p:cNvSpPr txBox="1"/>
          <p:nvPr/>
        </p:nvSpPr>
        <p:spPr>
          <a:xfrm>
            <a:off x="7895495" y="663082"/>
            <a:ext cx="1204546" cy="461665"/>
          </a:xfrm>
          <a:prstGeom prst="rect">
            <a:avLst/>
          </a:prstGeom>
          <a:solidFill>
            <a:schemeClr val="accent4">
              <a:lumMod val="50000"/>
              <a:lumOff val="50000"/>
            </a:schemeClr>
          </a:solidFill>
        </p:spPr>
        <p:txBody>
          <a:bodyPr wrap="square" rtlCol="0">
            <a:spAutoFit/>
          </a:bodyPr>
          <a:lstStyle/>
          <a:p>
            <a:pPr algn="ctr"/>
            <a:r>
              <a:rPr lang="en-GB" sz="1200" dirty="0" smtClean="0"/>
              <a:t>GOME-2 FM2 </a:t>
            </a:r>
            <a:r>
              <a:rPr lang="en-GB" sz="1200" dirty="0" err="1" smtClean="0"/>
              <a:t>Metop</a:t>
            </a:r>
            <a:r>
              <a:rPr lang="en-GB" sz="1200" dirty="0" smtClean="0"/>
              <a:t>-B</a:t>
            </a:r>
            <a:endParaRPr lang="en-GB" sz="12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895495" y="215405"/>
            <a:ext cx="1204546"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
        <p:nvSpPr>
          <p:cNvPr id="11" name="TextBox 10"/>
          <p:cNvSpPr txBox="1"/>
          <p:nvPr/>
        </p:nvSpPr>
        <p:spPr>
          <a:xfrm>
            <a:off x="7895495" y="663082"/>
            <a:ext cx="1204546" cy="461665"/>
          </a:xfrm>
          <a:prstGeom prst="rect">
            <a:avLst/>
          </a:prstGeom>
          <a:solidFill>
            <a:schemeClr val="accent4">
              <a:lumMod val="50000"/>
              <a:lumOff val="50000"/>
            </a:schemeClr>
          </a:solidFill>
        </p:spPr>
        <p:txBody>
          <a:bodyPr wrap="square" rtlCol="0">
            <a:spAutoFit/>
          </a:bodyPr>
          <a:lstStyle/>
          <a:p>
            <a:pPr algn="ctr"/>
            <a:r>
              <a:rPr lang="en-GB" sz="1200" dirty="0" smtClean="0"/>
              <a:t>GOME-2 FM2 </a:t>
            </a:r>
            <a:r>
              <a:rPr lang="en-GB" sz="1200" dirty="0" err="1" smtClean="0"/>
              <a:t>Metop</a:t>
            </a:r>
            <a:r>
              <a:rPr lang="en-GB" sz="1200" dirty="0" smtClean="0"/>
              <a:t>-B</a:t>
            </a:r>
            <a:endParaRPr lang="en-GB" sz="1200" dirty="0"/>
          </a:p>
        </p:txBody>
      </p:sp>
      <p:pic>
        <p:nvPicPr>
          <p:cNvPr id="11268" name="Picture 2" descr="H:\DESKTOP\December6\prova.tif"/>
          <p:cNvPicPr>
            <a:picLocks noChangeAspect="1" noChangeArrowheads="1"/>
          </p:cNvPicPr>
          <p:nvPr/>
        </p:nvPicPr>
        <p:blipFill>
          <a:blip r:embed="rId2" cstate="print"/>
          <a:srcRect l="42612" t="7039" r="39137" b="9854"/>
          <a:stretch>
            <a:fillRect/>
          </a:stretch>
        </p:blipFill>
        <p:spPr bwMode="auto">
          <a:xfrm>
            <a:off x="212481" y="1371600"/>
            <a:ext cx="1543050" cy="5010150"/>
          </a:xfrm>
          <a:prstGeom prst="rect">
            <a:avLst/>
          </a:prstGeom>
          <a:noFill/>
          <a:ln w="9525">
            <a:noFill/>
            <a:miter lim="800000"/>
            <a:headEnd/>
            <a:tailEnd/>
          </a:ln>
        </p:spPr>
      </p:pic>
      <p:pic>
        <p:nvPicPr>
          <p:cNvPr id="11269" name="Picture 3" descr="H:\DESKTOP\December6\Iasi215.tif"/>
          <p:cNvPicPr>
            <a:picLocks noChangeAspect="1" noChangeArrowheads="1"/>
          </p:cNvPicPr>
          <p:nvPr/>
        </p:nvPicPr>
        <p:blipFill>
          <a:blip r:embed="rId3" cstate="print"/>
          <a:srcRect l="32480" t="7217" r="29034" b="9843"/>
          <a:stretch>
            <a:fillRect/>
          </a:stretch>
        </p:blipFill>
        <p:spPr bwMode="auto">
          <a:xfrm>
            <a:off x="6246939" y="1360488"/>
            <a:ext cx="2826726" cy="4951412"/>
          </a:xfrm>
          <a:prstGeom prst="rect">
            <a:avLst/>
          </a:prstGeom>
          <a:noFill/>
          <a:ln w="9525">
            <a:noFill/>
            <a:miter lim="800000"/>
            <a:headEnd/>
            <a:tailEnd/>
          </a:ln>
        </p:spPr>
      </p:pic>
      <p:sp>
        <p:nvSpPr>
          <p:cNvPr id="6" name="Rectangle 5"/>
          <p:cNvSpPr/>
          <p:nvPr/>
        </p:nvSpPr>
        <p:spPr>
          <a:xfrm>
            <a:off x="1874227" y="1484313"/>
            <a:ext cx="2882411" cy="1631950"/>
          </a:xfrm>
          <a:prstGeom prst="rect">
            <a:avLst/>
          </a:prstGeom>
        </p:spPr>
        <p:txBody>
          <a:bodyPr>
            <a:spAutoFit/>
          </a:bodyPr>
          <a:lstStyle/>
          <a:p>
            <a:pPr algn="ctr" eaLnBrk="0" fontAlgn="base" hangingPunct="0">
              <a:spcBef>
                <a:spcPct val="0"/>
              </a:spcBef>
              <a:spcAft>
                <a:spcPct val="0"/>
              </a:spcAft>
              <a:defRPr/>
            </a:pPr>
            <a:r>
              <a:rPr lang="en-GB" sz="2000" b="1" u="sng" kern="0" dirty="0">
                <a:solidFill>
                  <a:srgbClr val="002569"/>
                </a:solidFill>
              </a:rPr>
              <a:t>AVHRR collocation</a:t>
            </a:r>
            <a:r>
              <a:rPr lang="en-GB" sz="2000" kern="0" dirty="0">
                <a:solidFill>
                  <a:srgbClr val="002569"/>
                </a:solidFill>
              </a:rPr>
              <a:t>:</a:t>
            </a:r>
            <a:br>
              <a:rPr lang="en-GB" sz="2000" kern="0" dirty="0">
                <a:solidFill>
                  <a:srgbClr val="002569"/>
                </a:solidFill>
              </a:rPr>
            </a:br>
            <a:r>
              <a:rPr lang="en-GB" sz="2000" kern="0" dirty="0">
                <a:solidFill>
                  <a:srgbClr val="002569"/>
                </a:solidFill>
              </a:rPr>
              <a:t>an AVHRR pixel is collocated to a GOME-2 PMD pixel if it is inside the GOME-2 pixel</a:t>
            </a:r>
            <a:endParaRPr lang="en-GB" sz="2000" b="1" dirty="0">
              <a:solidFill>
                <a:srgbClr val="990099"/>
              </a:solidFill>
              <a:latin typeface="Helvetica" pitchFamily="34" charset="0"/>
            </a:endParaRPr>
          </a:p>
        </p:txBody>
      </p:sp>
      <p:sp>
        <p:nvSpPr>
          <p:cNvPr id="7" name="Rectangle 6"/>
          <p:cNvSpPr/>
          <p:nvPr/>
        </p:nvSpPr>
        <p:spPr>
          <a:xfrm>
            <a:off x="3280999" y="4598988"/>
            <a:ext cx="2882411" cy="1938992"/>
          </a:xfrm>
          <a:prstGeom prst="rect">
            <a:avLst/>
          </a:prstGeom>
        </p:spPr>
        <p:txBody>
          <a:bodyPr>
            <a:spAutoFit/>
          </a:bodyPr>
          <a:lstStyle/>
          <a:p>
            <a:pPr algn="ctr" eaLnBrk="0" fontAlgn="base" hangingPunct="0">
              <a:spcBef>
                <a:spcPct val="0"/>
              </a:spcBef>
              <a:spcAft>
                <a:spcPct val="0"/>
              </a:spcAft>
              <a:defRPr/>
            </a:pPr>
            <a:r>
              <a:rPr lang="en-GB" sz="2000" b="1" u="sng" kern="0" dirty="0">
                <a:solidFill>
                  <a:srgbClr val="002569"/>
                </a:solidFill>
              </a:rPr>
              <a:t>IASI collocation</a:t>
            </a:r>
            <a:r>
              <a:rPr lang="en-GB" sz="2000" kern="0" dirty="0">
                <a:solidFill>
                  <a:srgbClr val="002569"/>
                </a:solidFill>
              </a:rPr>
              <a:t>:</a:t>
            </a:r>
            <a:br>
              <a:rPr lang="en-GB" sz="2000" kern="0" dirty="0">
                <a:solidFill>
                  <a:srgbClr val="002569"/>
                </a:solidFill>
              </a:rPr>
            </a:br>
            <a:r>
              <a:rPr lang="en-GB" sz="2000" kern="0" dirty="0">
                <a:solidFill>
                  <a:srgbClr val="002569"/>
                </a:solidFill>
              </a:rPr>
              <a:t>a IASI pixel may span up to 6 GOME-2 PMD pixels. </a:t>
            </a:r>
            <a:r>
              <a:rPr lang="en-GB" sz="2000" kern="0" dirty="0">
                <a:solidFill>
                  <a:srgbClr val="FF0000"/>
                </a:solidFill>
              </a:rPr>
              <a:t>Which GOME-2 pixel should it be collocated to?</a:t>
            </a:r>
            <a:endParaRPr lang="en-GB" sz="2000" b="1" dirty="0">
              <a:solidFill>
                <a:srgbClr val="FF0000"/>
              </a:solidFill>
              <a:latin typeface="Helvetica" pitchFamily="34" charset="0"/>
            </a:endParaRPr>
          </a:p>
        </p:txBody>
      </p:sp>
      <p:sp>
        <p:nvSpPr>
          <p:cNvPr id="8" name="TextBox 7"/>
          <p:cNvSpPr txBox="1"/>
          <p:nvPr/>
        </p:nvSpPr>
        <p:spPr>
          <a:xfrm>
            <a:off x="2471901" y="3287485"/>
            <a:ext cx="2733151" cy="1323439"/>
          </a:xfrm>
          <a:prstGeom prst="rect">
            <a:avLst/>
          </a:prstGeom>
          <a:solidFill>
            <a:srgbClr val="92D050"/>
          </a:solidFill>
        </p:spPr>
        <p:txBody>
          <a:bodyPr wrap="square" rtlCol="0">
            <a:spAutoFit/>
          </a:bodyPr>
          <a:lstStyle/>
          <a:p>
            <a:pPr algn="ctr" eaLnBrk="0" fontAlgn="base" hangingPunct="0">
              <a:spcBef>
                <a:spcPct val="0"/>
              </a:spcBef>
              <a:spcAft>
                <a:spcPct val="0"/>
              </a:spcAft>
            </a:pPr>
            <a:r>
              <a:rPr lang="en-GB" sz="2000" dirty="0">
                <a:solidFill>
                  <a:srgbClr val="FF0000"/>
                </a:solidFill>
              </a:rPr>
              <a:t>Spatial aliasing due to read-out timing of detectors is taken into account!</a:t>
            </a:r>
          </a:p>
        </p:txBody>
      </p:sp>
      <p:sp>
        <p:nvSpPr>
          <p:cNvPr id="10" name="Title 1"/>
          <p:cNvSpPr>
            <a:spLocks noGrp="1"/>
          </p:cNvSpPr>
          <p:nvPr>
            <p:ph type="title"/>
          </p:nvPr>
        </p:nvSpPr>
        <p:spPr>
          <a:xfrm>
            <a:off x="251526" y="260648"/>
            <a:ext cx="8446477" cy="839788"/>
          </a:xfrm>
        </p:spPr>
        <p:txBody>
          <a:bodyPr/>
          <a:lstStyle/>
          <a:p>
            <a:r>
              <a:rPr lang="en-GB" sz="2000" dirty="0" err="1" smtClean="0"/>
              <a:t>PMAp</a:t>
            </a:r>
            <a:r>
              <a:rPr lang="en-GB" sz="2000" dirty="0" smtClean="0"/>
              <a:t> – Multi-sensor co-location for aerosol optical depth retrievals</a:t>
            </a:r>
            <a:br>
              <a:rPr lang="en-GB" sz="2000" dirty="0" smtClean="0"/>
            </a:br>
            <a:r>
              <a:rPr lang="en-GB" sz="1600" dirty="0" smtClean="0"/>
              <a:t>The GOME-2 PMD / AVHRR / IASI co-location</a:t>
            </a:r>
            <a:endParaRPr lang="en-GB" sz="20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4" y="188640"/>
            <a:ext cx="8845691" cy="707886"/>
          </a:xfrm>
          <a:prstGeom prst="rect">
            <a:avLst/>
          </a:prstGeom>
          <a:noFill/>
        </p:spPr>
        <p:txBody>
          <a:bodyPr wrap="none" rtlCol="0">
            <a:spAutoFit/>
          </a:bodyPr>
          <a:lstStyle/>
          <a:p>
            <a:r>
              <a:rPr lang="en-GB" sz="2400" dirty="0" smtClean="0">
                <a:solidFill>
                  <a:schemeClr val="bg1"/>
                </a:solidFill>
                <a:latin typeface="Arial" pitchFamily="34" charset="0"/>
                <a:cs typeface="Arial" pitchFamily="34" charset="0"/>
              </a:rPr>
              <a:t>GOME-2 hyper-spectral radiances for calibration of imager data</a:t>
            </a:r>
          </a:p>
          <a:p>
            <a:r>
              <a:rPr lang="en-US" sz="1600" dirty="0" smtClean="0">
                <a:solidFill>
                  <a:schemeClr val="bg1"/>
                </a:solidFill>
              </a:rPr>
              <a:t>Outline</a:t>
            </a:r>
            <a:endParaRPr lang="en-GB" sz="2000" dirty="0" smtClean="0">
              <a:solidFill>
                <a:schemeClr val="bg1"/>
              </a:solidFill>
              <a:latin typeface="Arial" pitchFamily="34" charset="0"/>
              <a:cs typeface="Arial" pitchFamily="34" charset="0"/>
            </a:endParaRPr>
          </a:p>
        </p:txBody>
      </p:sp>
      <p:sp>
        <p:nvSpPr>
          <p:cNvPr id="3" name="TextBox 2"/>
          <p:cNvSpPr txBox="1"/>
          <p:nvPr/>
        </p:nvSpPr>
        <p:spPr>
          <a:xfrm>
            <a:off x="395536" y="1628802"/>
            <a:ext cx="7200800" cy="2554545"/>
          </a:xfrm>
          <a:prstGeom prst="rect">
            <a:avLst/>
          </a:prstGeom>
          <a:noFill/>
        </p:spPr>
        <p:txBody>
          <a:bodyPr wrap="square" rtlCol="0">
            <a:spAutoFit/>
          </a:bodyPr>
          <a:lstStyle/>
          <a:p>
            <a:pPr algn="l">
              <a:buFont typeface="Arial" pitchFamily="34" charset="0"/>
              <a:buChar char="•"/>
            </a:pPr>
            <a:r>
              <a:rPr lang="en-US" sz="2000" dirty="0" smtClean="0">
                <a:latin typeface="Helvetica" pitchFamily="34" charset="0"/>
                <a:cs typeface="Helvetica" pitchFamily="34" charset="0"/>
              </a:rPr>
              <a:t> GOME-2 calibration of AVHRR channel 1 radiances</a:t>
            </a:r>
          </a:p>
          <a:p>
            <a:pPr algn="l"/>
            <a:endParaRPr lang="en-US" sz="2000" dirty="0" smtClean="0">
              <a:latin typeface="Helvetica" pitchFamily="34" charset="0"/>
              <a:cs typeface="Helvetica" pitchFamily="34" charset="0"/>
            </a:endParaRPr>
          </a:p>
          <a:p>
            <a:pPr algn="l">
              <a:buFont typeface="Arial" pitchFamily="34" charset="0"/>
              <a:buChar char="•"/>
            </a:pPr>
            <a:r>
              <a:rPr lang="en-US" sz="2000" dirty="0">
                <a:latin typeface="Helvetica" pitchFamily="34" charset="0"/>
                <a:cs typeface="Helvetica" pitchFamily="34" charset="0"/>
              </a:rPr>
              <a:t> </a:t>
            </a:r>
            <a:r>
              <a:rPr lang="en-US" sz="2000" dirty="0" smtClean="0">
                <a:latin typeface="Helvetica" pitchFamily="34" charset="0"/>
                <a:cs typeface="Helvetica" pitchFamily="34" charset="0"/>
              </a:rPr>
              <a:t>GOME-2 calibration of </a:t>
            </a:r>
            <a:r>
              <a:rPr lang="en-US" sz="2000" dirty="0" err="1" smtClean="0">
                <a:latin typeface="Helvetica" pitchFamily="34" charset="0"/>
                <a:cs typeface="Helvetica" pitchFamily="34" charset="0"/>
              </a:rPr>
              <a:t>Seviri</a:t>
            </a:r>
            <a:r>
              <a:rPr lang="en-US" sz="2000" dirty="0" smtClean="0">
                <a:latin typeface="Helvetica" pitchFamily="34" charset="0"/>
                <a:cs typeface="Helvetica" pitchFamily="34" charset="0"/>
              </a:rPr>
              <a:t> channel 1 radiances</a:t>
            </a:r>
          </a:p>
          <a:p>
            <a:pPr algn="l"/>
            <a:endParaRPr lang="en-US" sz="2000" dirty="0" smtClean="0">
              <a:latin typeface="Helvetica" pitchFamily="34" charset="0"/>
              <a:cs typeface="Helvetica" pitchFamily="34" charset="0"/>
            </a:endParaRPr>
          </a:p>
          <a:p>
            <a:pPr algn="l">
              <a:buFont typeface="Arial" pitchFamily="34" charset="0"/>
              <a:buChar char="•"/>
            </a:pPr>
            <a:r>
              <a:rPr lang="en-US" sz="2000" dirty="0">
                <a:latin typeface="Helvetica" pitchFamily="34" charset="0"/>
                <a:cs typeface="Helvetica" pitchFamily="34" charset="0"/>
              </a:rPr>
              <a:t> </a:t>
            </a:r>
            <a:r>
              <a:rPr lang="en-US" sz="2000" dirty="0" err="1" smtClean="0">
                <a:latin typeface="Helvetica" pitchFamily="34" charset="0"/>
                <a:cs typeface="Helvetica" pitchFamily="34" charset="0"/>
              </a:rPr>
              <a:t>PMAp</a:t>
            </a:r>
            <a:r>
              <a:rPr lang="en-US" sz="2000" dirty="0" smtClean="0">
                <a:latin typeface="Helvetica" pitchFamily="34" charset="0"/>
                <a:cs typeface="Helvetica" pitchFamily="34" charset="0"/>
              </a:rPr>
              <a:t> – multi-sensor aerosol product: Towards continuous calibration of AVHRR </a:t>
            </a:r>
            <a:r>
              <a:rPr lang="en-US" sz="2000" dirty="0" err="1" smtClean="0">
                <a:latin typeface="Helvetica" pitchFamily="34" charset="0"/>
                <a:cs typeface="Helvetica" pitchFamily="34" charset="0"/>
              </a:rPr>
              <a:t>vis</a:t>
            </a:r>
            <a:r>
              <a:rPr lang="en-US" sz="2000" dirty="0" smtClean="0">
                <a:latin typeface="Helvetica" pitchFamily="34" charset="0"/>
                <a:cs typeface="Helvetica" pitchFamily="34" charset="0"/>
              </a:rPr>
              <a:t> (and IR) channels</a:t>
            </a:r>
          </a:p>
          <a:p>
            <a:pPr algn="l"/>
            <a:endParaRPr lang="en-US" sz="2000" dirty="0" smtClean="0">
              <a:latin typeface="Helvetica" pitchFamily="34" charset="0"/>
              <a:cs typeface="Helvetica" pitchFamily="34" charset="0"/>
            </a:endParaRPr>
          </a:p>
          <a:p>
            <a:pPr algn="l">
              <a:buFont typeface="Arial" pitchFamily="34" charset="0"/>
              <a:buChar char="•"/>
            </a:pPr>
            <a:r>
              <a:rPr lang="en-US" sz="2000" dirty="0">
                <a:latin typeface="Helvetica" pitchFamily="34" charset="0"/>
                <a:cs typeface="Helvetica" pitchFamily="34" charset="0"/>
              </a:rPr>
              <a:t> </a:t>
            </a:r>
            <a:r>
              <a:rPr lang="en-US" sz="2000" dirty="0" smtClean="0">
                <a:latin typeface="Helvetica" pitchFamily="34" charset="0"/>
                <a:cs typeface="Helvetica" pitchFamily="34" charset="0"/>
              </a:rPr>
              <a:t>AVHRR calibration of GOME-2 pointing and </a:t>
            </a:r>
            <a:r>
              <a:rPr lang="en-US" sz="2000" dirty="0" smtClean="0">
                <a:latin typeface="Helvetica" pitchFamily="34" charset="0"/>
                <a:cs typeface="Helvetica" pitchFamily="34" charset="0"/>
              </a:rPr>
              <a:t>FOV</a:t>
            </a:r>
            <a:endParaRPr lang="en-GB" sz="2000" dirty="0" smtClean="0">
              <a:latin typeface="Helvetica" pitchFamily="34" charset="0"/>
              <a:cs typeface="Helvetica"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85273" y="2706290"/>
          <a:ext cx="3722038" cy="3028168"/>
        </p:xfrm>
        <a:graphic>
          <a:graphicData uri="http://schemas.openxmlformats.org/drawingml/2006/table">
            <a:tbl>
              <a:tblPr firstRow="1" bandRow="1">
                <a:tableStyleId>{5C22544A-7EE6-4342-B048-85BDC9FD1C3A}</a:tableStyleId>
              </a:tblPr>
              <a:tblGrid>
                <a:gridCol w="915379"/>
                <a:gridCol w="1544711"/>
                <a:gridCol w="1261948"/>
              </a:tblGrid>
              <a:tr h="574762">
                <a:tc>
                  <a:txBody>
                    <a:bodyPr/>
                    <a:lstStyle/>
                    <a:p>
                      <a:r>
                        <a:rPr lang="en-GB" sz="1600" dirty="0" smtClean="0"/>
                        <a:t>Channel</a:t>
                      </a:r>
                      <a:endParaRPr lang="en-GB" sz="1600" dirty="0"/>
                    </a:p>
                  </a:txBody>
                  <a:tcPr marL="73522" marR="73522" marT="39824" marB="39824">
                    <a:solidFill>
                      <a:schemeClr val="tx2"/>
                    </a:solidFill>
                  </a:tcPr>
                </a:tc>
                <a:tc>
                  <a:txBody>
                    <a:bodyPr/>
                    <a:lstStyle/>
                    <a:p>
                      <a:r>
                        <a:rPr lang="en-GB" sz="1600" dirty="0" smtClean="0"/>
                        <a:t>Central</a:t>
                      </a:r>
                      <a:r>
                        <a:rPr lang="en-GB" sz="1600" baseline="0" dirty="0" smtClean="0"/>
                        <a:t> wave-length[</a:t>
                      </a:r>
                      <a:r>
                        <a:rPr lang="el-GR" sz="1600" dirty="0" smtClean="0"/>
                        <a:t>μ</a:t>
                      </a:r>
                      <a:r>
                        <a:rPr lang="en-GB" sz="1600" dirty="0" smtClean="0"/>
                        <a:t>m]</a:t>
                      </a:r>
                      <a:endParaRPr lang="en-GB" sz="1600" dirty="0"/>
                    </a:p>
                  </a:txBody>
                  <a:tcPr marL="73522" marR="73522" marT="39824" marB="39824">
                    <a:solidFill>
                      <a:schemeClr val="tx2"/>
                    </a:solidFill>
                  </a:tcPr>
                </a:tc>
                <a:tc>
                  <a:txBody>
                    <a:bodyPr/>
                    <a:lstStyle/>
                    <a:p>
                      <a:r>
                        <a:rPr lang="en-GB" sz="1600" dirty="0" smtClean="0"/>
                        <a:t>Wavelength  range [</a:t>
                      </a:r>
                      <a:r>
                        <a:rPr lang="el-GR" sz="1600" dirty="0" smtClean="0"/>
                        <a:t>μ</a:t>
                      </a:r>
                      <a:r>
                        <a:rPr lang="en-GB" sz="1600" dirty="0" smtClean="0"/>
                        <a:t>m]</a:t>
                      </a:r>
                      <a:endParaRPr lang="en-GB" sz="1600" dirty="0"/>
                    </a:p>
                  </a:txBody>
                  <a:tcPr marL="73522" marR="73522" marT="39824" marB="39824">
                    <a:solidFill>
                      <a:schemeClr val="tx2"/>
                    </a:solidFill>
                  </a:tcPr>
                </a:tc>
              </a:tr>
              <a:tr h="301066">
                <a:tc>
                  <a:txBody>
                    <a:bodyPr/>
                    <a:lstStyle/>
                    <a:p>
                      <a:r>
                        <a:rPr lang="en-GB" sz="1400" dirty="0" smtClean="0"/>
                        <a:t>1</a:t>
                      </a:r>
                      <a:endParaRPr lang="en-GB" sz="1400" dirty="0"/>
                    </a:p>
                  </a:txBody>
                  <a:tcPr marL="73522" marR="73522" marT="39824" marB="39824"/>
                </a:tc>
                <a:tc>
                  <a:txBody>
                    <a:bodyPr/>
                    <a:lstStyle/>
                    <a:p>
                      <a:r>
                        <a:rPr lang="en-GB" sz="1400" kern="1200" dirty="0" smtClean="0">
                          <a:solidFill>
                            <a:schemeClr val="dk1"/>
                          </a:solidFill>
                          <a:latin typeface="+mn-lt"/>
                          <a:ea typeface="+mn-ea"/>
                          <a:cs typeface="+mn-cs"/>
                        </a:rPr>
                        <a:t>0.630 </a:t>
                      </a:r>
                      <a:endParaRPr lang="en-GB" sz="1400" dirty="0"/>
                    </a:p>
                  </a:txBody>
                  <a:tcPr marL="73522" marR="73522" marT="39824" marB="39824"/>
                </a:tc>
                <a:tc>
                  <a:txBody>
                    <a:bodyPr/>
                    <a:lstStyle/>
                    <a:p>
                      <a:r>
                        <a:rPr lang="en-GB" sz="1400" kern="1200" dirty="0" smtClean="0">
                          <a:solidFill>
                            <a:schemeClr val="dk1"/>
                          </a:solidFill>
                          <a:latin typeface="+mn-lt"/>
                          <a:ea typeface="+mn-ea"/>
                          <a:cs typeface="+mn-cs"/>
                        </a:rPr>
                        <a:t>0.580 - 0.680 </a:t>
                      </a:r>
                      <a:endParaRPr lang="en-GB" sz="1400" dirty="0"/>
                    </a:p>
                  </a:txBody>
                  <a:tcPr marL="73522" marR="73522" marT="39824" marB="39824"/>
                </a:tc>
              </a:tr>
              <a:tr h="301066">
                <a:tc>
                  <a:txBody>
                    <a:bodyPr/>
                    <a:lstStyle/>
                    <a:p>
                      <a:r>
                        <a:rPr lang="en-GB" sz="1400" dirty="0" smtClean="0"/>
                        <a:t>2</a:t>
                      </a:r>
                      <a:endParaRPr lang="en-GB" sz="1400" dirty="0"/>
                    </a:p>
                  </a:txBody>
                  <a:tcPr marL="73522" marR="73522" marT="39824" marB="39824"/>
                </a:tc>
                <a:tc>
                  <a:txBody>
                    <a:bodyPr/>
                    <a:lstStyle/>
                    <a:p>
                      <a:r>
                        <a:rPr lang="en-GB" sz="1400" kern="1200" dirty="0" smtClean="0">
                          <a:solidFill>
                            <a:schemeClr val="dk1"/>
                          </a:solidFill>
                          <a:latin typeface="+mn-lt"/>
                          <a:ea typeface="+mn-ea"/>
                          <a:cs typeface="+mn-cs"/>
                        </a:rPr>
                        <a:t>0.865 </a:t>
                      </a:r>
                      <a:endParaRPr lang="en-GB" sz="1400" dirty="0"/>
                    </a:p>
                  </a:txBody>
                  <a:tcPr marL="73522" marR="73522" marT="39824" marB="39824"/>
                </a:tc>
                <a:tc>
                  <a:txBody>
                    <a:bodyPr/>
                    <a:lstStyle/>
                    <a:p>
                      <a:r>
                        <a:rPr lang="en-GB" sz="1400" kern="1200" dirty="0" smtClean="0">
                          <a:solidFill>
                            <a:schemeClr val="dk1"/>
                          </a:solidFill>
                          <a:latin typeface="+mn-lt"/>
                          <a:ea typeface="+mn-ea"/>
                          <a:cs typeface="+mn-cs"/>
                        </a:rPr>
                        <a:t>0.725 - 1.000 </a:t>
                      </a:r>
                      <a:endParaRPr lang="en-GB" sz="1400" dirty="0"/>
                    </a:p>
                  </a:txBody>
                  <a:tcPr marL="73522" marR="73522" marT="39824" marB="39824"/>
                </a:tc>
              </a:tr>
              <a:tr h="301066">
                <a:tc>
                  <a:txBody>
                    <a:bodyPr/>
                    <a:lstStyle/>
                    <a:p>
                      <a:r>
                        <a:rPr lang="en-GB" sz="1400" dirty="0" smtClean="0"/>
                        <a:t>3A</a:t>
                      </a:r>
                      <a:endParaRPr lang="en-GB" sz="1400" dirty="0"/>
                    </a:p>
                  </a:txBody>
                  <a:tcPr marL="73522" marR="73522" marT="39824" marB="39824"/>
                </a:tc>
                <a:tc>
                  <a:txBody>
                    <a:bodyPr/>
                    <a:lstStyle/>
                    <a:p>
                      <a:r>
                        <a:rPr lang="en-GB" sz="1400" kern="1200" dirty="0" smtClean="0">
                          <a:solidFill>
                            <a:schemeClr val="dk1"/>
                          </a:solidFill>
                          <a:latin typeface="+mn-lt"/>
                          <a:ea typeface="+mn-ea"/>
                          <a:cs typeface="+mn-cs"/>
                        </a:rPr>
                        <a:t>1.610</a:t>
                      </a:r>
                      <a:endParaRPr lang="en-GB" sz="1400" dirty="0"/>
                    </a:p>
                  </a:txBody>
                  <a:tcPr marL="73522" marR="73522" marT="39824" marB="39824"/>
                </a:tc>
                <a:tc>
                  <a:txBody>
                    <a:bodyPr/>
                    <a:lstStyle/>
                    <a:p>
                      <a:r>
                        <a:rPr lang="en-GB" sz="1400" kern="1200" dirty="0" smtClean="0">
                          <a:solidFill>
                            <a:schemeClr val="dk1"/>
                          </a:solidFill>
                          <a:latin typeface="+mn-lt"/>
                          <a:ea typeface="+mn-ea"/>
                          <a:cs typeface="+mn-cs"/>
                        </a:rPr>
                        <a:t>1.580 - 1.640</a:t>
                      </a:r>
                      <a:endParaRPr lang="en-GB" sz="1400" dirty="0"/>
                    </a:p>
                  </a:txBody>
                  <a:tcPr marL="73522" marR="73522" marT="39824" marB="39824"/>
                </a:tc>
              </a:tr>
              <a:tr h="301066">
                <a:tc>
                  <a:txBody>
                    <a:bodyPr/>
                    <a:lstStyle/>
                    <a:p>
                      <a:r>
                        <a:rPr lang="en-GB" sz="1400" dirty="0" smtClean="0"/>
                        <a:t>3B</a:t>
                      </a:r>
                      <a:endParaRPr lang="en-GB" sz="1400" dirty="0"/>
                    </a:p>
                  </a:txBody>
                  <a:tcPr marL="73522" marR="73522" marT="39824" marB="39824"/>
                </a:tc>
                <a:tc>
                  <a:txBody>
                    <a:bodyPr/>
                    <a:lstStyle/>
                    <a:p>
                      <a:r>
                        <a:rPr lang="en-GB" sz="1400" kern="1200" dirty="0" smtClean="0">
                          <a:solidFill>
                            <a:schemeClr val="dk1"/>
                          </a:solidFill>
                          <a:latin typeface="+mn-lt"/>
                          <a:ea typeface="+mn-ea"/>
                          <a:cs typeface="+mn-cs"/>
                        </a:rPr>
                        <a:t>3.740</a:t>
                      </a:r>
                      <a:endParaRPr lang="en-GB" sz="1400" dirty="0"/>
                    </a:p>
                  </a:txBody>
                  <a:tcPr marL="73522" marR="73522" marT="39824" marB="39824"/>
                </a:tc>
                <a:tc>
                  <a:txBody>
                    <a:bodyPr/>
                    <a:lstStyle/>
                    <a:p>
                      <a:r>
                        <a:rPr lang="en-GB" sz="1400" kern="1200" dirty="0" smtClean="0">
                          <a:solidFill>
                            <a:schemeClr val="dk1"/>
                          </a:solidFill>
                          <a:latin typeface="+mn-lt"/>
                          <a:ea typeface="+mn-ea"/>
                          <a:cs typeface="+mn-cs"/>
                        </a:rPr>
                        <a:t>3.550 - 3.930</a:t>
                      </a:r>
                      <a:endParaRPr lang="en-GB" sz="1400" dirty="0"/>
                    </a:p>
                  </a:txBody>
                  <a:tcPr marL="73522" marR="73522" marT="39824" marB="39824"/>
                </a:tc>
              </a:tr>
              <a:tr h="301066">
                <a:tc>
                  <a:txBody>
                    <a:bodyPr/>
                    <a:lstStyle/>
                    <a:p>
                      <a:r>
                        <a:rPr lang="en-GB" sz="1400" dirty="0" smtClean="0"/>
                        <a:t>4</a:t>
                      </a:r>
                      <a:endParaRPr lang="en-GB" sz="1400" dirty="0"/>
                    </a:p>
                  </a:txBody>
                  <a:tcPr marL="73522" marR="73522" marT="39824" marB="39824"/>
                </a:tc>
                <a:tc>
                  <a:txBody>
                    <a:bodyPr/>
                    <a:lstStyle/>
                    <a:p>
                      <a:r>
                        <a:rPr lang="en-GB" sz="1400" kern="1200" dirty="0" smtClean="0">
                          <a:solidFill>
                            <a:schemeClr val="dk1"/>
                          </a:solidFill>
                          <a:latin typeface="+mn-lt"/>
                          <a:ea typeface="+mn-ea"/>
                          <a:cs typeface="+mn-cs"/>
                        </a:rPr>
                        <a:t>10.800</a:t>
                      </a:r>
                      <a:endParaRPr lang="en-GB" sz="1400" dirty="0"/>
                    </a:p>
                  </a:txBody>
                  <a:tcPr marL="73522" marR="73522" marT="39824" marB="39824"/>
                </a:tc>
                <a:tc>
                  <a:txBody>
                    <a:bodyPr/>
                    <a:lstStyle/>
                    <a:p>
                      <a:r>
                        <a:rPr lang="en-GB" sz="1400" kern="1200" dirty="0" smtClean="0">
                          <a:solidFill>
                            <a:schemeClr val="dk1"/>
                          </a:solidFill>
                          <a:latin typeface="+mn-lt"/>
                          <a:ea typeface="+mn-ea"/>
                          <a:cs typeface="+mn-cs"/>
                        </a:rPr>
                        <a:t>10.300- 11.300</a:t>
                      </a:r>
                      <a:endParaRPr lang="en-GB" sz="1400" dirty="0"/>
                    </a:p>
                  </a:txBody>
                  <a:tcPr marL="73522" marR="73522" marT="39824" marB="39824"/>
                </a:tc>
              </a:tr>
              <a:tr h="301066">
                <a:tc>
                  <a:txBody>
                    <a:bodyPr/>
                    <a:lstStyle/>
                    <a:p>
                      <a:r>
                        <a:rPr lang="en-GB" sz="1400" dirty="0" smtClean="0"/>
                        <a:t>5</a:t>
                      </a:r>
                      <a:endParaRPr lang="en-GB" sz="1400" dirty="0"/>
                    </a:p>
                  </a:txBody>
                  <a:tcPr marL="73522" marR="73522" marT="39824" marB="39824"/>
                </a:tc>
                <a:tc>
                  <a:txBody>
                    <a:bodyPr/>
                    <a:lstStyle/>
                    <a:p>
                      <a:r>
                        <a:rPr lang="en-GB" sz="1400" kern="1200" dirty="0" smtClean="0">
                          <a:solidFill>
                            <a:schemeClr val="dk1"/>
                          </a:solidFill>
                          <a:latin typeface="+mn-lt"/>
                          <a:ea typeface="+mn-ea"/>
                          <a:cs typeface="+mn-cs"/>
                        </a:rPr>
                        <a:t>12.000</a:t>
                      </a:r>
                      <a:endParaRPr lang="en-GB" sz="1400" dirty="0"/>
                    </a:p>
                  </a:txBody>
                  <a:tcPr marL="73522" marR="73522" marT="39824" marB="39824"/>
                </a:tc>
                <a:tc>
                  <a:txBody>
                    <a:bodyPr/>
                    <a:lstStyle/>
                    <a:p>
                      <a:r>
                        <a:rPr lang="en-GB" sz="1400" kern="1200" dirty="0" smtClean="0">
                          <a:solidFill>
                            <a:schemeClr val="dk1"/>
                          </a:solidFill>
                          <a:latin typeface="+mn-lt"/>
                          <a:ea typeface="+mn-ea"/>
                          <a:cs typeface="+mn-cs"/>
                        </a:rPr>
                        <a:t>11.500- 12.500</a:t>
                      </a:r>
                      <a:endParaRPr lang="en-GB" sz="1400" dirty="0"/>
                    </a:p>
                  </a:txBody>
                  <a:tcPr marL="73522" marR="73522" marT="39824" marB="39824"/>
                </a:tc>
              </a:tr>
            </a:tbl>
          </a:graphicData>
        </a:graphic>
      </p:graphicFrame>
      <p:sp>
        <p:nvSpPr>
          <p:cNvPr id="5" name="Title 1"/>
          <p:cNvSpPr>
            <a:spLocks noGrp="1"/>
          </p:cNvSpPr>
          <p:nvPr>
            <p:ph type="title"/>
          </p:nvPr>
        </p:nvSpPr>
        <p:spPr>
          <a:xfrm>
            <a:off x="185057" y="188640"/>
            <a:ext cx="8446477" cy="839788"/>
          </a:xfrm>
        </p:spPr>
        <p:txBody>
          <a:bodyPr/>
          <a:lstStyle/>
          <a:p>
            <a:r>
              <a:rPr lang="en-GB" sz="2000" dirty="0" err="1" smtClean="0"/>
              <a:t>PMAp</a:t>
            </a:r>
            <a:r>
              <a:rPr lang="en-GB" sz="2000" dirty="0" smtClean="0"/>
              <a:t> – Multi-sensor co-location for aerosol optical depth retrievals</a:t>
            </a:r>
            <a:br>
              <a:rPr lang="en-GB" sz="2000" dirty="0" smtClean="0"/>
            </a:br>
            <a:r>
              <a:rPr lang="en-GB" sz="1600" dirty="0" smtClean="0"/>
              <a:t>Towards continuous calibration of AVHRR channels</a:t>
            </a:r>
            <a:endParaRPr lang="en-GB" sz="2000" dirty="0" smtClean="0"/>
          </a:p>
        </p:txBody>
      </p:sp>
      <p:sp>
        <p:nvSpPr>
          <p:cNvPr id="6" name="TextBox 5"/>
          <p:cNvSpPr txBox="1"/>
          <p:nvPr/>
        </p:nvSpPr>
        <p:spPr>
          <a:xfrm>
            <a:off x="185272" y="2348880"/>
            <a:ext cx="1841338"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990099"/>
                </a:solidFill>
                <a:latin typeface="Helvetica" pitchFamily="34" charset="0"/>
              </a:rPr>
              <a:t>AVHRR channels</a:t>
            </a:r>
            <a:endParaRPr lang="en-GB" sz="1600" b="1" dirty="0">
              <a:solidFill>
                <a:srgbClr val="990099"/>
              </a:solidFill>
              <a:latin typeface="Helvetica" pitchFamily="34" charset="0"/>
            </a:endParaRPr>
          </a:p>
        </p:txBody>
      </p:sp>
      <p:sp>
        <p:nvSpPr>
          <p:cNvPr id="7" name="TextBox 6"/>
          <p:cNvSpPr txBox="1"/>
          <p:nvPr/>
        </p:nvSpPr>
        <p:spPr>
          <a:xfrm>
            <a:off x="185052" y="1268773"/>
            <a:ext cx="4121073" cy="830997"/>
          </a:xfrm>
          <a:prstGeom prst="rect">
            <a:avLst/>
          </a:prstGeom>
          <a:noFill/>
        </p:spPr>
        <p:txBody>
          <a:bodyPr wrap="square" rtlCol="0">
            <a:spAutoFit/>
          </a:bodyPr>
          <a:lstStyle/>
          <a:p>
            <a:pPr eaLnBrk="0" fontAlgn="base" hangingPunct="0">
              <a:spcBef>
                <a:spcPct val="0"/>
              </a:spcBef>
              <a:spcAft>
                <a:spcPct val="0"/>
              </a:spcAft>
            </a:pPr>
            <a:r>
              <a:rPr lang="en-US" sz="1600" b="1" i="1" dirty="0">
                <a:solidFill>
                  <a:srgbClr val="080808"/>
                </a:solidFill>
                <a:latin typeface="Helvetica" pitchFamily="34" charset="0"/>
              </a:rPr>
              <a:t>For </a:t>
            </a:r>
            <a:r>
              <a:rPr lang="en-US" sz="1600" b="1" i="1" dirty="0" err="1">
                <a:solidFill>
                  <a:srgbClr val="080808"/>
                </a:solidFill>
                <a:latin typeface="Helvetica" pitchFamily="34" charset="0"/>
              </a:rPr>
              <a:t>PMAp</a:t>
            </a:r>
            <a:r>
              <a:rPr lang="en-US" sz="1600" b="1" i="1" dirty="0">
                <a:solidFill>
                  <a:srgbClr val="080808"/>
                </a:solidFill>
                <a:latin typeface="Helvetica" pitchFamily="34" charset="0"/>
              </a:rPr>
              <a:t> a consistent and continuous AVHRR – GOME-2/IASI radiometric </a:t>
            </a:r>
          </a:p>
          <a:p>
            <a:pPr eaLnBrk="0" fontAlgn="base" hangingPunct="0">
              <a:spcBef>
                <a:spcPct val="0"/>
              </a:spcBef>
              <a:spcAft>
                <a:spcPct val="0"/>
              </a:spcAft>
            </a:pPr>
            <a:r>
              <a:rPr lang="en-US" sz="1600" b="1" i="1" dirty="0">
                <a:solidFill>
                  <a:srgbClr val="080808"/>
                </a:solidFill>
                <a:latin typeface="Helvetica" pitchFamily="34" charset="0"/>
              </a:rPr>
              <a:t>inter-calibration is needed!</a:t>
            </a:r>
            <a:endParaRPr lang="en-GB" sz="1600" b="1" i="1" dirty="0">
              <a:solidFill>
                <a:srgbClr val="080808"/>
              </a:solidFill>
              <a:latin typeface="Helvetica" pitchFamily="34" charset="0"/>
            </a:endParaRPr>
          </a:p>
        </p:txBody>
      </p:sp>
      <p:sp>
        <p:nvSpPr>
          <p:cNvPr id="8" name="Right Brace 7"/>
          <p:cNvSpPr/>
          <p:nvPr/>
        </p:nvSpPr>
        <p:spPr bwMode="auto">
          <a:xfrm>
            <a:off x="3973780" y="3570386"/>
            <a:ext cx="132938" cy="576064"/>
          </a:xfrm>
          <a:prstGeom prst="rightBrace">
            <a:avLst/>
          </a:prstGeom>
          <a:noFill/>
          <a:ln w="9525" cap="flat" cmpd="sng" algn="ctr">
            <a:solidFill>
              <a:srgbClr val="080808"/>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eaLnBrk="0" fontAlgn="base" hangingPunct="0">
              <a:spcBef>
                <a:spcPct val="50000"/>
              </a:spcBef>
              <a:spcAft>
                <a:spcPct val="0"/>
              </a:spcAft>
            </a:pPr>
            <a:endParaRPr lang="en-GB" sz="900" b="1">
              <a:solidFill>
                <a:srgbClr val="FFFFFF"/>
              </a:solidFill>
            </a:endParaRPr>
          </a:p>
        </p:txBody>
      </p:sp>
      <p:pic>
        <p:nvPicPr>
          <p:cNvPr id="9" name="Picture 2" descr="S:\EPS GOME2\Meetings\GSICS\GSICS_Workshop_March14\Plots\AVHRR\402_AVHRR_GOME_AllCollocatedWithCorr_g2avhrr_scan_PPF530_CGS1_M02_WithCorr_20130405043258_20130405061458.jpg"/>
          <p:cNvPicPr>
            <a:picLocks noChangeAspect="1" noChangeArrowheads="1"/>
          </p:cNvPicPr>
          <p:nvPr/>
        </p:nvPicPr>
        <p:blipFill>
          <a:blip r:embed="rId2" cstate="print"/>
          <a:srcRect/>
          <a:stretch>
            <a:fillRect/>
          </a:stretch>
        </p:blipFill>
        <p:spPr bwMode="auto">
          <a:xfrm>
            <a:off x="4572007" y="1628800"/>
            <a:ext cx="1993845" cy="1620000"/>
          </a:xfrm>
          <a:prstGeom prst="rect">
            <a:avLst/>
          </a:prstGeom>
          <a:noFill/>
        </p:spPr>
      </p:pic>
      <p:sp>
        <p:nvSpPr>
          <p:cNvPr id="10" name="TextBox 9"/>
          <p:cNvSpPr txBox="1"/>
          <p:nvPr/>
        </p:nvSpPr>
        <p:spPr>
          <a:xfrm>
            <a:off x="6831943" y="1628813"/>
            <a:ext cx="1661723" cy="120032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80808"/>
                </a:solidFill>
                <a:latin typeface="Helvetica" pitchFamily="34" charset="0"/>
              </a:rPr>
              <a:t>AVHRR </a:t>
            </a:r>
            <a:r>
              <a:rPr lang="en-US" sz="1200" b="1" dirty="0" err="1">
                <a:solidFill>
                  <a:srgbClr val="080808"/>
                </a:solidFill>
                <a:latin typeface="Helvetica" pitchFamily="34" charset="0"/>
              </a:rPr>
              <a:t>vs</a:t>
            </a:r>
            <a:r>
              <a:rPr lang="en-US" sz="1200" b="1" dirty="0">
                <a:solidFill>
                  <a:srgbClr val="080808"/>
                </a:solidFill>
                <a:latin typeface="Helvetica" pitchFamily="34" charset="0"/>
              </a:rPr>
              <a:t> GOME-2: </a:t>
            </a:r>
          </a:p>
          <a:p>
            <a:pPr eaLnBrk="0" fontAlgn="base" hangingPunct="0">
              <a:spcBef>
                <a:spcPct val="0"/>
              </a:spcBef>
              <a:spcAft>
                <a:spcPct val="0"/>
              </a:spcAft>
            </a:pPr>
            <a:r>
              <a:rPr lang="en-US" sz="1200" b="1" dirty="0">
                <a:solidFill>
                  <a:srgbClr val="990099"/>
                </a:solidFill>
                <a:latin typeface="Helvetica" pitchFamily="34" charset="0"/>
              </a:rPr>
              <a:t>Use GOME-2 </a:t>
            </a:r>
          </a:p>
          <a:p>
            <a:pPr eaLnBrk="0" fontAlgn="base" hangingPunct="0">
              <a:spcBef>
                <a:spcPct val="0"/>
              </a:spcBef>
              <a:spcAft>
                <a:spcPct val="0"/>
              </a:spcAft>
            </a:pPr>
            <a:r>
              <a:rPr lang="en-US" sz="1200" b="1" dirty="0">
                <a:solidFill>
                  <a:srgbClr val="990099"/>
                </a:solidFill>
                <a:latin typeface="Helvetica" pitchFamily="34" charset="0"/>
              </a:rPr>
              <a:t>Main channels to calibrate AVHRR </a:t>
            </a:r>
          </a:p>
          <a:p>
            <a:pPr eaLnBrk="0" fontAlgn="base" hangingPunct="0">
              <a:spcBef>
                <a:spcPct val="0"/>
              </a:spcBef>
              <a:spcAft>
                <a:spcPct val="0"/>
              </a:spcAft>
            </a:pPr>
            <a:r>
              <a:rPr lang="en-US" sz="1200" b="1" dirty="0" err="1">
                <a:solidFill>
                  <a:srgbClr val="990099"/>
                </a:solidFill>
                <a:latin typeface="Helvetica" pitchFamily="34" charset="0"/>
              </a:rPr>
              <a:t>ch</a:t>
            </a:r>
            <a:r>
              <a:rPr lang="en-US" sz="1200" b="1" dirty="0">
                <a:solidFill>
                  <a:srgbClr val="990099"/>
                </a:solidFill>
                <a:latin typeface="Helvetica" pitchFamily="34" charset="0"/>
              </a:rPr>
              <a:t> 1 and 2</a:t>
            </a:r>
          </a:p>
          <a:p>
            <a:pPr eaLnBrk="0" fontAlgn="base" hangingPunct="0">
              <a:spcBef>
                <a:spcPct val="0"/>
              </a:spcBef>
              <a:spcAft>
                <a:spcPct val="0"/>
              </a:spcAft>
            </a:pPr>
            <a:endParaRPr lang="en-GB" sz="1200" b="1" dirty="0">
              <a:solidFill>
                <a:srgbClr val="990099"/>
              </a:solidFill>
              <a:latin typeface="Helvetica" pitchFamily="34" charset="0"/>
            </a:endParaRPr>
          </a:p>
        </p:txBody>
      </p:sp>
      <p:pic>
        <p:nvPicPr>
          <p:cNvPr id="11" name="Picture 7" descr="C:\Documents and Settings\Lang\Application Data\Ipswitch\WS_FTP\storage\314a_PMDS_AndFPAconvMEANEARTH_PPF520_NoKappaCorr__MethodB_20100521183301_20100521183601.jpg"/>
          <p:cNvPicPr>
            <a:picLocks noChangeAspect="1" noChangeArrowheads="1"/>
          </p:cNvPicPr>
          <p:nvPr/>
        </p:nvPicPr>
        <p:blipFill>
          <a:blip r:embed="rId3" cstate="print"/>
          <a:srcRect/>
          <a:stretch>
            <a:fillRect/>
          </a:stretch>
        </p:blipFill>
        <p:spPr bwMode="auto">
          <a:xfrm>
            <a:off x="4372815" y="3645024"/>
            <a:ext cx="1993846" cy="1620000"/>
          </a:xfrm>
          <a:prstGeom prst="rect">
            <a:avLst/>
          </a:prstGeom>
          <a:noFill/>
        </p:spPr>
      </p:pic>
      <p:pic>
        <p:nvPicPr>
          <p:cNvPr id="12" name="Picture 8" descr="C:\Documents and Settings\Lang\Application Data\Ipswitch\WS_FTP\storage\314a_PMDS_AndFPAconvMEANEARTH_PPF530_KappaCorr__MethodB_20100521183301_20100521183601.jpg"/>
          <p:cNvPicPr>
            <a:picLocks noChangeAspect="1" noChangeArrowheads="1"/>
          </p:cNvPicPr>
          <p:nvPr/>
        </p:nvPicPr>
        <p:blipFill>
          <a:blip r:embed="rId4" cstate="print"/>
          <a:srcRect/>
          <a:stretch>
            <a:fillRect/>
          </a:stretch>
        </p:blipFill>
        <p:spPr bwMode="auto">
          <a:xfrm>
            <a:off x="6167476" y="3645024"/>
            <a:ext cx="1993846" cy="1620000"/>
          </a:xfrm>
          <a:prstGeom prst="rect">
            <a:avLst/>
          </a:prstGeom>
          <a:noFill/>
        </p:spPr>
      </p:pic>
      <p:cxnSp>
        <p:nvCxnSpPr>
          <p:cNvPr id="14" name="Straight Connector 13"/>
          <p:cNvCxnSpPr/>
          <p:nvPr/>
        </p:nvCxnSpPr>
        <p:spPr bwMode="auto">
          <a:xfrm>
            <a:off x="4372593" y="3429000"/>
            <a:ext cx="4386949" cy="0"/>
          </a:xfrm>
          <a:prstGeom prst="line">
            <a:avLst/>
          </a:prstGeom>
          <a:solidFill>
            <a:schemeClr val="bg2"/>
          </a:solidFill>
          <a:ln w="9525" cap="flat" cmpd="sng" algn="ctr">
            <a:solidFill>
              <a:srgbClr val="080808"/>
            </a:solidFill>
            <a:prstDash val="dash"/>
            <a:round/>
            <a:headEnd type="none" w="med" len="med"/>
            <a:tailEnd type="none" w="med" len="med"/>
          </a:ln>
          <a:effectLst/>
        </p:spPr>
      </p:cxnSp>
      <p:cxnSp>
        <p:nvCxnSpPr>
          <p:cNvPr id="18" name="Straight Connector 17"/>
          <p:cNvCxnSpPr/>
          <p:nvPr/>
        </p:nvCxnSpPr>
        <p:spPr bwMode="auto">
          <a:xfrm>
            <a:off x="4372593" y="5445224"/>
            <a:ext cx="4386949" cy="0"/>
          </a:xfrm>
          <a:prstGeom prst="line">
            <a:avLst/>
          </a:prstGeom>
          <a:solidFill>
            <a:schemeClr val="bg2"/>
          </a:solidFill>
          <a:ln w="9525" cap="flat" cmpd="sng" algn="ctr">
            <a:solidFill>
              <a:srgbClr val="080808"/>
            </a:solidFill>
            <a:prstDash val="dash"/>
            <a:round/>
            <a:headEnd type="none" w="med" len="med"/>
            <a:tailEnd type="none" w="med" len="med"/>
          </a:ln>
          <a:effectLst/>
        </p:spPr>
      </p:cxnSp>
      <p:sp>
        <p:nvSpPr>
          <p:cNvPr id="19" name="Right Arrow 18"/>
          <p:cNvSpPr/>
          <p:nvPr/>
        </p:nvSpPr>
        <p:spPr bwMode="auto">
          <a:xfrm>
            <a:off x="6034317" y="3789040"/>
            <a:ext cx="531751" cy="288032"/>
          </a:xfrm>
          <a:prstGeom prst="rightArrow">
            <a:avLst/>
          </a:prstGeom>
          <a:solidFill>
            <a:schemeClr val="bg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eaLnBrk="0" fontAlgn="base" hangingPunct="0">
              <a:spcBef>
                <a:spcPct val="50000"/>
              </a:spcBef>
              <a:spcAft>
                <a:spcPct val="0"/>
              </a:spcAft>
            </a:pPr>
            <a:endParaRPr lang="en-GB" sz="900" b="1">
              <a:solidFill>
                <a:srgbClr val="FFFFFF"/>
              </a:solidFill>
            </a:endParaRPr>
          </a:p>
        </p:txBody>
      </p:sp>
      <p:sp>
        <p:nvSpPr>
          <p:cNvPr id="20" name="TextBox 19"/>
          <p:cNvSpPr txBox="1"/>
          <p:nvPr/>
        </p:nvSpPr>
        <p:spPr>
          <a:xfrm>
            <a:off x="5502565" y="3501008"/>
            <a:ext cx="1728358" cy="246221"/>
          </a:xfrm>
          <a:prstGeom prst="rect">
            <a:avLst/>
          </a:prstGeom>
          <a:noFill/>
        </p:spPr>
        <p:txBody>
          <a:bodyPr wrap="none" rtlCol="0">
            <a:spAutoFit/>
          </a:bodyPr>
          <a:lstStyle/>
          <a:p>
            <a:pPr eaLnBrk="0" fontAlgn="base" hangingPunct="0">
              <a:spcBef>
                <a:spcPct val="0"/>
              </a:spcBef>
              <a:spcAft>
                <a:spcPct val="0"/>
              </a:spcAft>
            </a:pPr>
            <a:r>
              <a:rPr lang="en-US" sz="1000" b="1" dirty="0">
                <a:solidFill>
                  <a:srgbClr val="080808"/>
                </a:solidFill>
                <a:latin typeface="Helvetica" pitchFamily="34" charset="0"/>
              </a:rPr>
              <a:t>Correct PMDs using MSC</a:t>
            </a:r>
            <a:endParaRPr lang="en-GB" sz="1000" b="1" dirty="0">
              <a:solidFill>
                <a:srgbClr val="080808"/>
              </a:solidFill>
              <a:latin typeface="Helvetica" pitchFamily="34" charset="0"/>
            </a:endParaRPr>
          </a:p>
        </p:txBody>
      </p:sp>
      <p:sp>
        <p:nvSpPr>
          <p:cNvPr id="21" name="TextBox 20"/>
          <p:cNvSpPr txBox="1"/>
          <p:nvPr/>
        </p:nvSpPr>
        <p:spPr>
          <a:xfrm>
            <a:off x="7895452" y="3501008"/>
            <a:ext cx="1315023" cy="1938992"/>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80808"/>
                </a:solidFill>
                <a:latin typeface="Helvetica" pitchFamily="34" charset="0"/>
              </a:rPr>
              <a:t>GOME-2</a:t>
            </a:r>
          </a:p>
          <a:p>
            <a:pPr eaLnBrk="0" fontAlgn="base" hangingPunct="0">
              <a:spcBef>
                <a:spcPct val="0"/>
              </a:spcBef>
              <a:spcAft>
                <a:spcPct val="0"/>
              </a:spcAft>
            </a:pPr>
            <a:r>
              <a:rPr lang="en-US" sz="1200" b="1" dirty="0">
                <a:solidFill>
                  <a:srgbClr val="080808"/>
                </a:solidFill>
                <a:latin typeface="Helvetica" pitchFamily="34" charset="0"/>
              </a:rPr>
              <a:t>PMD </a:t>
            </a:r>
            <a:r>
              <a:rPr lang="en-US" sz="1200" b="1" dirty="0" err="1">
                <a:solidFill>
                  <a:srgbClr val="080808"/>
                </a:solidFill>
                <a:latin typeface="Helvetica" pitchFamily="34" charset="0"/>
              </a:rPr>
              <a:t>vs</a:t>
            </a:r>
            <a:r>
              <a:rPr lang="en-US" sz="1200" b="1" dirty="0">
                <a:solidFill>
                  <a:srgbClr val="080808"/>
                </a:solidFill>
                <a:latin typeface="Helvetica" pitchFamily="34" charset="0"/>
              </a:rPr>
              <a:t> Main channels (MSC):</a:t>
            </a:r>
          </a:p>
          <a:p>
            <a:pPr eaLnBrk="0" fontAlgn="base" hangingPunct="0">
              <a:spcBef>
                <a:spcPct val="0"/>
              </a:spcBef>
              <a:spcAft>
                <a:spcPct val="0"/>
              </a:spcAft>
            </a:pPr>
            <a:r>
              <a:rPr lang="en-US" sz="1200" b="1" dirty="0">
                <a:solidFill>
                  <a:srgbClr val="990099"/>
                </a:solidFill>
                <a:latin typeface="Helvetica" pitchFamily="34" charset="0"/>
              </a:rPr>
              <a:t>Make PMDs consistent </a:t>
            </a:r>
          </a:p>
          <a:p>
            <a:pPr eaLnBrk="0" fontAlgn="base" hangingPunct="0">
              <a:spcBef>
                <a:spcPct val="0"/>
              </a:spcBef>
              <a:spcAft>
                <a:spcPct val="0"/>
              </a:spcAft>
            </a:pPr>
            <a:r>
              <a:rPr lang="en-US" sz="1200" b="1" dirty="0">
                <a:solidFill>
                  <a:srgbClr val="990099"/>
                </a:solidFill>
                <a:latin typeface="Helvetica" pitchFamily="34" charset="0"/>
              </a:rPr>
              <a:t>with main science</a:t>
            </a:r>
          </a:p>
          <a:p>
            <a:pPr eaLnBrk="0" fontAlgn="base" hangingPunct="0">
              <a:spcBef>
                <a:spcPct val="0"/>
              </a:spcBef>
              <a:spcAft>
                <a:spcPct val="0"/>
              </a:spcAft>
            </a:pPr>
            <a:r>
              <a:rPr lang="en-US" sz="1200" b="1" dirty="0">
                <a:solidFill>
                  <a:srgbClr val="990099"/>
                </a:solidFill>
                <a:latin typeface="Helvetica" pitchFamily="34" charset="0"/>
              </a:rPr>
              <a:t>channel radiances</a:t>
            </a:r>
            <a:endParaRPr lang="en-GB" sz="1200" b="1" dirty="0">
              <a:solidFill>
                <a:srgbClr val="990099"/>
              </a:solidFill>
              <a:latin typeface="Helvetica" pitchFamily="34" charset="0"/>
            </a:endParaRPr>
          </a:p>
        </p:txBody>
      </p:sp>
      <p:sp>
        <p:nvSpPr>
          <p:cNvPr id="22" name="TextBox 21"/>
          <p:cNvSpPr txBox="1"/>
          <p:nvPr/>
        </p:nvSpPr>
        <p:spPr>
          <a:xfrm>
            <a:off x="4572003" y="5590994"/>
            <a:ext cx="2991102" cy="646331"/>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80808"/>
                </a:solidFill>
                <a:latin typeface="Helvetica" pitchFamily="34" charset="0"/>
              </a:rPr>
              <a:t>AVHRR </a:t>
            </a:r>
            <a:r>
              <a:rPr lang="en-US" sz="1200" b="1" dirty="0" err="1">
                <a:solidFill>
                  <a:srgbClr val="080808"/>
                </a:solidFill>
                <a:latin typeface="Helvetica" pitchFamily="34" charset="0"/>
              </a:rPr>
              <a:t>vs</a:t>
            </a:r>
            <a:r>
              <a:rPr lang="en-US" sz="1200" b="1" dirty="0">
                <a:solidFill>
                  <a:srgbClr val="080808"/>
                </a:solidFill>
                <a:latin typeface="Helvetica" pitchFamily="34" charset="0"/>
              </a:rPr>
              <a:t> IASI: </a:t>
            </a:r>
          </a:p>
          <a:p>
            <a:pPr eaLnBrk="0" fontAlgn="base" hangingPunct="0">
              <a:spcBef>
                <a:spcPct val="0"/>
              </a:spcBef>
              <a:spcAft>
                <a:spcPct val="0"/>
              </a:spcAft>
            </a:pPr>
            <a:r>
              <a:rPr lang="en-US" sz="1200" b="1" dirty="0">
                <a:solidFill>
                  <a:srgbClr val="990099"/>
                </a:solidFill>
                <a:latin typeface="Helvetica" pitchFamily="34" charset="0"/>
              </a:rPr>
              <a:t>Use IASI to calibrate AVHRR </a:t>
            </a:r>
            <a:r>
              <a:rPr lang="en-US" sz="1200" b="1" dirty="0" err="1">
                <a:solidFill>
                  <a:srgbClr val="990099"/>
                </a:solidFill>
                <a:latin typeface="Helvetica" pitchFamily="34" charset="0"/>
              </a:rPr>
              <a:t>ch</a:t>
            </a:r>
            <a:r>
              <a:rPr lang="en-US" sz="1200" b="1" dirty="0">
                <a:solidFill>
                  <a:srgbClr val="990099"/>
                </a:solidFill>
                <a:latin typeface="Helvetica" pitchFamily="34" charset="0"/>
              </a:rPr>
              <a:t> 3 to 5</a:t>
            </a:r>
          </a:p>
          <a:p>
            <a:pPr eaLnBrk="0" fontAlgn="base" hangingPunct="0">
              <a:spcBef>
                <a:spcPct val="0"/>
              </a:spcBef>
              <a:spcAft>
                <a:spcPct val="0"/>
              </a:spcAft>
            </a:pPr>
            <a:endParaRPr lang="en-GB" sz="1200" b="1" dirty="0">
              <a:solidFill>
                <a:srgbClr val="990099"/>
              </a:solidFill>
              <a:latin typeface="Helvetica" pitchFamily="34" charset="0"/>
            </a:endParaRPr>
          </a:p>
        </p:txBody>
      </p:sp>
      <p:sp>
        <p:nvSpPr>
          <p:cNvPr id="23" name="Right Brace 22"/>
          <p:cNvSpPr/>
          <p:nvPr/>
        </p:nvSpPr>
        <p:spPr bwMode="auto">
          <a:xfrm>
            <a:off x="3973780" y="4434482"/>
            <a:ext cx="94164" cy="1298774"/>
          </a:xfrm>
          <a:prstGeom prst="rightBrace">
            <a:avLst/>
          </a:prstGeom>
          <a:noFill/>
          <a:ln w="9525" cap="flat" cmpd="sng" algn="ctr">
            <a:solidFill>
              <a:srgbClr val="080808"/>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eaLnBrk="0" fontAlgn="base" hangingPunct="0">
              <a:spcBef>
                <a:spcPct val="50000"/>
              </a:spcBef>
              <a:spcAft>
                <a:spcPct val="0"/>
              </a:spcAft>
            </a:pPr>
            <a:endParaRPr lang="en-GB" sz="900" b="1">
              <a:solidFill>
                <a:srgbClr val="FFFFFF"/>
              </a:solidFill>
            </a:endParaRPr>
          </a:p>
        </p:txBody>
      </p:sp>
      <p:cxnSp>
        <p:nvCxnSpPr>
          <p:cNvPr id="25" name="Elbow Connector 24"/>
          <p:cNvCxnSpPr>
            <a:stCxn id="8" idx="1"/>
            <a:endCxn id="9" idx="1"/>
          </p:cNvCxnSpPr>
          <p:nvPr/>
        </p:nvCxnSpPr>
        <p:spPr bwMode="auto">
          <a:xfrm rot="10800000" flipH="1">
            <a:off x="4106718" y="2438800"/>
            <a:ext cx="465282" cy="1419618"/>
          </a:xfrm>
          <a:prstGeom prst="bentConnector3">
            <a:avLst>
              <a:gd name="adj1" fmla="val 28760"/>
            </a:avLst>
          </a:prstGeom>
          <a:solidFill>
            <a:schemeClr val="bg2"/>
          </a:solidFill>
          <a:ln w="9525" cap="flat" cmpd="sng" algn="ctr">
            <a:solidFill>
              <a:srgbClr val="080808"/>
            </a:solidFill>
            <a:prstDash val="solid"/>
            <a:round/>
            <a:headEnd type="none" w="med" len="med"/>
            <a:tailEnd type="arrow"/>
          </a:ln>
          <a:effectLst/>
        </p:spPr>
      </p:cxnSp>
      <p:cxnSp>
        <p:nvCxnSpPr>
          <p:cNvPr id="28" name="Elbow Connector 27"/>
          <p:cNvCxnSpPr>
            <a:stCxn id="23" idx="1"/>
            <a:endCxn id="22" idx="1"/>
          </p:cNvCxnSpPr>
          <p:nvPr/>
        </p:nvCxnSpPr>
        <p:spPr bwMode="auto">
          <a:xfrm rot="10800000" flipH="1" flipV="1">
            <a:off x="4067943" y="5083868"/>
            <a:ext cx="504059" cy="830291"/>
          </a:xfrm>
          <a:prstGeom prst="bentConnector3">
            <a:avLst>
              <a:gd name="adj1" fmla="val 35824"/>
            </a:avLst>
          </a:prstGeom>
          <a:solidFill>
            <a:schemeClr val="bg2"/>
          </a:solidFill>
          <a:ln w="9525" cap="flat" cmpd="sng" algn="ctr">
            <a:solidFill>
              <a:srgbClr val="080808"/>
            </a:solidFill>
            <a:prstDash val="solid"/>
            <a:round/>
            <a:headEnd type="none" w="med" len="med"/>
            <a:tailEnd type="arrow"/>
          </a:ln>
          <a:effectLst/>
        </p:spPr>
      </p:cxnSp>
      <p:sp>
        <p:nvSpPr>
          <p:cNvPr id="32" name="TextBox 31"/>
          <p:cNvSpPr txBox="1"/>
          <p:nvPr/>
        </p:nvSpPr>
        <p:spPr>
          <a:xfrm>
            <a:off x="4299323" y="1567838"/>
            <a:ext cx="320922" cy="276999"/>
          </a:xfrm>
          <a:prstGeom prst="rect">
            <a:avLst/>
          </a:prstGeom>
          <a:noFill/>
        </p:spPr>
        <p:txBody>
          <a:bodyPr wrap="none" rtlCol="0">
            <a:spAutoFit/>
          </a:bodyPr>
          <a:lstStyle/>
          <a:p>
            <a:pPr eaLnBrk="0" fontAlgn="base" hangingPunct="0">
              <a:spcBef>
                <a:spcPct val="0"/>
              </a:spcBef>
              <a:spcAft>
                <a:spcPct val="0"/>
              </a:spcAft>
            </a:pPr>
            <a:r>
              <a:rPr lang="en-US" sz="1200" b="1" dirty="0">
                <a:solidFill>
                  <a:srgbClr val="080808"/>
                </a:solidFill>
                <a:latin typeface="Helvetica" pitchFamily="34" charset="0"/>
              </a:rPr>
              <a:t>1)</a:t>
            </a:r>
            <a:endParaRPr lang="en-GB" sz="1200" b="1" dirty="0">
              <a:solidFill>
                <a:srgbClr val="080808"/>
              </a:solidFill>
              <a:latin typeface="Helvetica" pitchFamily="34" charset="0"/>
            </a:endParaRPr>
          </a:p>
        </p:txBody>
      </p:sp>
      <p:sp>
        <p:nvSpPr>
          <p:cNvPr id="33" name="TextBox 32"/>
          <p:cNvSpPr txBox="1"/>
          <p:nvPr/>
        </p:nvSpPr>
        <p:spPr>
          <a:xfrm>
            <a:off x="4306120" y="3512048"/>
            <a:ext cx="320922" cy="276999"/>
          </a:xfrm>
          <a:prstGeom prst="rect">
            <a:avLst/>
          </a:prstGeom>
          <a:noFill/>
        </p:spPr>
        <p:txBody>
          <a:bodyPr wrap="none" rtlCol="0">
            <a:spAutoFit/>
          </a:bodyPr>
          <a:lstStyle/>
          <a:p>
            <a:pPr eaLnBrk="0" fontAlgn="base" hangingPunct="0">
              <a:spcBef>
                <a:spcPct val="0"/>
              </a:spcBef>
              <a:spcAft>
                <a:spcPct val="0"/>
              </a:spcAft>
            </a:pPr>
            <a:r>
              <a:rPr lang="en-US" sz="1200" b="1" dirty="0">
                <a:solidFill>
                  <a:srgbClr val="080808"/>
                </a:solidFill>
                <a:latin typeface="Helvetica" pitchFamily="34" charset="0"/>
              </a:rPr>
              <a:t>2)</a:t>
            </a:r>
            <a:endParaRPr lang="en-GB" sz="1200" b="1" dirty="0">
              <a:solidFill>
                <a:srgbClr val="080808"/>
              </a:solidFill>
              <a:latin typeface="Helvetica" pitchFamily="34" charset="0"/>
            </a:endParaRPr>
          </a:p>
        </p:txBody>
      </p:sp>
      <p:sp>
        <p:nvSpPr>
          <p:cNvPr id="34" name="TextBox 33"/>
          <p:cNvSpPr txBox="1"/>
          <p:nvPr/>
        </p:nvSpPr>
        <p:spPr>
          <a:xfrm>
            <a:off x="4299323" y="5589253"/>
            <a:ext cx="320922" cy="276999"/>
          </a:xfrm>
          <a:prstGeom prst="rect">
            <a:avLst/>
          </a:prstGeom>
          <a:noFill/>
        </p:spPr>
        <p:txBody>
          <a:bodyPr wrap="none" rtlCol="0">
            <a:spAutoFit/>
          </a:bodyPr>
          <a:lstStyle/>
          <a:p>
            <a:pPr eaLnBrk="0" fontAlgn="base" hangingPunct="0">
              <a:spcBef>
                <a:spcPct val="0"/>
              </a:spcBef>
              <a:spcAft>
                <a:spcPct val="0"/>
              </a:spcAft>
            </a:pPr>
            <a:r>
              <a:rPr lang="en-US" sz="1200" b="1" dirty="0">
                <a:solidFill>
                  <a:srgbClr val="080808"/>
                </a:solidFill>
                <a:latin typeface="Helvetica" pitchFamily="34" charset="0"/>
              </a:rPr>
              <a:t>3)</a:t>
            </a:r>
            <a:endParaRPr lang="en-GB" sz="1200" b="1" dirty="0">
              <a:solidFill>
                <a:srgbClr val="080808"/>
              </a:solidFill>
              <a:latin typeface="Helvetica" pitchFamily="34" charset="0"/>
            </a:endParaRPr>
          </a:p>
        </p:txBody>
      </p:sp>
      <p:sp>
        <p:nvSpPr>
          <p:cNvPr id="24" name="TextBox 23"/>
          <p:cNvSpPr txBox="1"/>
          <p:nvPr/>
        </p:nvSpPr>
        <p:spPr>
          <a:xfrm>
            <a:off x="7895495" y="215405"/>
            <a:ext cx="1204546"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
        <p:nvSpPr>
          <p:cNvPr id="26" name="TextBox 25"/>
          <p:cNvSpPr txBox="1"/>
          <p:nvPr/>
        </p:nvSpPr>
        <p:spPr>
          <a:xfrm>
            <a:off x="7895495" y="663082"/>
            <a:ext cx="1204546" cy="461665"/>
          </a:xfrm>
          <a:prstGeom prst="rect">
            <a:avLst/>
          </a:prstGeom>
          <a:solidFill>
            <a:schemeClr val="accent4">
              <a:lumMod val="50000"/>
              <a:lumOff val="50000"/>
            </a:schemeClr>
          </a:solidFill>
        </p:spPr>
        <p:txBody>
          <a:bodyPr wrap="square" rtlCol="0">
            <a:spAutoFit/>
          </a:bodyPr>
          <a:lstStyle/>
          <a:p>
            <a:pPr algn="ctr"/>
            <a:r>
              <a:rPr lang="en-GB" sz="1200" dirty="0" smtClean="0"/>
              <a:t>GOME-2 FM2 </a:t>
            </a:r>
            <a:r>
              <a:rPr lang="en-GB" sz="1200" dirty="0" err="1" smtClean="0"/>
              <a:t>Metop</a:t>
            </a:r>
            <a:r>
              <a:rPr lang="en-GB" sz="1200" dirty="0" smtClean="0"/>
              <a:t>-B</a:t>
            </a:r>
            <a:endParaRPr lang="en-GB" sz="12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Picture 2"/>
          <p:cNvPicPr>
            <a:picLocks noChangeAspect="1" noChangeArrowheads="1"/>
          </p:cNvPicPr>
          <p:nvPr/>
        </p:nvPicPr>
        <p:blipFill>
          <a:blip r:embed="rId2" cstate="print"/>
          <a:srcRect/>
          <a:stretch>
            <a:fillRect/>
          </a:stretch>
        </p:blipFill>
        <p:spPr bwMode="auto">
          <a:xfrm>
            <a:off x="1647368" y="2010236"/>
            <a:ext cx="5742407" cy="4011052"/>
          </a:xfrm>
          <a:prstGeom prst="rect">
            <a:avLst/>
          </a:prstGeom>
          <a:noFill/>
          <a:ln w="9525">
            <a:noFill/>
            <a:miter lim="800000"/>
            <a:headEnd/>
            <a:tailEnd/>
          </a:ln>
        </p:spPr>
      </p:pic>
      <p:sp>
        <p:nvSpPr>
          <p:cNvPr id="3" name="Rectangle 2"/>
          <p:cNvSpPr/>
          <p:nvPr/>
        </p:nvSpPr>
        <p:spPr>
          <a:xfrm>
            <a:off x="251520" y="260649"/>
            <a:ext cx="4572000" cy="677108"/>
          </a:xfrm>
          <a:prstGeom prst="rect">
            <a:avLst/>
          </a:prstGeom>
        </p:spPr>
        <p:txBody>
          <a:bodyPr>
            <a:spAutoFit/>
          </a:bodyPr>
          <a:lstStyle/>
          <a:p>
            <a:pPr algn="l"/>
            <a:r>
              <a:rPr lang="en-GB" sz="2000" b="0" dirty="0" smtClean="0">
                <a:solidFill>
                  <a:schemeClr val="bg1"/>
                </a:solidFill>
                <a:latin typeface="Arial" pitchFamily="34" charset="0"/>
              </a:rPr>
              <a:t>GOME-2 pointing and Geo-referencing</a:t>
            </a:r>
          </a:p>
          <a:p>
            <a:pPr algn="l"/>
            <a:r>
              <a:rPr lang="en-GB" b="0" dirty="0" smtClean="0">
                <a:solidFill>
                  <a:schemeClr val="bg1"/>
                </a:solidFill>
                <a:latin typeface="Arial" pitchFamily="34" charset="0"/>
              </a:rPr>
              <a:t>Forward and Back-scan – spatial aliasing</a:t>
            </a:r>
            <a:endParaRPr lang="en-GB" dirty="0"/>
          </a:p>
        </p:txBody>
      </p:sp>
      <p:sp>
        <p:nvSpPr>
          <p:cNvPr id="4" name="TextBox 3"/>
          <p:cNvSpPr txBox="1"/>
          <p:nvPr/>
        </p:nvSpPr>
        <p:spPr>
          <a:xfrm>
            <a:off x="7895494" y="133353"/>
            <a:ext cx="1204546"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
        <p:nvSpPr>
          <p:cNvPr id="5" name="TextBox 4"/>
          <p:cNvSpPr txBox="1"/>
          <p:nvPr/>
        </p:nvSpPr>
        <p:spPr>
          <a:xfrm>
            <a:off x="7895494" y="581028"/>
            <a:ext cx="1204546" cy="461665"/>
          </a:xfrm>
          <a:prstGeom prst="rect">
            <a:avLst/>
          </a:prstGeom>
          <a:solidFill>
            <a:schemeClr val="accent4">
              <a:lumMod val="50000"/>
              <a:lumOff val="50000"/>
            </a:schemeClr>
          </a:solidFill>
        </p:spPr>
        <p:txBody>
          <a:bodyPr wrap="square" rtlCol="0">
            <a:spAutoFit/>
          </a:bodyPr>
          <a:lstStyle/>
          <a:p>
            <a:pPr algn="ctr"/>
            <a:r>
              <a:rPr lang="en-GB" sz="1200" dirty="0" smtClean="0"/>
              <a:t>GOME-2 FM2 </a:t>
            </a:r>
            <a:r>
              <a:rPr lang="en-GB" sz="1200" dirty="0" err="1" smtClean="0"/>
              <a:t>Metop</a:t>
            </a:r>
            <a:r>
              <a:rPr lang="en-GB" sz="1200" dirty="0" smtClean="0"/>
              <a:t>-B</a:t>
            </a:r>
            <a:endParaRPr lang="en-GB" sz="1200" dirty="0"/>
          </a:p>
        </p:txBody>
      </p:sp>
      <p:sp>
        <p:nvSpPr>
          <p:cNvPr id="6" name="TextBox 5"/>
          <p:cNvSpPr txBox="1"/>
          <p:nvPr/>
        </p:nvSpPr>
        <p:spPr>
          <a:xfrm>
            <a:off x="251520" y="1268761"/>
            <a:ext cx="7047955" cy="646331"/>
          </a:xfrm>
          <a:prstGeom prst="rect">
            <a:avLst/>
          </a:prstGeom>
          <a:noFill/>
        </p:spPr>
        <p:txBody>
          <a:bodyPr wrap="none" rtlCol="0">
            <a:spAutoFit/>
          </a:bodyPr>
          <a:lstStyle/>
          <a:p>
            <a:pPr algn="l"/>
            <a:r>
              <a:rPr lang="en-US" dirty="0" smtClean="0"/>
              <a:t>GOME-2 </a:t>
            </a:r>
            <a:r>
              <a:rPr lang="en-US" dirty="0" smtClean="0"/>
              <a:t>scanning:	4 </a:t>
            </a:r>
            <a:r>
              <a:rPr lang="en-US" dirty="0" smtClean="0"/>
              <a:t>seconds forward direction (24 pixel)</a:t>
            </a:r>
          </a:p>
          <a:p>
            <a:pPr algn="l"/>
            <a:r>
              <a:rPr lang="en-US" dirty="0" smtClean="0"/>
              <a:t>			</a:t>
            </a:r>
            <a:r>
              <a:rPr lang="en-US" dirty="0" smtClean="0"/>
              <a:t>2 </a:t>
            </a:r>
            <a:r>
              <a:rPr lang="en-US" dirty="0" smtClean="0"/>
              <a:t>seconds backward direction (8 pixels) </a:t>
            </a:r>
            <a:endParaRPr lang="en-GB" dirty="0" smtClean="0"/>
          </a:p>
        </p:txBody>
      </p:sp>
      <p:sp>
        <p:nvSpPr>
          <p:cNvPr id="7" name="TextBox 6"/>
          <p:cNvSpPr txBox="1"/>
          <p:nvPr/>
        </p:nvSpPr>
        <p:spPr>
          <a:xfrm>
            <a:off x="118583" y="6186790"/>
            <a:ext cx="2733312" cy="307777"/>
          </a:xfrm>
          <a:prstGeom prst="rect">
            <a:avLst/>
          </a:prstGeom>
          <a:noFill/>
        </p:spPr>
        <p:txBody>
          <a:bodyPr wrap="none" rtlCol="0">
            <a:spAutoFit/>
          </a:bodyPr>
          <a:lstStyle/>
          <a:p>
            <a:pPr algn="l"/>
            <a:r>
              <a:rPr lang="en-US" sz="1400" dirty="0" smtClean="0">
                <a:solidFill>
                  <a:srgbClr val="080808"/>
                </a:solidFill>
              </a:rPr>
              <a:t>Courtesy: H. Sihler, </a:t>
            </a:r>
            <a:r>
              <a:rPr lang="en-US" sz="1400" i="1" dirty="0" smtClean="0">
                <a:solidFill>
                  <a:srgbClr val="080808"/>
                </a:solidFill>
              </a:rPr>
              <a:t>MPIC, Mainz</a:t>
            </a:r>
            <a:endParaRPr lang="en-GB" sz="1400" i="1" dirty="0" smtClean="0">
              <a:solidFill>
                <a:srgbClr val="080808"/>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260648"/>
            <a:ext cx="4572000" cy="954107"/>
          </a:xfrm>
          <a:prstGeom prst="rect">
            <a:avLst/>
          </a:prstGeom>
        </p:spPr>
        <p:txBody>
          <a:bodyPr>
            <a:spAutoFit/>
          </a:bodyPr>
          <a:lstStyle/>
          <a:p>
            <a:pPr algn="l"/>
            <a:r>
              <a:rPr lang="en-GB" sz="2000" b="0" dirty="0" smtClean="0">
                <a:solidFill>
                  <a:schemeClr val="bg1"/>
                </a:solidFill>
                <a:latin typeface="Arial" pitchFamily="34" charset="0"/>
              </a:rPr>
              <a:t>GOME-2 pointing and Geo-referencing</a:t>
            </a:r>
          </a:p>
          <a:p>
            <a:pPr algn="l"/>
            <a:r>
              <a:rPr lang="en-GB" b="0" dirty="0" smtClean="0">
                <a:solidFill>
                  <a:schemeClr val="bg1"/>
                </a:solidFill>
                <a:latin typeface="Arial" pitchFamily="34" charset="0"/>
              </a:rPr>
              <a:t>Forward and Back-scan – spatial aliasing / preliminary results!</a:t>
            </a:r>
            <a:endParaRPr lang="en-GB" dirty="0"/>
          </a:p>
        </p:txBody>
      </p:sp>
      <p:sp>
        <p:nvSpPr>
          <p:cNvPr id="4" name="TextBox 3"/>
          <p:cNvSpPr txBox="1"/>
          <p:nvPr/>
        </p:nvSpPr>
        <p:spPr>
          <a:xfrm>
            <a:off x="7895494" y="133353"/>
            <a:ext cx="1204546"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
        <p:nvSpPr>
          <p:cNvPr id="5" name="TextBox 4"/>
          <p:cNvSpPr txBox="1"/>
          <p:nvPr/>
        </p:nvSpPr>
        <p:spPr>
          <a:xfrm>
            <a:off x="7895494" y="581028"/>
            <a:ext cx="1204546" cy="461665"/>
          </a:xfrm>
          <a:prstGeom prst="rect">
            <a:avLst/>
          </a:prstGeom>
          <a:solidFill>
            <a:schemeClr val="accent4">
              <a:lumMod val="50000"/>
              <a:lumOff val="50000"/>
            </a:schemeClr>
          </a:solidFill>
        </p:spPr>
        <p:txBody>
          <a:bodyPr wrap="square" rtlCol="0">
            <a:spAutoFit/>
          </a:bodyPr>
          <a:lstStyle/>
          <a:p>
            <a:pPr algn="ctr"/>
            <a:r>
              <a:rPr lang="en-GB" sz="1200" dirty="0" smtClean="0"/>
              <a:t>GOME-2 FM2 </a:t>
            </a:r>
            <a:r>
              <a:rPr lang="en-GB" sz="1200" dirty="0" err="1" smtClean="0"/>
              <a:t>Metop</a:t>
            </a:r>
            <a:r>
              <a:rPr lang="en-GB" sz="1200" dirty="0" smtClean="0"/>
              <a:t>-B</a:t>
            </a:r>
            <a:endParaRPr lang="en-GB" sz="1200" dirty="0"/>
          </a:p>
        </p:txBody>
      </p:sp>
      <p:sp>
        <p:nvSpPr>
          <p:cNvPr id="6" name="TextBox 5"/>
          <p:cNvSpPr txBox="1"/>
          <p:nvPr/>
        </p:nvSpPr>
        <p:spPr>
          <a:xfrm>
            <a:off x="251521" y="1268761"/>
            <a:ext cx="6235746" cy="646331"/>
          </a:xfrm>
          <a:prstGeom prst="rect">
            <a:avLst/>
          </a:prstGeom>
          <a:noFill/>
        </p:spPr>
        <p:txBody>
          <a:bodyPr wrap="none" rtlCol="0">
            <a:spAutoFit/>
          </a:bodyPr>
          <a:lstStyle/>
          <a:p>
            <a:pPr algn="l"/>
            <a:r>
              <a:rPr lang="en-US" dirty="0" smtClean="0"/>
              <a:t>GOME-2 scanning:	</a:t>
            </a:r>
            <a:r>
              <a:rPr lang="en-US" dirty="0" smtClean="0"/>
              <a:t>forward </a:t>
            </a:r>
            <a:r>
              <a:rPr lang="en-US" dirty="0" smtClean="0"/>
              <a:t>scan nadir viewing pixel</a:t>
            </a:r>
          </a:p>
          <a:p>
            <a:pPr algn="l"/>
            <a:r>
              <a:rPr lang="en-US" dirty="0" smtClean="0"/>
              <a:t>			</a:t>
            </a:r>
            <a:endParaRPr lang="en-GB" dirty="0" smtClean="0"/>
          </a:p>
        </p:txBody>
      </p:sp>
      <p:pic>
        <p:nvPicPr>
          <p:cNvPr id="314370" name="Picture 2"/>
          <p:cNvPicPr>
            <a:picLocks noChangeAspect="1" noChangeArrowheads="1"/>
          </p:cNvPicPr>
          <p:nvPr/>
        </p:nvPicPr>
        <p:blipFill>
          <a:blip r:embed="rId2" cstate="print"/>
          <a:srcRect l="16834" r="17280" b="27953"/>
          <a:stretch>
            <a:fillRect/>
          </a:stretch>
        </p:blipFill>
        <p:spPr bwMode="auto">
          <a:xfrm>
            <a:off x="2046181" y="1916832"/>
            <a:ext cx="4938153" cy="4005064"/>
          </a:xfrm>
          <a:prstGeom prst="rect">
            <a:avLst/>
          </a:prstGeom>
          <a:noFill/>
          <a:ln w="9525">
            <a:noFill/>
            <a:miter lim="800000"/>
            <a:headEnd/>
            <a:tailEnd/>
          </a:ln>
        </p:spPr>
      </p:pic>
      <p:sp>
        <p:nvSpPr>
          <p:cNvPr id="8" name="TextBox 7"/>
          <p:cNvSpPr txBox="1"/>
          <p:nvPr/>
        </p:nvSpPr>
        <p:spPr>
          <a:xfrm>
            <a:off x="118583" y="6186790"/>
            <a:ext cx="2733312" cy="307777"/>
          </a:xfrm>
          <a:prstGeom prst="rect">
            <a:avLst/>
          </a:prstGeom>
          <a:noFill/>
        </p:spPr>
        <p:txBody>
          <a:bodyPr wrap="none" rtlCol="0">
            <a:spAutoFit/>
          </a:bodyPr>
          <a:lstStyle/>
          <a:p>
            <a:pPr algn="l"/>
            <a:r>
              <a:rPr lang="en-US" sz="1400" dirty="0" smtClean="0">
                <a:solidFill>
                  <a:srgbClr val="080808"/>
                </a:solidFill>
              </a:rPr>
              <a:t>Courtesy: H. Sihler, </a:t>
            </a:r>
            <a:r>
              <a:rPr lang="en-US" sz="1400" i="1" dirty="0" smtClean="0">
                <a:solidFill>
                  <a:srgbClr val="080808"/>
                </a:solidFill>
              </a:rPr>
              <a:t>MPIC, Mainz</a:t>
            </a:r>
            <a:endParaRPr lang="en-GB" sz="1400" i="1" dirty="0" smtClean="0">
              <a:solidFill>
                <a:srgbClr val="080808"/>
              </a:solidFill>
            </a:endParaRPr>
          </a:p>
        </p:txBody>
      </p:sp>
      <p:sp>
        <p:nvSpPr>
          <p:cNvPr id="10" name="TextBox 9"/>
          <p:cNvSpPr txBox="1"/>
          <p:nvPr/>
        </p:nvSpPr>
        <p:spPr>
          <a:xfrm>
            <a:off x="118582" y="1916833"/>
            <a:ext cx="1728192" cy="3693319"/>
          </a:xfrm>
          <a:prstGeom prst="rect">
            <a:avLst/>
          </a:prstGeom>
          <a:noFill/>
        </p:spPr>
        <p:txBody>
          <a:bodyPr wrap="square" rtlCol="0">
            <a:spAutoFit/>
          </a:bodyPr>
          <a:lstStyle/>
          <a:p>
            <a:pPr algn="l"/>
            <a:r>
              <a:rPr lang="en-US" b="0" dirty="0" smtClean="0">
                <a:solidFill>
                  <a:srgbClr val="080808"/>
                </a:solidFill>
              </a:rPr>
              <a:t>Using accumulated AVHRR channel 1 radiances,</a:t>
            </a:r>
          </a:p>
          <a:p>
            <a:pPr algn="l"/>
            <a:r>
              <a:rPr lang="en-US" b="0" dirty="0" smtClean="0">
                <a:solidFill>
                  <a:srgbClr val="080808"/>
                </a:solidFill>
              </a:rPr>
              <a:t>convolved with spectral response function within reported geo-location of one GOME-2 ground pixel</a:t>
            </a:r>
          </a:p>
        </p:txBody>
      </p:sp>
      <p:sp>
        <p:nvSpPr>
          <p:cNvPr id="11" name="TextBox 10"/>
          <p:cNvSpPr txBox="1"/>
          <p:nvPr/>
        </p:nvSpPr>
        <p:spPr>
          <a:xfrm>
            <a:off x="7230757" y="1906954"/>
            <a:ext cx="1728192" cy="3970318"/>
          </a:xfrm>
          <a:prstGeom prst="rect">
            <a:avLst/>
          </a:prstGeom>
          <a:noFill/>
        </p:spPr>
        <p:txBody>
          <a:bodyPr wrap="square" rtlCol="0">
            <a:spAutoFit/>
          </a:bodyPr>
          <a:lstStyle/>
          <a:p>
            <a:r>
              <a:rPr lang="en-US" b="0" i="1" dirty="0" smtClean="0">
                <a:solidFill>
                  <a:srgbClr val="7030A0"/>
                </a:solidFill>
              </a:rPr>
              <a:t>Plot shows:</a:t>
            </a:r>
          </a:p>
          <a:p>
            <a:pPr>
              <a:buFont typeface="Arial" pitchFamily="34" charset="0"/>
              <a:buChar char="•"/>
            </a:pPr>
            <a:r>
              <a:rPr lang="en-US" b="0" dirty="0" smtClean="0">
                <a:solidFill>
                  <a:srgbClr val="080808"/>
                </a:solidFill>
              </a:rPr>
              <a:t> Area of highest correlation (colored)</a:t>
            </a:r>
          </a:p>
          <a:p>
            <a:endParaRPr lang="en-US" b="0" dirty="0" smtClean="0">
              <a:solidFill>
                <a:srgbClr val="080808"/>
              </a:solidFill>
            </a:endParaRPr>
          </a:p>
          <a:p>
            <a:pPr>
              <a:buFont typeface="Arial" pitchFamily="34" charset="0"/>
              <a:buChar char="•"/>
            </a:pPr>
            <a:r>
              <a:rPr lang="en-US" b="0" dirty="0" smtClean="0">
                <a:solidFill>
                  <a:srgbClr val="080808"/>
                </a:solidFill>
              </a:rPr>
              <a:t> Geo-reference footprint of one pixel as reported in GOME-2 level-1 product (black square)</a:t>
            </a:r>
            <a:endParaRPr lang="en-GB" b="0" dirty="0" smtClean="0">
              <a:solidFill>
                <a:srgbClr val="080808"/>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260648"/>
            <a:ext cx="4572000" cy="954107"/>
          </a:xfrm>
          <a:prstGeom prst="rect">
            <a:avLst/>
          </a:prstGeom>
        </p:spPr>
        <p:txBody>
          <a:bodyPr>
            <a:spAutoFit/>
          </a:bodyPr>
          <a:lstStyle/>
          <a:p>
            <a:pPr algn="l"/>
            <a:r>
              <a:rPr lang="en-GB" sz="2000" b="0" dirty="0" smtClean="0">
                <a:solidFill>
                  <a:schemeClr val="bg1"/>
                </a:solidFill>
                <a:latin typeface="Arial" pitchFamily="34" charset="0"/>
              </a:rPr>
              <a:t>GOME-2 pointing and Geo-referencing</a:t>
            </a:r>
          </a:p>
          <a:p>
            <a:pPr algn="l"/>
            <a:r>
              <a:rPr lang="en-GB" b="0" dirty="0" smtClean="0">
                <a:solidFill>
                  <a:schemeClr val="bg1"/>
                </a:solidFill>
                <a:latin typeface="Arial" pitchFamily="34" charset="0"/>
              </a:rPr>
              <a:t>Forward and Back-scan – spatial aliasing / preliminary results!</a:t>
            </a:r>
            <a:endParaRPr lang="en-GB" dirty="0"/>
          </a:p>
        </p:txBody>
      </p:sp>
      <p:sp>
        <p:nvSpPr>
          <p:cNvPr id="4" name="TextBox 3"/>
          <p:cNvSpPr txBox="1"/>
          <p:nvPr/>
        </p:nvSpPr>
        <p:spPr>
          <a:xfrm>
            <a:off x="7895494" y="133353"/>
            <a:ext cx="1204546"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
        <p:nvSpPr>
          <p:cNvPr id="5" name="TextBox 4"/>
          <p:cNvSpPr txBox="1"/>
          <p:nvPr/>
        </p:nvSpPr>
        <p:spPr>
          <a:xfrm>
            <a:off x="7895494" y="581028"/>
            <a:ext cx="1204546" cy="461665"/>
          </a:xfrm>
          <a:prstGeom prst="rect">
            <a:avLst/>
          </a:prstGeom>
          <a:solidFill>
            <a:schemeClr val="accent4">
              <a:lumMod val="50000"/>
              <a:lumOff val="50000"/>
            </a:schemeClr>
          </a:solidFill>
        </p:spPr>
        <p:txBody>
          <a:bodyPr wrap="square" rtlCol="0">
            <a:spAutoFit/>
          </a:bodyPr>
          <a:lstStyle/>
          <a:p>
            <a:pPr algn="ctr"/>
            <a:r>
              <a:rPr lang="en-GB" sz="1200" dirty="0" smtClean="0"/>
              <a:t>GOME-2 FM2 </a:t>
            </a:r>
            <a:r>
              <a:rPr lang="en-GB" sz="1200" dirty="0" err="1" smtClean="0"/>
              <a:t>Metop</a:t>
            </a:r>
            <a:r>
              <a:rPr lang="en-GB" sz="1200" dirty="0" smtClean="0"/>
              <a:t>-B</a:t>
            </a:r>
            <a:endParaRPr lang="en-GB" sz="1200" dirty="0"/>
          </a:p>
        </p:txBody>
      </p:sp>
      <p:sp>
        <p:nvSpPr>
          <p:cNvPr id="6" name="TextBox 5"/>
          <p:cNvSpPr txBox="1"/>
          <p:nvPr/>
        </p:nvSpPr>
        <p:spPr>
          <a:xfrm>
            <a:off x="251521" y="1268761"/>
            <a:ext cx="7159076" cy="646331"/>
          </a:xfrm>
          <a:prstGeom prst="rect">
            <a:avLst/>
          </a:prstGeom>
          <a:noFill/>
        </p:spPr>
        <p:txBody>
          <a:bodyPr wrap="none" rtlCol="0">
            <a:spAutoFit/>
          </a:bodyPr>
          <a:lstStyle/>
          <a:p>
            <a:pPr algn="l"/>
            <a:r>
              <a:rPr lang="en-US" dirty="0" smtClean="0"/>
              <a:t>GOME-2 scanning:		forward scan nadir viewing pixel</a:t>
            </a:r>
          </a:p>
          <a:p>
            <a:pPr algn="l"/>
            <a:r>
              <a:rPr lang="en-US" dirty="0" smtClean="0"/>
              <a:t>			</a:t>
            </a:r>
            <a:endParaRPr lang="en-GB" dirty="0" smtClean="0"/>
          </a:p>
        </p:txBody>
      </p:sp>
      <p:sp>
        <p:nvSpPr>
          <p:cNvPr id="8" name="TextBox 7"/>
          <p:cNvSpPr txBox="1"/>
          <p:nvPr/>
        </p:nvSpPr>
        <p:spPr>
          <a:xfrm>
            <a:off x="118583" y="6186790"/>
            <a:ext cx="2733312" cy="307777"/>
          </a:xfrm>
          <a:prstGeom prst="rect">
            <a:avLst/>
          </a:prstGeom>
          <a:noFill/>
        </p:spPr>
        <p:txBody>
          <a:bodyPr wrap="none" rtlCol="0">
            <a:spAutoFit/>
          </a:bodyPr>
          <a:lstStyle/>
          <a:p>
            <a:pPr algn="l"/>
            <a:r>
              <a:rPr lang="en-US" sz="1400" dirty="0" smtClean="0">
                <a:solidFill>
                  <a:srgbClr val="080808"/>
                </a:solidFill>
              </a:rPr>
              <a:t>Courtesy: H. Sihler, </a:t>
            </a:r>
            <a:r>
              <a:rPr lang="en-US" sz="1400" i="1" dirty="0" smtClean="0">
                <a:solidFill>
                  <a:srgbClr val="080808"/>
                </a:solidFill>
              </a:rPr>
              <a:t>MPIC, Mainz</a:t>
            </a:r>
            <a:endParaRPr lang="en-GB" sz="1400" i="1" dirty="0" smtClean="0">
              <a:solidFill>
                <a:srgbClr val="080808"/>
              </a:solidFill>
            </a:endParaRPr>
          </a:p>
        </p:txBody>
      </p:sp>
      <p:pic>
        <p:nvPicPr>
          <p:cNvPr id="314371" name="Picture 3"/>
          <p:cNvPicPr>
            <a:picLocks noChangeAspect="1" noChangeArrowheads="1"/>
          </p:cNvPicPr>
          <p:nvPr/>
        </p:nvPicPr>
        <p:blipFill>
          <a:blip r:embed="rId2" cstate="print"/>
          <a:srcRect/>
          <a:stretch>
            <a:fillRect/>
          </a:stretch>
        </p:blipFill>
        <p:spPr bwMode="auto">
          <a:xfrm>
            <a:off x="2179119" y="1700808"/>
            <a:ext cx="4847513" cy="3600400"/>
          </a:xfrm>
          <a:prstGeom prst="rect">
            <a:avLst/>
          </a:prstGeom>
          <a:noFill/>
          <a:ln w="9525">
            <a:noFill/>
            <a:miter lim="800000"/>
            <a:headEnd/>
            <a:tailEnd/>
          </a:ln>
        </p:spPr>
      </p:pic>
      <p:sp>
        <p:nvSpPr>
          <p:cNvPr id="9" name="TextBox 8"/>
          <p:cNvSpPr txBox="1"/>
          <p:nvPr/>
        </p:nvSpPr>
        <p:spPr>
          <a:xfrm>
            <a:off x="118582" y="1916833"/>
            <a:ext cx="1728192" cy="3693319"/>
          </a:xfrm>
          <a:prstGeom prst="rect">
            <a:avLst/>
          </a:prstGeom>
          <a:noFill/>
        </p:spPr>
        <p:txBody>
          <a:bodyPr wrap="square" rtlCol="0">
            <a:spAutoFit/>
          </a:bodyPr>
          <a:lstStyle/>
          <a:p>
            <a:pPr algn="l"/>
            <a:r>
              <a:rPr lang="en-US" b="0" dirty="0" smtClean="0">
                <a:solidFill>
                  <a:srgbClr val="080808"/>
                </a:solidFill>
              </a:rPr>
              <a:t>Using accumulated AVHRR channel 1 radiances,</a:t>
            </a:r>
          </a:p>
          <a:p>
            <a:pPr algn="l"/>
            <a:r>
              <a:rPr lang="en-US" b="0" dirty="0" smtClean="0">
                <a:solidFill>
                  <a:srgbClr val="080808"/>
                </a:solidFill>
              </a:rPr>
              <a:t>convolved with spectral response function within reported geo-location of one GOME-2 ground pixel</a:t>
            </a:r>
          </a:p>
        </p:txBody>
      </p:sp>
      <p:grpSp>
        <p:nvGrpSpPr>
          <p:cNvPr id="2" name="Group 13"/>
          <p:cNvGrpSpPr/>
          <p:nvPr/>
        </p:nvGrpSpPr>
        <p:grpSpPr>
          <a:xfrm>
            <a:off x="1248554" y="3933056"/>
            <a:ext cx="6693756" cy="2313548"/>
            <a:chOff x="1352600" y="3933056"/>
            <a:chExt cx="7251569" cy="2313548"/>
          </a:xfrm>
        </p:grpSpPr>
        <p:cxnSp>
          <p:nvCxnSpPr>
            <p:cNvPr id="12" name="Straight Arrow Connector 11"/>
            <p:cNvCxnSpPr/>
            <p:nvPr/>
          </p:nvCxnSpPr>
          <p:spPr bwMode="auto">
            <a:xfrm flipV="1">
              <a:off x="2288704" y="3933056"/>
              <a:ext cx="1152128" cy="1944216"/>
            </a:xfrm>
            <a:prstGeom prst="straightConnector1">
              <a:avLst/>
            </a:prstGeom>
            <a:solidFill>
              <a:schemeClr val="bg2"/>
            </a:solidFill>
            <a:ln w="19050" cap="flat" cmpd="sng" algn="ctr">
              <a:solidFill>
                <a:srgbClr val="990099"/>
              </a:solidFill>
              <a:prstDash val="solid"/>
              <a:round/>
              <a:headEnd type="none" w="med" len="med"/>
              <a:tailEnd type="arrow"/>
            </a:ln>
            <a:effectLst/>
          </p:spPr>
        </p:cxnSp>
        <p:sp>
          <p:nvSpPr>
            <p:cNvPr id="13" name="TextBox 12"/>
            <p:cNvSpPr txBox="1"/>
            <p:nvPr/>
          </p:nvSpPr>
          <p:spPr>
            <a:xfrm>
              <a:off x="1352600" y="5877272"/>
              <a:ext cx="7251569" cy="369332"/>
            </a:xfrm>
            <a:prstGeom prst="rect">
              <a:avLst/>
            </a:prstGeom>
            <a:noFill/>
          </p:spPr>
          <p:txBody>
            <a:bodyPr wrap="none" rtlCol="0">
              <a:spAutoFit/>
            </a:bodyPr>
            <a:lstStyle/>
            <a:p>
              <a:pPr algn="l"/>
              <a:r>
                <a:rPr lang="en-US" dirty="0" smtClean="0"/>
                <a:t>Corrected according to detector read-out timing: </a:t>
              </a:r>
              <a:r>
                <a:rPr lang="en-US" i="1" dirty="0" smtClean="0"/>
                <a:t>spatial aliasing</a:t>
              </a:r>
              <a:endParaRPr lang="en-GB" i="1" dirty="0" smtClean="0"/>
            </a:p>
          </p:txBody>
        </p:sp>
      </p:grpSp>
      <p:sp>
        <p:nvSpPr>
          <p:cNvPr id="14" name="TextBox 13"/>
          <p:cNvSpPr txBox="1"/>
          <p:nvPr/>
        </p:nvSpPr>
        <p:spPr>
          <a:xfrm>
            <a:off x="7230757" y="1844824"/>
            <a:ext cx="1728192" cy="3970318"/>
          </a:xfrm>
          <a:prstGeom prst="rect">
            <a:avLst/>
          </a:prstGeom>
          <a:noFill/>
        </p:spPr>
        <p:txBody>
          <a:bodyPr wrap="square" rtlCol="0">
            <a:spAutoFit/>
          </a:bodyPr>
          <a:lstStyle/>
          <a:p>
            <a:r>
              <a:rPr lang="en-US" b="0" i="1" dirty="0" smtClean="0">
                <a:solidFill>
                  <a:srgbClr val="7030A0"/>
                </a:solidFill>
              </a:rPr>
              <a:t>Plot shows:</a:t>
            </a:r>
          </a:p>
          <a:p>
            <a:pPr>
              <a:buFont typeface="Arial" pitchFamily="34" charset="0"/>
              <a:buChar char="•"/>
            </a:pPr>
            <a:r>
              <a:rPr lang="en-US" b="0" dirty="0" smtClean="0">
                <a:solidFill>
                  <a:srgbClr val="080808"/>
                </a:solidFill>
              </a:rPr>
              <a:t> Area of highest correlation (colored)</a:t>
            </a:r>
          </a:p>
          <a:p>
            <a:endParaRPr lang="en-US" b="0" dirty="0" smtClean="0">
              <a:solidFill>
                <a:srgbClr val="080808"/>
              </a:solidFill>
            </a:endParaRPr>
          </a:p>
          <a:p>
            <a:pPr>
              <a:buFont typeface="Arial" pitchFamily="34" charset="0"/>
              <a:buChar char="•"/>
            </a:pPr>
            <a:r>
              <a:rPr lang="en-US" b="0" dirty="0" smtClean="0">
                <a:solidFill>
                  <a:srgbClr val="080808"/>
                </a:solidFill>
              </a:rPr>
              <a:t> Geo-reference footprint of one pixel as reported in GOME-2 level-1 product (black square)</a:t>
            </a:r>
            <a:endParaRPr lang="en-GB" b="0" dirty="0" smtClean="0">
              <a:solidFill>
                <a:srgbClr val="080808"/>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5" name="Picture 3"/>
          <p:cNvPicPr>
            <a:picLocks noChangeAspect="1" noChangeArrowheads="1"/>
          </p:cNvPicPr>
          <p:nvPr/>
        </p:nvPicPr>
        <p:blipFill>
          <a:blip r:embed="rId2" cstate="print"/>
          <a:srcRect/>
          <a:stretch>
            <a:fillRect/>
          </a:stretch>
        </p:blipFill>
        <p:spPr bwMode="auto">
          <a:xfrm>
            <a:off x="2184889" y="1366839"/>
            <a:ext cx="4774223" cy="4124325"/>
          </a:xfrm>
          <a:prstGeom prst="rect">
            <a:avLst/>
          </a:prstGeom>
          <a:noFill/>
          <a:ln w="9525">
            <a:noFill/>
            <a:miter lim="800000"/>
            <a:headEnd/>
            <a:tailEnd/>
          </a:ln>
        </p:spPr>
      </p:pic>
      <p:pic>
        <p:nvPicPr>
          <p:cNvPr id="315394" name="Picture 2"/>
          <p:cNvPicPr>
            <a:picLocks noChangeAspect="1" noChangeArrowheads="1"/>
          </p:cNvPicPr>
          <p:nvPr/>
        </p:nvPicPr>
        <p:blipFill>
          <a:blip r:embed="rId3" cstate="print"/>
          <a:srcRect/>
          <a:stretch>
            <a:fillRect/>
          </a:stretch>
        </p:blipFill>
        <p:spPr bwMode="auto">
          <a:xfrm>
            <a:off x="2224454" y="1390650"/>
            <a:ext cx="4695092" cy="4076700"/>
          </a:xfrm>
          <a:prstGeom prst="rect">
            <a:avLst/>
          </a:prstGeom>
          <a:noFill/>
          <a:ln w="9525">
            <a:noFill/>
            <a:miter lim="800000"/>
            <a:headEnd/>
            <a:tailEnd/>
          </a:ln>
        </p:spPr>
      </p:pic>
      <p:sp>
        <p:nvSpPr>
          <p:cNvPr id="3" name="Rectangle 2"/>
          <p:cNvSpPr/>
          <p:nvPr/>
        </p:nvSpPr>
        <p:spPr>
          <a:xfrm>
            <a:off x="251520" y="260648"/>
            <a:ext cx="4572000" cy="954107"/>
          </a:xfrm>
          <a:prstGeom prst="rect">
            <a:avLst/>
          </a:prstGeom>
        </p:spPr>
        <p:txBody>
          <a:bodyPr>
            <a:spAutoFit/>
          </a:bodyPr>
          <a:lstStyle/>
          <a:p>
            <a:pPr algn="l"/>
            <a:r>
              <a:rPr lang="en-GB" sz="2000" b="0" dirty="0" smtClean="0">
                <a:solidFill>
                  <a:schemeClr val="bg1"/>
                </a:solidFill>
                <a:latin typeface="Arial" pitchFamily="34" charset="0"/>
              </a:rPr>
              <a:t>GOME-2 pointing and Geo-referencing</a:t>
            </a:r>
          </a:p>
          <a:p>
            <a:pPr algn="l"/>
            <a:r>
              <a:rPr lang="en-GB" b="0" dirty="0" smtClean="0">
                <a:solidFill>
                  <a:schemeClr val="bg1"/>
                </a:solidFill>
                <a:latin typeface="Arial" pitchFamily="34" charset="0"/>
              </a:rPr>
              <a:t>Forward and Back-scan – spatial aliasing / preliminary results!</a:t>
            </a:r>
            <a:endParaRPr lang="en-GB" dirty="0"/>
          </a:p>
        </p:txBody>
      </p:sp>
      <p:sp>
        <p:nvSpPr>
          <p:cNvPr id="4" name="TextBox 3"/>
          <p:cNvSpPr txBox="1"/>
          <p:nvPr/>
        </p:nvSpPr>
        <p:spPr>
          <a:xfrm>
            <a:off x="7895494" y="133353"/>
            <a:ext cx="1204546"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
        <p:nvSpPr>
          <p:cNvPr id="5" name="TextBox 4"/>
          <p:cNvSpPr txBox="1"/>
          <p:nvPr/>
        </p:nvSpPr>
        <p:spPr>
          <a:xfrm>
            <a:off x="7895494" y="581028"/>
            <a:ext cx="1204546" cy="461665"/>
          </a:xfrm>
          <a:prstGeom prst="rect">
            <a:avLst/>
          </a:prstGeom>
          <a:solidFill>
            <a:schemeClr val="accent4">
              <a:lumMod val="50000"/>
              <a:lumOff val="50000"/>
            </a:schemeClr>
          </a:solidFill>
        </p:spPr>
        <p:txBody>
          <a:bodyPr wrap="square" rtlCol="0">
            <a:spAutoFit/>
          </a:bodyPr>
          <a:lstStyle/>
          <a:p>
            <a:pPr algn="ctr"/>
            <a:r>
              <a:rPr lang="en-GB" sz="1200" dirty="0" smtClean="0"/>
              <a:t>GOME-2 FM2 </a:t>
            </a:r>
            <a:r>
              <a:rPr lang="en-GB" sz="1200" dirty="0" err="1" smtClean="0"/>
              <a:t>Metop</a:t>
            </a:r>
            <a:r>
              <a:rPr lang="en-GB" sz="1200" dirty="0" smtClean="0"/>
              <a:t>-B</a:t>
            </a:r>
            <a:endParaRPr lang="en-GB" sz="1200" dirty="0"/>
          </a:p>
        </p:txBody>
      </p:sp>
      <p:sp>
        <p:nvSpPr>
          <p:cNvPr id="8" name="TextBox 7"/>
          <p:cNvSpPr txBox="1"/>
          <p:nvPr/>
        </p:nvSpPr>
        <p:spPr>
          <a:xfrm>
            <a:off x="118583" y="6186790"/>
            <a:ext cx="2733312" cy="307777"/>
          </a:xfrm>
          <a:prstGeom prst="rect">
            <a:avLst/>
          </a:prstGeom>
          <a:noFill/>
        </p:spPr>
        <p:txBody>
          <a:bodyPr wrap="none" rtlCol="0">
            <a:spAutoFit/>
          </a:bodyPr>
          <a:lstStyle/>
          <a:p>
            <a:pPr algn="l"/>
            <a:r>
              <a:rPr lang="en-US" sz="1400" dirty="0" smtClean="0">
                <a:solidFill>
                  <a:srgbClr val="080808"/>
                </a:solidFill>
              </a:rPr>
              <a:t>Courtesy: H. Sihler, </a:t>
            </a:r>
            <a:r>
              <a:rPr lang="en-US" sz="1400" i="1" dirty="0" smtClean="0">
                <a:solidFill>
                  <a:srgbClr val="080808"/>
                </a:solidFill>
              </a:rPr>
              <a:t>MPIC, Mainz</a:t>
            </a:r>
            <a:endParaRPr lang="en-GB" sz="1400" i="1" dirty="0" smtClean="0">
              <a:solidFill>
                <a:srgbClr val="080808"/>
              </a:solidFill>
            </a:endParaRPr>
          </a:p>
        </p:txBody>
      </p:sp>
      <p:sp>
        <p:nvSpPr>
          <p:cNvPr id="9" name="TextBox 8"/>
          <p:cNvSpPr txBox="1"/>
          <p:nvPr/>
        </p:nvSpPr>
        <p:spPr>
          <a:xfrm>
            <a:off x="118582" y="1916833"/>
            <a:ext cx="1728192" cy="3693319"/>
          </a:xfrm>
          <a:prstGeom prst="rect">
            <a:avLst/>
          </a:prstGeom>
          <a:noFill/>
        </p:spPr>
        <p:txBody>
          <a:bodyPr wrap="square" rtlCol="0">
            <a:spAutoFit/>
          </a:bodyPr>
          <a:lstStyle/>
          <a:p>
            <a:pPr algn="l"/>
            <a:r>
              <a:rPr lang="en-US" b="0" dirty="0" smtClean="0">
                <a:solidFill>
                  <a:srgbClr val="080808"/>
                </a:solidFill>
              </a:rPr>
              <a:t>Using accumulated AVHRR channel 1 radiances,</a:t>
            </a:r>
          </a:p>
          <a:p>
            <a:pPr algn="l"/>
            <a:r>
              <a:rPr lang="en-US" b="0" dirty="0" smtClean="0">
                <a:solidFill>
                  <a:srgbClr val="080808"/>
                </a:solidFill>
              </a:rPr>
              <a:t>convolved with spectral response function within reported geo-location of one GOME-2 ground pixel</a:t>
            </a:r>
          </a:p>
        </p:txBody>
      </p:sp>
      <p:grpSp>
        <p:nvGrpSpPr>
          <p:cNvPr id="2" name="Group 13"/>
          <p:cNvGrpSpPr/>
          <p:nvPr/>
        </p:nvGrpSpPr>
        <p:grpSpPr>
          <a:xfrm>
            <a:off x="1248554" y="3861049"/>
            <a:ext cx="5915733" cy="2446531"/>
            <a:chOff x="1352600" y="3861048"/>
            <a:chExt cx="6408711" cy="2446531"/>
          </a:xfrm>
        </p:grpSpPr>
        <p:cxnSp>
          <p:nvCxnSpPr>
            <p:cNvPr id="12" name="Straight Arrow Connector 11"/>
            <p:cNvCxnSpPr/>
            <p:nvPr/>
          </p:nvCxnSpPr>
          <p:spPr bwMode="auto">
            <a:xfrm flipH="1" flipV="1">
              <a:off x="5457056" y="3861048"/>
              <a:ext cx="1728192" cy="1728192"/>
            </a:xfrm>
            <a:prstGeom prst="straightConnector1">
              <a:avLst/>
            </a:prstGeom>
            <a:solidFill>
              <a:schemeClr val="bg2"/>
            </a:solidFill>
            <a:ln w="19050" cap="flat" cmpd="sng" algn="ctr">
              <a:solidFill>
                <a:srgbClr val="990099"/>
              </a:solidFill>
              <a:prstDash val="solid"/>
              <a:round/>
              <a:headEnd type="none" w="med" len="med"/>
              <a:tailEnd type="arrow"/>
            </a:ln>
            <a:effectLst/>
          </p:spPr>
        </p:cxnSp>
        <p:sp>
          <p:nvSpPr>
            <p:cNvPr id="13" name="TextBox 12"/>
            <p:cNvSpPr txBox="1"/>
            <p:nvPr/>
          </p:nvSpPr>
          <p:spPr>
            <a:xfrm>
              <a:off x="1352600" y="5661248"/>
              <a:ext cx="6408711" cy="646331"/>
            </a:xfrm>
            <a:prstGeom prst="rect">
              <a:avLst/>
            </a:prstGeom>
            <a:noFill/>
          </p:spPr>
          <p:txBody>
            <a:bodyPr wrap="square" rtlCol="0">
              <a:spAutoFit/>
            </a:bodyPr>
            <a:lstStyle/>
            <a:p>
              <a:pPr algn="l"/>
              <a:r>
                <a:rPr lang="en-US" dirty="0" smtClean="0">
                  <a:solidFill>
                    <a:srgbClr val="7030A0"/>
                  </a:solidFill>
                </a:rPr>
                <a:t>Distorted (squeezed) Western pixel because of scan mirror turn during detector read-out</a:t>
              </a:r>
              <a:endParaRPr lang="en-GB" i="1" dirty="0" smtClean="0">
                <a:solidFill>
                  <a:srgbClr val="7030A0"/>
                </a:solidFill>
              </a:endParaRPr>
            </a:p>
          </p:txBody>
        </p:sp>
      </p:grpSp>
      <p:sp>
        <p:nvSpPr>
          <p:cNvPr id="14" name="TextBox 13"/>
          <p:cNvSpPr txBox="1"/>
          <p:nvPr/>
        </p:nvSpPr>
        <p:spPr>
          <a:xfrm>
            <a:off x="7230757" y="1906954"/>
            <a:ext cx="1728192" cy="3970318"/>
          </a:xfrm>
          <a:prstGeom prst="rect">
            <a:avLst/>
          </a:prstGeom>
          <a:noFill/>
        </p:spPr>
        <p:txBody>
          <a:bodyPr wrap="square" rtlCol="0">
            <a:spAutoFit/>
          </a:bodyPr>
          <a:lstStyle/>
          <a:p>
            <a:r>
              <a:rPr lang="en-US" b="0" i="1" dirty="0" smtClean="0">
                <a:solidFill>
                  <a:srgbClr val="7030A0"/>
                </a:solidFill>
              </a:rPr>
              <a:t>Plot shows:</a:t>
            </a:r>
          </a:p>
          <a:p>
            <a:pPr>
              <a:buFont typeface="Arial" pitchFamily="34" charset="0"/>
              <a:buChar char="•"/>
            </a:pPr>
            <a:r>
              <a:rPr lang="en-US" b="0" dirty="0" smtClean="0">
                <a:solidFill>
                  <a:srgbClr val="080808"/>
                </a:solidFill>
              </a:rPr>
              <a:t> Area of highest correlation (colored)</a:t>
            </a:r>
          </a:p>
          <a:p>
            <a:endParaRPr lang="en-US" b="0" dirty="0" smtClean="0">
              <a:solidFill>
                <a:srgbClr val="080808"/>
              </a:solidFill>
            </a:endParaRPr>
          </a:p>
          <a:p>
            <a:pPr>
              <a:buFont typeface="Arial" pitchFamily="34" charset="0"/>
              <a:buChar char="•"/>
            </a:pPr>
            <a:r>
              <a:rPr lang="en-US" b="0" dirty="0" smtClean="0">
                <a:solidFill>
                  <a:srgbClr val="080808"/>
                </a:solidFill>
              </a:rPr>
              <a:t> Geo-reference footprint of one pixel as reported in GOME-2 level-1 product (black square)</a:t>
            </a:r>
            <a:endParaRPr lang="en-GB" b="0" dirty="0" smtClean="0">
              <a:solidFill>
                <a:srgbClr val="080808"/>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3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Picture 2"/>
          <p:cNvPicPr>
            <a:picLocks noChangeAspect="1" noChangeArrowheads="1"/>
          </p:cNvPicPr>
          <p:nvPr/>
        </p:nvPicPr>
        <p:blipFill>
          <a:blip r:embed="rId2" cstate="print"/>
          <a:srcRect/>
          <a:stretch>
            <a:fillRect/>
          </a:stretch>
        </p:blipFill>
        <p:spPr bwMode="auto">
          <a:xfrm>
            <a:off x="1647368" y="1938228"/>
            <a:ext cx="5742407" cy="4011052"/>
          </a:xfrm>
          <a:prstGeom prst="rect">
            <a:avLst/>
          </a:prstGeom>
          <a:noFill/>
          <a:ln w="9525">
            <a:noFill/>
            <a:miter lim="800000"/>
            <a:headEnd/>
            <a:tailEnd/>
          </a:ln>
        </p:spPr>
      </p:pic>
      <p:sp>
        <p:nvSpPr>
          <p:cNvPr id="3" name="Rectangle 2"/>
          <p:cNvSpPr/>
          <p:nvPr/>
        </p:nvSpPr>
        <p:spPr>
          <a:xfrm>
            <a:off x="251520" y="260649"/>
            <a:ext cx="4572000" cy="677108"/>
          </a:xfrm>
          <a:prstGeom prst="rect">
            <a:avLst/>
          </a:prstGeom>
        </p:spPr>
        <p:txBody>
          <a:bodyPr>
            <a:spAutoFit/>
          </a:bodyPr>
          <a:lstStyle/>
          <a:p>
            <a:pPr algn="l"/>
            <a:r>
              <a:rPr lang="en-GB" sz="2000" b="0" dirty="0" smtClean="0">
                <a:solidFill>
                  <a:schemeClr val="bg1"/>
                </a:solidFill>
                <a:latin typeface="Arial" pitchFamily="34" charset="0"/>
              </a:rPr>
              <a:t>GOME-2 pointing and Geo-referencing</a:t>
            </a:r>
          </a:p>
          <a:p>
            <a:pPr algn="l"/>
            <a:r>
              <a:rPr lang="en-GB" b="0" dirty="0" smtClean="0">
                <a:solidFill>
                  <a:schemeClr val="bg1"/>
                </a:solidFill>
                <a:latin typeface="Arial" pitchFamily="34" charset="0"/>
              </a:rPr>
              <a:t>Forward and Back-scan – spatial aliasing</a:t>
            </a:r>
            <a:endParaRPr lang="en-GB" dirty="0"/>
          </a:p>
        </p:txBody>
      </p:sp>
      <p:sp>
        <p:nvSpPr>
          <p:cNvPr id="4" name="TextBox 3"/>
          <p:cNvSpPr txBox="1"/>
          <p:nvPr/>
        </p:nvSpPr>
        <p:spPr>
          <a:xfrm>
            <a:off x="7895494" y="133353"/>
            <a:ext cx="1204546"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
        <p:nvSpPr>
          <p:cNvPr id="5" name="TextBox 4"/>
          <p:cNvSpPr txBox="1"/>
          <p:nvPr/>
        </p:nvSpPr>
        <p:spPr>
          <a:xfrm>
            <a:off x="7895494" y="581028"/>
            <a:ext cx="1204546" cy="461665"/>
          </a:xfrm>
          <a:prstGeom prst="rect">
            <a:avLst/>
          </a:prstGeom>
          <a:solidFill>
            <a:schemeClr val="accent4">
              <a:lumMod val="50000"/>
              <a:lumOff val="50000"/>
            </a:schemeClr>
          </a:solidFill>
        </p:spPr>
        <p:txBody>
          <a:bodyPr wrap="square" rtlCol="0">
            <a:spAutoFit/>
          </a:bodyPr>
          <a:lstStyle/>
          <a:p>
            <a:pPr algn="ctr"/>
            <a:r>
              <a:rPr lang="en-GB" sz="1200" dirty="0" smtClean="0"/>
              <a:t>GOME-2 FM2 </a:t>
            </a:r>
            <a:r>
              <a:rPr lang="en-GB" sz="1200" dirty="0" err="1" smtClean="0"/>
              <a:t>Metop</a:t>
            </a:r>
            <a:r>
              <a:rPr lang="en-GB" sz="1200" dirty="0" smtClean="0"/>
              <a:t>-B</a:t>
            </a:r>
            <a:endParaRPr lang="en-GB" sz="1200" dirty="0"/>
          </a:p>
        </p:txBody>
      </p:sp>
      <p:sp>
        <p:nvSpPr>
          <p:cNvPr id="6" name="TextBox 5"/>
          <p:cNvSpPr txBox="1"/>
          <p:nvPr/>
        </p:nvSpPr>
        <p:spPr>
          <a:xfrm>
            <a:off x="251520" y="1268761"/>
            <a:ext cx="7047955" cy="646331"/>
          </a:xfrm>
          <a:prstGeom prst="rect">
            <a:avLst/>
          </a:prstGeom>
          <a:noFill/>
        </p:spPr>
        <p:txBody>
          <a:bodyPr wrap="none" rtlCol="0">
            <a:spAutoFit/>
          </a:bodyPr>
          <a:lstStyle/>
          <a:p>
            <a:pPr algn="l"/>
            <a:r>
              <a:rPr lang="en-US" dirty="0" smtClean="0"/>
              <a:t>GOME-2 scanning:	</a:t>
            </a:r>
            <a:r>
              <a:rPr lang="en-US" dirty="0" smtClean="0"/>
              <a:t>4 </a:t>
            </a:r>
            <a:r>
              <a:rPr lang="en-US" dirty="0" smtClean="0"/>
              <a:t>seconds forward direction (24 pixel)</a:t>
            </a:r>
          </a:p>
          <a:p>
            <a:pPr algn="l"/>
            <a:r>
              <a:rPr lang="en-US" dirty="0" smtClean="0"/>
              <a:t>			2 seconds backward direction (8 pixels) </a:t>
            </a:r>
            <a:endParaRPr lang="en-GB" dirty="0" smtClean="0"/>
          </a:p>
        </p:txBody>
      </p:sp>
      <p:sp>
        <p:nvSpPr>
          <p:cNvPr id="7" name="TextBox 6"/>
          <p:cNvSpPr txBox="1"/>
          <p:nvPr/>
        </p:nvSpPr>
        <p:spPr>
          <a:xfrm>
            <a:off x="118583" y="6186790"/>
            <a:ext cx="2733312" cy="307777"/>
          </a:xfrm>
          <a:prstGeom prst="rect">
            <a:avLst/>
          </a:prstGeom>
          <a:noFill/>
        </p:spPr>
        <p:txBody>
          <a:bodyPr wrap="none" rtlCol="0">
            <a:spAutoFit/>
          </a:bodyPr>
          <a:lstStyle/>
          <a:p>
            <a:pPr algn="l"/>
            <a:r>
              <a:rPr lang="en-US" sz="1400" dirty="0" smtClean="0">
                <a:solidFill>
                  <a:srgbClr val="080808"/>
                </a:solidFill>
              </a:rPr>
              <a:t>Courtesy: H. Sihler, </a:t>
            </a:r>
            <a:r>
              <a:rPr lang="en-US" sz="1400" i="1" dirty="0" smtClean="0">
                <a:solidFill>
                  <a:srgbClr val="080808"/>
                </a:solidFill>
              </a:rPr>
              <a:t>MPIC, Mainz</a:t>
            </a:r>
            <a:endParaRPr lang="en-GB" sz="1400" i="1" dirty="0" smtClean="0">
              <a:solidFill>
                <a:srgbClr val="080808"/>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a:xfrm>
            <a:off x="251520" y="116632"/>
            <a:ext cx="8446477" cy="576064"/>
          </a:xfrm>
          <a:prstGeom prst="rect">
            <a:avLst/>
          </a:prstGeom>
        </p:spPr>
        <p:txBody>
          <a:bodyPr/>
          <a:lstStyle/>
          <a:p>
            <a:pPr eaLnBrk="0" fontAlgn="base" hangingPunct="0">
              <a:spcBef>
                <a:spcPct val="0"/>
              </a:spcBef>
              <a:spcAft>
                <a:spcPct val="0"/>
              </a:spcAft>
              <a:defRPr/>
            </a:pPr>
            <a:r>
              <a:rPr lang="en-GB" sz="2800" kern="0" dirty="0">
                <a:solidFill>
                  <a:srgbClr val="FFFFFF"/>
                </a:solidFill>
                <a:latin typeface="Arial" pitchFamily="34" charset="0"/>
                <a:cs typeface="Arial" pitchFamily="34" charset="0"/>
              </a:rPr>
              <a:t>Summary</a:t>
            </a:r>
          </a:p>
          <a:p>
            <a:pPr eaLnBrk="0" fontAlgn="base" hangingPunct="0">
              <a:spcBef>
                <a:spcPct val="0"/>
              </a:spcBef>
              <a:spcAft>
                <a:spcPct val="0"/>
              </a:spcAft>
              <a:defRPr/>
            </a:pPr>
            <a:r>
              <a:rPr lang="en-US" sz="2000" kern="0" dirty="0">
                <a:solidFill>
                  <a:srgbClr val="FFFFFF"/>
                </a:solidFill>
                <a:latin typeface="Arial" pitchFamily="34" charset="0"/>
                <a:cs typeface="Arial" pitchFamily="34" charset="0"/>
              </a:rPr>
              <a:t>GOME-2 inter-calibration (AVHRR/</a:t>
            </a:r>
            <a:r>
              <a:rPr lang="en-US" sz="2000" kern="0" dirty="0" err="1">
                <a:solidFill>
                  <a:srgbClr val="FFFFFF"/>
                </a:solidFill>
                <a:latin typeface="Arial" pitchFamily="34" charset="0"/>
                <a:cs typeface="Arial" pitchFamily="34" charset="0"/>
              </a:rPr>
              <a:t>Seviri</a:t>
            </a:r>
            <a:r>
              <a:rPr lang="en-US" sz="2000" kern="0" dirty="0">
                <a:solidFill>
                  <a:srgbClr val="FFFFFF"/>
                </a:solidFill>
                <a:latin typeface="Arial" pitchFamily="34" charset="0"/>
                <a:cs typeface="Arial" pitchFamily="34" charset="0"/>
              </a:rPr>
              <a:t>/</a:t>
            </a:r>
            <a:r>
              <a:rPr lang="en-US" sz="2000" kern="0" dirty="0" err="1">
                <a:solidFill>
                  <a:srgbClr val="FFFFFF"/>
                </a:solidFill>
                <a:latin typeface="Arial" pitchFamily="34" charset="0"/>
                <a:cs typeface="Arial" pitchFamily="34" charset="0"/>
              </a:rPr>
              <a:t>PMAp</a:t>
            </a:r>
            <a:r>
              <a:rPr lang="en-US" sz="2000" kern="0" dirty="0">
                <a:solidFill>
                  <a:srgbClr val="FFFFFF"/>
                </a:solidFill>
                <a:latin typeface="Arial" pitchFamily="34" charset="0"/>
                <a:cs typeface="Arial" pitchFamily="34" charset="0"/>
              </a:rPr>
              <a:t>)</a:t>
            </a:r>
            <a:endParaRPr lang="en-GB" sz="2000" kern="0" dirty="0">
              <a:solidFill>
                <a:srgbClr val="FFFFFF"/>
              </a:solidFill>
              <a:latin typeface="Arial" pitchFamily="34" charset="0"/>
              <a:cs typeface="Arial" pitchFamily="34" charset="0"/>
            </a:endParaRPr>
          </a:p>
        </p:txBody>
      </p:sp>
      <p:sp>
        <p:nvSpPr>
          <p:cNvPr id="18" name="TextBox 17"/>
          <p:cNvSpPr txBox="1"/>
          <p:nvPr/>
        </p:nvSpPr>
        <p:spPr>
          <a:xfrm>
            <a:off x="251520" y="1268760"/>
            <a:ext cx="7245113" cy="5416868"/>
          </a:xfrm>
          <a:prstGeom prst="rect">
            <a:avLst/>
          </a:prstGeom>
          <a:noFill/>
        </p:spPr>
        <p:txBody>
          <a:bodyPr wrap="square" rtlCol="0">
            <a:spAutoFit/>
          </a:bodyPr>
          <a:lstStyle/>
          <a:p>
            <a:pPr eaLnBrk="0" fontAlgn="base" hangingPunct="0">
              <a:spcBef>
                <a:spcPct val="0"/>
              </a:spcBef>
              <a:spcAft>
                <a:spcPct val="0"/>
              </a:spcAft>
              <a:buFont typeface="Arial" pitchFamily="34" charset="0"/>
              <a:buChar char="•"/>
            </a:pPr>
            <a:r>
              <a:rPr lang="en-GB" sz="2000" dirty="0">
                <a:solidFill>
                  <a:srgbClr val="990099"/>
                </a:solidFill>
                <a:latin typeface="Arial" pitchFamily="34" charset="0"/>
                <a:cs typeface="Arial" pitchFamily="34" charset="0"/>
              </a:rPr>
              <a:t> GOME-2 / </a:t>
            </a:r>
            <a:r>
              <a:rPr lang="en-GB" sz="2000" dirty="0" err="1">
                <a:solidFill>
                  <a:srgbClr val="990099"/>
                </a:solidFill>
                <a:latin typeface="Arial" pitchFamily="34" charset="0"/>
                <a:cs typeface="Arial" pitchFamily="34" charset="0"/>
              </a:rPr>
              <a:t>Metop</a:t>
            </a:r>
            <a:r>
              <a:rPr lang="en-GB" sz="2000" dirty="0">
                <a:solidFill>
                  <a:srgbClr val="990099"/>
                </a:solidFill>
                <a:latin typeface="Arial" pitchFamily="34" charset="0"/>
                <a:cs typeface="Arial" pitchFamily="34" charset="0"/>
              </a:rPr>
              <a:t>-A channel 3/4 </a:t>
            </a:r>
            <a:r>
              <a:rPr lang="en-GB" sz="2000" dirty="0" err="1">
                <a:solidFill>
                  <a:srgbClr val="990099"/>
                </a:solidFill>
                <a:latin typeface="Arial" pitchFamily="34" charset="0"/>
                <a:cs typeface="Arial" pitchFamily="34" charset="0"/>
              </a:rPr>
              <a:t>vs</a:t>
            </a:r>
            <a:r>
              <a:rPr lang="en-GB" sz="2000" dirty="0">
                <a:solidFill>
                  <a:srgbClr val="990099"/>
                </a:solidFill>
                <a:latin typeface="Arial" pitchFamily="34" charset="0"/>
                <a:cs typeface="Arial" pitchFamily="34" charset="0"/>
              </a:rPr>
              <a:t> AVHRR / </a:t>
            </a:r>
            <a:r>
              <a:rPr lang="en-GB" sz="2000" dirty="0" err="1">
                <a:solidFill>
                  <a:srgbClr val="990099"/>
                </a:solidFill>
                <a:latin typeface="Arial" pitchFamily="34" charset="0"/>
                <a:cs typeface="Arial" pitchFamily="34" charset="0"/>
              </a:rPr>
              <a:t>Metop</a:t>
            </a:r>
            <a:r>
              <a:rPr lang="en-GB" sz="2000" dirty="0">
                <a:solidFill>
                  <a:srgbClr val="990099"/>
                </a:solidFill>
                <a:latin typeface="Arial" pitchFamily="34" charset="0"/>
                <a:cs typeface="Arial" pitchFamily="34" charset="0"/>
              </a:rPr>
              <a:t>-A channel 1</a:t>
            </a:r>
          </a:p>
          <a:p>
            <a:pPr eaLnBrk="0" fontAlgn="base" hangingPunct="0">
              <a:spcBef>
                <a:spcPct val="0"/>
              </a:spcBef>
              <a:spcAft>
                <a:spcPct val="0"/>
              </a:spcAft>
            </a:pPr>
            <a:r>
              <a:rPr lang="en-GB" sz="2000" dirty="0">
                <a:solidFill>
                  <a:srgbClr val="1C1C1C"/>
                </a:solidFill>
                <a:latin typeface="Arial" pitchFamily="34" charset="0"/>
                <a:cs typeface="Arial" pitchFamily="34" charset="0"/>
              </a:rPr>
              <a:t>Scale factor of 0.89</a:t>
            </a:r>
          </a:p>
          <a:p>
            <a:pPr eaLnBrk="0" fontAlgn="base" hangingPunct="0">
              <a:spcBef>
                <a:spcPct val="0"/>
              </a:spcBef>
              <a:spcAft>
                <a:spcPct val="0"/>
              </a:spcAft>
            </a:pPr>
            <a:r>
              <a:rPr lang="en-GB" sz="2000" dirty="0">
                <a:solidFill>
                  <a:srgbClr val="1C1C1C"/>
                </a:solidFill>
                <a:latin typeface="Arial" pitchFamily="34" charset="0"/>
                <a:cs typeface="Arial" pitchFamily="34" charset="0"/>
              </a:rPr>
              <a:t>(</a:t>
            </a:r>
            <a:r>
              <a:rPr lang="en-GB" i="1" dirty="0">
                <a:solidFill>
                  <a:srgbClr val="1C1C1C"/>
                </a:solidFill>
                <a:latin typeface="Arial" pitchFamily="34" charset="0"/>
                <a:cs typeface="Arial" pitchFamily="34" charset="0"/>
              </a:rPr>
              <a:t>2007 to 2011, 2011 to 2013 after correction of GOME-2 data, spatial aliasing accounted for by empirical correlation optimisation)</a:t>
            </a:r>
            <a:endParaRPr lang="en-GB" sz="2000" i="1" dirty="0">
              <a:solidFill>
                <a:srgbClr val="1C1C1C"/>
              </a:solidFill>
              <a:latin typeface="Arial" pitchFamily="34" charset="0"/>
              <a:cs typeface="Arial" pitchFamily="34" charset="0"/>
            </a:endParaRPr>
          </a:p>
          <a:p>
            <a:pPr eaLnBrk="0" fontAlgn="base" hangingPunct="0">
              <a:spcBef>
                <a:spcPct val="0"/>
              </a:spcBef>
              <a:spcAft>
                <a:spcPct val="0"/>
              </a:spcAft>
            </a:pPr>
            <a:endParaRPr lang="en-GB" sz="2000" dirty="0">
              <a:solidFill>
                <a:srgbClr val="990099"/>
              </a:solidFill>
              <a:latin typeface="Arial" pitchFamily="34" charset="0"/>
              <a:cs typeface="Arial" pitchFamily="34" charset="0"/>
            </a:endParaRPr>
          </a:p>
          <a:p>
            <a:pPr eaLnBrk="0" fontAlgn="base" hangingPunct="0">
              <a:spcBef>
                <a:spcPct val="0"/>
              </a:spcBef>
              <a:spcAft>
                <a:spcPct val="0"/>
              </a:spcAft>
              <a:buFont typeface="Arial" pitchFamily="34" charset="0"/>
              <a:buChar char="•"/>
            </a:pPr>
            <a:r>
              <a:rPr lang="en-GB" sz="2000" dirty="0">
                <a:solidFill>
                  <a:srgbClr val="990099"/>
                </a:solidFill>
                <a:latin typeface="Arial" pitchFamily="34" charset="0"/>
                <a:cs typeface="Arial" pitchFamily="34" charset="0"/>
              </a:rPr>
              <a:t> GOME-2 / </a:t>
            </a:r>
            <a:r>
              <a:rPr lang="en-GB" sz="2000" dirty="0" err="1">
                <a:solidFill>
                  <a:srgbClr val="990099"/>
                </a:solidFill>
                <a:latin typeface="Arial" pitchFamily="34" charset="0"/>
                <a:cs typeface="Arial" pitchFamily="34" charset="0"/>
              </a:rPr>
              <a:t>Metop</a:t>
            </a:r>
            <a:r>
              <a:rPr lang="en-GB" sz="2000" dirty="0">
                <a:solidFill>
                  <a:srgbClr val="990099"/>
                </a:solidFill>
                <a:latin typeface="Arial" pitchFamily="34" charset="0"/>
                <a:cs typeface="Arial" pitchFamily="34" charset="0"/>
              </a:rPr>
              <a:t>-B channel 3/4 </a:t>
            </a:r>
            <a:r>
              <a:rPr lang="en-GB" sz="2000" dirty="0" err="1">
                <a:solidFill>
                  <a:srgbClr val="990099"/>
                </a:solidFill>
                <a:latin typeface="Arial" pitchFamily="34" charset="0"/>
                <a:cs typeface="Arial" pitchFamily="34" charset="0"/>
              </a:rPr>
              <a:t>vs</a:t>
            </a:r>
            <a:r>
              <a:rPr lang="en-GB" sz="2000" dirty="0">
                <a:solidFill>
                  <a:srgbClr val="990099"/>
                </a:solidFill>
                <a:latin typeface="Arial" pitchFamily="34" charset="0"/>
                <a:cs typeface="Arial" pitchFamily="34" charset="0"/>
              </a:rPr>
              <a:t> </a:t>
            </a:r>
            <a:r>
              <a:rPr lang="en-GB" sz="2000" dirty="0" err="1">
                <a:solidFill>
                  <a:srgbClr val="990099"/>
                </a:solidFill>
                <a:latin typeface="Arial" pitchFamily="34" charset="0"/>
                <a:cs typeface="Arial" pitchFamily="34" charset="0"/>
              </a:rPr>
              <a:t>Seviri</a:t>
            </a:r>
            <a:r>
              <a:rPr lang="en-GB" sz="2000" dirty="0">
                <a:solidFill>
                  <a:srgbClr val="990099"/>
                </a:solidFill>
                <a:latin typeface="Arial" pitchFamily="34" charset="0"/>
                <a:cs typeface="Arial" pitchFamily="34" charset="0"/>
              </a:rPr>
              <a:t> / MSG-3 channel 1</a:t>
            </a:r>
          </a:p>
          <a:p>
            <a:pPr eaLnBrk="0" fontAlgn="base" hangingPunct="0">
              <a:spcBef>
                <a:spcPct val="0"/>
              </a:spcBef>
              <a:spcAft>
                <a:spcPct val="0"/>
              </a:spcAft>
            </a:pPr>
            <a:r>
              <a:rPr lang="en-GB" sz="2000" dirty="0">
                <a:solidFill>
                  <a:srgbClr val="1C1C1C"/>
                </a:solidFill>
                <a:latin typeface="Arial" pitchFamily="34" charset="0"/>
                <a:cs typeface="Arial" pitchFamily="34" charset="0"/>
              </a:rPr>
              <a:t>Scale factor of ~0.92</a:t>
            </a:r>
          </a:p>
          <a:p>
            <a:pPr eaLnBrk="0" fontAlgn="base" hangingPunct="0">
              <a:spcBef>
                <a:spcPct val="0"/>
              </a:spcBef>
              <a:spcAft>
                <a:spcPct val="0"/>
              </a:spcAft>
            </a:pPr>
            <a:r>
              <a:rPr lang="en-GB" sz="2000" dirty="0">
                <a:solidFill>
                  <a:srgbClr val="1C1C1C"/>
                </a:solidFill>
                <a:latin typeface="Arial" pitchFamily="34" charset="0"/>
                <a:cs typeface="Arial" pitchFamily="34" charset="0"/>
              </a:rPr>
              <a:t>(</a:t>
            </a:r>
            <a:r>
              <a:rPr lang="en-GB" i="1" dirty="0">
                <a:solidFill>
                  <a:srgbClr val="1C1C1C"/>
                </a:solidFill>
                <a:latin typeface="Arial" pitchFamily="34" charset="0"/>
                <a:cs typeface="Arial" pitchFamily="34" charset="0"/>
              </a:rPr>
              <a:t>2013, no correction of GOME-2 data, no spatial aliasing)</a:t>
            </a:r>
          </a:p>
          <a:p>
            <a:pPr eaLnBrk="0" fontAlgn="base" hangingPunct="0">
              <a:spcBef>
                <a:spcPct val="0"/>
              </a:spcBef>
              <a:spcAft>
                <a:spcPct val="0"/>
              </a:spcAft>
            </a:pPr>
            <a:endParaRPr lang="en-US" i="1" dirty="0">
              <a:solidFill>
                <a:srgbClr val="1C1C1C"/>
              </a:solidFill>
              <a:latin typeface="Arial" pitchFamily="34" charset="0"/>
              <a:cs typeface="Arial" pitchFamily="34" charset="0"/>
            </a:endParaRPr>
          </a:p>
          <a:p>
            <a:pPr eaLnBrk="0" fontAlgn="base" hangingPunct="0">
              <a:spcBef>
                <a:spcPct val="0"/>
              </a:spcBef>
              <a:spcAft>
                <a:spcPct val="0"/>
              </a:spcAft>
              <a:buFont typeface="Arial" pitchFamily="34" charset="0"/>
              <a:buChar char="•"/>
            </a:pPr>
            <a:r>
              <a:rPr lang="en-GB" dirty="0">
                <a:solidFill>
                  <a:srgbClr val="990099"/>
                </a:solidFill>
                <a:latin typeface="Arial" pitchFamily="34" charset="0"/>
                <a:cs typeface="Arial" pitchFamily="34" charset="0"/>
              </a:rPr>
              <a:t> </a:t>
            </a:r>
            <a:r>
              <a:rPr lang="en-GB" sz="2000" dirty="0" err="1">
                <a:solidFill>
                  <a:srgbClr val="990099"/>
                </a:solidFill>
                <a:latin typeface="Arial" pitchFamily="34" charset="0"/>
                <a:cs typeface="Arial" pitchFamily="34" charset="0"/>
              </a:rPr>
              <a:t>PMAp</a:t>
            </a:r>
            <a:r>
              <a:rPr lang="en-GB" sz="2000" dirty="0">
                <a:solidFill>
                  <a:srgbClr val="990099"/>
                </a:solidFill>
                <a:latin typeface="Arial" pitchFamily="34" charset="0"/>
                <a:cs typeface="Arial" pitchFamily="34" charset="0"/>
              </a:rPr>
              <a:t>: GOME-2/(IASI) AVHRR inter-calibration</a:t>
            </a:r>
          </a:p>
          <a:p>
            <a:pPr eaLnBrk="0" fontAlgn="base" hangingPunct="0">
              <a:spcBef>
                <a:spcPct val="0"/>
              </a:spcBef>
              <a:spcAft>
                <a:spcPct val="0"/>
              </a:spcAft>
            </a:pPr>
            <a:r>
              <a:rPr lang="en-US" dirty="0">
                <a:solidFill>
                  <a:srgbClr val="080808"/>
                </a:solidFill>
                <a:latin typeface="Arial" pitchFamily="34" charset="0"/>
                <a:cs typeface="Arial" pitchFamily="34" charset="0"/>
              </a:rPr>
              <a:t>Towards continuous (operational) calibration for consistency with GOME-2 main science </a:t>
            </a:r>
            <a:r>
              <a:rPr lang="en-US" dirty="0" smtClean="0">
                <a:solidFill>
                  <a:srgbClr val="080808"/>
                </a:solidFill>
                <a:latin typeface="Arial" pitchFamily="34" charset="0"/>
                <a:cs typeface="Arial" pitchFamily="34" charset="0"/>
              </a:rPr>
              <a:t>channels</a:t>
            </a:r>
          </a:p>
          <a:p>
            <a:pPr eaLnBrk="0" fontAlgn="base" hangingPunct="0">
              <a:spcBef>
                <a:spcPct val="0"/>
              </a:spcBef>
              <a:spcAft>
                <a:spcPct val="0"/>
              </a:spcAft>
            </a:pPr>
            <a:endParaRPr lang="en-US" dirty="0">
              <a:solidFill>
                <a:srgbClr val="080808"/>
              </a:solidFill>
              <a:latin typeface="Arial" pitchFamily="34" charset="0"/>
              <a:cs typeface="Arial" pitchFamily="34" charset="0"/>
            </a:endParaRPr>
          </a:p>
          <a:p>
            <a:pPr eaLnBrk="0" fontAlgn="base" hangingPunct="0">
              <a:spcBef>
                <a:spcPct val="0"/>
              </a:spcBef>
              <a:spcAft>
                <a:spcPct val="0"/>
              </a:spcAft>
              <a:buFont typeface="Arial" pitchFamily="34" charset="0"/>
              <a:buChar char="•"/>
            </a:pPr>
            <a:r>
              <a:rPr lang="en-GB" sz="2000" dirty="0" smtClean="0">
                <a:solidFill>
                  <a:srgbClr val="990099"/>
                </a:solidFill>
                <a:latin typeface="Arial" pitchFamily="34" charset="0"/>
                <a:cs typeface="Arial" pitchFamily="34" charset="0"/>
              </a:rPr>
              <a:t> AVHRR inter-calibration of GOME-2 geo-reference data</a:t>
            </a:r>
          </a:p>
          <a:p>
            <a:pPr eaLnBrk="0" fontAlgn="base" hangingPunct="0">
              <a:spcBef>
                <a:spcPct val="0"/>
              </a:spcBef>
              <a:spcAft>
                <a:spcPct val="0"/>
              </a:spcAft>
            </a:pPr>
            <a:r>
              <a:rPr lang="en-US" dirty="0">
                <a:solidFill>
                  <a:srgbClr val="080808"/>
                </a:solidFill>
                <a:latin typeface="Arial" pitchFamily="34" charset="0"/>
                <a:cs typeface="Arial" pitchFamily="34" charset="0"/>
              </a:rPr>
              <a:t>Calibrating aspects of spatial aliasing and its radiometric effect in GOME-2 radiances by </a:t>
            </a:r>
            <a:r>
              <a:rPr lang="en-US" dirty="0" smtClean="0">
                <a:solidFill>
                  <a:srgbClr val="080808"/>
                </a:solidFill>
                <a:latin typeface="Arial" pitchFamily="34" charset="0"/>
                <a:cs typeface="Arial" pitchFamily="34" charset="0"/>
              </a:rPr>
              <a:t>using </a:t>
            </a:r>
            <a:r>
              <a:rPr lang="en-US" dirty="0">
                <a:solidFill>
                  <a:srgbClr val="080808"/>
                </a:solidFill>
                <a:latin typeface="Arial" pitchFamily="34" charset="0"/>
                <a:cs typeface="Arial" pitchFamily="34" charset="0"/>
              </a:rPr>
              <a:t>AVHRR co-relation statistics</a:t>
            </a:r>
            <a:endParaRPr lang="en-GB" dirty="0">
              <a:solidFill>
                <a:srgbClr val="080808"/>
              </a:solidFill>
              <a:latin typeface="Arial" pitchFamily="34" charset="0"/>
              <a:cs typeface="Arial" pitchFamily="34" charset="0"/>
            </a:endParaRPr>
          </a:p>
          <a:p>
            <a:pPr eaLnBrk="0" fontAlgn="base" hangingPunct="0">
              <a:spcBef>
                <a:spcPct val="0"/>
              </a:spcBef>
              <a:spcAft>
                <a:spcPct val="0"/>
              </a:spcAft>
            </a:pPr>
            <a:endParaRPr lang="en-GB" sz="2000" dirty="0">
              <a:solidFill>
                <a:srgbClr val="990099"/>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descr="H:\DESKTOP\ruedi\Documentation\GOME2\Plots\GroundPixelSize\309_Reflectances_GOME2Ch3and4_and_AVHRRresponse_g2avhrr_scan20100419143854_20100419144154.jpg"/>
          <p:cNvPicPr>
            <a:picLocks noChangeAspect="1" noChangeArrowheads="1"/>
          </p:cNvPicPr>
          <p:nvPr/>
        </p:nvPicPr>
        <p:blipFill>
          <a:blip r:embed="rId2" cstate="print"/>
          <a:srcRect/>
          <a:stretch>
            <a:fillRect/>
          </a:stretch>
        </p:blipFill>
        <p:spPr bwMode="auto">
          <a:xfrm>
            <a:off x="351692" y="1052739"/>
            <a:ext cx="8506558" cy="5286375"/>
          </a:xfrm>
          <a:prstGeom prst="rect">
            <a:avLst/>
          </a:prstGeom>
          <a:noFill/>
          <a:ln w="9525">
            <a:noFill/>
            <a:miter lim="800000"/>
            <a:headEnd/>
            <a:tailEnd/>
          </a:ln>
        </p:spPr>
      </p:pic>
      <p:grpSp>
        <p:nvGrpSpPr>
          <p:cNvPr id="2" name="Group 10"/>
          <p:cNvGrpSpPr>
            <a:grpSpLocks/>
          </p:cNvGrpSpPr>
          <p:nvPr/>
        </p:nvGrpSpPr>
        <p:grpSpPr bwMode="auto">
          <a:xfrm>
            <a:off x="2198077" y="2928942"/>
            <a:ext cx="2967404" cy="1785937"/>
            <a:chOff x="2381232" y="2928934"/>
            <a:chExt cx="3214710" cy="1785950"/>
          </a:xfrm>
        </p:grpSpPr>
        <p:sp>
          <p:nvSpPr>
            <p:cNvPr id="4" name="TextBox 3"/>
            <p:cNvSpPr txBox="1"/>
            <p:nvPr/>
          </p:nvSpPr>
          <p:spPr>
            <a:xfrm>
              <a:off x="2800335" y="2928934"/>
              <a:ext cx="1988753" cy="438585"/>
            </a:xfrm>
            <a:prstGeom prst="rect">
              <a:avLst/>
            </a:prstGeom>
            <a:noFill/>
          </p:spPr>
          <p:txBody>
            <a:bodyPr wrap="none">
              <a:spAutoFit/>
            </a:bodyPr>
            <a:lstStyle/>
            <a:p>
              <a:pPr eaLnBrk="0" fontAlgn="base" hangingPunct="0">
                <a:spcBef>
                  <a:spcPct val="0"/>
                </a:spcBef>
                <a:spcAft>
                  <a:spcPct val="0"/>
                </a:spcAft>
                <a:defRPr/>
              </a:pPr>
              <a:r>
                <a:rPr lang="en-GB" sz="1200" b="1" dirty="0">
                  <a:solidFill>
                    <a:srgbClr val="0033CC"/>
                  </a:solidFill>
                  <a:latin typeface="Helvetica" pitchFamily="34" charset="0"/>
                </a:rPr>
                <a:t>GOME-2 Ch:3 (Band 5)</a:t>
              </a:r>
            </a:p>
            <a:p>
              <a:pPr eaLnBrk="0" fontAlgn="base" hangingPunct="0">
                <a:spcBef>
                  <a:spcPct val="0"/>
                </a:spcBef>
                <a:spcAft>
                  <a:spcPct val="0"/>
                </a:spcAft>
                <a:defRPr/>
              </a:pPr>
              <a:r>
                <a:rPr lang="en-GB" sz="1050" b="1" dirty="0">
                  <a:solidFill>
                    <a:srgbClr val="0033CC"/>
                  </a:solidFill>
                  <a:latin typeface="Helvetica" pitchFamily="34" charset="0"/>
                </a:rPr>
                <a:t>1024 measurements</a:t>
              </a:r>
            </a:p>
          </p:txBody>
        </p:sp>
        <p:cxnSp>
          <p:nvCxnSpPr>
            <p:cNvPr id="9229" name="Straight Connector 5"/>
            <p:cNvCxnSpPr>
              <a:cxnSpLocks noChangeShapeType="1"/>
            </p:cNvCxnSpPr>
            <p:nvPr/>
          </p:nvCxnSpPr>
          <p:spPr bwMode="auto">
            <a:xfrm rot="10800000" flipV="1">
              <a:off x="2381232" y="3286124"/>
              <a:ext cx="1071570" cy="857256"/>
            </a:xfrm>
            <a:prstGeom prst="line">
              <a:avLst/>
            </a:prstGeom>
            <a:noFill/>
            <a:ln w="9525" algn="ctr">
              <a:solidFill>
                <a:schemeClr val="tx1"/>
              </a:solidFill>
              <a:round/>
              <a:headEnd/>
              <a:tailEnd/>
            </a:ln>
          </p:spPr>
        </p:cxnSp>
        <p:cxnSp>
          <p:nvCxnSpPr>
            <p:cNvPr id="9230" name="Straight Connector 7"/>
            <p:cNvCxnSpPr>
              <a:cxnSpLocks noChangeShapeType="1"/>
            </p:cNvCxnSpPr>
            <p:nvPr/>
          </p:nvCxnSpPr>
          <p:spPr bwMode="auto">
            <a:xfrm>
              <a:off x="3452802" y="3286124"/>
              <a:ext cx="2143140" cy="1428760"/>
            </a:xfrm>
            <a:prstGeom prst="line">
              <a:avLst/>
            </a:prstGeom>
            <a:noFill/>
            <a:ln w="9525" algn="ctr">
              <a:solidFill>
                <a:schemeClr val="tx1"/>
              </a:solidFill>
              <a:round/>
              <a:headEnd/>
              <a:tailEnd/>
            </a:ln>
          </p:spPr>
        </p:cxnSp>
      </p:grpSp>
      <p:grpSp>
        <p:nvGrpSpPr>
          <p:cNvPr id="3" name="Group 19"/>
          <p:cNvGrpSpPr>
            <a:grpSpLocks/>
          </p:cNvGrpSpPr>
          <p:nvPr/>
        </p:nvGrpSpPr>
        <p:grpSpPr bwMode="auto">
          <a:xfrm>
            <a:off x="5165484" y="2714625"/>
            <a:ext cx="3061188" cy="2000250"/>
            <a:chOff x="5595942" y="2714620"/>
            <a:chExt cx="3315886" cy="2000264"/>
          </a:xfrm>
        </p:grpSpPr>
        <p:sp>
          <p:nvSpPr>
            <p:cNvPr id="13" name="TextBox 12"/>
            <p:cNvSpPr txBox="1"/>
            <p:nvPr/>
          </p:nvSpPr>
          <p:spPr>
            <a:xfrm>
              <a:off x="6524517" y="2714620"/>
              <a:ext cx="2387311" cy="438153"/>
            </a:xfrm>
            <a:prstGeom prst="rect">
              <a:avLst/>
            </a:prstGeom>
            <a:noFill/>
          </p:spPr>
          <p:txBody>
            <a:bodyPr>
              <a:spAutoFit/>
            </a:bodyPr>
            <a:lstStyle/>
            <a:p>
              <a:pPr eaLnBrk="0" fontAlgn="base" hangingPunct="0">
                <a:spcBef>
                  <a:spcPct val="0"/>
                </a:spcBef>
                <a:spcAft>
                  <a:spcPct val="0"/>
                </a:spcAft>
                <a:defRPr/>
              </a:pPr>
              <a:r>
                <a:rPr lang="en-GB" sz="1200" b="1" dirty="0">
                  <a:solidFill>
                    <a:srgbClr val="0033CC"/>
                  </a:solidFill>
                  <a:latin typeface="Helvetica" pitchFamily="34" charset="0"/>
                </a:rPr>
                <a:t>GOME-2 Ch:4 (Band 6)</a:t>
              </a:r>
            </a:p>
            <a:p>
              <a:pPr eaLnBrk="0" fontAlgn="base" hangingPunct="0">
                <a:spcBef>
                  <a:spcPct val="0"/>
                </a:spcBef>
                <a:spcAft>
                  <a:spcPct val="0"/>
                </a:spcAft>
                <a:defRPr/>
              </a:pPr>
              <a:r>
                <a:rPr lang="en-GB" sz="1050" b="1" dirty="0">
                  <a:solidFill>
                    <a:srgbClr val="0033CC"/>
                  </a:solidFill>
                  <a:latin typeface="Helvetica" pitchFamily="34" charset="0"/>
                </a:rPr>
                <a:t>1024 measurements</a:t>
              </a:r>
            </a:p>
          </p:txBody>
        </p:sp>
        <p:cxnSp>
          <p:nvCxnSpPr>
            <p:cNvPr id="9226" name="Straight Connector 13"/>
            <p:cNvCxnSpPr>
              <a:cxnSpLocks noChangeShapeType="1"/>
            </p:cNvCxnSpPr>
            <p:nvPr/>
          </p:nvCxnSpPr>
          <p:spPr bwMode="auto">
            <a:xfrm rot="10800000" flipV="1">
              <a:off x="5595942" y="3071810"/>
              <a:ext cx="1857388" cy="1643074"/>
            </a:xfrm>
            <a:prstGeom prst="line">
              <a:avLst/>
            </a:prstGeom>
            <a:noFill/>
            <a:ln w="9525" algn="ctr">
              <a:solidFill>
                <a:schemeClr val="tx1"/>
              </a:solidFill>
              <a:round/>
              <a:headEnd/>
              <a:tailEnd/>
            </a:ln>
          </p:spPr>
        </p:cxnSp>
        <p:cxnSp>
          <p:nvCxnSpPr>
            <p:cNvPr id="9227" name="Straight Connector 14"/>
            <p:cNvCxnSpPr>
              <a:cxnSpLocks noChangeShapeType="1"/>
            </p:cNvCxnSpPr>
            <p:nvPr/>
          </p:nvCxnSpPr>
          <p:spPr bwMode="auto">
            <a:xfrm rot="16200000" flipH="1">
              <a:off x="7274735" y="3250405"/>
              <a:ext cx="1571636" cy="1214446"/>
            </a:xfrm>
            <a:prstGeom prst="line">
              <a:avLst/>
            </a:prstGeom>
            <a:noFill/>
            <a:ln w="9525" algn="ctr">
              <a:solidFill>
                <a:schemeClr val="tx1"/>
              </a:solidFill>
              <a:round/>
              <a:headEnd/>
              <a:tailEnd/>
            </a:ln>
          </p:spPr>
        </p:cxnSp>
      </p:grpSp>
      <p:grpSp>
        <p:nvGrpSpPr>
          <p:cNvPr id="5" name="Group 24"/>
          <p:cNvGrpSpPr>
            <a:grpSpLocks/>
          </p:cNvGrpSpPr>
          <p:nvPr/>
        </p:nvGrpSpPr>
        <p:grpSpPr bwMode="auto">
          <a:xfrm>
            <a:off x="3491826" y="1857389"/>
            <a:ext cx="1607716" cy="571499"/>
            <a:chOff x="3782126" y="1857364"/>
            <a:chExt cx="1742382" cy="571502"/>
          </a:xfrm>
        </p:grpSpPr>
        <p:sp>
          <p:nvSpPr>
            <p:cNvPr id="21" name="TextBox 20"/>
            <p:cNvSpPr txBox="1"/>
            <p:nvPr/>
          </p:nvSpPr>
          <p:spPr>
            <a:xfrm>
              <a:off x="3782126" y="1857364"/>
              <a:ext cx="1647284" cy="461667"/>
            </a:xfrm>
            <a:prstGeom prst="rect">
              <a:avLst/>
            </a:prstGeom>
            <a:noFill/>
          </p:spPr>
          <p:txBody>
            <a:bodyPr wrap="none">
              <a:spAutoFit/>
            </a:bodyPr>
            <a:lstStyle/>
            <a:p>
              <a:pPr algn="ctr" eaLnBrk="0" fontAlgn="base" hangingPunct="0">
                <a:spcBef>
                  <a:spcPct val="0"/>
                </a:spcBef>
                <a:spcAft>
                  <a:spcPct val="0"/>
                </a:spcAft>
                <a:defRPr/>
              </a:pPr>
              <a:r>
                <a:rPr lang="en-GB" sz="1200" b="1" dirty="0">
                  <a:solidFill>
                    <a:srgbClr val="00B050"/>
                  </a:solidFill>
                  <a:latin typeface="Helvetica" pitchFamily="34" charset="0"/>
                </a:rPr>
                <a:t>AVHRR ch1 </a:t>
              </a:r>
            </a:p>
            <a:p>
              <a:pPr algn="ctr" eaLnBrk="0" fontAlgn="base" hangingPunct="0">
                <a:spcBef>
                  <a:spcPct val="0"/>
                </a:spcBef>
                <a:spcAft>
                  <a:spcPct val="0"/>
                </a:spcAft>
                <a:defRPr/>
              </a:pPr>
              <a:r>
                <a:rPr lang="en-GB" sz="1200" b="1" dirty="0">
                  <a:solidFill>
                    <a:srgbClr val="00B050"/>
                  </a:solidFill>
                  <a:latin typeface="Helvetica" pitchFamily="34" charset="0"/>
                </a:rPr>
                <a:t>response function</a:t>
              </a:r>
            </a:p>
          </p:txBody>
        </p:sp>
        <p:cxnSp>
          <p:nvCxnSpPr>
            <p:cNvPr id="23" name="Straight Connector 22"/>
            <p:cNvCxnSpPr>
              <a:stCxn id="21" idx="2"/>
            </p:cNvCxnSpPr>
            <p:nvPr/>
          </p:nvCxnSpPr>
          <p:spPr bwMode="auto">
            <a:xfrm>
              <a:off x="4605769" y="2319031"/>
              <a:ext cx="918739" cy="109835"/>
            </a:xfrm>
            <a:prstGeom prst="line">
              <a:avLst/>
            </a:prstGeom>
            <a:solidFill>
              <a:srgbClr val="FFFFFF"/>
            </a:solidFill>
            <a:ln w="9525" cap="flat" cmpd="sng" algn="ctr">
              <a:solidFill>
                <a:schemeClr val="accent3">
                  <a:lumMod val="75000"/>
                </a:schemeClr>
              </a:solidFill>
              <a:prstDash val="solid"/>
              <a:round/>
              <a:headEnd type="none" w="med" len="med"/>
              <a:tailEnd type="none" w="med" len="med"/>
            </a:ln>
            <a:effectLst/>
          </p:spPr>
        </p:cxnSp>
      </p:grpSp>
      <p:sp>
        <p:nvSpPr>
          <p:cNvPr id="16" name="Rectangle 2"/>
          <p:cNvSpPr txBox="1">
            <a:spLocks noChangeArrowheads="1"/>
          </p:cNvSpPr>
          <p:nvPr/>
        </p:nvSpPr>
        <p:spPr>
          <a:xfrm>
            <a:off x="300404" y="116632"/>
            <a:ext cx="8446477" cy="839788"/>
          </a:xfrm>
          <a:prstGeom prst="rect">
            <a:avLst/>
          </a:prstGeom>
        </p:spPr>
        <p:txBody>
          <a:bodyPr/>
          <a:lstStyle/>
          <a:p>
            <a:pPr eaLnBrk="0" fontAlgn="base" hangingPunct="0">
              <a:spcBef>
                <a:spcPct val="0"/>
              </a:spcBef>
              <a:spcAft>
                <a:spcPct val="0"/>
              </a:spcAft>
              <a:defRPr/>
            </a:pPr>
            <a:r>
              <a:rPr lang="en-GB" sz="2800" kern="0" dirty="0">
                <a:solidFill>
                  <a:srgbClr val="FFFFFF"/>
                </a:solidFill>
                <a:latin typeface="Arial" pitchFamily="34" charset="0"/>
                <a:cs typeface="Arial" pitchFamily="34" charset="0"/>
              </a:rPr>
              <a:t>GOME-2/AVHRR reflectivity inter-calibration</a:t>
            </a:r>
          </a:p>
          <a:p>
            <a:pPr eaLnBrk="0" fontAlgn="base" hangingPunct="0">
              <a:spcBef>
                <a:spcPct val="0"/>
              </a:spcBef>
              <a:spcAft>
                <a:spcPct val="0"/>
              </a:spcAft>
              <a:defRPr/>
            </a:pPr>
            <a:r>
              <a:rPr lang="en-GB" sz="2000" kern="0" dirty="0">
                <a:solidFill>
                  <a:srgbClr val="FFFFFF"/>
                </a:solidFill>
                <a:latin typeface="Arial" pitchFamily="34" charset="0"/>
                <a:cs typeface="Arial" pitchFamily="34" charset="0"/>
              </a:rPr>
              <a:t>AVHRR </a:t>
            </a:r>
            <a:r>
              <a:rPr lang="en-GB" sz="2000" kern="0" dirty="0" err="1">
                <a:solidFill>
                  <a:srgbClr val="FFFFFF"/>
                </a:solidFill>
                <a:latin typeface="Arial" pitchFamily="34" charset="0"/>
                <a:cs typeface="Arial" pitchFamily="34" charset="0"/>
              </a:rPr>
              <a:t>ch</a:t>
            </a:r>
            <a:r>
              <a:rPr lang="en-GB" sz="2000" kern="0" dirty="0">
                <a:solidFill>
                  <a:srgbClr val="FFFFFF"/>
                </a:solidFill>
                <a:latin typeface="Arial" pitchFamily="34" charset="0"/>
                <a:cs typeface="Arial" pitchFamily="34" charset="0"/>
              </a:rPr>
              <a:t> 1/ </a:t>
            </a:r>
            <a:r>
              <a:rPr lang="en-GB" sz="2000" kern="0" dirty="0" err="1">
                <a:solidFill>
                  <a:srgbClr val="FFFFFF"/>
                </a:solidFill>
                <a:latin typeface="Arial" pitchFamily="34" charset="0"/>
                <a:cs typeface="Arial" pitchFamily="34" charset="0"/>
              </a:rPr>
              <a:t>Metop</a:t>
            </a:r>
            <a:r>
              <a:rPr lang="en-GB" sz="2000" kern="0" dirty="0">
                <a:solidFill>
                  <a:srgbClr val="FFFFFF"/>
                </a:solidFill>
                <a:latin typeface="Arial" pitchFamily="34" charset="0"/>
                <a:cs typeface="Arial" pitchFamily="34" charset="0"/>
              </a:rPr>
              <a:t>-A</a:t>
            </a:r>
            <a:endParaRPr lang="en-GB" sz="1600" kern="0" dirty="0">
              <a:solidFill>
                <a:srgbClr val="FFFFFF"/>
              </a:solidFill>
              <a:latin typeface="Arial" pitchFamily="34" charset="0"/>
              <a:cs typeface="Arial" pitchFamily="34" charset="0"/>
            </a:endParaRPr>
          </a:p>
        </p:txBody>
      </p:sp>
      <p:sp>
        <p:nvSpPr>
          <p:cNvPr id="15" name="TextBox 14"/>
          <p:cNvSpPr txBox="1"/>
          <p:nvPr/>
        </p:nvSpPr>
        <p:spPr>
          <a:xfrm>
            <a:off x="7895497" y="133365"/>
            <a:ext cx="1204546" cy="461665"/>
          </a:xfrm>
          <a:prstGeom prst="rect">
            <a:avLst/>
          </a:prstGeom>
          <a:solidFill>
            <a:schemeClr val="accent1">
              <a:lumMod val="75000"/>
            </a:schemeClr>
          </a:solidFill>
        </p:spPr>
        <p:txBody>
          <a:bodyPr wrap="square" rtlCol="0">
            <a:spAutoFit/>
          </a:bodyPr>
          <a:lstStyle/>
          <a:p>
            <a:pPr algn="ctr" eaLnBrk="0" fontAlgn="base" hangingPunct="0">
              <a:spcBef>
                <a:spcPct val="0"/>
              </a:spcBef>
              <a:spcAft>
                <a:spcPct val="0"/>
              </a:spcAft>
            </a:pPr>
            <a:r>
              <a:rPr lang="en-GB" sz="1200" b="1" dirty="0">
                <a:solidFill>
                  <a:srgbClr val="990099"/>
                </a:solidFill>
                <a:latin typeface="Helvetica" pitchFamily="34" charset="0"/>
              </a:rPr>
              <a:t>GOME-2 FM3 </a:t>
            </a:r>
            <a:r>
              <a:rPr lang="en-GB" sz="1200" b="1" dirty="0" err="1">
                <a:solidFill>
                  <a:srgbClr val="990099"/>
                </a:solidFill>
                <a:latin typeface="Helvetica" pitchFamily="34" charset="0"/>
              </a:rPr>
              <a:t>Metop</a:t>
            </a:r>
            <a:r>
              <a:rPr lang="en-GB" sz="1200" b="1" dirty="0">
                <a:solidFill>
                  <a:srgbClr val="990099"/>
                </a:solidFill>
                <a:latin typeface="Helvetica" pitchFamily="34" charset="0"/>
              </a:rPr>
              <a:t>-A</a:t>
            </a:r>
          </a:p>
        </p:txBody>
      </p:sp>
      <p:pic>
        <p:nvPicPr>
          <p:cNvPr id="17" name="Picture 2" descr="H:\DESKTOP\December6\prova.tif"/>
          <p:cNvPicPr>
            <a:picLocks noChangeAspect="1" noChangeArrowheads="1"/>
          </p:cNvPicPr>
          <p:nvPr/>
        </p:nvPicPr>
        <p:blipFill>
          <a:blip r:embed="rId3" cstate="print"/>
          <a:srcRect l="42612" t="7039" r="39137" b="9854"/>
          <a:stretch>
            <a:fillRect/>
          </a:stretch>
        </p:blipFill>
        <p:spPr bwMode="auto">
          <a:xfrm rot="5400000">
            <a:off x="1318338" y="118856"/>
            <a:ext cx="1057262" cy="292502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1052736"/>
            <a:ext cx="6646154" cy="5400000"/>
            <a:chOff x="0" y="1052736"/>
            <a:chExt cx="4806066" cy="3604550"/>
          </a:xfrm>
        </p:grpSpPr>
        <p:pic>
          <p:nvPicPr>
            <p:cNvPr id="323588" name="Picture 4" descr="H:\DESKTOP\ruedi\Documentation\AVHRR\400_AVHRR_GOME_AllCollocated_g2avhrr_scan_PPF500_20070624080417_20070624094705.jpg"/>
            <p:cNvPicPr>
              <a:picLocks noChangeAspect="1" noChangeArrowheads="1"/>
            </p:cNvPicPr>
            <p:nvPr/>
          </p:nvPicPr>
          <p:blipFill>
            <a:blip r:embed="rId2" cstate="print"/>
            <a:srcRect/>
            <a:stretch>
              <a:fillRect/>
            </a:stretch>
          </p:blipFill>
          <p:spPr bwMode="auto">
            <a:xfrm>
              <a:off x="0" y="1052736"/>
              <a:ext cx="4806066" cy="3604550"/>
            </a:xfrm>
            <a:prstGeom prst="rect">
              <a:avLst/>
            </a:prstGeom>
            <a:noFill/>
          </p:spPr>
        </p:pic>
        <p:sp>
          <p:nvSpPr>
            <p:cNvPr id="6" name="TextBox 5"/>
            <p:cNvSpPr txBox="1"/>
            <p:nvPr/>
          </p:nvSpPr>
          <p:spPr>
            <a:xfrm>
              <a:off x="905708" y="2302052"/>
              <a:ext cx="462748" cy="225988"/>
            </a:xfrm>
            <a:prstGeom prst="rect">
              <a:avLst/>
            </a:prstGeom>
            <a:noFill/>
          </p:spPr>
          <p:txBody>
            <a:bodyPr wrap="none" rtlCol="0">
              <a:spAutoFit/>
            </a:bodyPr>
            <a:lstStyle/>
            <a:p>
              <a:pPr algn="ctr" eaLnBrk="0" fontAlgn="base" hangingPunct="0">
                <a:spcBef>
                  <a:spcPct val="0"/>
                </a:spcBef>
                <a:spcAft>
                  <a:spcPct val="0"/>
                </a:spcAft>
              </a:pPr>
              <a:r>
                <a:rPr lang="en-GB" sz="1600" b="1" dirty="0">
                  <a:solidFill>
                    <a:srgbClr val="990099"/>
                  </a:solidFill>
                  <a:latin typeface="Helvetica" pitchFamily="34" charset="0"/>
                </a:rPr>
                <a:t>2007</a:t>
              </a:r>
            </a:p>
          </p:txBody>
        </p:sp>
      </p:grpSp>
      <p:grpSp>
        <p:nvGrpSpPr>
          <p:cNvPr id="3" name="Group 10"/>
          <p:cNvGrpSpPr/>
          <p:nvPr/>
        </p:nvGrpSpPr>
        <p:grpSpPr>
          <a:xfrm>
            <a:off x="0" y="1052736"/>
            <a:ext cx="6646154" cy="5400000"/>
            <a:chOff x="5524791" y="880294"/>
            <a:chExt cx="4752528" cy="3564396"/>
          </a:xfrm>
        </p:grpSpPr>
        <p:pic>
          <p:nvPicPr>
            <p:cNvPr id="323589" name="Picture 5" descr="H:\DESKTOP\ruedi\Documentation\AVHRR\400_AVHRR_GOME_AllCollocated_g2avhrr_scan_PPF520_20090723092058_20090723092345.jpg"/>
            <p:cNvPicPr>
              <a:picLocks noChangeAspect="1" noChangeArrowheads="1"/>
            </p:cNvPicPr>
            <p:nvPr/>
          </p:nvPicPr>
          <p:blipFill>
            <a:blip r:embed="rId3" cstate="print"/>
            <a:srcRect/>
            <a:stretch>
              <a:fillRect/>
            </a:stretch>
          </p:blipFill>
          <p:spPr bwMode="auto">
            <a:xfrm>
              <a:off x="5524791" y="880294"/>
              <a:ext cx="4752528" cy="3564396"/>
            </a:xfrm>
            <a:prstGeom prst="rect">
              <a:avLst/>
            </a:prstGeom>
            <a:noFill/>
          </p:spPr>
        </p:pic>
        <p:sp>
          <p:nvSpPr>
            <p:cNvPr id="7" name="TextBox 6"/>
            <p:cNvSpPr txBox="1"/>
            <p:nvPr/>
          </p:nvSpPr>
          <p:spPr>
            <a:xfrm>
              <a:off x="6423973" y="2157779"/>
              <a:ext cx="457593" cy="223470"/>
            </a:xfrm>
            <a:prstGeom prst="rect">
              <a:avLst/>
            </a:prstGeom>
            <a:noFill/>
          </p:spPr>
          <p:txBody>
            <a:bodyPr wrap="none" rtlCol="0">
              <a:spAutoFit/>
            </a:bodyPr>
            <a:lstStyle/>
            <a:p>
              <a:pPr algn="ctr" eaLnBrk="0" fontAlgn="base" hangingPunct="0">
                <a:spcBef>
                  <a:spcPct val="0"/>
                </a:spcBef>
                <a:spcAft>
                  <a:spcPct val="0"/>
                </a:spcAft>
              </a:pPr>
              <a:r>
                <a:rPr lang="en-GB" sz="1600" b="1" dirty="0">
                  <a:solidFill>
                    <a:srgbClr val="990099"/>
                  </a:solidFill>
                  <a:latin typeface="Helvetica" pitchFamily="34" charset="0"/>
                </a:rPr>
                <a:t>2009</a:t>
              </a:r>
            </a:p>
          </p:txBody>
        </p:sp>
      </p:grpSp>
      <p:sp>
        <p:nvSpPr>
          <p:cNvPr id="12" name="TextBox 11"/>
          <p:cNvSpPr txBox="1"/>
          <p:nvPr/>
        </p:nvSpPr>
        <p:spPr>
          <a:xfrm>
            <a:off x="6699006" y="1351223"/>
            <a:ext cx="2326412" cy="4047262"/>
          </a:xfrm>
          <a:prstGeom prst="rect">
            <a:avLst/>
          </a:prstGeom>
          <a:noFill/>
        </p:spPr>
        <p:txBody>
          <a:bodyPr wrap="square" rtlCol="0">
            <a:spAutoFit/>
          </a:bodyPr>
          <a:lstStyle/>
          <a:p>
            <a:pPr eaLnBrk="0" fontAlgn="base" hangingPunct="0">
              <a:spcBef>
                <a:spcPct val="0"/>
              </a:spcBef>
              <a:spcAft>
                <a:spcPct val="0"/>
              </a:spcAft>
            </a:pPr>
            <a:r>
              <a:rPr lang="en-GB" sz="1600" b="1" dirty="0">
                <a:solidFill>
                  <a:srgbClr val="990099"/>
                </a:solidFill>
                <a:latin typeface="Helvetica" pitchFamily="34" charset="0"/>
              </a:rPr>
              <a:t>AVHRR channel 1 to GOME-2/</a:t>
            </a:r>
            <a:r>
              <a:rPr lang="en-GB" sz="1600" b="1" dirty="0" err="1">
                <a:solidFill>
                  <a:srgbClr val="990099"/>
                </a:solidFill>
                <a:latin typeface="Helvetica" pitchFamily="34" charset="0"/>
              </a:rPr>
              <a:t>Metop</a:t>
            </a:r>
            <a:r>
              <a:rPr lang="en-GB" sz="1600" b="1" dirty="0">
                <a:solidFill>
                  <a:srgbClr val="990099"/>
                </a:solidFill>
                <a:latin typeface="Helvetica" pitchFamily="34" charset="0"/>
              </a:rPr>
              <a:t>-A gain in reflectivity ~10%</a:t>
            </a:r>
          </a:p>
          <a:p>
            <a:pPr eaLnBrk="0" fontAlgn="base" hangingPunct="0">
              <a:spcBef>
                <a:spcPct val="0"/>
              </a:spcBef>
              <a:spcAft>
                <a:spcPct val="0"/>
              </a:spcAft>
            </a:pPr>
            <a:r>
              <a:rPr lang="en-GB" sz="1600" b="1" dirty="0">
                <a:solidFill>
                  <a:srgbClr val="990099"/>
                </a:solidFill>
                <a:latin typeface="Helvetica" pitchFamily="34" charset="0"/>
              </a:rPr>
              <a:t>(AVHRR &lt; GOME-2)</a:t>
            </a:r>
          </a:p>
          <a:p>
            <a:pPr eaLnBrk="0" fontAlgn="base" hangingPunct="0">
              <a:spcBef>
                <a:spcPct val="0"/>
              </a:spcBef>
              <a:spcAft>
                <a:spcPct val="0"/>
              </a:spcAft>
            </a:pPr>
            <a:endParaRPr lang="en-GB" sz="1600" b="1" dirty="0">
              <a:solidFill>
                <a:srgbClr val="990099"/>
              </a:solidFill>
              <a:latin typeface="Helvetica" pitchFamily="34" charset="0"/>
            </a:endParaRPr>
          </a:p>
          <a:p>
            <a:pPr eaLnBrk="0" fontAlgn="base" hangingPunct="0">
              <a:spcBef>
                <a:spcPct val="0"/>
              </a:spcBef>
              <a:spcAft>
                <a:spcPct val="0"/>
              </a:spcAft>
            </a:pPr>
            <a:r>
              <a:rPr lang="en-GB" sz="1600" b="1" dirty="0">
                <a:solidFill>
                  <a:srgbClr val="002569"/>
                </a:solidFill>
                <a:latin typeface="Helvetica" pitchFamily="34" charset="0"/>
              </a:rPr>
              <a:t>Results indicate that the gain has been quite stable from 2007 to 2011.</a:t>
            </a:r>
          </a:p>
          <a:p>
            <a:pPr eaLnBrk="0" fontAlgn="base" hangingPunct="0">
              <a:spcBef>
                <a:spcPct val="0"/>
              </a:spcBef>
              <a:spcAft>
                <a:spcPct val="0"/>
              </a:spcAft>
            </a:pPr>
            <a:endParaRPr lang="en-GB" sz="1600" b="1" dirty="0">
              <a:solidFill>
                <a:srgbClr val="002569"/>
              </a:solidFill>
              <a:latin typeface="Helvetica" pitchFamily="34" charset="0"/>
            </a:endParaRPr>
          </a:p>
          <a:p>
            <a:pPr eaLnBrk="0" fontAlgn="base" hangingPunct="0">
              <a:spcBef>
                <a:spcPct val="0"/>
              </a:spcBef>
              <a:spcAft>
                <a:spcPct val="0"/>
              </a:spcAft>
            </a:pPr>
            <a:endParaRPr lang="en-GB" sz="1600" b="1" dirty="0">
              <a:solidFill>
                <a:srgbClr val="002569"/>
              </a:solidFill>
              <a:latin typeface="Helvetica" pitchFamily="34" charset="0"/>
            </a:endParaRPr>
          </a:p>
          <a:p>
            <a:pPr eaLnBrk="0" fontAlgn="base" hangingPunct="0">
              <a:spcBef>
                <a:spcPct val="0"/>
              </a:spcBef>
              <a:spcAft>
                <a:spcPct val="0"/>
              </a:spcAft>
            </a:pPr>
            <a:endParaRPr lang="en-GB" sz="1600" b="1" dirty="0">
              <a:solidFill>
                <a:srgbClr val="002569"/>
              </a:solidFill>
              <a:latin typeface="Helvetica" pitchFamily="34" charset="0"/>
            </a:endParaRPr>
          </a:p>
          <a:p>
            <a:pPr eaLnBrk="0" fontAlgn="base" hangingPunct="0">
              <a:spcBef>
                <a:spcPct val="0"/>
              </a:spcBef>
              <a:spcAft>
                <a:spcPct val="0"/>
              </a:spcAft>
            </a:pPr>
            <a:endParaRPr lang="en-GB" sz="1600" b="1" dirty="0">
              <a:solidFill>
                <a:srgbClr val="002569"/>
              </a:solidFill>
              <a:latin typeface="Helvetica" pitchFamily="34" charset="0"/>
            </a:endParaRPr>
          </a:p>
          <a:p>
            <a:pPr eaLnBrk="0" fontAlgn="base" hangingPunct="0">
              <a:spcBef>
                <a:spcPct val="0"/>
              </a:spcBef>
              <a:spcAft>
                <a:spcPct val="0"/>
              </a:spcAft>
            </a:pPr>
            <a:r>
              <a:rPr lang="en-GB" sz="1100" b="1" dirty="0">
                <a:solidFill>
                  <a:srgbClr val="990099"/>
                </a:solidFill>
                <a:latin typeface="Helvetica" pitchFamily="34" charset="0"/>
              </a:rPr>
              <a:t>see GSICS Quarterly Newsletters, </a:t>
            </a:r>
            <a:r>
              <a:rPr lang="en-GB" sz="1100" b="1" dirty="0" err="1">
                <a:solidFill>
                  <a:srgbClr val="990099"/>
                </a:solidFill>
                <a:latin typeface="Helvetica" pitchFamily="34" charset="0"/>
              </a:rPr>
              <a:t>vol</a:t>
            </a:r>
            <a:r>
              <a:rPr lang="en-GB" sz="1100" b="1" dirty="0">
                <a:solidFill>
                  <a:srgbClr val="990099"/>
                </a:solidFill>
                <a:latin typeface="Helvetica" pitchFamily="34" charset="0"/>
              </a:rPr>
              <a:t> 5, number 3, </a:t>
            </a:r>
            <a:r>
              <a:rPr lang="en-GB" sz="1100" b="1" i="1" dirty="0">
                <a:solidFill>
                  <a:srgbClr val="990099"/>
                </a:solidFill>
                <a:latin typeface="Helvetica" pitchFamily="34" charset="0"/>
              </a:rPr>
              <a:t>Latter et al.</a:t>
            </a:r>
          </a:p>
          <a:p>
            <a:pPr eaLnBrk="0" fontAlgn="base" hangingPunct="0">
              <a:spcBef>
                <a:spcPct val="0"/>
              </a:spcBef>
              <a:spcAft>
                <a:spcPct val="0"/>
              </a:spcAft>
            </a:pPr>
            <a:endParaRPr lang="en-GB" sz="1600" b="1" dirty="0">
              <a:solidFill>
                <a:srgbClr val="002569"/>
              </a:solidFill>
              <a:latin typeface="Helvetica" pitchFamily="34" charset="0"/>
            </a:endParaRPr>
          </a:p>
        </p:txBody>
      </p:sp>
      <p:sp>
        <p:nvSpPr>
          <p:cNvPr id="13" name="TextBox 12"/>
          <p:cNvSpPr txBox="1"/>
          <p:nvPr/>
        </p:nvSpPr>
        <p:spPr>
          <a:xfrm>
            <a:off x="7895497" y="133365"/>
            <a:ext cx="1204546" cy="461665"/>
          </a:xfrm>
          <a:prstGeom prst="rect">
            <a:avLst/>
          </a:prstGeom>
          <a:solidFill>
            <a:schemeClr val="accent1">
              <a:lumMod val="75000"/>
            </a:schemeClr>
          </a:solidFill>
        </p:spPr>
        <p:txBody>
          <a:bodyPr wrap="square" rtlCol="0">
            <a:spAutoFit/>
          </a:bodyPr>
          <a:lstStyle/>
          <a:p>
            <a:pPr algn="ctr" eaLnBrk="0" fontAlgn="base" hangingPunct="0">
              <a:spcBef>
                <a:spcPct val="0"/>
              </a:spcBef>
              <a:spcAft>
                <a:spcPct val="0"/>
              </a:spcAft>
            </a:pPr>
            <a:r>
              <a:rPr lang="en-GB" sz="1200" b="1" dirty="0">
                <a:solidFill>
                  <a:srgbClr val="990099"/>
                </a:solidFill>
                <a:latin typeface="Helvetica" pitchFamily="34" charset="0"/>
              </a:rPr>
              <a:t>GOME-2 FM3 </a:t>
            </a:r>
            <a:r>
              <a:rPr lang="en-GB" sz="1200" b="1" dirty="0" err="1">
                <a:solidFill>
                  <a:srgbClr val="990099"/>
                </a:solidFill>
                <a:latin typeface="Helvetica" pitchFamily="34" charset="0"/>
              </a:rPr>
              <a:t>Metop</a:t>
            </a:r>
            <a:r>
              <a:rPr lang="en-GB" sz="1200" b="1" dirty="0">
                <a:solidFill>
                  <a:srgbClr val="990099"/>
                </a:solidFill>
                <a:latin typeface="Helvetica" pitchFamily="34" charset="0"/>
              </a:rPr>
              <a:t>-A</a:t>
            </a:r>
          </a:p>
        </p:txBody>
      </p:sp>
      <p:sp>
        <p:nvSpPr>
          <p:cNvPr id="14" name="Rectangle 2"/>
          <p:cNvSpPr txBox="1">
            <a:spLocks noChangeArrowheads="1"/>
          </p:cNvSpPr>
          <p:nvPr/>
        </p:nvSpPr>
        <p:spPr>
          <a:xfrm>
            <a:off x="300404" y="116632"/>
            <a:ext cx="8446477" cy="839788"/>
          </a:xfrm>
          <a:prstGeom prst="rect">
            <a:avLst/>
          </a:prstGeom>
        </p:spPr>
        <p:txBody>
          <a:bodyPr/>
          <a:lstStyle/>
          <a:p>
            <a:pPr eaLnBrk="0" fontAlgn="base" hangingPunct="0">
              <a:spcBef>
                <a:spcPct val="0"/>
              </a:spcBef>
              <a:spcAft>
                <a:spcPct val="0"/>
              </a:spcAft>
              <a:defRPr/>
            </a:pPr>
            <a:r>
              <a:rPr lang="en-GB" sz="2800" kern="0" dirty="0">
                <a:solidFill>
                  <a:srgbClr val="FFFFFF"/>
                </a:solidFill>
                <a:latin typeface="Arial" pitchFamily="34" charset="0"/>
                <a:cs typeface="Arial" pitchFamily="34" charset="0"/>
              </a:rPr>
              <a:t>GOME-2 / AVHRR reflectivity inter-calibration</a:t>
            </a:r>
          </a:p>
          <a:p>
            <a:pPr eaLnBrk="0" fontAlgn="base" hangingPunct="0">
              <a:spcBef>
                <a:spcPct val="0"/>
              </a:spcBef>
              <a:spcAft>
                <a:spcPct val="0"/>
              </a:spcAft>
              <a:defRPr/>
            </a:pPr>
            <a:r>
              <a:rPr lang="en-GB" sz="2000" kern="0" dirty="0">
                <a:solidFill>
                  <a:srgbClr val="FFFFFF"/>
                </a:solidFill>
                <a:latin typeface="Arial" pitchFamily="34" charset="0"/>
                <a:cs typeface="Arial" pitchFamily="34" charset="0"/>
              </a:rPr>
              <a:t>AVHRR </a:t>
            </a:r>
            <a:r>
              <a:rPr lang="en-GB" sz="2000" kern="0" dirty="0" err="1">
                <a:solidFill>
                  <a:srgbClr val="FFFFFF"/>
                </a:solidFill>
                <a:latin typeface="Arial" pitchFamily="34" charset="0"/>
                <a:cs typeface="Arial" pitchFamily="34" charset="0"/>
              </a:rPr>
              <a:t>ch</a:t>
            </a:r>
            <a:r>
              <a:rPr lang="en-GB" sz="2000" kern="0" dirty="0">
                <a:solidFill>
                  <a:srgbClr val="FFFFFF"/>
                </a:solidFill>
                <a:latin typeface="Arial" pitchFamily="34" charset="0"/>
                <a:cs typeface="Arial" pitchFamily="34" charset="0"/>
              </a:rPr>
              <a:t> 1/ </a:t>
            </a:r>
            <a:r>
              <a:rPr lang="en-GB" sz="2000" kern="0" dirty="0" err="1">
                <a:solidFill>
                  <a:srgbClr val="FFFFFF"/>
                </a:solidFill>
                <a:latin typeface="Arial" pitchFamily="34" charset="0"/>
                <a:cs typeface="Arial" pitchFamily="34" charset="0"/>
              </a:rPr>
              <a:t>Metop</a:t>
            </a:r>
            <a:r>
              <a:rPr lang="en-GB" sz="2000" kern="0" dirty="0">
                <a:solidFill>
                  <a:srgbClr val="FFFFFF"/>
                </a:solidFill>
                <a:latin typeface="Arial" pitchFamily="34" charset="0"/>
                <a:cs typeface="Arial" pitchFamily="34" charset="0"/>
              </a:rPr>
              <a:t>-A</a:t>
            </a:r>
            <a:endParaRPr lang="en-GB" sz="1600" kern="0" dirty="0">
              <a:solidFill>
                <a:srgbClr val="FFFFFF"/>
              </a:solidFill>
              <a:latin typeface="Arial" pitchFamily="34" charset="0"/>
              <a:cs typeface="Arial" pitchFamily="34" charset="0"/>
            </a:endParaRPr>
          </a:p>
        </p:txBody>
      </p:sp>
      <p:grpSp>
        <p:nvGrpSpPr>
          <p:cNvPr id="4" name="Group 8"/>
          <p:cNvGrpSpPr/>
          <p:nvPr/>
        </p:nvGrpSpPr>
        <p:grpSpPr>
          <a:xfrm>
            <a:off x="0" y="1052736"/>
            <a:ext cx="6646154" cy="5400000"/>
            <a:chOff x="2360712" y="2924944"/>
            <a:chExt cx="4806066" cy="3604550"/>
          </a:xfrm>
        </p:grpSpPr>
        <p:pic>
          <p:nvPicPr>
            <p:cNvPr id="323586" name="Picture 2" descr="H:\DESKTOP\ruedi\Documentation\AVHRR\400_AVHRR_GOME_AllCollocated_g2avhrr_scan_PPF500_20110821091459_20110821091759.jpg"/>
            <p:cNvPicPr>
              <a:picLocks noChangeAspect="1" noChangeArrowheads="1"/>
            </p:cNvPicPr>
            <p:nvPr/>
          </p:nvPicPr>
          <p:blipFill>
            <a:blip r:embed="rId4" cstate="print"/>
            <a:srcRect/>
            <a:stretch>
              <a:fillRect/>
            </a:stretch>
          </p:blipFill>
          <p:spPr bwMode="auto">
            <a:xfrm>
              <a:off x="2360712" y="2924944"/>
              <a:ext cx="4806066" cy="3604550"/>
            </a:xfrm>
            <a:prstGeom prst="rect">
              <a:avLst/>
            </a:prstGeom>
            <a:noFill/>
          </p:spPr>
        </p:pic>
        <p:sp>
          <p:nvSpPr>
            <p:cNvPr id="8" name="TextBox 7"/>
            <p:cNvSpPr txBox="1"/>
            <p:nvPr/>
          </p:nvSpPr>
          <p:spPr>
            <a:xfrm>
              <a:off x="3264848" y="4172568"/>
              <a:ext cx="454541" cy="225988"/>
            </a:xfrm>
            <a:prstGeom prst="rect">
              <a:avLst/>
            </a:prstGeom>
            <a:noFill/>
          </p:spPr>
          <p:txBody>
            <a:bodyPr wrap="none" rtlCol="0">
              <a:spAutoFit/>
            </a:bodyPr>
            <a:lstStyle/>
            <a:p>
              <a:pPr algn="ctr" eaLnBrk="0" fontAlgn="base" hangingPunct="0">
                <a:spcBef>
                  <a:spcPct val="0"/>
                </a:spcBef>
                <a:spcAft>
                  <a:spcPct val="0"/>
                </a:spcAft>
              </a:pPr>
              <a:r>
                <a:rPr lang="en-GB" sz="1600" b="1" dirty="0">
                  <a:solidFill>
                    <a:srgbClr val="990099"/>
                  </a:solidFill>
                  <a:latin typeface="Helvetica" pitchFamily="34" charset="0"/>
                </a:rPr>
                <a:t>2011</a:t>
              </a:r>
            </a:p>
          </p:txBody>
        </p:sp>
      </p:grpSp>
      <p:sp>
        <p:nvSpPr>
          <p:cNvPr id="15" name="TextBox 14"/>
          <p:cNvSpPr txBox="1"/>
          <p:nvPr/>
        </p:nvSpPr>
        <p:spPr>
          <a:xfrm>
            <a:off x="6699006" y="5508536"/>
            <a:ext cx="2207830" cy="584775"/>
          </a:xfrm>
          <a:prstGeom prst="rect">
            <a:avLst/>
          </a:prstGeom>
          <a:noFill/>
        </p:spPr>
        <p:txBody>
          <a:bodyPr wrap="square" rtlCol="0">
            <a:spAutoFit/>
          </a:bodyPr>
          <a:lstStyle/>
          <a:p>
            <a:pPr eaLnBrk="0" fontAlgn="base" hangingPunct="0">
              <a:spcBef>
                <a:spcPct val="0"/>
              </a:spcBef>
              <a:spcAft>
                <a:spcPct val="0"/>
              </a:spcAft>
            </a:pPr>
            <a:r>
              <a:rPr lang="en-GB" sz="1600" i="1" dirty="0">
                <a:solidFill>
                  <a:srgbClr val="1C1C1C"/>
                </a:solidFill>
                <a:latin typeface="Arial" pitchFamily="34" charset="0"/>
                <a:cs typeface="Arial" pitchFamily="34" charset="0"/>
              </a:rPr>
              <a:t>spatial aliasing accounted for</a:t>
            </a:r>
            <a:endParaRPr lang="en-GB" sz="1600" b="1" dirty="0">
              <a:solidFill>
                <a:srgbClr val="990099"/>
              </a:solidFill>
              <a:latin typeface="Helvetic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699006" y="1556792"/>
            <a:ext cx="2194237" cy="4047262"/>
          </a:xfrm>
          <a:prstGeom prst="rect">
            <a:avLst/>
          </a:prstGeom>
          <a:noFill/>
        </p:spPr>
        <p:txBody>
          <a:bodyPr wrap="square" rtlCol="0">
            <a:spAutoFit/>
          </a:bodyPr>
          <a:lstStyle/>
          <a:p>
            <a:pPr eaLnBrk="0" fontAlgn="base" hangingPunct="0">
              <a:spcBef>
                <a:spcPct val="0"/>
              </a:spcBef>
              <a:spcAft>
                <a:spcPct val="0"/>
              </a:spcAft>
            </a:pPr>
            <a:r>
              <a:rPr lang="en-GB" sz="1600" b="1" dirty="0">
                <a:solidFill>
                  <a:srgbClr val="990099"/>
                </a:solidFill>
                <a:latin typeface="Helvetica" pitchFamily="34" charset="0"/>
              </a:rPr>
              <a:t>AVHRR channel 1-3a offsets in reflectivity</a:t>
            </a:r>
          </a:p>
          <a:p>
            <a:pPr eaLnBrk="0" fontAlgn="base" hangingPunct="0">
              <a:spcBef>
                <a:spcPct val="0"/>
              </a:spcBef>
              <a:spcAft>
                <a:spcPct val="0"/>
              </a:spcAft>
            </a:pPr>
            <a:r>
              <a:rPr lang="en-GB" sz="1600" b="1" dirty="0">
                <a:solidFill>
                  <a:srgbClr val="990099"/>
                </a:solidFill>
                <a:latin typeface="Helvetica" pitchFamily="34" charset="0"/>
              </a:rPr>
              <a:t>from</a:t>
            </a:r>
          </a:p>
          <a:p>
            <a:pPr eaLnBrk="0" fontAlgn="base" hangingPunct="0">
              <a:spcBef>
                <a:spcPct val="0"/>
              </a:spcBef>
              <a:spcAft>
                <a:spcPct val="0"/>
              </a:spcAft>
            </a:pPr>
            <a:endParaRPr lang="en-GB" sz="1600" b="1" dirty="0">
              <a:solidFill>
                <a:srgbClr val="990099"/>
              </a:solidFill>
              <a:latin typeface="Helvetica" pitchFamily="34" charset="0"/>
            </a:endParaRPr>
          </a:p>
          <a:p>
            <a:pPr eaLnBrk="0" fontAlgn="base" hangingPunct="0">
              <a:spcBef>
                <a:spcPct val="0"/>
              </a:spcBef>
              <a:spcAft>
                <a:spcPct val="0"/>
              </a:spcAft>
            </a:pPr>
            <a:r>
              <a:rPr lang="en-GB" sz="1600" b="1" dirty="0">
                <a:solidFill>
                  <a:srgbClr val="990099"/>
                </a:solidFill>
                <a:latin typeface="Helvetica" pitchFamily="34" charset="0"/>
              </a:rPr>
              <a:t>GOME-2 /</a:t>
            </a:r>
            <a:r>
              <a:rPr lang="en-GB" sz="1600" b="1" dirty="0" err="1">
                <a:solidFill>
                  <a:srgbClr val="990099"/>
                </a:solidFill>
                <a:latin typeface="Helvetica" pitchFamily="34" charset="0"/>
              </a:rPr>
              <a:t>Metop</a:t>
            </a:r>
            <a:r>
              <a:rPr lang="en-GB" sz="1600" b="1" dirty="0">
                <a:solidFill>
                  <a:srgbClr val="990099"/>
                </a:solidFill>
                <a:latin typeface="Helvetica" pitchFamily="34" charset="0"/>
              </a:rPr>
              <a:t>-A</a:t>
            </a:r>
          </a:p>
          <a:p>
            <a:pPr eaLnBrk="0" fontAlgn="base" hangingPunct="0">
              <a:spcBef>
                <a:spcPct val="0"/>
              </a:spcBef>
              <a:spcAft>
                <a:spcPct val="0"/>
              </a:spcAft>
            </a:pPr>
            <a:r>
              <a:rPr lang="en-GB" sz="1600" b="1" dirty="0">
                <a:solidFill>
                  <a:srgbClr val="990099"/>
                </a:solidFill>
                <a:latin typeface="Helvetica" pitchFamily="34" charset="0"/>
              </a:rPr>
              <a:t>AATSR /</a:t>
            </a:r>
            <a:r>
              <a:rPr lang="en-GB" sz="1600" b="1" dirty="0" err="1">
                <a:solidFill>
                  <a:srgbClr val="990099"/>
                </a:solidFill>
                <a:latin typeface="Helvetica" pitchFamily="34" charset="0"/>
              </a:rPr>
              <a:t>Envisat</a:t>
            </a:r>
            <a:endParaRPr lang="en-GB" sz="1600" b="1" dirty="0">
              <a:solidFill>
                <a:srgbClr val="990099"/>
              </a:solidFill>
              <a:latin typeface="Helvetica" pitchFamily="34" charset="0"/>
            </a:endParaRPr>
          </a:p>
          <a:p>
            <a:pPr eaLnBrk="0" fontAlgn="base" hangingPunct="0">
              <a:spcBef>
                <a:spcPct val="0"/>
              </a:spcBef>
              <a:spcAft>
                <a:spcPct val="0"/>
              </a:spcAft>
            </a:pPr>
            <a:endParaRPr lang="en-GB" sz="1600" b="1" dirty="0">
              <a:solidFill>
                <a:srgbClr val="990099"/>
              </a:solidFill>
              <a:latin typeface="Helvetica" pitchFamily="34" charset="0"/>
            </a:endParaRPr>
          </a:p>
          <a:p>
            <a:pPr eaLnBrk="0" fontAlgn="base" hangingPunct="0">
              <a:spcBef>
                <a:spcPct val="0"/>
              </a:spcBef>
              <a:spcAft>
                <a:spcPct val="0"/>
              </a:spcAft>
            </a:pPr>
            <a:r>
              <a:rPr lang="en-GB" sz="1600" b="1" dirty="0">
                <a:solidFill>
                  <a:srgbClr val="002569"/>
                </a:solidFill>
                <a:latin typeface="Helvetica" pitchFamily="34" charset="0"/>
              </a:rPr>
              <a:t>Results indicate that the offset has been quite stable from 2007 to 2011.</a:t>
            </a:r>
          </a:p>
          <a:p>
            <a:pPr eaLnBrk="0" fontAlgn="base" hangingPunct="0">
              <a:spcBef>
                <a:spcPct val="0"/>
              </a:spcBef>
              <a:spcAft>
                <a:spcPct val="0"/>
              </a:spcAft>
            </a:pPr>
            <a:endParaRPr lang="en-GB" sz="1600" b="1" dirty="0">
              <a:solidFill>
                <a:srgbClr val="002569"/>
              </a:solidFill>
              <a:latin typeface="Helvetica" pitchFamily="34" charset="0"/>
            </a:endParaRPr>
          </a:p>
          <a:p>
            <a:pPr eaLnBrk="0" fontAlgn="base" hangingPunct="0">
              <a:spcBef>
                <a:spcPct val="0"/>
              </a:spcBef>
              <a:spcAft>
                <a:spcPct val="0"/>
              </a:spcAft>
            </a:pPr>
            <a:endParaRPr lang="en-GB" sz="1600" b="1" dirty="0">
              <a:solidFill>
                <a:srgbClr val="002569"/>
              </a:solidFill>
              <a:latin typeface="Helvetica" pitchFamily="34" charset="0"/>
            </a:endParaRPr>
          </a:p>
          <a:p>
            <a:pPr eaLnBrk="0" fontAlgn="base" hangingPunct="0">
              <a:spcBef>
                <a:spcPct val="0"/>
              </a:spcBef>
              <a:spcAft>
                <a:spcPct val="0"/>
              </a:spcAft>
            </a:pPr>
            <a:r>
              <a:rPr lang="en-GB" sz="1100" b="1" dirty="0">
                <a:solidFill>
                  <a:srgbClr val="990099"/>
                </a:solidFill>
                <a:latin typeface="Helvetica" pitchFamily="34" charset="0"/>
              </a:rPr>
              <a:t>see GSICS Quarterly Newsletters, </a:t>
            </a:r>
            <a:r>
              <a:rPr lang="en-GB" sz="1100" b="1" dirty="0" err="1">
                <a:solidFill>
                  <a:srgbClr val="990099"/>
                </a:solidFill>
                <a:latin typeface="Helvetica" pitchFamily="34" charset="0"/>
              </a:rPr>
              <a:t>vol</a:t>
            </a:r>
            <a:r>
              <a:rPr lang="en-GB" sz="1100" b="1" dirty="0">
                <a:solidFill>
                  <a:srgbClr val="990099"/>
                </a:solidFill>
                <a:latin typeface="Helvetica" pitchFamily="34" charset="0"/>
              </a:rPr>
              <a:t> 5, number 3, </a:t>
            </a:r>
            <a:r>
              <a:rPr lang="en-GB" sz="1100" b="1" i="1" dirty="0">
                <a:solidFill>
                  <a:srgbClr val="990099"/>
                </a:solidFill>
                <a:latin typeface="Helvetica" pitchFamily="34" charset="0"/>
              </a:rPr>
              <a:t>Latter et al.</a:t>
            </a:r>
          </a:p>
          <a:p>
            <a:pPr eaLnBrk="0" fontAlgn="base" hangingPunct="0">
              <a:spcBef>
                <a:spcPct val="0"/>
              </a:spcBef>
              <a:spcAft>
                <a:spcPct val="0"/>
              </a:spcAft>
            </a:pPr>
            <a:endParaRPr lang="en-GB" sz="1600" b="1" dirty="0">
              <a:solidFill>
                <a:srgbClr val="002569"/>
              </a:solidFill>
              <a:latin typeface="Helvetica" pitchFamily="34" charset="0"/>
            </a:endParaRPr>
          </a:p>
        </p:txBody>
      </p:sp>
      <p:sp>
        <p:nvSpPr>
          <p:cNvPr id="13" name="TextBox 12"/>
          <p:cNvSpPr txBox="1"/>
          <p:nvPr/>
        </p:nvSpPr>
        <p:spPr>
          <a:xfrm>
            <a:off x="7895497" y="133365"/>
            <a:ext cx="1204546" cy="461665"/>
          </a:xfrm>
          <a:prstGeom prst="rect">
            <a:avLst/>
          </a:prstGeom>
          <a:solidFill>
            <a:schemeClr val="accent1">
              <a:lumMod val="75000"/>
            </a:schemeClr>
          </a:solidFill>
        </p:spPr>
        <p:txBody>
          <a:bodyPr wrap="square" rtlCol="0">
            <a:spAutoFit/>
          </a:bodyPr>
          <a:lstStyle/>
          <a:p>
            <a:pPr algn="ctr" eaLnBrk="0" fontAlgn="base" hangingPunct="0">
              <a:spcBef>
                <a:spcPct val="0"/>
              </a:spcBef>
              <a:spcAft>
                <a:spcPct val="0"/>
              </a:spcAft>
            </a:pPr>
            <a:r>
              <a:rPr lang="en-GB" sz="1200" b="1" dirty="0">
                <a:solidFill>
                  <a:srgbClr val="990099"/>
                </a:solidFill>
                <a:latin typeface="Helvetica" pitchFamily="34" charset="0"/>
              </a:rPr>
              <a:t>GOME-2 FM3 </a:t>
            </a:r>
            <a:r>
              <a:rPr lang="en-GB" sz="1200" b="1" dirty="0" err="1">
                <a:solidFill>
                  <a:srgbClr val="990099"/>
                </a:solidFill>
                <a:latin typeface="Helvetica" pitchFamily="34" charset="0"/>
              </a:rPr>
              <a:t>Metop</a:t>
            </a:r>
            <a:r>
              <a:rPr lang="en-GB" sz="1200" b="1" dirty="0">
                <a:solidFill>
                  <a:srgbClr val="990099"/>
                </a:solidFill>
                <a:latin typeface="Helvetica" pitchFamily="34" charset="0"/>
              </a:rPr>
              <a:t>-A</a:t>
            </a:r>
          </a:p>
        </p:txBody>
      </p:sp>
      <p:sp>
        <p:nvSpPr>
          <p:cNvPr id="14" name="Rectangle 2"/>
          <p:cNvSpPr txBox="1">
            <a:spLocks noChangeArrowheads="1"/>
          </p:cNvSpPr>
          <p:nvPr/>
        </p:nvSpPr>
        <p:spPr>
          <a:xfrm>
            <a:off x="300404" y="116632"/>
            <a:ext cx="8446477" cy="839788"/>
          </a:xfrm>
          <a:prstGeom prst="rect">
            <a:avLst/>
          </a:prstGeom>
        </p:spPr>
        <p:txBody>
          <a:bodyPr/>
          <a:lstStyle/>
          <a:p>
            <a:pPr eaLnBrk="0" fontAlgn="base" hangingPunct="0">
              <a:spcBef>
                <a:spcPct val="0"/>
              </a:spcBef>
              <a:spcAft>
                <a:spcPct val="0"/>
              </a:spcAft>
              <a:defRPr/>
            </a:pPr>
            <a:r>
              <a:rPr lang="en-GB" sz="2800" kern="0" dirty="0">
                <a:solidFill>
                  <a:srgbClr val="FFFFFF"/>
                </a:solidFill>
                <a:latin typeface="Arial" pitchFamily="34" charset="0"/>
                <a:cs typeface="Arial" pitchFamily="34" charset="0"/>
              </a:rPr>
              <a:t>GOME-2 / AVHRR reflectivity inter-calibration</a:t>
            </a:r>
          </a:p>
          <a:p>
            <a:pPr eaLnBrk="0" fontAlgn="base" hangingPunct="0">
              <a:spcBef>
                <a:spcPct val="0"/>
              </a:spcBef>
              <a:spcAft>
                <a:spcPct val="0"/>
              </a:spcAft>
              <a:defRPr/>
            </a:pPr>
            <a:r>
              <a:rPr lang="en-GB" sz="2000" kern="0" dirty="0">
                <a:solidFill>
                  <a:srgbClr val="FFFFFF"/>
                </a:solidFill>
                <a:latin typeface="Arial" pitchFamily="34" charset="0"/>
                <a:cs typeface="Arial" pitchFamily="34" charset="0"/>
              </a:rPr>
              <a:t>AVHRR ch1-3a / </a:t>
            </a:r>
            <a:r>
              <a:rPr lang="en-GB" sz="2000" kern="0" dirty="0" err="1">
                <a:solidFill>
                  <a:srgbClr val="FFFFFF"/>
                </a:solidFill>
                <a:latin typeface="Arial" pitchFamily="34" charset="0"/>
                <a:cs typeface="Arial" pitchFamily="34" charset="0"/>
              </a:rPr>
              <a:t>Metop</a:t>
            </a:r>
            <a:r>
              <a:rPr lang="en-GB" sz="2000" kern="0" dirty="0">
                <a:solidFill>
                  <a:srgbClr val="FFFFFF"/>
                </a:solidFill>
                <a:latin typeface="Arial" pitchFamily="34" charset="0"/>
                <a:cs typeface="Arial" pitchFamily="34" charset="0"/>
              </a:rPr>
              <a:t>-A and AATSR / </a:t>
            </a:r>
            <a:r>
              <a:rPr lang="en-GB" sz="2000" kern="0" dirty="0" err="1">
                <a:solidFill>
                  <a:srgbClr val="FFFFFF"/>
                </a:solidFill>
                <a:latin typeface="Arial" pitchFamily="34" charset="0"/>
                <a:cs typeface="Arial" pitchFamily="34" charset="0"/>
              </a:rPr>
              <a:t>Envisat</a:t>
            </a:r>
            <a:endParaRPr lang="en-GB" sz="1600" kern="0" dirty="0">
              <a:solidFill>
                <a:srgbClr val="FFFFFF"/>
              </a:solidFill>
              <a:latin typeface="Arial" pitchFamily="34" charset="0"/>
              <a:cs typeface="Arial" pitchFamily="34" charset="0"/>
            </a:endParaRPr>
          </a:p>
        </p:txBody>
      </p:sp>
      <p:grpSp>
        <p:nvGrpSpPr>
          <p:cNvPr id="2" name="Group 8"/>
          <p:cNvGrpSpPr/>
          <p:nvPr/>
        </p:nvGrpSpPr>
        <p:grpSpPr>
          <a:xfrm>
            <a:off x="6637023" y="5373216"/>
            <a:ext cx="2078868" cy="669032"/>
            <a:chOff x="7262122" y="5373216"/>
            <a:chExt cx="2252112" cy="669032"/>
          </a:xfrm>
        </p:grpSpPr>
        <p:pic>
          <p:nvPicPr>
            <p:cNvPr id="16" name="Picture 1"/>
            <p:cNvPicPr>
              <a:picLocks noChangeAspect="1" noChangeArrowheads="1"/>
            </p:cNvPicPr>
            <p:nvPr/>
          </p:nvPicPr>
          <p:blipFill>
            <a:blip r:embed="rId3" cstate="print"/>
            <a:srcRect/>
            <a:stretch>
              <a:fillRect/>
            </a:stretch>
          </p:blipFill>
          <p:spPr bwMode="auto">
            <a:xfrm>
              <a:off x="7401272" y="5661248"/>
              <a:ext cx="2112962" cy="381000"/>
            </a:xfrm>
            <a:prstGeom prst="rect">
              <a:avLst/>
            </a:prstGeom>
            <a:noFill/>
            <a:ln w="9525">
              <a:noFill/>
              <a:round/>
              <a:headEnd/>
              <a:tailEnd/>
            </a:ln>
          </p:spPr>
        </p:pic>
        <p:sp>
          <p:nvSpPr>
            <p:cNvPr id="17" name="TextBox 16"/>
            <p:cNvSpPr txBox="1"/>
            <p:nvPr/>
          </p:nvSpPr>
          <p:spPr>
            <a:xfrm>
              <a:off x="7262122" y="5373216"/>
              <a:ext cx="1745621" cy="276999"/>
            </a:xfrm>
            <a:prstGeom prst="rect">
              <a:avLst/>
            </a:prstGeom>
            <a:noFill/>
          </p:spPr>
          <p:txBody>
            <a:bodyPr wrap="none" rtlCol="0">
              <a:spAutoFit/>
            </a:bodyPr>
            <a:lstStyle/>
            <a:p>
              <a:pPr algn="ctr" eaLnBrk="0" fontAlgn="base" hangingPunct="0">
                <a:spcBef>
                  <a:spcPct val="0"/>
                </a:spcBef>
                <a:spcAft>
                  <a:spcPct val="0"/>
                </a:spcAft>
              </a:pPr>
              <a:r>
                <a:rPr lang="en-GB" sz="1200" i="1" dirty="0">
                  <a:solidFill>
                    <a:srgbClr val="1C1C1C"/>
                  </a:solidFill>
                  <a:latin typeface="Helvetica" pitchFamily="34" charset="0"/>
                </a:rPr>
                <a:t>Courtesy Latter et al.</a:t>
              </a:r>
            </a:p>
          </p:txBody>
        </p:sp>
      </p:grpSp>
      <p:grpSp>
        <p:nvGrpSpPr>
          <p:cNvPr id="3" name="Group 9"/>
          <p:cNvGrpSpPr/>
          <p:nvPr/>
        </p:nvGrpSpPr>
        <p:grpSpPr>
          <a:xfrm>
            <a:off x="52119" y="1052736"/>
            <a:ext cx="6447486" cy="5628617"/>
            <a:chOff x="128464" y="1124743"/>
            <a:chExt cx="6984776" cy="5628617"/>
          </a:xfrm>
        </p:grpSpPr>
        <p:pic>
          <p:nvPicPr>
            <p:cNvPr id="15" name="Picture 2"/>
            <p:cNvPicPr>
              <a:picLocks noChangeAspect="1" noChangeArrowheads="1"/>
            </p:cNvPicPr>
            <p:nvPr/>
          </p:nvPicPr>
          <p:blipFill>
            <a:blip r:embed="rId4" cstate="print"/>
            <a:srcRect/>
            <a:stretch>
              <a:fillRect/>
            </a:stretch>
          </p:blipFill>
          <p:spPr bwMode="auto">
            <a:xfrm>
              <a:off x="128464" y="1124743"/>
              <a:ext cx="6984776" cy="5628617"/>
            </a:xfrm>
            <a:prstGeom prst="rect">
              <a:avLst/>
            </a:prstGeom>
            <a:noFill/>
            <a:ln w="9525">
              <a:noFill/>
              <a:miter lim="800000"/>
              <a:headEnd/>
              <a:tailEnd/>
            </a:ln>
          </p:spPr>
        </p:pic>
        <p:sp>
          <p:nvSpPr>
            <p:cNvPr id="18" name="TextBox 17"/>
            <p:cNvSpPr txBox="1"/>
            <p:nvPr/>
          </p:nvSpPr>
          <p:spPr>
            <a:xfrm>
              <a:off x="5857867" y="3573016"/>
              <a:ext cx="958040" cy="2308324"/>
            </a:xfrm>
            <a:prstGeom prst="rect">
              <a:avLst/>
            </a:prstGeom>
            <a:noFill/>
          </p:spPr>
          <p:txBody>
            <a:bodyPr wrap="none" rtlCol="0">
              <a:spAutoFit/>
            </a:bodyPr>
            <a:lstStyle/>
            <a:p>
              <a:pPr algn="ctr" eaLnBrk="0" fontAlgn="base" hangingPunct="0">
                <a:lnSpc>
                  <a:spcPct val="150000"/>
                </a:lnSpc>
                <a:spcBef>
                  <a:spcPct val="0"/>
                </a:spcBef>
                <a:spcAft>
                  <a:spcPct val="0"/>
                </a:spcAft>
              </a:pPr>
              <a:r>
                <a:rPr lang="en-GB" sz="1600" dirty="0">
                  <a:solidFill>
                    <a:srgbClr val="1C1C1C"/>
                  </a:solidFill>
                  <a:latin typeface="Helvetica" pitchFamily="34" charset="0"/>
                </a:rPr>
                <a:t>AVHRR</a:t>
              </a:r>
            </a:p>
            <a:p>
              <a:pPr algn="ctr" eaLnBrk="0" fontAlgn="base" hangingPunct="0">
                <a:lnSpc>
                  <a:spcPct val="150000"/>
                </a:lnSpc>
                <a:spcBef>
                  <a:spcPct val="0"/>
                </a:spcBef>
                <a:spcAft>
                  <a:spcPct val="0"/>
                </a:spcAft>
              </a:pPr>
              <a:r>
                <a:rPr lang="en-GB" sz="1600" dirty="0">
                  <a:solidFill>
                    <a:srgbClr val="00B050"/>
                  </a:solidFill>
                  <a:latin typeface="Helvetica" pitchFamily="34" charset="0"/>
                </a:rPr>
                <a:t>Ch2</a:t>
              </a:r>
            </a:p>
            <a:p>
              <a:pPr algn="ctr" eaLnBrk="0" fontAlgn="base" hangingPunct="0">
                <a:lnSpc>
                  <a:spcPct val="150000"/>
                </a:lnSpc>
                <a:spcBef>
                  <a:spcPct val="0"/>
                </a:spcBef>
                <a:spcAft>
                  <a:spcPct val="0"/>
                </a:spcAft>
              </a:pPr>
              <a:endParaRPr lang="en-GB" sz="1600" dirty="0">
                <a:solidFill>
                  <a:srgbClr val="1C1C1C"/>
                </a:solidFill>
                <a:latin typeface="Helvetica" pitchFamily="34" charset="0"/>
              </a:endParaRPr>
            </a:p>
            <a:p>
              <a:pPr algn="ctr" eaLnBrk="0" fontAlgn="base" hangingPunct="0">
                <a:lnSpc>
                  <a:spcPct val="150000"/>
                </a:lnSpc>
                <a:spcBef>
                  <a:spcPct val="0"/>
                </a:spcBef>
                <a:spcAft>
                  <a:spcPct val="0"/>
                </a:spcAft>
              </a:pPr>
              <a:r>
                <a:rPr lang="en-GB" sz="1600" dirty="0">
                  <a:solidFill>
                    <a:srgbClr val="FF0000"/>
                  </a:solidFill>
                  <a:latin typeface="Helvetica" pitchFamily="34" charset="0"/>
                </a:rPr>
                <a:t>Ch1</a:t>
              </a:r>
            </a:p>
            <a:p>
              <a:pPr algn="ctr" eaLnBrk="0" fontAlgn="base" hangingPunct="0">
                <a:lnSpc>
                  <a:spcPct val="150000"/>
                </a:lnSpc>
                <a:spcBef>
                  <a:spcPct val="0"/>
                </a:spcBef>
                <a:spcAft>
                  <a:spcPct val="0"/>
                </a:spcAft>
              </a:pPr>
              <a:endParaRPr lang="en-GB" sz="1600" dirty="0">
                <a:solidFill>
                  <a:srgbClr val="1C1C1C"/>
                </a:solidFill>
                <a:latin typeface="Helvetica" pitchFamily="34" charset="0"/>
              </a:endParaRPr>
            </a:p>
            <a:p>
              <a:pPr algn="ctr" eaLnBrk="0" fontAlgn="base" hangingPunct="0">
                <a:lnSpc>
                  <a:spcPct val="150000"/>
                </a:lnSpc>
                <a:spcBef>
                  <a:spcPct val="0"/>
                </a:spcBef>
                <a:spcAft>
                  <a:spcPct val="0"/>
                </a:spcAft>
              </a:pPr>
              <a:r>
                <a:rPr lang="en-GB" sz="1600" dirty="0">
                  <a:solidFill>
                    <a:srgbClr val="001E59">
                      <a:lumMod val="75000"/>
                      <a:lumOff val="25000"/>
                    </a:srgbClr>
                  </a:solidFill>
                  <a:latin typeface="Helvetica" pitchFamily="34" charset="0"/>
                </a:rPr>
                <a:t>Ch3a</a:t>
              </a: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895497" y="133365"/>
            <a:ext cx="1204546" cy="461665"/>
          </a:xfrm>
          <a:prstGeom prst="rect">
            <a:avLst/>
          </a:prstGeom>
          <a:solidFill>
            <a:schemeClr val="accent1">
              <a:lumMod val="75000"/>
            </a:schemeClr>
          </a:solidFill>
        </p:spPr>
        <p:txBody>
          <a:bodyPr wrap="square" rtlCol="0">
            <a:spAutoFit/>
          </a:bodyPr>
          <a:lstStyle/>
          <a:p>
            <a:pPr algn="ctr" eaLnBrk="0" fontAlgn="base" hangingPunct="0">
              <a:spcBef>
                <a:spcPct val="0"/>
              </a:spcBef>
              <a:spcAft>
                <a:spcPct val="0"/>
              </a:spcAft>
            </a:pPr>
            <a:r>
              <a:rPr lang="en-GB" sz="1200" b="1" dirty="0">
                <a:solidFill>
                  <a:srgbClr val="990099"/>
                </a:solidFill>
                <a:latin typeface="Helvetica" pitchFamily="34" charset="0"/>
              </a:rPr>
              <a:t>GOME-2 FM3 </a:t>
            </a:r>
            <a:r>
              <a:rPr lang="en-GB" sz="1200" b="1" dirty="0" err="1">
                <a:solidFill>
                  <a:srgbClr val="990099"/>
                </a:solidFill>
                <a:latin typeface="Helvetica" pitchFamily="34" charset="0"/>
              </a:rPr>
              <a:t>Metop</a:t>
            </a:r>
            <a:r>
              <a:rPr lang="en-GB" sz="1200" b="1" dirty="0">
                <a:solidFill>
                  <a:srgbClr val="990099"/>
                </a:solidFill>
                <a:latin typeface="Helvetica" pitchFamily="34" charset="0"/>
              </a:rPr>
              <a:t>-A</a:t>
            </a:r>
          </a:p>
        </p:txBody>
      </p:sp>
      <p:grpSp>
        <p:nvGrpSpPr>
          <p:cNvPr id="2" name="Group 19"/>
          <p:cNvGrpSpPr/>
          <p:nvPr/>
        </p:nvGrpSpPr>
        <p:grpSpPr>
          <a:xfrm>
            <a:off x="7" y="1052736"/>
            <a:ext cx="6646153" cy="5400000"/>
            <a:chOff x="344488" y="1124744"/>
            <a:chExt cx="7199999" cy="5400000"/>
          </a:xfrm>
        </p:grpSpPr>
        <p:pic>
          <p:nvPicPr>
            <p:cNvPr id="21" name="Picture 2" descr="S:\EPS GOME2\Meetings\GSICS\GSICS_Workshop_March14\Plots\AVHRR\400_AVHRR_GOME_AllCollocated_g2avhrr_scan_PPF530_CGS1_M02_20130405043258_20130405061458.jpg"/>
            <p:cNvPicPr>
              <a:picLocks noChangeAspect="1" noChangeArrowheads="1"/>
            </p:cNvPicPr>
            <p:nvPr/>
          </p:nvPicPr>
          <p:blipFill>
            <a:blip r:embed="rId2" cstate="print"/>
            <a:srcRect/>
            <a:stretch>
              <a:fillRect/>
            </a:stretch>
          </p:blipFill>
          <p:spPr bwMode="auto">
            <a:xfrm>
              <a:off x="344488" y="1124744"/>
              <a:ext cx="7199999" cy="5400000"/>
            </a:xfrm>
            <a:prstGeom prst="rect">
              <a:avLst/>
            </a:prstGeom>
            <a:noFill/>
          </p:spPr>
        </p:pic>
        <p:sp>
          <p:nvSpPr>
            <p:cNvPr id="22" name="TextBox 21"/>
            <p:cNvSpPr txBox="1"/>
            <p:nvPr/>
          </p:nvSpPr>
          <p:spPr>
            <a:xfrm>
              <a:off x="1845234" y="3146218"/>
              <a:ext cx="693246" cy="338554"/>
            </a:xfrm>
            <a:prstGeom prst="rect">
              <a:avLst/>
            </a:prstGeom>
            <a:noFill/>
          </p:spPr>
          <p:txBody>
            <a:bodyPr wrap="none" rtlCol="0">
              <a:spAutoFit/>
            </a:bodyPr>
            <a:lstStyle/>
            <a:p>
              <a:pPr algn="ctr" eaLnBrk="0" fontAlgn="base" hangingPunct="0">
                <a:spcBef>
                  <a:spcPct val="0"/>
                </a:spcBef>
                <a:spcAft>
                  <a:spcPct val="0"/>
                </a:spcAft>
              </a:pPr>
              <a:r>
                <a:rPr lang="en-GB" sz="1600" b="1" dirty="0">
                  <a:solidFill>
                    <a:srgbClr val="990099"/>
                  </a:solidFill>
                  <a:latin typeface="Helvetica" pitchFamily="34" charset="0"/>
                </a:rPr>
                <a:t>2013</a:t>
              </a:r>
            </a:p>
          </p:txBody>
        </p:sp>
      </p:grpSp>
      <p:sp>
        <p:nvSpPr>
          <p:cNvPr id="9" name="TextBox 8"/>
          <p:cNvSpPr txBox="1"/>
          <p:nvPr/>
        </p:nvSpPr>
        <p:spPr>
          <a:xfrm>
            <a:off x="6699006" y="1351223"/>
            <a:ext cx="2326412" cy="3308598"/>
          </a:xfrm>
          <a:prstGeom prst="rect">
            <a:avLst/>
          </a:prstGeom>
          <a:noFill/>
        </p:spPr>
        <p:txBody>
          <a:bodyPr wrap="square" rtlCol="0">
            <a:spAutoFit/>
          </a:bodyPr>
          <a:lstStyle/>
          <a:p>
            <a:pPr eaLnBrk="0" fontAlgn="base" hangingPunct="0">
              <a:spcBef>
                <a:spcPct val="0"/>
              </a:spcBef>
              <a:spcAft>
                <a:spcPct val="0"/>
              </a:spcAft>
            </a:pPr>
            <a:r>
              <a:rPr lang="en-GB" sz="1600" b="1" dirty="0">
                <a:solidFill>
                  <a:srgbClr val="990099"/>
                </a:solidFill>
                <a:latin typeface="Helvetica" pitchFamily="34" charset="0"/>
              </a:rPr>
              <a:t>AVHRR channel 1 to GOME-2/</a:t>
            </a:r>
            <a:r>
              <a:rPr lang="en-GB" sz="1600" b="1" dirty="0" err="1">
                <a:solidFill>
                  <a:srgbClr val="990099"/>
                </a:solidFill>
                <a:latin typeface="Helvetica" pitchFamily="34" charset="0"/>
              </a:rPr>
              <a:t>Metop</a:t>
            </a:r>
            <a:r>
              <a:rPr lang="en-GB" sz="1600" b="1" dirty="0">
                <a:solidFill>
                  <a:srgbClr val="990099"/>
                </a:solidFill>
                <a:latin typeface="Helvetica" pitchFamily="34" charset="0"/>
              </a:rPr>
              <a:t>-A gain in reflectivity &lt;8%</a:t>
            </a:r>
          </a:p>
          <a:p>
            <a:pPr eaLnBrk="0" fontAlgn="base" hangingPunct="0">
              <a:spcBef>
                <a:spcPct val="0"/>
              </a:spcBef>
              <a:spcAft>
                <a:spcPct val="0"/>
              </a:spcAft>
            </a:pPr>
            <a:r>
              <a:rPr lang="en-GB" sz="1600" b="1" dirty="0">
                <a:solidFill>
                  <a:srgbClr val="990099"/>
                </a:solidFill>
                <a:latin typeface="Helvetica" pitchFamily="34" charset="0"/>
              </a:rPr>
              <a:t>(AVHRR &lt; GOME-2)</a:t>
            </a:r>
          </a:p>
          <a:p>
            <a:pPr eaLnBrk="0" fontAlgn="base" hangingPunct="0">
              <a:spcBef>
                <a:spcPct val="0"/>
              </a:spcBef>
              <a:spcAft>
                <a:spcPct val="0"/>
              </a:spcAft>
            </a:pPr>
            <a:endParaRPr lang="en-GB" sz="1600" b="1" dirty="0">
              <a:solidFill>
                <a:srgbClr val="990099"/>
              </a:solidFill>
              <a:latin typeface="Helvetica" pitchFamily="34" charset="0"/>
            </a:endParaRPr>
          </a:p>
          <a:p>
            <a:pPr eaLnBrk="0" fontAlgn="base" hangingPunct="0">
              <a:spcBef>
                <a:spcPct val="0"/>
              </a:spcBef>
              <a:spcAft>
                <a:spcPct val="0"/>
              </a:spcAft>
            </a:pPr>
            <a:r>
              <a:rPr lang="en-GB" sz="1600" b="1" dirty="0">
                <a:solidFill>
                  <a:srgbClr val="002569"/>
                </a:solidFill>
                <a:latin typeface="Helvetica" pitchFamily="34" charset="0"/>
              </a:rPr>
              <a:t>2011 - 2013</a:t>
            </a:r>
          </a:p>
          <a:p>
            <a:pPr eaLnBrk="0" fontAlgn="base" hangingPunct="0">
              <a:spcBef>
                <a:spcPct val="0"/>
              </a:spcBef>
              <a:spcAft>
                <a:spcPct val="0"/>
              </a:spcAft>
            </a:pPr>
            <a:endParaRPr lang="en-GB" sz="1600" b="1" dirty="0">
              <a:solidFill>
                <a:srgbClr val="002569"/>
              </a:solidFill>
              <a:latin typeface="Helvetica" pitchFamily="34" charset="0"/>
            </a:endParaRPr>
          </a:p>
          <a:p>
            <a:pPr eaLnBrk="0" fontAlgn="base" hangingPunct="0">
              <a:spcBef>
                <a:spcPct val="0"/>
              </a:spcBef>
              <a:spcAft>
                <a:spcPct val="0"/>
              </a:spcAft>
            </a:pPr>
            <a:endParaRPr lang="en-GB" sz="1600" b="1" dirty="0">
              <a:solidFill>
                <a:srgbClr val="002569"/>
              </a:solidFill>
              <a:latin typeface="Helvetica" pitchFamily="34" charset="0"/>
            </a:endParaRPr>
          </a:p>
          <a:p>
            <a:pPr eaLnBrk="0" fontAlgn="base" hangingPunct="0">
              <a:spcBef>
                <a:spcPct val="0"/>
              </a:spcBef>
              <a:spcAft>
                <a:spcPct val="0"/>
              </a:spcAft>
            </a:pPr>
            <a:endParaRPr lang="en-GB" sz="1600" b="1" dirty="0">
              <a:solidFill>
                <a:srgbClr val="002569"/>
              </a:solidFill>
              <a:latin typeface="Helvetica" pitchFamily="34" charset="0"/>
            </a:endParaRPr>
          </a:p>
          <a:p>
            <a:pPr eaLnBrk="0" fontAlgn="base" hangingPunct="0">
              <a:spcBef>
                <a:spcPct val="0"/>
              </a:spcBef>
              <a:spcAft>
                <a:spcPct val="0"/>
              </a:spcAft>
            </a:pPr>
            <a:endParaRPr lang="en-GB" sz="1600" b="1" dirty="0">
              <a:solidFill>
                <a:srgbClr val="002569"/>
              </a:solidFill>
              <a:latin typeface="Helvetica" pitchFamily="34" charset="0"/>
            </a:endParaRPr>
          </a:p>
          <a:p>
            <a:pPr eaLnBrk="0" fontAlgn="base" hangingPunct="0">
              <a:spcBef>
                <a:spcPct val="0"/>
              </a:spcBef>
              <a:spcAft>
                <a:spcPct val="0"/>
              </a:spcAft>
            </a:pPr>
            <a:r>
              <a:rPr lang="en-GB" sz="1100" b="1" dirty="0">
                <a:solidFill>
                  <a:srgbClr val="990099"/>
                </a:solidFill>
                <a:latin typeface="Helvetica" pitchFamily="34" charset="0"/>
              </a:rPr>
              <a:t>see GSICS Quarterly Newsletters, </a:t>
            </a:r>
            <a:r>
              <a:rPr lang="en-GB" sz="1100" b="1" dirty="0" err="1">
                <a:solidFill>
                  <a:srgbClr val="990099"/>
                </a:solidFill>
                <a:latin typeface="Helvetica" pitchFamily="34" charset="0"/>
              </a:rPr>
              <a:t>vol</a:t>
            </a:r>
            <a:r>
              <a:rPr lang="en-GB" sz="1100" b="1" dirty="0">
                <a:solidFill>
                  <a:srgbClr val="990099"/>
                </a:solidFill>
                <a:latin typeface="Helvetica" pitchFamily="34" charset="0"/>
              </a:rPr>
              <a:t> 5, number 3, </a:t>
            </a:r>
            <a:r>
              <a:rPr lang="en-GB" sz="1100" b="1" i="1" dirty="0">
                <a:solidFill>
                  <a:srgbClr val="990099"/>
                </a:solidFill>
                <a:latin typeface="Helvetica" pitchFamily="34" charset="0"/>
              </a:rPr>
              <a:t>Latter et al.</a:t>
            </a:r>
          </a:p>
          <a:p>
            <a:pPr eaLnBrk="0" fontAlgn="base" hangingPunct="0">
              <a:spcBef>
                <a:spcPct val="0"/>
              </a:spcBef>
              <a:spcAft>
                <a:spcPct val="0"/>
              </a:spcAft>
            </a:pPr>
            <a:endParaRPr lang="en-GB" sz="1600" b="1" dirty="0">
              <a:solidFill>
                <a:srgbClr val="002569"/>
              </a:solidFill>
              <a:latin typeface="Helvetica" pitchFamily="34" charset="0"/>
            </a:endParaRPr>
          </a:p>
        </p:txBody>
      </p:sp>
      <p:sp>
        <p:nvSpPr>
          <p:cNvPr id="10" name="Rectangle 2"/>
          <p:cNvSpPr txBox="1">
            <a:spLocks noChangeArrowheads="1"/>
          </p:cNvSpPr>
          <p:nvPr/>
        </p:nvSpPr>
        <p:spPr>
          <a:xfrm>
            <a:off x="300404" y="116632"/>
            <a:ext cx="8446477" cy="839788"/>
          </a:xfrm>
          <a:prstGeom prst="rect">
            <a:avLst/>
          </a:prstGeom>
        </p:spPr>
        <p:txBody>
          <a:bodyPr/>
          <a:lstStyle/>
          <a:p>
            <a:pPr eaLnBrk="0" fontAlgn="base" hangingPunct="0">
              <a:spcBef>
                <a:spcPct val="0"/>
              </a:spcBef>
              <a:spcAft>
                <a:spcPct val="0"/>
              </a:spcAft>
              <a:defRPr/>
            </a:pPr>
            <a:r>
              <a:rPr lang="en-GB" sz="2800" kern="0" dirty="0">
                <a:solidFill>
                  <a:srgbClr val="FFFFFF"/>
                </a:solidFill>
                <a:latin typeface="Arial" pitchFamily="34" charset="0"/>
                <a:cs typeface="Arial" pitchFamily="34" charset="0"/>
              </a:rPr>
              <a:t>GOME-2 / AVHRR reflectivity inter-calibration</a:t>
            </a:r>
          </a:p>
          <a:p>
            <a:pPr eaLnBrk="0" fontAlgn="base" hangingPunct="0">
              <a:spcBef>
                <a:spcPct val="0"/>
              </a:spcBef>
              <a:spcAft>
                <a:spcPct val="0"/>
              </a:spcAft>
              <a:defRPr/>
            </a:pPr>
            <a:r>
              <a:rPr lang="en-GB" sz="2000" kern="0" dirty="0">
                <a:solidFill>
                  <a:srgbClr val="FFFFFF"/>
                </a:solidFill>
                <a:latin typeface="Arial" pitchFamily="34" charset="0"/>
                <a:cs typeface="Arial" pitchFamily="34" charset="0"/>
              </a:rPr>
              <a:t>AVHRR </a:t>
            </a:r>
            <a:r>
              <a:rPr lang="en-GB" sz="2000" kern="0" dirty="0" err="1">
                <a:solidFill>
                  <a:srgbClr val="FFFFFF"/>
                </a:solidFill>
                <a:latin typeface="Arial" pitchFamily="34" charset="0"/>
                <a:cs typeface="Arial" pitchFamily="34" charset="0"/>
              </a:rPr>
              <a:t>ch</a:t>
            </a:r>
            <a:r>
              <a:rPr lang="en-GB" sz="2000" kern="0" dirty="0">
                <a:solidFill>
                  <a:srgbClr val="FFFFFF"/>
                </a:solidFill>
                <a:latin typeface="Arial" pitchFamily="34" charset="0"/>
                <a:cs typeface="Arial" pitchFamily="34" charset="0"/>
              </a:rPr>
              <a:t> 1/ </a:t>
            </a:r>
            <a:r>
              <a:rPr lang="en-GB" sz="2000" kern="0" dirty="0" err="1">
                <a:solidFill>
                  <a:srgbClr val="FFFFFF"/>
                </a:solidFill>
                <a:latin typeface="Arial" pitchFamily="34" charset="0"/>
                <a:cs typeface="Arial" pitchFamily="34" charset="0"/>
              </a:rPr>
              <a:t>Metop</a:t>
            </a:r>
            <a:r>
              <a:rPr lang="en-GB" sz="2000" kern="0" dirty="0">
                <a:solidFill>
                  <a:srgbClr val="FFFFFF"/>
                </a:solidFill>
                <a:latin typeface="Arial" pitchFamily="34" charset="0"/>
                <a:cs typeface="Arial" pitchFamily="34" charset="0"/>
              </a:rPr>
              <a:t>-A</a:t>
            </a:r>
            <a:endParaRPr lang="en-GB" sz="1600" kern="0" dirty="0">
              <a:solidFill>
                <a:srgbClr val="FFFFFF"/>
              </a:solidFill>
              <a:latin typeface="Arial" pitchFamily="34" charset="0"/>
              <a:cs typeface="Arial" pitchFamily="34" charset="0"/>
            </a:endParaRPr>
          </a:p>
        </p:txBody>
      </p:sp>
      <p:sp>
        <p:nvSpPr>
          <p:cNvPr id="8" name="TextBox 7"/>
          <p:cNvSpPr txBox="1"/>
          <p:nvPr/>
        </p:nvSpPr>
        <p:spPr>
          <a:xfrm>
            <a:off x="6699006" y="5508536"/>
            <a:ext cx="2207830" cy="584775"/>
          </a:xfrm>
          <a:prstGeom prst="rect">
            <a:avLst/>
          </a:prstGeom>
          <a:noFill/>
        </p:spPr>
        <p:txBody>
          <a:bodyPr wrap="square" rtlCol="0">
            <a:spAutoFit/>
          </a:bodyPr>
          <a:lstStyle/>
          <a:p>
            <a:pPr eaLnBrk="0" fontAlgn="base" hangingPunct="0">
              <a:spcBef>
                <a:spcPct val="0"/>
              </a:spcBef>
              <a:spcAft>
                <a:spcPct val="0"/>
              </a:spcAft>
            </a:pPr>
            <a:r>
              <a:rPr lang="en-GB" sz="1600" i="1" dirty="0">
                <a:solidFill>
                  <a:srgbClr val="1C1C1C"/>
                </a:solidFill>
                <a:latin typeface="Arial" pitchFamily="34" charset="0"/>
                <a:cs typeface="Arial" pitchFamily="34" charset="0"/>
              </a:rPr>
              <a:t>spatial aliasing accounted for</a:t>
            </a:r>
            <a:endParaRPr lang="en-GB" sz="1600" b="1" dirty="0">
              <a:solidFill>
                <a:srgbClr val="990099"/>
              </a:solidFill>
              <a:latin typeface="Helvetic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28981" y="663082"/>
            <a:ext cx="1204546" cy="461665"/>
          </a:xfrm>
          <a:prstGeom prst="rect">
            <a:avLst/>
          </a:prstGeom>
          <a:solidFill>
            <a:schemeClr val="accent1">
              <a:lumMod val="75000"/>
            </a:schemeClr>
          </a:solidFill>
        </p:spPr>
        <p:txBody>
          <a:bodyPr wrap="square" rtlCol="0">
            <a:spAutoFit/>
          </a:bodyPr>
          <a:lstStyle/>
          <a:p>
            <a:pPr algn="ctr" eaLnBrk="0" fontAlgn="base" hangingPunct="0">
              <a:spcBef>
                <a:spcPct val="0"/>
              </a:spcBef>
              <a:spcAft>
                <a:spcPct val="0"/>
              </a:spcAft>
            </a:pPr>
            <a:r>
              <a:rPr lang="en-GB" sz="1200" b="1" dirty="0">
                <a:solidFill>
                  <a:srgbClr val="990099"/>
                </a:solidFill>
                <a:latin typeface="Helvetica" pitchFamily="34" charset="0"/>
              </a:rPr>
              <a:t>GOME-2 FM3 Metop-A</a:t>
            </a:r>
          </a:p>
        </p:txBody>
      </p:sp>
      <p:sp>
        <p:nvSpPr>
          <p:cNvPr id="9" name="Text Box 4"/>
          <p:cNvSpPr txBox="1">
            <a:spLocks noChangeArrowheads="1"/>
          </p:cNvSpPr>
          <p:nvPr/>
        </p:nvSpPr>
        <p:spPr bwMode="auto">
          <a:xfrm>
            <a:off x="184645" y="88183"/>
            <a:ext cx="8242559" cy="1323439"/>
          </a:xfrm>
          <a:prstGeom prst="rect">
            <a:avLst/>
          </a:prstGeom>
          <a:noFill/>
          <a:ln w="9525" algn="ctr">
            <a:noFill/>
            <a:miter lim="800000"/>
            <a:headEnd/>
            <a:tailEnd/>
          </a:ln>
        </p:spPr>
        <p:txBody>
          <a:bodyPr wrap="square">
            <a:spAutoFit/>
          </a:bodyPr>
          <a:lstStyle/>
          <a:p>
            <a:pPr eaLnBrk="0" fontAlgn="base" hangingPunct="0">
              <a:spcBef>
                <a:spcPct val="0"/>
              </a:spcBef>
              <a:spcAft>
                <a:spcPct val="0"/>
              </a:spcAft>
            </a:pPr>
            <a:r>
              <a:rPr lang="en-GB" sz="2800" dirty="0">
                <a:solidFill>
                  <a:srgbClr val="FFFFFF"/>
                </a:solidFill>
                <a:latin typeface="Arial" pitchFamily="34" charset="0"/>
              </a:rPr>
              <a:t>GOME-2 </a:t>
            </a:r>
            <a:r>
              <a:rPr lang="en-GB" sz="2800" dirty="0" err="1">
                <a:solidFill>
                  <a:srgbClr val="FFFFFF"/>
                </a:solidFill>
                <a:latin typeface="Arial" pitchFamily="34" charset="0"/>
              </a:rPr>
              <a:t>Metop</a:t>
            </a:r>
            <a:r>
              <a:rPr lang="en-GB" sz="2800" dirty="0">
                <a:solidFill>
                  <a:srgbClr val="FFFFFF"/>
                </a:solidFill>
                <a:latin typeface="Arial" pitchFamily="34" charset="0"/>
              </a:rPr>
              <a:t>-A degradation component modelling</a:t>
            </a:r>
          </a:p>
          <a:p>
            <a:pPr eaLnBrk="0" fontAlgn="base" hangingPunct="0">
              <a:spcBef>
                <a:spcPct val="0"/>
              </a:spcBef>
              <a:spcAft>
                <a:spcPct val="0"/>
              </a:spcAft>
            </a:pPr>
            <a:r>
              <a:rPr lang="en-GB" sz="2000" dirty="0">
                <a:solidFill>
                  <a:srgbClr val="FFFFFF"/>
                </a:solidFill>
                <a:latin typeface="Arial" pitchFamily="34" charset="0"/>
              </a:rPr>
              <a:t>Sahara </a:t>
            </a:r>
            <a:r>
              <a:rPr lang="en-GB" sz="2400" dirty="0">
                <a:solidFill>
                  <a:srgbClr val="FFFFFF"/>
                </a:solidFill>
                <a:latin typeface="Arial" pitchFamily="34" charset="0"/>
              </a:rPr>
              <a:t>– </a:t>
            </a:r>
            <a:r>
              <a:rPr lang="en-GB" sz="2000" dirty="0">
                <a:solidFill>
                  <a:srgbClr val="FFFFFF"/>
                </a:solidFill>
                <a:latin typeface="Arial" pitchFamily="34" charset="0"/>
              </a:rPr>
              <a:t>Reflectivity Degradation / AVHRR ch1-domain</a:t>
            </a:r>
            <a:endParaRPr lang="en-GB" sz="2400" dirty="0">
              <a:solidFill>
                <a:srgbClr val="FFFFFF"/>
              </a:solidFill>
              <a:latin typeface="Arial" pitchFamily="34" charset="0"/>
            </a:endParaRPr>
          </a:p>
        </p:txBody>
      </p:sp>
      <p:sp>
        <p:nvSpPr>
          <p:cNvPr id="11" name="TextBox 10"/>
          <p:cNvSpPr txBox="1"/>
          <p:nvPr/>
        </p:nvSpPr>
        <p:spPr>
          <a:xfrm>
            <a:off x="6972785" y="2276872"/>
            <a:ext cx="1853226" cy="3046988"/>
          </a:xfrm>
          <a:prstGeom prst="rect">
            <a:avLst/>
          </a:prstGeom>
          <a:noFill/>
        </p:spPr>
        <p:txBody>
          <a:bodyPr wrap="square" rtlCol="0">
            <a:spAutoFit/>
          </a:bodyPr>
          <a:lstStyle/>
          <a:p>
            <a:pPr eaLnBrk="0" fontAlgn="base" hangingPunct="0">
              <a:spcBef>
                <a:spcPct val="0"/>
              </a:spcBef>
              <a:spcAft>
                <a:spcPct val="0"/>
              </a:spcAft>
            </a:pPr>
            <a:r>
              <a:rPr lang="en-GB" sz="1600" b="1" dirty="0" err="1">
                <a:solidFill>
                  <a:srgbClr val="1C1C1C"/>
                </a:solidFill>
                <a:latin typeface="Helvetica" pitchFamily="34" charset="0"/>
              </a:rPr>
              <a:t>Reflectivtiy</a:t>
            </a:r>
            <a:r>
              <a:rPr lang="en-GB" sz="1600" b="1" dirty="0">
                <a:solidFill>
                  <a:srgbClr val="1C1C1C"/>
                </a:solidFill>
                <a:latin typeface="Helvetica" pitchFamily="34" charset="0"/>
              </a:rPr>
              <a:t> </a:t>
            </a:r>
          </a:p>
          <a:p>
            <a:pPr eaLnBrk="0" fontAlgn="base" hangingPunct="0">
              <a:spcBef>
                <a:spcPct val="0"/>
              </a:spcBef>
              <a:spcAft>
                <a:spcPct val="0"/>
              </a:spcAft>
            </a:pPr>
            <a:r>
              <a:rPr lang="en-GB" sz="1600" b="1" dirty="0">
                <a:solidFill>
                  <a:srgbClr val="1C1C1C"/>
                </a:solidFill>
                <a:latin typeface="Helvetica" pitchFamily="34" charset="0"/>
              </a:rPr>
              <a:t>Degradation</a:t>
            </a:r>
          </a:p>
          <a:p>
            <a:pPr eaLnBrk="0" fontAlgn="base" hangingPunct="0">
              <a:spcBef>
                <a:spcPct val="0"/>
              </a:spcBef>
              <a:spcAft>
                <a:spcPct val="0"/>
              </a:spcAft>
            </a:pPr>
            <a:endParaRPr lang="en-GB" sz="1600" b="1" dirty="0">
              <a:solidFill>
                <a:srgbClr val="990099"/>
              </a:solidFill>
              <a:latin typeface="Helvetica" pitchFamily="34" charset="0"/>
            </a:endParaRPr>
          </a:p>
          <a:p>
            <a:pPr eaLnBrk="0" fontAlgn="base" hangingPunct="0">
              <a:spcBef>
                <a:spcPct val="0"/>
              </a:spcBef>
              <a:spcAft>
                <a:spcPct val="0"/>
              </a:spcAft>
            </a:pPr>
            <a:r>
              <a:rPr lang="en-GB" sz="1600" b="1" dirty="0">
                <a:solidFill>
                  <a:srgbClr val="FF0000"/>
                </a:solidFill>
                <a:latin typeface="Helvetica" pitchFamily="34" charset="0"/>
              </a:rPr>
              <a:t>600 nm</a:t>
            </a:r>
          </a:p>
          <a:p>
            <a:pPr eaLnBrk="0" fontAlgn="base" hangingPunct="0">
              <a:spcBef>
                <a:spcPct val="0"/>
              </a:spcBef>
              <a:spcAft>
                <a:spcPct val="0"/>
              </a:spcAft>
            </a:pPr>
            <a:r>
              <a:rPr lang="en-GB" sz="1600" b="1" dirty="0">
                <a:solidFill>
                  <a:srgbClr val="00B050"/>
                </a:solidFill>
                <a:latin typeface="Helvetica" pitchFamily="34" charset="0"/>
              </a:rPr>
              <a:t>640 nm</a:t>
            </a:r>
          </a:p>
          <a:p>
            <a:pPr eaLnBrk="0" fontAlgn="base" hangingPunct="0">
              <a:spcBef>
                <a:spcPct val="0"/>
              </a:spcBef>
              <a:spcAft>
                <a:spcPct val="0"/>
              </a:spcAft>
            </a:pPr>
            <a:r>
              <a:rPr lang="en-GB" sz="1600" b="1" dirty="0">
                <a:solidFill>
                  <a:srgbClr val="001E59">
                    <a:lumMod val="50000"/>
                    <a:lumOff val="50000"/>
                  </a:srgbClr>
                </a:solidFill>
                <a:latin typeface="Helvetica" pitchFamily="34" charset="0"/>
              </a:rPr>
              <a:t>680 nm</a:t>
            </a:r>
          </a:p>
          <a:p>
            <a:pPr eaLnBrk="0" fontAlgn="base" hangingPunct="0">
              <a:spcBef>
                <a:spcPct val="0"/>
              </a:spcBef>
              <a:spcAft>
                <a:spcPct val="0"/>
              </a:spcAft>
            </a:pPr>
            <a:endParaRPr lang="en-GB" sz="1600" b="1" dirty="0">
              <a:solidFill>
                <a:srgbClr val="990099"/>
              </a:solidFill>
              <a:latin typeface="Helvetica" pitchFamily="34" charset="0"/>
            </a:endParaRPr>
          </a:p>
          <a:p>
            <a:pPr eaLnBrk="0" fontAlgn="base" hangingPunct="0">
              <a:spcBef>
                <a:spcPct val="0"/>
              </a:spcBef>
              <a:spcAft>
                <a:spcPct val="0"/>
              </a:spcAft>
            </a:pPr>
            <a:endParaRPr lang="en-GB" sz="1600" b="1" dirty="0">
              <a:solidFill>
                <a:srgbClr val="990099"/>
              </a:solidFill>
              <a:latin typeface="Helvetica" pitchFamily="34" charset="0"/>
            </a:endParaRPr>
          </a:p>
          <a:p>
            <a:pPr eaLnBrk="0" fontAlgn="base" hangingPunct="0">
              <a:spcBef>
                <a:spcPct val="0"/>
              </a:spcBef>
              <a:spcAft>
                <a:spcPct val="0"/>
              </a:spcAft>
            </a:pPr>
            <a:r>
              <a:rPr lang="en-GB" sz="1600" b="1" i="1" dirty="0">
                <a:solidFill>
                  <a:srgbClr val="990099"/>
                </a:solidFill>
                <a:latin typeface="Helvetica" pitchFamily="34" charset="0"/>
              </a:rPr>
              <a:t>Average over all</a:t>
            </a:r>
          </a:p>
          <a:p>
            <a:pPr eaLnBrk="0" fontAlgn="base" hangingPunct="0">
              <a:spcBef>
                <a:spcPct val="0"/>
              </a:spcBef>
              <a:spcAft>
                <a:spcPct val="0"/>
              </a:spcAft>
            </a:pPr>
            <a:r>
              <a:rPr lang="en-GB" sz="1600" b="1" i="1" dirty="0">
                <a:solidFill>
                  <a:srgbClr val="990099"/>
                </a:solidFill>
                <a:latin typeface="Helvetica" pitchFamily="34" charset="0"/>
              </a:rPr>
              <a:t>GOME-2 viewing angles</a:t>
            </a:r>
          </a:p>
          <a:p>
            <a:pPr eaLnBrk="0" fontAlgn="base" hangingPunct="0">
              <a:spcBef>
                <a:spcPct val="0"/>
              </a:spcBef>
              <a:spcAft>
                <a:spcPct val="0"/>
              </a:spcAft>
            </a:pPr>
            <a:endParaRPr lang="en-GB" sz="1600" b="1" dirty="0">
              <a:solidFill>
                <a:srgbClr val="990099"/>
              </a:solidFill>
              <a:latin typeface="Helvetica" pitchFamily="34" charset="0"/>
            </a:endParaRPr>
          </a:p>
        </p:txBody>
      </p:sp>
      <p:pic>
        <p:nvPicPr>
          <p:cNvPr id="208898" name="Picture 2" descr="C:\Users\Lang\AppData\Roaming\Ipswitch\WS_FTP\storage\50_DegStudy_Version1A_Refl_nonnorm_600_640_680__TimeSeriesReflectivityegradation_perWav_AVHRRCH1Sahara.jpg"/>
          <p:cNvPicPr>
            <a:picLocks noChangeAspect="1" noChangeArrowheads="1"/>
          </p:cNvPicPr>
          <p:nvPr/>
        </p:nvPicPr>
        <p:blipFill>
          <a:blip r:embed="rId2" cstate="print"/>
          <a:srcRect/>
          <a:stretch>
            <a:fillRect/>
          </a:stretch>
        </p:blipFill>
        <p:spPr bwMode="auto">
          <a:xfrm>
            <a:off x="118582" y="1340768"/>
            <a:ext cx="6646154" cy="5400000"/>
          </a:xfrm>
          <a:prstGeom prst="rect">
            <a:avLst/>
          </a:prstGeom>
          <a:noFill/>
        </p:spPr>
      </p:pic>
      <p:sp>
        <p:nvSpPr>
          <p:cNvPr id="8" name="Rectangle 7"/>
          <p:cNvSpPr/>
          <p:nvPr/>
        </p:nvSpPr>
        <p:spPr bwMode="auto">
          <a:xfrm>
            <a:off x="5103752" y="2852936"/>
            <a:ext cx="465282" cy="3024336"/>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eaLnBrk="0" fontAlgn="base" hangingPunct="0">
              <a:spcBef>
                <a:spcPct val="50000"/>
              </a:spcBef>
              <a:spcAft>
                <a:spcPct val="0"/>
              </a:spcAft>
            </a:pPr>
            <a:endParaRPr lang="en-GB" sz="900" b="1">
              <a:solidFill>
                <a:srgbClr val="FFFFFF"/>
              </a:solidFill>
            </a:endParaRPr>
          </a:p>
        </p:txBody>
      </p:sp>
      <p:sp>
        <p:nvSpPr>
          <p:cNvPr id="12" name="TextBox 11"/>
          <p:cNvSpPr txBox="1"/>
          <p:nvPr/>
        </p:nvSpPr>
        <p:spPr>
          <a:xfrm>
            <a:off x="6765475" y="1196765"/>
            <a:ext cx="2193474" cy="830997"/>
          </a:xfrm>
          <a:prstGeom prst="rect">
            <a:avLst/>
          </a:prstGeom>
          <a:noFill/>
        </p:spPr>
        <p:txBody>
          <a:bodyPr wrap="square" rtlCol="0">
            <a:spAutoFit/>
          </a:bodyPr>
          <a:lstStyle/>
          <a:p>
            <a:pPr eaLnBrk="0" fontAlgn="base" hangingPunct="0">
              <a:spcBef>
                <a:spcPct val="0"/>
              </a:spcBef>
              <a:spcAft>
                <a:spcPct val="0"/>
              </a:spcAft>
            </a:pPr>
            <a:r>
              <a:rPr lang="en-GB" sz="1200" b="1" dirty="0">
                <a:solidFill>
                  <a:srgbClr val="990099"/>
                </a:solidFill>
                <a:latin typeface="Helvetica" pitchFamily="34" charset="0"/>
              </a:rPr>
              <a:t>R2 campaign </a:t>
            </a:r>
          </a:p>
          <a:p>
            <a:pPr eaLnBrk="0" fontAlgn="base" hangingPunct="0">
              <a:spcBef>
                <a:spcPct val="0"/>
              </a:spcBef>
              <a:spcAft>
                <a:spcPct val="0"/>
              </a:spcAft>
            </a:pPr>
            <a:r>
              <a:rPr lang="en-GB" sz="1200" b="1" dirty="0">
                <a:solidFill>
                  <a:srgbClr val="990099"/>
                </a:solidFill>
                <a:latin typeface="Helvetica" pitchFamily="34" charset="0"/>
              </a:rPr>
              <a:t>Jan 2007– Jan 2012</a:t>
            </a:r>
          </a:p>
          <a:p>
            <a:pPr eaLnBrk="0" fontAlgn="base" hangingPunct="0">
              <a:spcBef>
                <a:spcPct val="0"/>
              </a:spcBef>
              <a:spcAft>
                <a:spcPct val="0"/>
              </a:spcAft>
            </a:pPr>
            <a:r>
              <a:rPr lang="en-GB" sz="1200" b="1" dirty="0">
                <a:solidFill>
                  <a:srgbClr val="990099"/>
                </a:solidFill>
                <a:latin typeface="Helvetica" pitchFamily="34" charset="0"/>
              </a:rPr>
              <a:t>OPS phase (same PPF 5.3) </a:t>
            </a:r>
          </a:p>
          <a:p>
            <a:pPr eaLnBrk="0" fontAlgn="base" hangingPunct="0">
              <a:spcBef>
                <a:spcPct val="0"/>
              </a:spcBef>
              <a:spcAft>
                <a:spcPct val="0"/>
              </a:spcAft>
            </a:pPr>
            <a:r>
              <a:rPr lang="en-GB" sz="1200" b="1" dirty="0">
                <a:solidFill>
                  <a:srgbClr val="990099"/>
                </a:solidFill>
                <a:latin typeface="Helvetica" pitchFamily="34" charset="0"/>
              </a:rPr>
              <a:t>Jan 2012 – Oct 2013</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828981" y="663082"/>
            <a:ext cx="1204546" cy="461665"/>
          </a:xfrm>
          <a:prstGeom prst="rect">
            <a:avLst/>
          </a:prstGeom>
          <a:solidFill>
            <a:schemeClr val="accent1">
              <a:lumMod val="75000"/>
            </a:schemeClr>
          </a:solidFill>
        </p:spPr>
        <p:txBody>
          <a:bodyPr wrap="square" rtlCol="0">
            <a:spAutoFit/>
          </a:bodyPr>
          <a:lstStyle/>
          <a:p>
            <a:pPr algn="ctr" eaLnBrk="0" fontAlgn="base" hangingPunct="0">
              <a:spcBef>
                <a:spcPct val="0"/>
              </a:spcBef>
              <a:spcAft>
                <a:spcPct val="0"/>
              </a:spcAft>
            </a:pPr>
            <a:r>
              <a:rPr lang="en-GB" sz="1200" b="1" dirty="0">
                <a:solidFill>
                  <a:srgbClr val="990099"/>
                </a:solidFill>
                <a:latin typeface="Helvetica" pitchFamily="34" charset="0"/>
              </a:rPr>
              <a:t>GOME-2 FM3 Metop-A</a:t>
            </a:r>
          </a:p>
        </p:txBody>
      </p:sp>
      <p:sp>
        <p:nvSpPr>
          <p:cNvPr id="16" name="Text Box 4"/>
          <p:cNvSpPr txBox="1">
            <a:spLocks noChangeArrowheads="1"/>
          </p:cNvSpPr>
          <p:nvPr/>
        </p:nvSpPr>
        <p:spPr bwMode="auto">
          <a:xfrm>
            <a:off x="184645" y="88183"/>
            <a:ext cx="8242559" cy="1323439"/>
          </a:xfrm>
          <a:prstGeom prst="rect">
            <a:avLst/>
          </a:prstGeom>
          <a:noFill/>
          <a:ln w="9525" algn="ctr">
            <a:noFill/>
            <a:miter lim="800000"/>
            <a:headEnd/>
            <a:tailEnd/>
          </a:ln>
        </p:spPr>
        <p:txBody>
          <a:bodyPr wrap="square">
            <a:spAutoFit/>
          </a:bodyPr>
          <a:lstStyle/>
          <a:p>
            <a:pPr eaLnBrk="0" fontAlgn="base" hangingPunct="0">
              <a:spcBef>
                <a:spcPct val="0"/>
              </a:spcBef>
              <a:spcAft>
                <a:spcPct val="0"/>
              </a:spcAft>
            </a:pPr>
            <a:r>
              <a:rPr lang="en-GB" sz="2800" dirty="0">
                <a:solidFill>
                  <a:srgbClr val="FFFFFF"/>
                </a:solidFill>
                <a:latin typeface="Arial" pitchFamily="34" charset="0"/>
              </a:rPr>
              <a:t>GOME-2 </a:t>
            </a:r>
            <a:r>
              <a:rPr lang="en-GB" sz="2800" dirty="0" err="1">
                <a:solidFill>
                  <a:srgbClr val="FFFFFF"/>
                </a:solidFill>
                <a:latin typeface="Arial" pitchFamily="34" charset="0"/>
              </a:rPr>
              <a:t>Metop</a:t>
            </a:r>
            <a:r>
              <a:rPr lang="en-GB" sz="2800" dirty="0">
                <a:solidFill>
                  <a:srgbClr val="FFFFFF"/>
                </a:solidFill>
                <a:latin typeface="Arial" pitchFamily="34" charset="0"/>
              </a:rPr>
              <a:t>-A degradation component modelling</a:t>
            </a:r>
          </a:p>
          <a:p>
            <a:pPr eaLnBrk="0" fontAlgn="base" hangingPunct="0">
              <a:spcBef>
                <a:spcPct val="0"/>
              </a:spcBef>
              <a:spcAft>
                <a:spcPct val="0"/>
              </a:spcAft>
            </a:pPr>
            <a:r>
              <a:rPr lang="en-GB" sz="2000" dirty="0">
                <a:solidFill>
                  <a:srgbClr val="FFFFFF"/>
                </a:solidFill>
                <a:latin typeface="Arial" pitchFamily="34" charset="0"/>
              </a:rPr>
              <a:t>Sahara </a:t>
            </a:r>
            <a:r>
              <a:rPr lang="en-GB" sz="2400" dirty="0">
                <a:solidFill>
                  <a:srgbClr val="FFFFFF"/>
                </a:solidFill>
                <a:latin typeface="Arial" pitchFamily="34" charset="0"/>
              </a:rPr>
              <a:t>– </a:t>
            </a:r>
            <a:r>
              <a:rPr lang="en-GB" sz="2000" dirty="0">
                <a:solidFill>
                  <a:srgbClr val="FFFFFF"/>
                </a:solidFill>
                <a:latin typeface="Arial" pitchFamily="34" charset="0"/>
              </a:rPr>
              <a:t>Reflectivity Degradation / AVHRR ch1-domain</a:t>
            </a:r>
            <a:endParaRPr lang="en-GB" sz="2400" dirty="0">
              <a:solidFill>
                <a:srgbClr val="FFFFFF"/>
              </a:solidFill>
              <a:latin typeface="Arial" pitchFamily="34" charset="0"/>
            </a:endParaRPr>
          </a:p>
        </p:txBody>
      </p:sp>
      <p:sp>
        <p:nvSpPr>
          <p:cNvPr id="18" name="TextBox 17"/>
          <p:cNvSpPr txBox="1"/>
          <p:nvPr/>
        </p:nvSpPr>
        <p:spPr>
          <a:xfrm>
            <a:off x="7105723" y="2276872"/>
            <a:ext cx="1853226" cy="3539430"/>
          </a:xfrm>
          <a:prstGeom prst="rect">
            <a:avLst/>
          </a:prstGeom>
          <a:noFill/>
        </p:spPr>
        <p:txBody>
          <a:bodyPr wrap="square" rtlCol="0">
            <a:spAutoFit/>
          </a:bodyPr>
          <a:lstStyle/>
          <a:p>
            <a:pPr eaLnBrk="0" fontAlgn="base" hangingPunct="0">
              <a:spcBef>
                <a:spcPct val="0"/>
              </a:spcBef>
              <a:spcAft>
                <a:spcPct val="0"/>
              </a:spcAft>
            </a:pPr>
            <a:r>
              <a:rPr lang="en-GB" sz="1600" b="1" dirty="0" err="1">
                <a:solidFill>
                  <a:srgbClr val="1C1C1C"/>
                </a:solidFill>
                <a:latin typeface="Helvetica" pitchFamily="34" charset="0"/>
              </a:rPr>
              <a:t>Reflectivtiy</a:t>
            </a:r>
            <a:r>
              <a:rPr lang="en-GB" sz="1600" b="1" dirty="0">
                <a:solidFill>
                  <a:srgbClr val="1C1C1C"/>
                </a:solidFill>
                <a:latin typeface="Helvetica" pitchFamily="34" charset="0"/>
              </a:rPr>
              <a:t> </a:t>
            </a:r>
          </a:p>
          <a:p>
            <a:pPr eaLnBrk="0" fontAlgn="base" hangingPunct="0">
              <a:spcBef>
                <a:spcPct val="0"/>
              </a:spcBef>
              <a:spcAft>
                <a:spcPct val="0"/>
              </a:spcAft>
            </a:pPr>
            <a:r>
              <a:rPr lang="en-GB" sz="1600" b="1" dirty="0">
                <a:solidFill>
                  <a:srgbClr val="1C1C1C"/>
                </a:solidFill>
                <a:latin typeface="Helvetica" pitchFamily="34" charset="0"/>
              </a:rPr>
              <a:t>Degradation</a:t>
            </a:r>
          </a:p>
          <a:p>
            <a:pPr eaLnBrk="0" fontAlgn="base" hangingPunct="0">
              <a:spcBef>
                <a:spcPct val="0"/>
              </a:spcBef>
              <a:spcAft>
                <a:spcPct val="0"/>
              </a:spcAft>
            </a:pPr>
            <a:endParaRPr lang="en-GB" sz="1600" b="1" dirty="0">
              <a:solidFill>
                <a:srgbClr val="990099"/>
              </a:solidFill>
              <a:latin typeface="Helvetica" pitchFamily="34" charset="0"/>
            </a:endParaRPr>
          </a:p>
          <a:p>
            <a:pPr eaLnBrk="0" fontAlgn="base" hangingPunct="0">
              <a:spcBef>
                <a:spcPct val="0"/>
              </a:spcBef>
              <a:spcAft>
                <a:spcPct val="0"/>
              </a:spcAft>
            </a:pPr>
            <a:r>
              <a:rPr lang="en-GB" sz="1600" b="1" dirty="0">
                <a:solidFill>
                  <a:srgbClr val="1C1C1C"/>
                </a:solidFill>
                <a:latin typeface="Helvetica" pitchFamily="34" charset="0"/>
              </a:rPr>
              <a:t>640 nm</a:t>
            </a:r>
            <a:endParaRPr lang="en-GB" sz="1600" b="1" dirty="0">
              <a:solidFill>
                <a:srgbClr val="990099"/>
              </a:solidFill>
              <a:latin typeface="Helvetica" pitchFamily="34" charset="0"/>
            </a:endParaRPr>
          </a:p>
          <a:p>
            <a:pPr eaLnBrk="0" fontAlgn="base" hangingPunct="0">
              <a:spcBef>
                <a:spcPct val="0"/>
              </a:spcBef>
              <a:spcAft>
                <a:spcPct val="0"/>
              </a:spcAft>
            </a:pPr>
            <a:endParaRPr lang="en-GB" sz="1600" b="1" dirty="0">
              <a:solidFill>
                <a:srgbClr val="990099"/>
              </a:solidFill>
              <a:latin typeface="Helvetica" pitchFamily="34" charset="0"/>
            </a:endParaRPr>
          </a:p>
          <a:p>
            <a:pPr eaLnBrk="0" fontAlgn="base" hangingPunct="0">
              <a:spcBef>
                <a:spcPct val="0"/>
              </a:spcBef>
              <a:spcAft>
                <a:spcPct val="0"/>
              </a:spcAft>
            </a:pPr>
            <a:r>
              <a:rPr lang="en-GB" sz="1600" b="1" i="1" dirty="0">
                <a:solidFill>
                  <a:srgbClr val="990099"/>
                </a:solidFill>
                <a:latin typeface="Helvetica" pitchFamily="34" charset="0"/>
              </a:rPr>
              <a:t>Over all</a:t>
            </a:r>
          </a:p>
          <a:p>
            <a:pPr eaLnBrk="0" fontAlgn="base" hangingPunct="0">
              <a:spcBef>
                <a:spcPct val="0"/>
              </a:spcBef>
              <a:spcAft>
                <a:spcPct val="0"/>
              </a:spcAft>
            </a:pPr>
            <a:r>
              <a:rPr lang="en-GB" sz="1600" b="1" i="1" dirty="0">
                <a:solidFill>
                  <a:srgbClr val="990099"/>
                </a:solidFill>
                <a:latin typeface="Helvetica" pitchFamily="34" charset="0"/>
              </a:rPr>
              <a:t>GOME-2 viewing angles</a:t>
            </a:r>
          </a:p>
          <a:p>
            <a:pPr eaLnBrk="0" fontAlgn="base" hangingPunct="0">
              <a:spcBef>
                <a:spcPct val="0"/>
              </a:spcBef>
              <a:spcAft>
                <a:spcPct val="0"/>
              </a:spcAft>
            </a:pPr>
            <a:endParaRPr lang="en-GB" sz="1600" b="1" dirty="0">
              <a:solidFill>
                <a:srgbClr val="990099"/>
              </a:solidFill>
              <a:latin typeface="Helvetica" pitchFamily="34" charset="0"/>
            </a:endParaRPr>
          </a:p>
          <a:p>
            <a:pPr eaLnBrk="0" fontAlgn="base" hangingPunct="0">
              <a:spcBef>
                <a:spcPct val="0"/>
              </a:spcBef>
              <a:spcAft>
                <a:spcPct val="0"/>
              </a:spcAft>
            </a:pPr>
            <a:r>
              <a:rPr lang="en-GB" sz="1600" b="1" dirty="0">
                <a:solidFill>
                  <a:srgbClr val="1C1C1C"/>
                </a:solidFill>
                <a:latin typeface="Helvetica" pitchFamily="34" charset="0"/>
              </a:rPr>
              <a:t>at</a:t>
            </a:r>
          </a:p>
          <a:p>
            <a:pPr eaLnBrk="0" fontAlgn="base" hangingPunct="0">
              <a:spcBef>
                <a:spcPct val="0"/>
              </a:spcBef>
              <a:spcAft>
                <a:spcPct val="0"/>
              </a:spcAft>
            </a:pPr>
            <a:endParaRPr lang="en-GB" sz="1600" b="1" dirty="0">
              <a:solidFill>
                <a:srgbClr val="990099"/>
              </a:solidFill>
              <a:latin typeface="Helvetica" pitchFamily="34" charset="0"/>
            </a:endParaRPr>
          </a:p>
          <a:p>
            <a:pPr eaLnBrk="0" fontAlgn="base" hangingPunct="0">
              <a:spcBef>
                <a:spcPct val="0"/>
              </a:spcBef>
              <a:spcAft>
                <a:spcPct val="0"/>
              </a:spcAft>
            </a:pPr>
            <a:r>
              <a:rPr lang="en-GB" sz="1600" b="1" dirty="0">
                <a:solidFill>
                  <a:srgbClr val="FF0000"/>
                </a:solidFill>
                <a:latin typeface="Helvetica" pitchFamily="34" charset="0"/>
              </a:rPr>
              <a:t>2008/02/01</a:t>
            </a:r>
          </a:p>
          <a:p>
            <a:pPr eaLnBrk="0" fontAlgn="base" hangingPunct="0">
              <a:spcBef>
                <a:spcPct val="0"/>
              </a:spcBef>
              <a:spcAft>
                <a:spcPct val="0"/>
              </a:spcAft>
            </a:pPr>
            <a:r>
              <a:rPr lang="en-GB" sz="1600" b="1" dirty="0">
                <a:solidFill>
                  <a:srgbClr val="00B050"/>
                </a:solidFill>
                <a:latin typeface="Helvetica" pitchFamily="34" charset="0"/>
              </a:rPr>
              <a:t>2009/10/01</a:t>
            </a:r>
          </a:p>
          <a:p>
            <a:pPr eaLnBrk="0" fontAlgn="base" hangingPunct="0">
              <a:spcBef>
                <a:spcPct val="0"/>
              </a:spcBef>
              <a:spcAft>
                <a:spcPct val="0"/>
              </a:spcAft>
            </a:pPr>
            <a:r>
              <a:rPr lang="en-GB" sz="1600" b="1" dirty="0">
                <a:solidFill>
                  <a:srgbClr val="990099"/>
                </a:solidFill>
                <a:latin typeface="Helvetica" pitchFamily="34" charset="0"/>
              </a:rPr>
              <a:t>2011/12/01</a:t>
            </a:r>
          </a:p>
        </p:txBody>
      </p:sp>
      <p:pic>
        <p:nvPicPr>
          <p:cNvPr id="209922" name="Picture 2" descr="S:\EPS GOME2\Meetings\GSAG\GSAG50\Plots\120_InstThroughAvgEarthM02_R2_OPS_nonnorm_DegModVersion1A__NormFitCoeffOverViewingPosition_Wav640nm_Sahara.jpg"/>
          <p:cNvPicPr>
            <a:picLocks noChangeAspect="1" noChangeArrowheads="1"/>
          </p:cNvPicPr>
          <p:nvPr/>
        </p:nvPicPr>
        <p:blipFill>
          <a:blip r:embed="rId2" cstate="print"/>
          <a:srcRect/>
          <a:stretch>
            <a:fillRect/>
          </a:stretch>
        </p:blipFill>
        <p:spPr bwMode="auto">
          <a:xfrm>
            <a:off x="384458" y="1268760"/>
            <a:ext cx="6115142" cy="4968552"/>
          </a:xfrm>
          <a:prstGeom prst="rect">
            <a:avLst/>
          </a:prstGeom>
          <a:noFill/>
        </p:spPr>
      </p:pic>
      <p:sp>
        <p:nvSpPr>
          <p:cNvPr id="13" name="TextBox 12"/>
          <p:cNvSpPr txBox="1"/>
          <p:nvPr/>
        </p:nvSpPr>
        <p:spPr>
          <a:xfrm>
            <a:off x="6765475" y="1196765"/>
            <a:ext cx="2193474" cy="830997"/>
          </a:xfrm>
          <a:prstGeom prst="rect">
            <a:avLst/>
          </a:prstGeom>
          <a:noFill/>
        </p:spPr>
        <p:txBody>
          <a:bodyPr wrap="square" rtlCol="0">
            <a:spAutoFit/>
          </a:bodyPr>
          <a:lstStyle/>
          <a:p>
            <a:pPr eaLnBrk="0" fontAlgn="base" hangingPunct="0">
              <a:spcBef>
                <a:spcPct val="0"/>
              </a:spcBef>
              <a:spcAft>
                <a:spcPct val="0"/>
              </a:spcAft>
            </a:pPr>
            <a:r>
              <a:rPr lang="en-GB" sz="1200" b="1" dirty="0">
                <a:solidFill>
                  <a:srgbClr val="990099"/>
                </a:solidFill>
                <a:latin typeface="Helvetica" pitchFamily="34" charset="0"/>
              </a:rPr>
              <a:t>R2 campaign </a:t>
            </a:r>
          </a:p>
          <a:p>
            <a:pPr eaLnBrk="0" fontAlgn="base" hangingPunct="0">
              <a:spcBef>
                <a:spcPct val="0"/>
              </a:spcBef>
              <a:spcAft>
                <a:spcPct val="0"/>
              </a:spcAft>
            </a:pPr>
            <a:r>
              <a:rPr lang="en-GB" sz="1200" b="1" dirty="0">
                <a:solidFill>
                  <a:srgbClr val="990099"/>
                </a:solidFill>
                <a:latin typeface="Helvetica" pitchFamily="34" charset="0"/>
              </a:rPr>
              <a:t>Jan 2007– Jan 2012</a:t>
            </a:r>
          </a:p>
          <a:p>
            <a:pPr eaLnBrk="0" fontAlgn="base" hangingPunct="0">
              <a:spcBef>
                <a:spcPct val="0"/>
              </a:spcBef>
              <a:spcAft>
                <a:spcPct val="0"/>
              </a:spcAft>
            </a:pPr>
            <a:r>
              <a:rPr lang="en-GB" sz="1200" b="1" dirty="0">
                <a:solidFill>
                  <a:srgbClr val="990099"/>
                </a:solidFill>
                <a:latin typeface="Helvetica" pitchFamily="34" charset="0"/>
              </a:rPr>
              <a:t>OPS phase (same PPF 5.3) </a:t>
            </a:r>
          </a:p>
          <a:p>
            <a:pPr eaLnBrk="0" fontAlgn="base" hangingPunct="0">
              <a:spcBef>
                <a:spcPct val="0"/>
              </a:spcBef>
              <a:spcAft>
                <a:spcPct val="0"/>
              </a:spcAft>
            </a:pPr>
            <a:r>
              <a:rPr lang="en-GB" sz="1200" b="1" dirty="0">
                <a:solidFill>
                  <a:srgbClr val="990099"/>
                </a:solidFill>
                <a:latin typeface="Helvetica" pitchFamily="34" charset="0"/>
              </a:rPr>
              <a:t>Jan 2012 – Oct 2013</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PS GOME2\Meetings\GSICS\GSICS_Workshop_March14\Plots\AVHRR\400_AVHRR_GOME_AllCollocated_g2avhrr_scan_PPF530_CGS1_M02_WithCorr_20130405043258_20130405061458.jpg"/>
          <p:cNvPicPr>
            <a:picLocks noChangeAspect="1" noChangeArrowheads="1"/>
          </p:cNvPicPr>
          <p:nvPr/>
        </p:nvPicPr>
        <p:blipFill>
          <a:blip r:embed="rId2" cstate="print"/>
          <a:srcRect/>
          <a:stretch>
            <a:fillRect/>
          </a:stretch>
        </p:blipFill>
        <p:spPr bwMode="auto">
          <a:xfrm>
            <a:off x="0" y="1196752"/>
            <a:ext cx="6646154" cy="5400000"/>
          </a:xfrm>
          <a:prstGeom prst="rect">
            <a:avLst/>
          </a:prstGeom>
          <a:noFill/>
        </p:spPr>
      </p:pic>
      <p:sp>
        <p:nvSpPr>
          <p:cNvPr id="13" name="TextBox 12"/>
          <p:cNvSpPr txBox="1"/>
          <p:nvPr/>
        </p:nvSpPr>
        <p:spPr>
          <a:xfrm>
            <a:off x="7895497" y="133365"/>
            <a:ext cx="1204546" cy="461665"/>
          </a:xfrm>
          <a:prstGeom prst="rect">
            <a:avLst/>
          </a:prstGeom>
          <a:solidFill>
            <a:schemeClr val="accent1">
              <a:lumMod val="75000"/>
            </a:schemeClr>
          </a:solidFill>
        </p:spPr>
        <p:txBody>
          <a:bodyPr wrap="square" rtlCol="0">
            <a:spAutoFit/>
          </a:bodyPr>
          <a:lstStyle/>
          <a:p>
            <a:pPr algn="ctr" eaLnBrk="0" fontAlgn="base" hangingPunct="0">
              <a:spcBef>
                <a:spcPct val="0"/>
              </a:spcBef>
              <a:spcAft>
                <a:spcPct val="0"/>
              </a:spcAft>
            </a:pPr>
            <a:r>
              <a:rPr lang="en-GB" sz="1200" b="1" dirty="0">
                <a:solidFill>
                  <a:srgbClr val="990099"/>
                </a:solidFill>
                <a:latin typeface="Helvetica" pitchFamily="34" charset="0"/>
              </a:rPr>
              <a:t>GOME-2 FM3 </a:t>
            </a:r>
            <a:r>
              <a:rPr lang="en-GB" sz="1200" b="1" dirty="0" err="1">
                <a:solidFill>
                  <a:srgbClr val="990099"/>
                </a:solidFill>
                <a:latin typeface="Helvetica" pitchFamily="34" charset="0"/>
              </a:rPr>
              <a:t>Metop</a:t>
            </a:r>
            <a:r>
              <a:rPr lang="en-GB" sz="1200" b="1" dirty="0">
                <a:solidFill>
                  <a:srgbClr val="990099"/>
                </a:solidFill>
                <a:latin typeface="Helvetica" pitchFamily="34" charset="0"/>
              </a:rPr>
              <a:t>-A</a:t>
            </a:r>
          </a:p>
        </p:txBody>
      </p:sp>
      <p:sp>
        <p:nvSpPr>
          <p:cNvPr id="9" name="TextBox 8"/>
          <p:cNvSpPr txBox="1"/>
          <p:nvPr/>
        </p:nvSpPr>
        <p:spPr>
          <a:xfrm>
            <a:off x="6699006" y="1351230"/>
            <a:ext cx="2326412" cy="3801041"/>
          </a:xfrm>
          <a:prstGeom prst="rect">
            <a:avLst/>
          </a:prstGeom>
          <a:noFill/>
        </p:spPr>
        <p:txBody>
          <a:bodyPr wrap="square" rtlCol="0">
            <a:spAutoFit/>
          </a:bodyPr>
          <a:lstStyle/>
          <a:p>
            <a:pPr eaLnBrk="0" fontAlgn="base" hangingPunct="0">
              <a:spcBef>
                <a:spcPct val="0"/>
              </a:spcBef>
              <a:spcAft>
                <a:spcPct val="0"/>
              </a:spcAft>
            </a:pPr>
            <a:r>
              <a:rPr lang="en-GB" sz="1600" b="1" dirty="0">
                <a:solidFill>
                  <a:srgbClr val="990099"/>
                </a:solidFill>
                <a:latin typeface="Helvetica" pitchFamily="34" charset="0"/>
              </a:rPr>
              <a:t>AVHRR channel 1 to GOME-2/</a:t>
            </a:r>
            <a:r>
              <a:rPr lang="en-GB" sz="1600" b="1" dirty="0" err="1">
                <a:solidFill>
                  <a:srgbClr val="990099"/>
                </a:solidFill>
                <a:latin typeface="Helvetica" pitchFamily="34" charset="0"/>
              </a:rPr>
              <a:t>Metop</a:t>
            </a:r>
            <a:r>
              <a:rPr lang="en-GB" sz="1600" b="1" dirty="0">
                <a:solidFill>
                  <a:srgbClr val="990099"/>
                </a:solidFill>
                <a:latin typeface="Helvetica" pitchFamily="34" charset="0"/>
              </a:rPr>
              <a:t>-A gain in reflectivity &lt;8%</a:t>
            </a:r>
          </a:p>
          <a:p>
            <a:pPr eaLnBrk="0" fontAlgn="base" hangingPunct="0">
              <a:spcBef>
                <a:spcPct val="0"/>
              </a:spcBef>
              <a:spcAft>
                <a:spcPct val="0"/>
              </a:spcAft>
            </a:pPr>
            <a:r>
              <a:rPr lang="en-GB" sz="1600" b="1" dirty="0">
                <a:solidFill>
                  <a:srgbClr val="990099"/>
                </a:solidFill>
                <a:latin typeface="Helvetica" pitchFamily="34" charset="0"/>
              </a:rPr>
              <a:t>(AVHRR &lt; GOME-2)</a:t>
            </a:r>
          </a:p>
          <a:p>
            <a:pPr eaLnBrk="0" fontAlgn="base" hangingPunct="0">
              <a:spcBef>
                <a:spcPct val="0"/>
              </a:spcBef>
              <a:spcAft>
                <a:spcPct val="0"/>
              </a:spcAft>
            </a:pPr>
            <a:endParaRPr lang="en-GB" sz="1600" b="1" dirty="0">
              <a:solidFill>
                <a:srgbClr val="990099"/>
              </a:solidFill>
              <a:latin typeface="Helvetica" pitchFamily="34" charset="0"/>
            </a:endParaRPr>
          </a:p>
          <a:p>
            <a:pPr eaLnBrk="0" fontAlgn="base" hangingPunct="0">
              <a:spcBef>
                <a:spcPct val="0"/>
              </a:spcBef>
              <a:spcAft>
                <a:spcPct val="0"/>
              </a:spcAft>
            </a:pPr>
            <a:r>
              <a:rPr lang="en-GB" sz="1600" b="1" dirty="0">
                <a:solidFill>
                  <a:srgbClr val="002569"/>
                </a:solidFill>
                <a:latin typeface="Helvetica" pitchFamily="34" charset="0"/>
              </a:rPr>
              <a:t>2013</a:t>
            </a:r>
          </a:p>
          <a:p>
            <a:pPr eaLnBrk="0" fontAlgn="base" hangingPunct="0">
              <a:spcBef>
                <a:spcPct val="0"/>
              </a:spcBef>
              <a:spcAft>
                <a:spcPct val="0"/>
              </a:spcAft>
            </a:pPr>
            <a:r>
              <a:rPr lang="en-GB" sz="1600" b="1" dirty="0">
                <a:solidFill>
                  <a:srgbClr val="FF0000"/>
                </a:solidFill>
                <a:latin typeface="Helvetica" pitchFamily="34" charset="0"/>
              </a:rPr>
              <a:t>Corrected / </a:t>
            </a:r>
          </a:p>
          <a:p>
            <a:pPr eaLnBrk="0" fontAlgn="base" hangingPunct="0">
              <a:spcBef>
                <a:spcPct val="0"/>
              </a:spcBef>
              <a:spcAft>
                <a:spcPct val="0"/>
              </a:spcAft>
            </a:pPr>
            <a:r>
              <a:rPr lang="en-GB" sz="1600" b="1" dirty="0">
                <a:solidFill>
                  <a:srgbClr val="002569"/>
                </a:solidFill>
                <a:latin typeface="Helvetica" pitchFamily="34" charset="0"/>
              </a:rPr>
              <a:t>Un-corrected</a:t>
            </a:r>
          </a:p>
          <a:p>
            <a:pPr eaLnBrk="0" fontAlgn="base" hangingPunct="0">
              <a:spcBef>
                <a:spcPct val="0"/>
              </a:spcBef>
              <a:spcAft>
                <a:spcPct val="0"/>
              </a:spcAft>
            </a:pPr>
            <a:endParaRPr lang="en-GB" sz="1600" b="1" dirty="0">
              <a:solidFill>
                <a:srgbClr val="002569"/>
              </a:solidFill>
              <a:latin typeface="Helvetica" pitchFamily="34" charset="0"/>
            </a:endParaRPr>
          </a:p>
          <a:p>
            <a:pPr eaLnBrk="0" fontAlgn="base" hangingPunct="0">
              <a:spcBef>
                <a:spcPct val="0"/>
              </a:spcBef>
              <a:spcAft>
                <a:spcPct val="0"/>
              </a:spcAft>
            </a:pPr>
            <a:endParaRPr lang="en-GB" sz="1600" b="1" dirty="0">
              <a:solidFill>
                <a:srgbClr val="002569"/>
              </a:solidFill>
              <a:latin typeface="Helvetica" pitchFamily="34" charset="0"/>
            </a:endParaRPr>
          </a:p>
          <a:p>
            <a:pPr eaLnBrk="0" fontAlgn="base" hangingPunct="0">
              <a:spcBef>
                <a:spcPct val="0"/>
              </a:spcBef>
              <a:spcAft>
                <a:spcPct val="0"/>
              </a:spcAft>
            </a:pPr>
            <a:endParaRPr lang="en-GB" sz="1600" b="1" dirty="0">
              <a:solidFill>
                <a:srgbClr val="002569"/>
              </a:solidFill>
              <a:latin typeface="Helvetica" pitchFamily="34" charset="0"/>
            </a:endParaRPr>
          </a:p>
          <a:p>
            <a:pPr eaLnBrk="0" fontAlgn="base" hangingPunct="0">
              <a:spcBef>
                <a:spcPct val="0"/>
              </a:spcBef>
              <a:spcAft>
                <a:spcPct val="0"/>
              </a:spcAft>
            </a:pPr>
            <a:endParaRPr lang="en-GB" sz="1600" b="1" dirty="0">
              <a:solidFill>
                <a:srgbClr val="002569"/>
              </a:solidFill>
              <a:latin typeface="Helvetica" pitchFamily="34" charset="0"/>
            </a:endParaRPr>
          </a:p>
          <a:p>
            <a:pPr eaLnBrk="0" fontAlgn="base" hangingPunct="0">
              <a:spcBef>
                <a:spcPct val="0"/>
              </a:spcBef>
              <a:spcAft>
                <a:spcPct val="0"/>
              </a:spcAft>
            </a:pPr>
            <a:r>
              <a:rPr lang="en-GB" sz="1100" b="1" dirty="0">
                <a:solidFill>
                  <a:srgbClr val="990099"/>
                </a:solidFill>
                <a:latin typeface="Helvetica" pitchFamily="34" charset="0"/>
              </a:rPr>
              <a:t>see GSICS Quarterly Newsletters, </a:t>
            </a:r>
            <a:r>
              <a:rPr lang="en-GB" sz="1100" b="1" dirty="0" err="1">
                <a:solidFill>
                  <a:srgbClr val="990099"/>
                </a:solidFill>
                <a:latin typeface="Helvetica" pitchFamily="34" charset="0"/>
              </a:rPr>
              <a:t>vol</a:t>
            </a:r>
            <a:r>
              <a:rPr lang="en-GB" sz="1100" b="1" dirty="0">
                <a:solidFill>
                  <a:srgbClr val="990099"/>
                </a:solidFill>
                <a:latin typeface="Helvetica" pitchFamily="34" charset="0"/>
              </a:rPr>
              <a:t> 5, number 3, </a:t>
            </a:r>
            <a:r>
              <a:rPr lang="en-GB" sz="1100" b="1" i="1" dirty="0">
                <a:solidFill>
                  <a:srgbClr val="990099"/>
                </a:solidFill>
                <a:latin typeface="Helvetica" pitchFamily="34" charset="0"/>
              </a:rPr>
              <a:t>Latter et al.</a:t>
            </a:r>
          </a:p>
          <a:p>
            <a:pPr eaLnBrk="0" fontAlgn="base" hangingPunct="0">
              <a:spcBef>
                <a:spcPct val="0"/>
              </a:spcBef>
              <a:spcAft>
                <a:spcPct val="0"/>
              </a:spcAft>
            </a:pPr>
            <a:endParaRPr lang="en-GB" sz="1600" b="1" dirty="0">
              <a:solidFill>
                <a:srgbClr val="002569"/>
              </a:solidFill>
              <a:latin typeface="Helvetica" pitchFamily="34" charset="0"/>
            </a:endParaRPr>
          </a:p>
        </p:txBody>
      </p:sp>
      <p:sp>
        <p:nvSpPr>
          <p:cNvPr id="10" name="Rectangle 2"/>
          <p:cNvSpPr txBox="1">
            <a:spLocks noChangeArrowheads="1"/>
          </p:cNvSpPr>
          <p:nvPr/>
        </p:nvSpPr>
        <p:spPr>
          <a:xfrm>
            <a:off x="300404" y="116632"/>
            <a:ext cx="8446477" cy="839788"/>
          </a:xfrm>
          <a:prstGeom prst="rect">
            <a:avLst/>
          </a:prstGeom>
        </p:spPr>
        <p:txBody>
          <a:bodyPr/>
          <a:lstStyle/>
          <a:p>
            <a:pPr eaLnBrk="0" fontAlgn="base" hangingPunct="0">
              <a:spcBef>
                <a:spcPct val="0"/>
              </a:spcBef>
              <a:spcAft>
                <a:spcPct val="0"/>
              </a:spcAft>
              <a:defRPr/>
            </a:pPr>
            <a:r>
              <a:rPr lang="en-GB" sz="2800" kern="0" dirty="0">
                <a:solidFill>
                  <a:srgbClr val="FFFFFF"/>
                </a:solidFill>
                <a:latin typeface="Arial" pitchFamily="34" charset="0"/>
                <a:cs typeface="Arial" pitchFamily="34" charset="0"/>
              </a:rPr>
              <a:t>GOME-2/AVHRR reflectivity inter-calibration</a:t>
            </a:r>
          </a:p>
          <a:p>
            <a:pPr eaLnBrk="0" fontAlgn="base" hangingPunct="0">
              <a:spcBef>
                <a:spcPct val="0"/>
              </a:spcBef>
              <a:spcAft>
                <a:spcPct val="0"/>
              </a:spcAft>
              <a:defRPr/>
            </a:pPr>
            <a:r>
              <a:rPr lang="en-GB" sz="2000" kern="0" dirty="0">
                <a:solidFill>
                  <a:srgbClr val="FFFFFF"/>
                </a:solidFill>
                <a:latin typeface="Arial" pitchFamily="34" charset="0"/>
                <a:cs typeface="Arial" pitchFamily="34" charset="0"/>
              </a:rPr>
              <a:t>AVHRR </a:t>
            </a:r>
            <a:r>
              <a:rPr lang="en-GB" sz="2000" kern="0" dirty="0" err="1">
                <a:solidFill>
                  <a:srgbClr val="FFFFFF"/>
                </a:solidFill>
                <a:latin typeface="Arial" pitchFamily="34" charset="0"/>
                <a:cs typeface="Arial" pitchFamily="34" charset="0"/>
              </a:rPr>
              <a:t>ch</a:t>
            </a:r>
            <a:r>
              <a:rPr lang="en-GB" sz="2000" kern="0" dirty="0">
                <a:solidFill>
                  <a:srgbClr val="FFFFFF"/>
                </a:solidFill>
                <a:latin typeface="Arial" pitchFamily="34" charset="0"/>
                <a:cs typeface="Arial" pitchFamily="34" charset="0"/>
              </a:rPr>
              <a:t> 1/ </a:t>
            </a:r>
            <a:r>
              <a:rPr lang="en-GB" sz="2000" kern="0" dirty="0" err="1">
                <a:solidFill>
                  <a:srgbClr val="FFFFFF"/>
                </a:solidFill>
                <a:latin typeface="Arial" pitchFamily="34" charset="0"/>
                <a:cs typeface="Arial" pitchFamily="34" charset="0"/>
              </a:rPr>
              <a:t>Metop</a:t>
            </a:r>
            <a:r>
              <a:rPr lang="en-GB" sz="2000" kern="0" dirty="0">
                <a:solidFill>
                  <a:srgbClr val="FFFFFF"/>
                </a:solidFill>
                <a:latin typeface="Arial" pitchFamily="34" charset="0"/>
                <a:cs typeface="Arial" pitchFamily="34" charset="0"/>
              </a:rPr>
              <a:t>-A</a:t>
            </a:r>
            <a:endParaRPr lang="en-GB" sz="1600" kern="0" dirty="0">
              <a:solidFill>
                <a:srgbClr val="FFFFFF"/>
              </a:solidFill>
              <a:latin typeface="Arial" pitchFamily="34" charset="0"/>
              <a:cs typeface="Arial" pitchFamily="34" charset="0"/>
            </a:endParaRPr>
          </a:p>
        </p:txBody>
      </p:sp>
      <p:sp>
        <p:nvSpPr>
          <p:cNvPr id="8" name="TextBox 7"/>
          <p:cNvSpPr txBox="1"/>
          <p:nvPr/>
        </p:nvSpPr>
        <p:spPr>
          <a:xfrm>
            <a:off x="6699006" y="5508536"/>
            <a:ext cx="2207830" cy="584775"/>
          </a:xfrm>
          <a:prstGeom prst="rect">
            <a:avLst/>
          </a:prstGeom>
          <a:noFill/>
        </p:spPr>
        <p:txBody>
          <a:bodyPr wrap="square" rtlCol="0">
            <a:spAutoFit/>
          </a:bodyPr>
          <a:lstStyle/>
          <a:p>
            <a:pPr eaLnBrk="0" fontAlgn="base" hangingPunct="0">
              <a:spcBef>
                <a:spcPct val="0"/>
              </a:spcBef>
              <a:spcAft>
                <a:spcPct val="0"/>
              </a:spcAft>
            </a:pPr>
            <a:r>
              <a:rPr lang="en-GB" sz="1600" i="1" dirty="0">
                <a:solidFill>
                  <a:srgbClr val="1C1C1C"/>
                </a:solidFill>
                <a:latin typeface="Arial" pitchFamily="34" charset="0"/>
                <a:cs typeface="Arial" pitchFamily="34" charset="0"/>
              </a:rPr>
              <a:t>spatial aliasing accounted for</a:t>
            </a:r>
            <a:endParaRPr lang="en-GB" sz="1600" b="1" dirty="0">
              <a:solidFill>
                <a:srgbClr val="990099"/>
              </a:solidFill>
              <a:latin typeface="Helvetica" pitchFamily="34" charset="0"/>
            </a:endParaRPr>
          </a:p>
        </p:txBody>
      </p:sp>
      <p:sp>
        <p:nvSpPr>
          <p:cNvPr id="11" name="TextBox 10"/>
          <p:cNvSpPr txBox="1"/>
          <p:nvPr/>
        </p:nvSpPr>
        <p:spPr>
          <a:xfrm>
            <a:off x="1385312" y="3074210"/>
            <a:ext cx="639919" cy="338554"/>
          </a:xfrm>
          <a:prstGeom prst="rect">
            <a:avLst/>
          </a:prstGeom>
          <a:noFill/>
        </p:spPr>
        <p:txBody>
          <a:bodyPr wrap="none" rtlCol="0">
            <a:spAutoFit/>
          </a:bodyPr>
          <a:lstStyle/>
          <a:p>
            <a:pPr algn="ctr" eaLnBrk="0" fontAlgn="base" hangingPunct="0">
              <a:spcBef>
                <a:spcPct val="0"/>
              </a:spcBef>
              <a:spcAft>
                <a:spcPct val="0"/>
              </a:spcAft>
            </a:pPr>
            <a:r>
              <a:rPr lang="en-GB" sz="1600" b="1" dirty="0">
                <a:solidFill>
                  <a:srgbClr val="990099"/>
                </a:solidFill>
                <a:latin typeface="Helvetica" pitchFamily="34" charset="0"/>
              </a:rPr>
              <a:t>2013</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txDef>
      <a:spPr>
        <a:noFill/>
      </a:spPr>
      <a:bodyPr wrap="none" rtlCol="0">
        <a:spAutoFit/>
      </a:bodyPr>
      <a:lstStyle>
        <a:defPPr algn="l">
          <a:defRPr dirty="0" smtClean="0"/>
        </a:defPPr>
      </a:lstStyle>
    </a:tx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1943</Words>
  <Application>Microsoft Office PowerPoint</Application>
  <PresentationFormat>On-screen Show (4:3)</PresentationFormat>
  <Paragraphs>457</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1_EUM_template_v03</vt:lpstr>
      <vt:lpstr>GSICS UV sub-group: GOME-2 hyper-spectral radiances for calibration of imager data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PMAp: Aerosol Optical Depth and volcanic ash  from GOME-2 (Polarisation Measurements) / IASI and AVHRR</vt:lpstr>
      <vt:lpstr>PMAp – Multi-sensor co-location for aerosol optical depth retrievals </vt:lpstr>
      <vt:lpstr>PMAp – Multi-sensor co-location for aerosol optical depth retrievals The GOME-2 Polarisation Measurement Devices </vt:lpstr>
      <vt:lpstr>PMAp – Multi-sensor co-location for aerosol optical depth retrievals The GOME-2 PMD / AVHRR / IASI co-location</vt:lpstr>
      <vt:lpstr>PMAp – Multi-sensor co-location for aerosol optical depth retrievals Towards continuous calibration of AVHRR channels</vt:lpstr>
      <vt:lpstr>Slide 21</vt:lpstr>
      <vt:lpstr>Slide 22</vt:lpstr>
      <vt:lpstr>Slide 23</vt:lpstr>
      <vt:lpstr>Slide 24</vt:lpstr>
      <vt:lpstr>Slide 25</vt:lpstr>
      <vt:lpstr>Slide 26</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GOME-2 level 1: calibrated radiances from two Metops for short and long-term monitoring of atmospheric composition</dc:title>
  <dc:creator>Ruediger Lang</dc:creator>
  <cp:lastModifiedBy>Ruediger Lang</cp:lastModifiedBy>
  <cp:revision>7</cp:revision>
  <dcterms:created xsi:type="dcterms:W3CDTF">2014-12-15T10:58:18Z</dcterms:created>
  <dcterms:modified xsi:type="dcterms:W3CDTF">2014-12-16T10:57:23Z</dcterms:modified>
</cp:coreProperties>
</file>