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9EA4-1870-5040-896E-7833C6C86998}" type="datetimeFigureOut">
              <a:rPr lang="en-US" smtClean="0"/>
              <a:t>12/15/14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18BA-9C16-F240-95A5-D7DAF879F5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9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9EA4-1870-5040-896E-7833C6C86998}" type="datetimeFigureOut">
              <a:rPr lang="en-US" smtClean="0"/>
              <a:t>12/15/14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18BA-9C16-F240-95A5-D7DAF879F5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1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9EA4-1870-5040-896E-7833C6C86998}" type="datetimeFigureOut">
              <a:rPr lang="en-US" smtClean="0"/>
              <a:t>12/15/14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18BA-9C16-F240-95A5-D7DAF879F5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1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9EA4-1870-5040-896E-7833C6C86998}" type="datetimeFigureOut">
              <a:rPr lang="en-US" smtClean="0"/>
              <a:t>12/15/14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18BA-9C16-F240-95A5-D7DAF879F5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0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9EA4-1870-5040-896E-7833C6C86998}" type="datetimeFigureOut">
              <a:rPr lang="en-US" smtClean="0"/>
              <a:t>12/15/14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18BA-9C16-F240-95A5-D7DAF879F5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1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9EA4-1870-5040-896E-7833C6C86998}" type="datetimeFigureOut">
              <a:rPr lang="en-US" smtClean="0"/>
              <a:t>12/15/14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18BA-9C16-F240-95A5-D7DAF879F5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2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9EA4-1870-5040-896E-7833C6C86998}" type="datetimeFigureOut">
              <a:rPr lang="en-US" smtClean="0"/>
              <a:t>12/15/14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18BA-9C16-F240-95A5-D7DAF879F5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8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9EA4-1870-5040-896E-7833C6C86998}" type="datetimeFigureOut">
              <a:rPr lang="en-US" smtClean="0"/>
              <a:t>12/15/14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18BA-9C16-F240-95A5-D7DAF879F5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9EA4-1870-5040-896E-7833C6C86998}" type="datetimeFigureOut">
              <a:rPr lang="en-US" smtClean="0"/>
              <a:t>12/15/14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18BA-9C16-F240-95A5-D7DAF879F5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9EA4-1870-5040-896E-7833C6C86998}" type="datetimeFigureOut">
              <a:rPr lang="en-US" smtClean="0"/>
              <a:t>12/15/14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18BA-9C16-F240-95A5-D7DAF879F5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1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9EA4-1870-5040-896E-7833C6C86998}" type="datetimeFigureOut">
              <a:rPr lang="en-US" smtClean="0"/>
              <a:t>12/15/14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18BA-9C16-F240-95A5-D7DAF879F5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0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19EA4-1870-5040-896E-7833C6C86998}" type="datetimeFigureOut">
              <a:rPr lang="en-US" smtClean="0"/>
              <a:t>12/15/14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118BA-9C16-F240-95A5-D7DAF879F5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angler.larc.nasa.gov/SPECTRAL-RESPONS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of the SCIAMACHY SBAF web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 16, 2014</a:t>
            </a:r>
          </a:p>
          <a:p>
            <a:r>
              <a:rPr lang="en-US" dirty="0" smtClean="0"/>
              <a:t>D. Doelling, B. </a:t>
            </a:r>
            <a:r>
              <a:rPr lang="en-US" dirty="0" err="1" smtClean="0"/>
              <a:t>Scarino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8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SCIAMACHY-based SBAF web tool introduced as a way of mitigating spectral band differences between target and reference sensor, thereby enabling MODIS and VIIRS to be used as traceable references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land and ocean SBAFs provided similar GOES-12/Terra-MODIS land and ocean gains</a:t>
            </a:r>
          </a:p>
          <a:p>
            <a:r>
              <a:rPr lang="en-US" dirty="0" smtClean="0"/>
              <a:t>The SBAF web tool can be optimized for users’ applications. In order to reduce the overall SBAF uncertainty, SBAFs as a function of PW (and </a:t>
            </a:r>
            <a:r>
              <a:rPr lang="en-US" smtClean="0"/>
              <a:t>other variables) </a:t>
            </a:r>
            <a:r>
              <a:rPr lang="en-US" dirty="0" smtClean="0"/>
              <a:t>can be used</a:t>
            </a:r>
          </a:p>
          <a:p>
            <a:r>
              <a:rPr lang="en-US" dirty="0" smtClean="0"/>
              <a:t>The SCIAMACHY SBAF was validated against GOME-2, and Hyperion over Libya-4 during August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Similar to the IR, which is referenced to IASI, the GSICS visible calibration will be referenced to a well-calibrated and traceable hyper-spectral visible sensor</a:t>
            </a:r>
          </a:p>
          <a:p>
            <a:pPr lvl="1"/>
            <a:r>
              <a:rPr lang="en-US" dirty="0" smtClean="0"/>
              <a:t>Such as the future CLARREO instrument</a:t>
            </a:r>
          </a:p>
          <a:p>
            <a:pPr lvl="1"/>
            <a:r>
              <a:rPr lang="en-US" dirty="0" smtClean="0"/>
              <a:t>Or other sequential overlapping hyper-spectral sensors for traceability</a:t>
            </a:r>
          </a:p>
          <a:p>
            <a:pPr lvl="1"/>
            <a:r>
              <a:rPr lang="en-US" dirty="0" smtClean="0"/>
              <a:t>Will eventually characterize calibration sites, spectrally, in order to transfer the reference calibration</a:t>
            </a:r>
          </a:p>
          <a:p>
            <a:r>
              <a:rPr lang="en-US" dirty="0" smtClean="0"/>
              <a:t>Current GSICS approach is to use sequential overlapping MODIS and VIIRS sensors</a:t>
            </a:r>
          </a:p>
          <a:p>
            <a:pPr lvl="1"/>
            <a:r>
              <a:rPr lang="en-US" dirty="0" smtClean="0"/>
              <a:t>Traceable to a future absolute calibration source</a:t>
            </a:r>
          </a:p>
          <a:p>
            <a:pPr lvl="1"/>
            <a:r>
              <a:rPr lang="en-US" dirty="0" smtClean="0"/>
              <a:t>MODIS and VIIRS are broadband sensors, as are the target sensors, therefore spectral band adjustment factors (SBAF) are required to transfer the reference calibration</a:t>
            </a:r>
          </a:p>
        </p:txBody>
      </p:sp>
    </p:spTree>
    <p:extLst>
      <p:ext uri="{BB962C8B-B14F-4D97-AF65-F5344CB8AC3E}">
        <p14:creationId xmlns:p14="http://schemas.microsoft.com/office/powerpoint/2010/main" val="253653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SBAF approaches and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72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Desert </a:t>
            </a:r>
            <a:r>
              <a:rPr lang="en-US" dirty="0"/>
              <a:t>targets </a:t>
            </a:r>
            <a:r>
              <a:rPr lang="en-US" dirty="0" smtClean="0"/>
              <a:t>are </a:t>
            </a:r>
            <a:r>
              <a:rPr lang="en-US" dirty="0"/>
              <a:t>spectrally pre-characterized </a:t>
            </a:r>
            <a:r>
              <a:rPr lang="en-US" dirty="0" smtClean="0"/>
              <a:t>and r</a:t>
            </a:r>
            <a:r>
              <a:rPr lang="en-US" dirty="0" smtClean="0">
                <a:effectLst/>
              </a:rPr>
              <a:t>adiative transfer models predict the instantaneous target sensor radiance.</a:t>
            </a:r>
          </a:p>
          <a:p>
            <a:r>
              <a:rPr lang="en-US" dirty="0" smtClean="0"/>
              <a:t>Bright high clouds have been known to be spectrally flat, mitigating the need for an SBAF</a:t>
            </a:r>
          </a:p>
          <a:p>
            <a:r>
              <a:rPr lang="en-US" dirty="0" smtClean="0"/>
              <a:t>Use coincident MODIS cloud properties to predict the target radiance</a:t>
            </a:r>
          </a:p>
          <a:p>
            <a:r>
              <a:rPr lang="en-US" dirty="0" smtClean="0"/>
              <a:t>Use SCIAMACHY hyper-spectral radiances convolved with the reference and target spectral response functions over the calibration site</a:t>
            </a:r>
          </a:p>
          <a:p>
            <a:pPr lvl="1"/>
            <a:r>
              <a:rPr lang="en-US" dirty="0" smtClean="0"/>
              <a:t>Because it is nearly impossible to have coincident reference, target, and hyper-spectral sensors, can these hyper-spectral SBAFs be predetermined over a site?</a:t>
            </a:r>
          </a:p>
          <a:p>
            <a:pPr lvl="1"/>
            <a:r>
              <a:rPr lang="en-US" dirty="0" smtClean="0"/>
              <a:t>SCIAMACHY pseudo and Aqua-MODIS 0.65-µm </a:t>
            </a:r>
            <a:r>
              <a:rPr lang="en-US" dirty="0" smtClean="0"/>
              <a:t>monthly relative radiance ratios </a:t>
            </a:r>
            <a:r>
              <a:rPr lang="en-US" dirty="0" smtClean="0"/>
              <a:t>were found </a:t>
            </a:r>
            <a:r>
              <a:rPr lang="en-US" dirty="0" smtClean="0"/>
              <a:t>within 0.45% and the relative trend was -0.2%/decade (</a:t>
            </a:r>
            <a:r>
              <a:rPr lang="en-US" dirty="0" smtClean="0"/>
              <a:t>shown in next presentation)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2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GOES-12/MODIS SCIAMACHY SBAF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234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SCIAMACHY (10:00 AM sun-synchronous orbit) </a:t>
            </a:r>
            <a:r>
              <a:rPr lang="en-US" dirty="0"/>
              <a:t>Level-1b, Version-7.03 hyper-spectral </a:t>
            </a:r>
            <a:r>
              <a:rPr lang="en-US" dirty="0" smtClean="0"/>
              <a:t>footprint measurements</a:t>
            </a:r>
            <a:r>
              <a:rPr lang="en-US" dirty="0"/>
              <a:t>, from August 2002 through December </a:t>
            </a:r>
            <a:r>
              <a:rPr lang="en-US" dirty="0" smtClean="0"/>
              <a:t>2010, were collected over the GOES-EAST ocean and land domains</a:t>
            </a:r>
          </a:p>
          <a:p>
            <a:r>
              <a:rPr lang="en-US" dirty="0" smtClean="0"/>
              <a:t>SCIAMACHY-based GOES-12 and MODIS pseudo radiances are then regressed to derive the SBAF</a:t>
            </a:r>
          </a:p>
        </p:txBody>
      </p:sp>
      <p:pic>
        <p:nvPicPr>
          <p:cNvPr id="4" name="Picture 3" descr="Screen Shot 2014-12-12 at 3.1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04" y="3392929"/>
            <a:ext cx="6157796" cy="2714339"/>
          </a:xfrm>
          <a:prstGeom prst="rect">
            <a:avLst/>
          </a:prstGeom>
        </p:spPr>
      </p:pic>
      <p:pic>
        <p:nvPicPr>
          <p:cNvPr id="5" name="Picture 4" descr="Screen Shot 2014-12-12 at 3.12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" y="3392928"/>
            <a:ext cx="3064229" cy="2714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7248" y="6429514"/>
            <a:ext cx="212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Doelling et al. 2012, GRSL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53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2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Apply SBAF to Terra-MODIS and compare with GOES-12</a:t>
            </a:r>
            <a:endParaRPr lang="en-US" sz="2800" dirty="0"/>
          </a:p>
        </p:txBody>
      </p:sp>
      <p:pic>
        <p:nvPicPr>
          <p:cNvPr id="4" name="Picture 3" descr="Screen Shot 2014-12-12 at 3.1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5665"/>
            <a:ext cx="5905802" cy="2775283"/>
          </a:xfrm>
          <a:prstGeom prst="rect">
            <a:avLst/>
          </a:prstGeom>
        </p:spPr>
      </p:pic>
      <p:pic>
        <p:nvPicPr>
          <p:cNvPr id="5" name="Picture 4" descr="Screen Shot 2014-12-12 at 3.14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52143"/>
            <a:ext cx="6056776" cy="2884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1355" y="1165176"/>
            <a:ext cx="133882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Before SBAF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0325" y="3928456"/>
            <a:ext cx="117911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After SBAF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25982" y="3007944"/>
            <a:ext cx="261801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Before SBAF: </a:t>
            </a:r>
          </a:p>
          <a:p>
            <a:r>
              <a:rPr lang="en-US" dirty="0" smtClean="0"/>
              <a:t>• Ocean and land slopes differ by 9.4%</a:t>
            </a:r>
          </a:p>
          <a:p>
            <a:r>
              <a:rPr lang="en-US" dirty="0" smtClean="0"/>
              <a:t>• Count Offset for land radiance pairs is 47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3976" y="4773236"/>
            <a:ext cx="2493953" cy="1477328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After SBAF:</a:t>
            </a:r>
          </a:p>
          <a:p>
            <a:r>
              <a:rPr lang="en-US" dirty="0" smtClean="0"/>
              <a:t>• Ocean and land slopes differ by 0.2%</a:t>
            </a:r>
          </a:p>
          <a:p>
            <a:r>
              <a:rPr lang="en-US" dirty="0" smtClean="0"/>
              <a:t>• Ocean and land count offsets are close to 29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3002" y="1065665"/>
            <a:ext cx="2392087" cy="175432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September 2009, ray-matched Terra-MODIS radiances and GOES-12 visible counts. The GOES-12 space offset is 29 counts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67248" y="6429514"/>
            <a:ext cx="212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Doelling et al. 2012, GRSL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195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281"/>
            <a:ext cx="8229600" cy="1143000"/>
          </a:xfrm>
        </p:spPr>
        <p:txBody>
          <a:bodyPr/>
          <a:lstStyle/>
          <a:p>
            <a:r>
              <a:rPr lang="en-US" dirty="0" smtClean="0"/>
              <a:t>SCIAMACHY web based SBAF tool</a:t>
            </a:r>
            <a:endParaRPr lang="en-US" dirty="0"/>
          </a:p>
        </p:txBody>
      </p:sp>
      <p:pic>
        <p:nvPicPr>
          <p:cNvPr id="4" name="Picture 3" descr="Screen Shot 2014-11-20 at 11.16.35 AM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0" y="1036655"/>
            <a:ext cx="8128000" cy="3272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071" y="4971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8800" y="4369211"/>
            <a:ext cx="5855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SBAF tool:      http</a:t>
            </a:r>
            <a:r>
              <a:rPr lang="en-US" dirty="0"/>
              <a:t>://angler.larc.nasa.gov/SBAF</a:t>
            </a:r>
            <a:r>
              <a:rPr lang="en-US" dirty="0" smtClean="0"/>
              <a:t>/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/>
              <a:t>SRF tool:   </a:t>
            </a:r>
            <a:r>
              <a:rPr lang="en-US" u="sng" dirty="0">
                <a:hlinkClick r:id="rId3"/>
              </a:rPr>
              <a:t>http://angler.larc.nasa.gov/SPECTRAL-RESPONSE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8800" y="5015542"/>
            <a:ext cx="8138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Nadir-view SCIAMACHY footprint (30x240 km) hyper-spectral radiance, date, </a:t>
            </a:r>
          </a:p>
          <a:p>
            <a:r>
              <a:rPr lang="en-US" dirty="0" smtClean="0"/>
              <a:t>location, angle, and collocated GEOS-4/5 PW information were saved in a database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661873"/>
            <a:ext cx="7450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Request for more earth spectra, SRFs, regression types can be made</a:t>
            </a:r>
          </a:p>
          <a:p>
            <a:r>
              <a:rPr lang="en-US" dirty="0" smtClean="0"/>
              <a:t>• All auxiliary data is welcome, will provide footprint center location and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3000" y="6429514"/>
            <a:ext cx="2921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Scarino</a:t>
            </a:r>
            <a:r>
              <a:rPr lang="en-US" sz="1400" dirty="0" smtClean="0"/>
              <a:t> et al. 2014, submitted TGRS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43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SCIAMACHY hyper-spectral radiance over Libya-1</a:t>
            </a:r>
            <a:endParaRPr lang="en-US" dirty="0"/>
          </a:p>
        </p:txBody>
      </p:sp>
      <p:pic>
        <p:nvPicPr>
          <p:cNvPr id="3" name="Picture 2" descr="Screen Shot 2014-12-12 at 3.5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1484830"/>
            <a:ext cx="4553857" cy="5373170"/>
          </a:xfrm>
          <a:prstGeom prst="rect">
            <a:avLst/>
          </a:prstGeom>
        </p:spPr>
      </p:pic>
      <p:pic>
        <p:nvPicPr>
          <p:cNvPr id="5" name="Picture 4" descr="Screen Shot 2014-12-12 at 4.32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94"/>
            <a:ext cx="3670300" cy="3465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571" y="6429514"/>
            <a:ext cx="2921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Scarino</a:t>
            </a:r>
            <a:r>
              <a:rPr lang="en-US" sz="1400" dirty="0" smtClean="0"/>
              <a:t> et al. 2014, submitted TGRS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855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2-12 at 3.4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2" y="1311748"/>
            <a:ext cx="8930409" cy="4702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9072" y="5188791"/>
            <a:ext cx="1653217" cy="338554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PW 0.0</a:t>
            </a:r>
            <a:r>
              <a:rPr lang="en-US" sz="1600" dirty="0"/>
              <a:t>-3.0 g cm</a:t>
            </a:r>
            <a:r>
              <a:rPr lang="en-US" sz="1600" baseline="30000" dirty="0"/>
              <a:t>-3</a:t>
            </a:r>
            <a:r>
              <a:rPr lang="en-US" sz="1600" dirty="0" smtClean="0">
                <a:effectLst/>
              </a:rPr>
              <a:t>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896758" y="3247818"/>
            <a:ext cx="1757211" cy="338554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PW </a:t>
            </a:r>
            <a:r>
              <a:rPr lang="en-US" sz="1600" dirty="0"/>
              <a:t>0.0-0.75 </a:t>
            </a:r>
            <a:r>
              <a:rPr lang="en-US" sz="1600" dirty="0" smtClean="0"/>
              <a:t>g </a:t>
            </a:r>
            <a:r>
              <a:rPr lang="en-US" sz="1600" dirty="0"/>
              <a:t>cm</a:t>
            </a:r>
            <a:r>
              <a:rPr lang="en-US" sz="1600" baseline="30000" dirty="0"/>
              <a:t>-3</a:t>
            </a:r>
            <a:r>
              <a:rPr lang="en-US" sz="1600" dirty="0" smtClean="0">
                <a:effectLst/>
              </a:rPr>
              <a:t>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833258" y="5527345"/>
            <a:ext cx="1653217" cy="338554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PW </a:t>
            </a:r>
            <a:r>
              <a:rPr lang="en-US" sz="1600" dirty="0"/>
              <a:t>1.5-2.0 </a:t>
            </a:r>
            <a:r>
              <a:rPr lang="en-US" sz="1600" dirty="0" smtClean="0"/>
              <a:t>g </a:t>
            </a:r>
            <a:r>
              <a:rPr lang="en-US" sz="1600" dirty="0"/>
              <a:t>cm</a:t>
            </a:r>
            <a:r>
              <a:rPr lang="en-US" sz="1600" baseline="30000" dirty="0"/>
              <a:t>-3</a:t>
            </a:r>
            <a:r>
              <a:rPr lang="en-US" sz="1600" dirty="0" smtClean="0">
                <a:effectLst/>
              </a:rPr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317015" y="5558123"/>
            <a:ext cx="1653217" cy="338554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PW </a:t>
            </a:r>
            <a:r>
              <a:rPr lang="en-US" sz="1600" dirty="0"/>
              <a:t>2.0-3.0 </a:t>
            </a:r>
            <a:r>
              <a:rPr lang="en-US" sz="1600" dirty="0" smtClean="0"/>
              <a:t>g </a:t>
            </a:r>
            <a:r>
              <a:rPr lang="en-US" sz="1600" dirty="0"/>
              <a:t>cm</a:t>
            </a:r>
            <a:r>
              <a:rPr lang="en-US" sz="1600" baseline="30000" dirty="0"/>
              <a:t>-3</a:t>
            </a:r>
            <a:r>
              <a:rPr lang="en-US" sz="1600" dirty="0" smtClean="0">
                <a:effectLst/>
              </a:rPr>
              <a:t>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13021" y="3247818"/>
            <a:ext cx="1757211" cy="338554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PW </a:t>
            </a:r>
            <a:r>
              <a:rPr lang="en-US" sz="1600" dirty="0"/>
              <a:t>0.75-1.5 </a:t>
            </a:r>
            <a:r>
              <a:rPr lang="en-US" sz="1600" dirty="0" smtClean="0"/>
              <a:t>g </a:t>
            </a:r>
            <a:r>
              <a:rPr lang="en-US" sz="1600" dirty="0"/>
              <a:t>cm</a:t>
            </a:r>
            <a:r>
              <a:rPr lang="en-US" sz="1600" baseline="30000" dirty="0"/>
              <a:t>-3</a:t>
            </a:r>
            <a:r>
              <a:rPr lang="en-US" sz="1600" dirty="0" smtClean="0">
                <a:effectLst/>
              </a:rPr>
              <a:t>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6869" y="6090960"/>
            <a:ext cx="8643363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• As the PW increases the slope decreases, indicating that the broader-band AVHRR is getting darker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223000" y="6429514"/>
            <a:ext cx="2921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Scarino</a:t>
            </a:r>
            <a:r>
              <a:rPr lang="en-US" sz="1400" dirty="0" smtClean="0"/>
              <a:t> et al. 2014, submitted TGRS 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AVHRR/MODIS 0.86-µm SBAF by PW over Libya-1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8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995"/>
            <a:ext cx="8229600" cy="7504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SCIAMACHY SBAF validation</a:t>
            </a:r>
            <a:endParaRPr lang="en-US" dirty="0"/>
          </a:p>
        </p:txBody>
      </p:sp>
      <p:pic>
        <p:nvPicPr>
          <p:cNvPr id="3" name="Picture 2" descr="Screen Shot 2014-12-12 at 4.38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5" y="1208995"/>
            <a:ext cx="7134328" cy="4091747"/>
          </a:xfrm>
          <a:prstGeom prst="rect">
            <a:avLst/>
          </a:prstGeom>
        </p:spPr>
      </p:pic>
      <p:pic>
        <p:nvPicPr>
          <p:cNvPr id="4" name="Picture 3" descr="Screen Shot 2014-12-12 at 4.39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27" y="5351354"/>
            <a:ext cx="6894286" cy="616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9" y="839663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August 2007, Libya-4, 17 SCIAMACHY FOVs, 17 GOME-2 FOVs, 5 Hyperion swaths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1215" y="5351354"/>
            <a:ext cx="551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SBAF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89214" y="6077858"/>
            <a:ext cx="4823756" cy="646331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 band 1 (0.65-µm) the SBAFs were within 0.3%</a:t>
            </a:r>
          </a:p>
          <a:p>
            <a:r>
              <a:rPr lang="en-US" dirty="0" smtClean="0"/>
              <a:t>For band 2 (0.86-µm) the SBAFs were within 0.1%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23000" y="6429514"/>
            <a:ext cx="2921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Scarino</a:t>
            </a:r>
            <a:r>
              <a:rPr lang="en-US" sz="1400" dirty="0" smtClean="0"/>
              <a:t> et al. 2014, submitted TGRS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462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751</Words>
  <Application>Microsoft Macintosh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Introduction of the SCIAMACHY SBAF web tool</vt:lpstr>
      <vt:lpstr>Introduction</vt:lpstr>
      <vt:lpstr>SBAF approaches and considerations</vt:lpstr>
      <vt:lpstr>GOES-12/MODIS SCIAMACHY SBAF</vt:lpstr>
      <vt:lpstr>Apply SBAF to Terra-MODIS and compare with GOES-12</vt:lpstr>
      <vt:lpstr>SCIAMACHY web based SBAF tool</vt:lpstr>
      <vt:lpstr>SCIAMACHY hyper-spectral radiance over Libya-1</vt:lpstr>
      <vt:lpstr>AVHRR/MODIS 0.86-µm SBAF by PW over Libya-1</vt:lpstr>
      <vt:lpstr>SCIAMACHY SBAF validation</vt:lpstr>
      <vt:lpstr>Conclusions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the SCIAMACHY SBAF web tool</dc:title>
  <dc:creator>David Doelling</dc:creator>
  <cp:lastModifiedBy>David Doelling</cp:lastModifiedBy>
  <cp:revision>22</cp:revision>
  <dcterms:created xsi:type="dcterms:W3CDTF">2014-12-12T19:36:36Z</dcterms:created>
  <dcterms:modified xsi:type="dcterms:W3CDTF">2014-12-15T16:09:21Z</dcterms:modified>
</cp:coreProperties>
</file>