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85FD5C-7275-4E2A-955E-B2BD83E48AC3}"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5FD5C-7275-4E2A-955E-B2BD83E48AC3}"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5FD5C-7275-4E2A-955E-B2BD83E48AC3}"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5FD5C-7275-4E2A-955E-B2BD83E48AC3}"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85FD5C-7275-4E2A-955E-B2BD83E48AC3}"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85FD5C-7275-4E2A-955E-B2BD83E48AC3}"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85FD5C-7275-4E2A-955E-B2BD83E48AC3}"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85FD5C-7275-4E2A-955E-B2BD83E48AC3}"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5FD5C-7275-4E2A-955E-B2BD83E48AC3}"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5FD5C-7275-4E2A-955E-B2BD83E48AC3}"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5FD5C-7275-4E2A-955E-B2BD83E48AC3}"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FA4C3-6B5B-4331-936C-C221FE33E8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5FD5C-7275-4E2A-955E-B2BD83E48AC3}" type="datetimeFigureOut">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FA4C3-6B5B-4331-936C-C221FE33E8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gsics.nesdis.noaa.gov/wiki/Development/UsersWorkshop201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Summary of GSICS at AOMSUC</a:t>
            </a:r>
            <a:endParaRPr lang="en-US" dirty="0"/>
          </a:p>
        </p:txBody>
      </p:sp>
      <p:sp>
        <p:nvSpPr>
          <p:cNvPr id="3" name="Subtitle 2"/>
          <p:cNvSpPr>
            <a:spLocks noGrp="1"/>
          </p:cNvSpPr>
          <p:nvPr>
            <p:ph type="subTitle" idx="1"/>
          </p:nvPr>
        </p:nvSpPr>
        <p:spPr/>
        <p:txBody>
          <a:bodyPr/>
          <a:lstStyle/>
          <a:p>
            <a:r>
              <a:rPr lang="en-US" dirty="0" smtClean="0"/>
              <a:t>L. Flynn, GCC Director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839200" cy="5562600"/>
          </a:xfrm>
        </p:spPr>
        <p:txBody>
          <a:bodyPr>
            <a:normAutofit fontScale="77500" lnSpcReduction="20000"/>
          </a:bodyPr>
          <a:lstStyle/>
          <a:p>
            <a:pPr marL="0" indent="342900">
              <a:spcBef>
                <a:spcPts val="0"/>
              </a:spcBef>
              <a:buNone/>
            </a:pPr>
            <a:r>
              <a:rPr lang="en-US" dirty="0" smtClean="0"/>
              <a:t>The annual GSICS Users Workshop that was initially planned as part of the AOMSUC was included as a session in the conference and members gave a variety of presentations in this session.  See </a:t>
            </a:r>
          </a:p>
          <a:p>
            <a:pPr marL="0" indent="342900">
              <a:spcBef>
                <a:spcPts val="0"/>
              </a:spcBef>
              <a:buNone/>
            </a:pPr>
            <a:r>
              <a:rPr lang="en-US" sz="2600" dirty="0" smtClean="0">
                <a:hlinkClick r:id="rId2"/>
              </a:rPr>
              <a:t>https</a:t>
            </a:r>
            <a:r>
              <a:rPr lang="en-US" sz="2600" dirty="0">
                <a:hlinkClick r:id="rId2"/>
              </a:rPr>
              <a:t>://</a:t>
            </a:r>
            <a:r>
              <a:rPr lang="en-US" sz="2600" dirty="0" smtClean="0">
                <a:hlinkClick r:id="rId2"/>
              </a:rPr>
              <a:t>gsics.nesdis.noaa.gov/wiki/Development/UsersWorkshop2014</a:t>
            </a:r>
            <a:endParaRPr lang="en-US" sz="2600" dirty="0" smtClean="0"/>
          </a:p>
          <a:p>
            <a:pPr marL="0" indent="342900">
              <a:spcBef>
                <a:spcPts val="0"/>
              </a:spcBef>
              <a:buNone/>
            </a:pPr>
            <a:endParaRPr lang="en-US" sz="3100" dirty="0" smtClean="0"/>
          </a:p>
          <a:p>
            <a:pPr marL="0" indent="342900">
              <a:spcBef>
                <a:spcPts val="0"/>
              </a:spcBef>
              <a:buNone/>
            </a:pPr>
            <a:r>
              <a:rPr lang="en-US" dirty="0" err="1" smtClean="0"/>
              <a:t>Peng</a:t>
            </a:r>
            <a:r>
              <a:rPr lang="en-US" dirty="0" smtClean="0"/>
              <a:t> Zhang, Chair of GSICS Executive Panel, gave a good overview of the GSICS activities in his keynote speech on the session. He described the GSICS products, their use and their maturity. </a:t>
            </a:r>
          </a:p>
          <a:p>
            <a:pPr marL="0" indent="342900">
              <a:spcBef>
                <a:spcPts val="0"/>
              </a:spcBef>
              <a:buNone/>
            </a:pPr>
            <a:r>
              <a:rPr lang="en-US" dirty="0" smtClean="0"/>
              <a:t>Tim </a:t>
            </a:r>
            <a:r>
              <a:rPr lang="en-US" dirty="0" err="1" smtClean="0"/>
              <a:t>Hewison</a:t>
            </a:r>
            <a:r>
              <a:rPr lang="en-US" dirty="0" smtClean="0"/>
              <a:t>, Chair of GRWG, introduced attendees to the upcoming products of GSICS. </a:t>
            </a:r>
          </a:p>
          <a:p>
            <a:pPr marL="0" indent="342900">
              <a:spcBef>
                <a:spcPts val="0"/>
              </a:spcBef>
              <a:buNone/>
            </a:pPr>
            <a:r>
              <a:rPr lang="en-US" dirty="0" err="1" smtClean="0"/>
              <a:t>Likun</a:t>
            </a:r>
            <a:r>
              <a:rPr lang="en-US" dirty="0" smtClean="0"/>
              <a:t> Wang presented inter-comparison of AIRS, </a:t>
            </a:r>
            <a:r>
              <a:rPr lang="en-US" dirty="0" err="1" smtClean="0"/>
              <a:t>CrIS</a:t>
            </a:r>
            <a:r>
              <a:rPr lang="en-US" dirty="0" smtClean="0"/>
              <a:t> and IASI.</a:t>
            </a:r>
          </a:p>
          <a:p>
            <a:pPr marL="0" indent="342900">
              <a:spcBef>
                <a:spcPts val="0"/>
              </a:spcBef>
              <a:buNone/>
            </a:pPr>
            <a:r>
              <a:rPr lang="en-US" dirty="0" err="1" smtClean="0"/>
              <a:t>Hu</a:t>
            </a:r>
            <a:r>
              <a:rPr lang="en-US" dirty="0" smtClean="0"/>
              <a:t> (Scott) </a:t>
            </a:r>
            <a:r>
              <a:rPr lang="en-US" dirty="0" err="1" smtClean="0"/>
              <a:t>Xiuqing</a:t>
            </a:r>
            <a:r>
              <a:rPr lang="en-US" dirty="0" smtClean="0"/>
              <a:t> provided information on progress at CMA on new cross calibration products  </a:t>
            </a:r>
          </a:p>
          <a:p>
            <a:pPr marL="0" indent="342900">
              <a:spcBef>
                <a:spcPts val="0"/>
              </a:spcBef>
              <a:buNone/>
            </a:pPr>
            <a:r>
              <a:rPr lang="en-US" dirty="0" err="1" smtClean="0"/>
              <a:t>Fuzhong</a:t>
            </a:r>
            <a:r>
              <a:rPr lang="en-US" dirty="0" smtClean="0"/>
              <a:t> </a:t>
            </a:r>
            <a:r>
              <a:rPr lang="en-US" dirty="0" err="1" smtClean="0"/>
              <a:t>Weng</a:t>
            </a:r>
            <a:r>
              <a:rPr lang="en-US" dirty="0" smtClean="0"/>
              <a:t> introduced the characterization of ATMS accuracy for GSICS products.</a:t>
            </a:r>
          </a:p>
          <a:p>
            <a:pPr marL="0" indent="342900">
              <a:spcBef>
                <a:spcPts val="0"/>
              </a:spcBef>
              <a:buNone/>
            </a:pPr>
            <a:r>
              <a:rPr lang="en-US" dirty="0" smtClean="0"/>
              <a:t>Larry Flynn, GCC Director, gave a report about the new initiatives at the GSICS Coordination Center. </a:t>
            </a:r>
          </a:p>
        </p:txBody>
      </p:sp>
      <p:sp>
        <p:nvSpPr>
          <p:cNvPr id="5" name="Title 1"/>
          <p:cNvSpPr>
            <a:spLocks noGrp="1"/>
          </p:cNvSpPr>
          <p:nvPr>
            <p:ph type="title"/>
          </p:nvPr>
        </p:nvSpPr>
        <p:spPr>
          <a:xfrm>
            <a:off x="457200" y="76200"/>
            <a:ext cx="8229600" cy="868362"/>
          </a:xfrm>
        </p:spPr>
        <p:txBody>
          <a:bodyPr/>
          <a:lstStyle/>
          <a:p>
            <a:r>
              <a:rPr lang="en-US" dirty="0" smtClean="0"/>
              <a:t>GSICS Session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dirty="0" smtClean="0"/>
              <a:t>Cooperation is Stressed</a:t>
            </a:r>
            <a:endParaRPr lang="en-US" dirty="0"/>
          </a:p>
        </p:txBody>
      </p:sp>
      <p:sp>
        <p:nvSpPr>
          <p:cNvPr id="3" name="Content Placeholder 2"/>
          <p:cNvSpPr>
            <a:spLocks noGrp="1"/>
          </p:cNvSpPr>
          <p:nvPr>
            <p:ph idx="1"/>
          </p:nvPr>
        </p:nvSpPr>
        <p:spPr>
          <a:xfrm>
            <a:off x="457200" y="1143000"/>
            <a:ext cx="8229600" cy="5410200"/>
          </a:xfrm>
        </p:spPr>
        <p:txBody>
          <a:bodyPr>
            <a:normAutofit fontScale="77500" lnSpcReduction="20000"/>
          </a:bodyPr>
          <a:lstStyle/>
          <a:p>
            <a:pPr marL="0" indent="342900">
              <a:spcBef>
                <a:spcPts val="0"/>
              </a:spcBef>
              <a:buNone/>
            </a:pPr>
            <a:r>
              <a:rPr lang="en-US" dirty="0" smtClean="0"/>
              <a:t>The International Conference Steering Committee (ICSC), led by Dr. James </a:t>
            </a:r>
            <a:r>
              <a:rPr lang="en-US" dirty="0" err="1" smtClean="0"/>
              <a:t>Purdom</a:t>
            </a:r>
            <a:r>
              <a:rPr lang="en-US" dirty="0" smtClean="0"/>
              <a:t>, presented the statement for declaration of the Fifth Asia Oceania Meteorological Satellite User Conference and called for strong regional coordination in their satellite missions, data sharing and exchange of information in science, products and algorithms, and applications.</a:t>
            </a:r>
          </a:p>
          <a:p>
            <a:pPr marL="0" indent="342900">
              <a:spcBef>
                <a:spcPts val="0"/>
              </a:spcBef>
              <a:buNone/>
            </a:pPr>
            <a:r>
              <a:rPr lang="en-US" dirty="0" smtClean="0"/>
              <a:t>During the conference, NESDIS Deputy AA Mark </a:t>
            </a:r>
            <a:r>
              <a:rPr lang="en-US" dirty="0" err="1" smtClean="0"/>
              <a:t>Paese</a:t>
            </a:r>
            <a:r>
              <a:rPr lang="en-US" dirty="0" smtClean="0"/>
              <a:t> and CMA/National Satellite Meteorological Center Director-in-General Yang Jun held a meeting and reviewed the progress of the NOAA-CMA bilateral activities related to satellite meteorology. Mark </a:t>
            </a:r>
            <a:r>
              <a:rPr lang="en-US" dirty="0" err="1" smtClean="0"/>
              <a:t>Paese</a:t>
            </a:r>
            <a:r>
              <a:rPr lang="en-US" dirty="0" smtClean="0"/>
              <a:t> also held a one hour meeting with Toshiyuki </a:t>
            </a:r>
            <a:r>
              <a:rPr lang="en-US" dirty="0" err="1" smtClean="0"/>
              <a:t>Kurino</a:t>
            </a:r>
            <a:r>
              <a:rPr lang="en-US" dirty="0" smtClean="0"/>
              <a:t>, Director of JMA’s Meteorological Satellite Center (MSC) Data Processing Department, to discuss and review the progress of NOAA-JMA bilateral activities with a focus on activities related to Himawari-8.</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237"/>
            <a:ext cx="8229600" cy="5364163"/>
          </a:xfrm>
        </p:spPr>
        <p:txBody>
          <a:bodyPr>
            <a:normAutofit fontScale="92500" lnSpcReduction="20000"/>
          </a:bodyPr>
          <a:lstStyle/>
          <a:p>
            <a:pPr marL="0" indent="342900">
              <a:spcBef>
                <a:spcPts val="0"/>
              </a:spcBef>
              <a:buNone/>
            </a:pPr>
            <a:r>
              <a:rPr lang="en-US" dirty="0" smtClean="0"/>
              <a:t>The AOMSUC covered a broad set of themes that included: a) Facilitation of data access and utilization and user preparation; b) Application of satellite data to weather analysis, numerical weather prediction and </a:t>
            </a:r>
            <a:r>
              <a:rPr lang="en-US" dirty="0" err="1" smtClean="0"/>
              <a:t>nowcasting</a:t>
            </a:r>
            <a:r>
              <a:rPr lang="en-US" dirty="0" smtClean="0"/>
              <a:t>; c) Application of satellite data to long term dataset for climate analysis, reanalysis and climate process studies; d) Application of satellite data to environmental and disaster monitoring, disaster risk reduction and e) Atmospheric, land, and ocean parameters derived from satellite observations; and The AOMSUC-5 program description, abstracts, and presentations can be found at:     </a:t>
            </a:r>
          </a:p>
          <a:p>
            <a:pPr marL="0" indent="342900">
              <a:spcBef>
                <a:spcPts val="0"/>
              </a:spcBef>
              <a:buNone/>
            </a:pPr>
            <a:r>
              <a:rPr lang="en-US" dirty="0" smtClean="0"/>
              <a:t>  http://www.nsmc.cma.gov.cn/aomsuc5/.</a:t>
            </a:r>
          </a:p>
          <a:p>
            <a:pPr>
              <a:buNone/>
            </a:pPr>
            <a:endParaRPr lang="en-US" dirty="0"/>
          </a:p>
        </p:txBody>
      </p:sp>
      <p:sp>
        <p:nvSpPr>
          <p:cNvPr id="4" name="Title 1"/>
          <p:cNvSpPr>
            <a:spLocks noGrp="1"/>
          </p:cNvSpPr>
          <p:nvPr>
            <p:ph type="title"/>
          </p:nvPr>
        </p:nvSpPr>
        <p:spPr>
          <a:xfrm>
            <a:off x="457200" y="46038"/>
            <a:ext cx="8229600" cy="1020762"/>
          </a:xfrm>
        </p:spPr>
        <p:txBody>
          <a:bodyPr/>
          <a:lstStyle/>
          <a:p>
            <a:r>
              <a:rPr lang="en-US" dirty="0" smtClean="0"/>
              <a:t>Meeting Summary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409</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Summary of GSICS at AOMSUC</vt:lpstr>
      <vt:lpstr>GSICS Session</vt:lpstr>
      <vt:lpstr>Cooperation is Stressed</vt:lpstr>
      <vt:lpstr>Meeting Summary</vt:lpstr>
    </vt:vector>
  </TitlesOfParts>
  <Company>NOAA / NESDIS / STAR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lflynn</dc:creator>
  <cp:lastModifiedBy>lflynn</cp:lastModifiedBy>
  <cp:revision>4</cp:revision>
  <dcterms:created xsi:type="dcterms:W3CDTF">2015-01-12T14:46:36Z</dcterms:created>
  <dcterms:modified xsi:type="dcterms:W3CDTF">2015-01-12T15:06:21Z</dcterms:modified>
</cp:coreProperties>
</file>