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tags/tag569.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tags/tag75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63.xml" ContentType="application/vnd.openxmlformats-officedocument.presentationml.tags+xml"/>
  <Override PartName="/ppt/tags/tag594.xml" ContentType="application/vnd.openxmlformats-officedocument.presentationml.tags+xml"/>
  <Default Extension="xml" ContentType="application/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711.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695.xml" ContentType="application/vnd.openxmlformats-officedocument.presentationml.tags+xml"/>
  <Override PartName="/ppt/tags/tag279.xml" ContentType="application/vnd.openxmlformats-officedocument.presentationml.tags+xml"/>
  <Override PartName="/ppt/tags/tag626.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Default Extension="png" ContentType="image/png"/>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490.xml" ContentType="application/vnd.openxmlformats-officedocument.presentationml.tags+xml"/>
  <Override PartName="/ppt/tags/tag727.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591.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667.xml" ContentType="application/vnd.openxmlformats-officedocument.presentationml.tags+xml"/>
  <Override PartName="/ppt/tags/tag175.xml" ContentType="application/vnd.openxmlformats-officedocument.presentationml.tags+xml"/>
  <Override PartName="/ppt/tags/tag52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692.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tags/tag623.xml" ContentType="application/vnd.openxmlformats-officedocument.presentationml.tags+xml"/>
  <Override PartName="/ppt/tags/tag670.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diagrams/colors1.xml" ContentType="application/vnd.openxmlformats-officedocument.drawingml.diagramColor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538.xml" ContentType="application/vnd.openxmlformats-officedocument.presentationml.tags+xml"/>
  <Override PartName="/ppt/tags/tag585.xml" ContentType="application/vnd.openxmlformats-officedocument.presentationml.tags+xml"/>
  <Override PartName="/ppt/tags/tag724.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639.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66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718.xml" ContentType="application/vnd.openxmlformats-officedocument.presentationml.tags+xml"/>
  <Override PartName="/ppt/slides/slide35.xml" ContentType="application/vnd.openxmlformats-officedocument.presentationml.slide+xml"/>
  <Override PartName="/ppt/tags/tag412.xml" ContentType="application/vnd.openxmlformats-officedocument.presentationml.tags+xml"/>
  <Override PartName="/ppt/tags/tag557.xml" ContentType="application/vnd.openxmlformats-officedocument.presentationml.tags+xml"/>
  <Override PartName="/ppt/tags/tag743.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658.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683.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tags/tag661.xml" ContentType="application/vnd.openxmlformats-officedocument.presentationml.tags+xml"/>
  <Override PartName="/ppt/tags/tag75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3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715.xml" ContentType="application/vnd.openxmlformats-officedocument.presentationml.tags+xml"/>
  <Override PartName="/ppt/tags/tag762.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677.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655.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Override PartName="/ppt/tags/tag680.xml" ContentType="application/vnd.openxmlformats-officedocument.presentationml.tags+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756.xml" ContentType="application/vnd.openxmlformats-officedocument.presentationml.tags+xml"/>
  <Override PartName="/ppt/slides/slide26.xml" ContentType="application/vnd.openxmlformats-officedocument.presentationml.slide+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734.xml" ContentType="application/vnd.openxmlformats-officedocument.presentationml.tags+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71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649.xml" ContentType="application/vnd.openxmlformats-officedocument.presentationml.tags+xml"/>
  <Override PartName="/ppt/tags/tag696.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tags/tag67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tags/tag652.xml" ContentType="application/vnd.openxmlformats-officedocument.presentationml.tags+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tags/tag728.xml" ContentType="application/vnd.openxmlformats-officedocument.presentationml.tags+xml"/>
  <Override PartName="/ppt/slides/slide45.xml" ContentType="application/vnd.openxmlformats-officedocument.presentationml.slide+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tags/tag706.xml" ContentType="application/vnd.openxmlformats-officedocument.presentationml.tags+xml"/>
  <Override PartName="/ppt/tags/tag753.xml" ContentType="application/vnd.openxmlformats-officedocument.presentationml.tags+xml"/>
  <Override PartName="/ppt/slides/slide23.xml" ContentType="application/vnd.openxmlformats-officedocument.presentationml.slide+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731.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tags/tag668.xml" ContentType="application/vnd.openxmlformats-officedocument.presentationml.tag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693.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tags/tag624.xml" ContentType="application/vnd.openxmlformats-officedocument.presentationml.tags+xml"/>
  <Override PartName="/ppt/tags/tag671.xml" ContentType="application/vnd.openxmlformats-officedocument.presentationml.tags+xml"/>
  <Override PartName="/ppt/slides/slide39.xml" ContentType="application/vnd.openxmlformats-officedocument.presentationml.slide+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tags/tag747.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tags/tag725.xml" ContentType="application/vnd.openxmlformats-officedocument.presentationml.tags+xml"/>
  <Override PartName="/ppt/diagrams/quickStyle1.xml" ContentType="application/vnd.openxmlformats-officedocument.drawingml.diagramStyle+xml"/>
  <Override PartName="/ppt/slides/slide42.xml" ContentType="application/vnd.openxmlformats-officedocument.presentationml.slide+xml"/>
  <Override PartName="/ppt/tags/tag517.xml" ContentType="application/vnd.openxmlformats-officedocument.presentationml.tags+xml"/>
  <Override PartName="/ppt/tags/tag564.xml" ContentType="application/vnd.openxmlformats-officedocument.presentationml.tags+xml"/>
  <Override PartName="/ppt/tags/tag703.xml" ContentType="application/vnd.openxmlformats-officedocument.presentationml.tags+xml"/>
  <Override PartName="/ppt/tags/tag750.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690.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719.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tags/tag744.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583.xml" ContentType="application/vnd.openxmlformats-officedocument.presentationml.tags+xml"/>
  <Override PartName="/ppt/tags/tag722.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716.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tags/tag678.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681.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tags/tag735.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760.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675.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tags/tag729.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tags/tag75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669.xml" ContentType="application/vnd.openxmlformats-officedocument.presentationml.tags+xml"/>
  <Override PartName="/ppt/tags/tag732.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71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694.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diagrams/data1.xml" ContentType="application/vnd.openxmlformats-officedocument.drawingml.diagramData+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tags/tag748.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26.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751.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69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723.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38.xml" ContentType="application/vnd.openxmlformats-officedocument.presentationml.tags+xml"/>
  <Override PartName="/ppt/tags/tag685.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ppt/tags/tag73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717.xml" ContentType="application/vnd.openxmlformats-officedocument.presentationml.tags+xml"/>
  <Override PartName="/ppt/slides/slide34.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679.xml" ContentType="application/vnd.openxmlformats-officedocument.presentationml.tags+xml"/>
  <Override PartName="/ppt/tags/tag74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720.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slides/slide28.xml" ContentType="application/vnd.openxmlformats-officedocument.presentationml.slide+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tags/tag736.xml" ContentType="application/vnd.openxmlformats-officedocument.presentationml.tags+xml"/>
  <Override PartName="/ppt/diagrams/drawing1.xml" ContentType="application/vnd.ms-office.drawingml.diagramDrawing+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714.xml" ContentType="application/vnd.openxmlformats-officedocument.presentationml.tags+xml"/>
  <Override PartName="/ppt/tags/tag76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tags/tag749.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slides/slide44.xml" ContentType="application/vnd.openxmlformats-officedocument.presentationml.slide+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689.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ags/tag730.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52" r:id="rId1"/>
  </p:sldMasterIdLst>
  <p:notesMasterIdLst>
    <p:notesMasterId r:id="rId47"/>
  </p:notesMasterIdLst>
  <p:handoutMasterIdLst>
    <p:handoutMasterId r:id="rId48"/>
  </p:handoutMasterIdLst>
  <p:sldIdLst>
    <p:sldId id="256" r:id="rId2"/>
    <p:sldId id="626" r:id="rId3"/>
    <p:sldId id="627" r:id="rId4"/>
    <p:sldId id="486" r:id="rId5"/>
    <p:sldId id="609" r:id="rId6"/>
    <p:sldId id="636" r:id="rId7"/>
    <p:sldId id="592" r:id="rId8"/>
    <p:sldId id="593" r:id="rId9"/>
    <p:sldId id="594" r:id="rId10"/>
    <p:sldId id="595" r:id="rId11"/>
    <p:sldId id="596" r:id="rId12"/>
    <p:sldId id="597" r:id="rId13"/>
    <p:sldId id="598" r:id="rId14"/>
    <p:sldId id="599" r:id="rId15"/>
    <p:sldId id="600" r:id="rId16"/>
    <p:sldId id="601" r:id="rId17"/>
    <p:sldId id="602" r:id="rId18"/>
    <p:sldId id="603" r:id="rId19"/>
    <p:sldId id="604" r:id="rId20"/>
    <p:sldId id="607" r:id="rId21"/>
    <p:sldId id="630" r:id="rId22"/>
    <p:sldId id="631" r:id="rId23"/>
    <p:sldId id="632" r:id="rId24"/>
    <p:sldId id="633" r:id="rId25"/>
    <p:sldId id="634" r:id="rId26"/>
    <p:sldId id="635" r:id="rId27"/>
    <p:sldId id="606" r:id="rId28"/>
    <p:sldId id="587" r:id="rId29"/>
    <p:sldId id="586" r:id="rId30"/>
    <p:sldId id="557" r:id="rId31"/>
    <p:sldId id="575" r:id="rId32"/>
    <p:sldId id="551" r:id="rId33"/>
    <p:sldId id="550" r:id="rId34"/>
    <p:sldId id="548" r:id="rId35"/>
    <p:sldId id="614" r:id="rId36"/>
    <p:sldId id="615" r:id="rId37"/>
    <p:sldId id="616" r:id="rId38"/>
    <p:sldId id="617" r:id="rId39"/>
    <p:sldId id="618" r:id="rId40"/>
    <p:sldId id="619" r:id="rId41"/>
    <p:sldId id="620" r:id="rId42"/>
    <p:sldId id="622" r:id="rId43"/>
    <p:sldId id="623" r:id="rId44"/>
    <p:sldId id="624" r:id="rId45"/>
    <p:sldId id="625" r:id="rId46"/>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99"/>
    <a:srgbClr val="3333FF"/>
    <a:srgbClr val="FF9900"/>
    <a:srgbClr val="EE2D24"/>
    <a:srgbClr val="4E0B55"/>
    <a:srgbClr val="CDE3A0"/>
    <a:srgbClr val="009900"/>
    <a:srgbClr val="A2DADE"/>
    <a:srgbClr val="C7A775"/>
    <a:srgbClr val="00B5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4" autoAdjust="0"/>
    <p:restoredTop sz="90110" autoAdjust="0"/>
  </p:normalViewPr>
  <p:slideViewPr>
    <p:cSldViewPr snapToGrid="0">
      <p:cViewPr varScale="1">
        <p:scale>
          <a:sx n="71" d="100"/>
          <a:sy n="71" d="100"/>
        </p:scale>
        <p:origin x="-1350" y="-9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(GPERF)</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6D80CFC6-AA3C-413D-B125-270B4F45C54E}" type="presOf" srcId="{79350BB6-147C-4245-9342-156FB94865AE}" destId="{394D2A99-C3C8-4EE1-93E3-0D8B38AC5772}"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9FCFC321-0DEC-4163-AB96-3C94A4854ED8}" type="presOf" srcId="{3FAD925C-ED6C-44B5-97ED-7DC13033077C}" destId="{35CEF56C-D060-404F-B624-5A4FD768B7AD}" srcOrd="0" destOrd="0" presId="urn:microsoft.com/office/officeart/2005/8/layout/cycle2"/>
    <dgm:cxn modelId="{18C65588-F8ED-45CE-8B75-5AD030C1A9F2}" type="presOf" srcId="{1B2A0D6B-2038-42D7-B25E-D1133C26F6F8}" destId="{CA90466E-0F01-4D69-AE53-D80107DCB448}" srcOrd="1" destOrd="0" presId="urn:microsoft.com/office/officeart/2005/8/layout/cycle2"/>
    <dgm:cxn modelId="{55A0EFBF-449F-49A2-B411-4C3281BD60F9}" type="presOf" srcId="{C016DE71-B002-4C0A-87D4-07EAEEAEF1B5}" destId="{D7E3A76B-59BC-4567-A713-6A8EAC75A6B2}" srcOrd="1" destOrd="0" presId="urn:microsoft.com/office/officeart/2005/8/layout/cycle2"/>
    <dgm:cxn modelId="{B54AC27A-43EF-4443-BBEC-3D46713A0932}" srcId="{EBBD803E-17CE-4238-A92C-47F0C5B2DF25}" destId="{DFAD8C6A-05E1-4B05-944C-C0C5B7FE7E15}" srcOrd="1" destOrd="0" parTransId="{AF92CD6A-160A-4429-9D62-CDC3785B1BDB}" sibTransId="{9BFB0DFC-8A9F-485A-8240-57A831D7C594}"/>
    <dgm:cxn modelId="{477FAE6C-6B7B-4A2E-B86D-9CD939214F30}" type="presOf" srcId="{AEA04631-D37E-4A4F-9C88-4F36A048CF40}" destId="{C76EEF34-FD0E-49E6-9EF0-FB7D66CF1AFA}" srcOrd="0" destOrd="0" presId="urn:microsoft.com/office/officeart/2005/8/layout/cycle2"/>
    <dgm:cxn modelId="{CFF60191-9C96-406E-A62F-51F1AAAA1197}" type="presOf" srcId="{C016DE71-B002-4C0A-87D4-07EAEEAEF1B5}" destId="{55407364-C3C7-4BB5-8716-9E9A6FD93B87}" srcOrd="0" destOrd="0" presId="urn:microsoft.com/office/officeart/2005/8/layout/cycle2"/>
    <dgm:cxn modelId="{E9BFFD56-2DFC-4834-99E9-A1344A60501E}" type="presOf" srcId="{EBBD803E-17CE-4238-A92C-47F0C5B2DF25}" destId="{B417D23B-623D-417B-ACBF-2237107BD0E8}"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34F321E5-FC6A-44E6-8DA9-DE5EEFC839C6}" type="presOf" srcId="{AEA04631-D37E-4A4F-9C88-4F36A048CF40}" destId="{95A02354-BD32-42D6-A9E7-459A2947ED2D}" srcOrd="1" destOrd="0" presId="urn:microsoft.com/office/officeart/2005/8/layout/cycle2"/>
    <dgm:cxn modelId="{179483EB-F7AE-487D-BBEC-9003FE657CFE}" type="presOf" srcId="{DFAD8C6A-05E1-4B05-944C-C0C5B7FE7E15}" destId="{CEDEB88B-2EC1-423D-8DCC-F83C91F8CF4E}" srcOrd="0" destOrd="0" presId="urn:microsoft.com/office/officeart/2005/8/layout/cycle2"/>
    <dgm:cxn modelId="{BE952156-7DCB-4F5D-8F0A-953BCC81AA22}" type="presOf" srcId="{9BFB0DFC-8A9F-485A-8240-57A831D7C594}" destId="{29277E4E-CE8A-4298-977E-2D4186C266BB}" srcOrd="1" destOrd="0" presId="urn:microsoft.com/office/officeart/2005/8/layout/cycle2"/>
    <dgm:cxn modelId="{8A352705-0E1C-40AC-9CF8-3906122AAB4C}" type="presOf" srcId="{A831244C-3EE7-4D5B-A4AB-38C832E5A0D6}" destId="{E46653FA-253C-477B-AD8C-8017BEF98D4D}" srcOrd="0" destOrd="0" presId="urn:microsoft.com/office/officeart/2005/8/layout/cycle2"/>
    <dgm:cxn modelId="{5A67794F-F63F-48F1-B560-5C3884F5FBB2}" srcId="{EBBD803E-17CE-4238-A92C-47F0C5B2DF25}" destId="{3FAD925C-ED6C-44B5-97ED-7DC13033077C}" srcOrd="3" destOrd="0" parTransId="{FC546B57-D626-42A8-B386-D7DDFC87CFCF}" sibTransId="{C016DE71-B002-4C0A-87D4-07EAEEAEF1B5}"/>
    <dgm:cxn modelId="{83C17F50-68F8-497D-A645-357BA7A079C0}" type="presOf" srcId="{9BFB0DFC-8A9F-485A-8240-57A831D7C594}" destId="{8612EBF5-47A7-487E-8073-CE4F1F0B52AD}" srcOrd="0" destOrd="0" presId="urn:microsoft.com/office/officeart/2005/8/layout/cycle2"/>
    <dgm:cxn modelId="{7D3ABB7D-237E-4AD4-B9B9-4D83664A0A38}" type="presOf" srcId="{1B2A0D6B-2038-42D7-B25E-D1133C26F6F8}" destId="{62442038-6F7D-4C6E-A004-387A6DD4263C}" srcOrd="0" destOrd="0" presId="urn:microsoft.com/office/officeart/2005/8/layout/cycle2"/>
    <dgm:cxn modelId="{3C7118DF-7308-4076-A014-FEC9DB6A4DE5}" type="presParOf" srcId="{B417D23B-623D-417B-ACBF-2237107BD0E8}" destId="{394D2A99-C3C8-4EE1-93E3-0D8B38AC5772}" srcOrd="0" destOrd="0" presId="urn:microsoft.com/office/officeart/2005/8/layout/cycle2"/>
    <dgm:cxn modelId="{BCC7C6E7-179B-49F9-BB11-483AFD189C07}" type="presParOf" srcId="{B417D23B-623D-417B-ACBF-2237107BD0E8}" destId="{62442038-6F7D-4C6E-A004-387A6DD4263C}" srcOrd="1" destOrd="0" presId="urn:microsoft.com/office/officeart/2005/8/layout/cycle2"/>
    <dgm:cxn modelId="{0E8A3F32-E2E5-4F72-9534-3D311C32E3FF}" type="presParOf" srcId="{62442038-6F7D-4C6E-A004-387A6DD4263C}" destId="{CA90466E-0F01-4D69-AE53-D80107DCB448}" srcOrd="0" destOrd="0" presId="urn:microsoft.com/office/officeart/2005/8/layout/cycle2"/>
    <dgm:cxn modelId="{3C5E3647-C3B7-4278-B09D-0A18C7D1E648}" type="presParOf" srcId="{B417D23B-623D-417B-ACBF-2237107BD0E8}" destId="{CEDEB88B-2EC1-423D-8DCC-F83C91F8CF4E}" srcOrd="2" destOrd="0" presId="urn:microsoft.com/office/officeart/2005/8/layout/cycle2"/>
    <dgm:cxn modelId="{D439D7EC-DE71-4D72-B98A-28AB1463A9C9}" type="presParOf" srcId="{B417D23B-623D-417B-ACBF-2237107BD0E8}" destId="{8612EBF5-47A7-487E-8073-CE4F1F0B52AD}" srcOrd="3" destOrd="0" presId="urn:microsoft.com/office/officeart/2005/8/layout/cycle2"/>
    <dgm:cxn modelId="{49BD7985-AE99-492E-89E4-3D06A740BA2B}" type="presParOf" srcId="{8612EBF5-47A7-487E-8073-CE4F1F0B52AD}" destId="{29277E4E-CE8A-4298-977E-2D4186C266BB}" srcOrd="0" destOrd="0" presId="urn:microsoft.com/office/officeart/2005/8/layout/cycle2"/>
    <dgm:cxn modelId="{2275597D-2FD1-49C6-8487-7619E7D1FFC8}" type="presParOf" srcId="{B417D23B-623D-417B-ACBF-2237107BD0E8}" destId="{E46653FA-253C-477B-AD8C-8017BEF98D4D}" srcOrd="4" destOrd="0" presId="urn:microsoft.com/office/officeart/2005/8/layout/cycle2"/>
    <dgm:cxn modelId="{3D66AEA3-F605-4F2F-BE6B-E0ADB05BF4EB}" type="presParOf" srcId="{B417D23B-623D-417B-ACBF-2237107BD0E8}" destId="{C76EEF34-FD0E-49E6-9EF0-FB7D66CF1AFA}" srcOrd="5" destOrd="0" presId="urn:microsoft.com/office/officeart/2005/8/layout/cycle2"/>
    <dgm:cxn modelId="{36DF0DE0-41A4-4598-97F9-5F856641DFBB}" type="presParOf" srcId="{C76EEF34-FD0E-49E6-9EF0-FB7D66CF1AFA}" destId="{95A02354-BD32-42D6-A9E7-459A2947ED2D}" srcOrd="0" destOrd="0" presId="urn:microsoft.com/office/officeart/2005/8/layout/cycle2"/>
    <dgm:cxn modelId="{B6778303-CAA8-49D2-B4AE-2F327657F89B}" type="presParOf" srcId="{B417D23B-623D-417B-ACBF-2237107BD0E8}" destId="{35CEF56C-D060-404F-B624-5A4FD768B7AD}" srcOrd="6" destOrd="0" presId="urn:microsoft.com/office/officeart/2005/8/layout/cycle2"/>
    <dgm:cxn modelId="{7E9A337A-F7C5-4398-9E97-DD97406953BF}" type="presParOf" srcId="{B417D23B-623D-417B-ACBF-2237107BD0E8}" destId="{55407364-C3C7-4BB5-8716-9E9A6FD93B87}" srcOrd="7" destOrd="0" presId="urn:microsoft.com/office/officeart/2005/8/layout/cycle2"/>
    <dgm:cxn modelId="{63A5379D-5EB9-456C-8467-30CB3D03DF59}" type="presParOf" srcId="{55407364-C3C7-4BB5-8716-9E9A6FD93B87}" destId="{D7E3A76B-59BC-4567-A713-6A8EAC75A6B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D2A99-C3C8-4EE1-93E3-0D8B38AC5772}">
      <dsp:nvSpPr>
        <dsp:cNvPr id="0" name=""/>
        <dsp:cNvSpPr/>
      </dsp:nvSpPr>
      <dsp:spPr>
        <a:xfrm>
          <a:off x="2597422" y="1171"/>
          <a:ext cx="1409154" cy="14091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Producer</a:t>
          </a:r>
        </a:p>
        <a:p>
          <a:pPr lvl="0" algn="ctr" defTabSz="844550">
            <a:lnSpc>
              <a:spcPct val="90000"/>
            </a:lnSpc>
            <a:spcBef>
              <a:spcPct val="0"/>
            </a:spcBef>
            <a:spcAft>
              <a:spcPct val="35000"/>
            </a:spcAft>
          </a:pPr>
          <a:r>
            <a:rPr lang="en-US" sz="1050" kern="1200" dirty="0" smtClean="0">
              <a:solidFill>
                <a:schemeClr val="tx1"/>
              </a:solidFill>
            </a:rPr>
            <a:t>(GPAF)</a:t>
          </a:r>
          <a:endParaRPr lang="en-US" sz="1050" kern="1200" dirty="0">
            <a:solidFill>
              <a:schemeClr val="tx1"/>
            </a:solidFill>
          </a:endParaRPr>
        </a:p>
      </dsp:txBody>
      <dsp:txXfrm>
        <a:off x="2597422" y="1171"/>
        <a:ext cx="1409154" cy="1409154"/>
      </dsp:txXfrm>
    </dsp:sp>
    <dsp:sp modelId="{62442038-6F7D-4C6E-A004-387A6DD4263C}">
      <dsp:nvSpPr>
        <dsp:cNvPr id="0" name=""/>
        <dsp:cNvSpPr/>
      </dsp:nvSpPr>
      <dsp:spPr>
        <a:xfrm rot="2700000">
          <a:off x="3855235" y="1208259"/>
          <a:ext cx="374138" cy="475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700000">
        <a:off x="3855235" y="1208259"/>
        <a:ext cx="374138" cy="475589"/>
      </dsp:txXfrm>
    </dsp:sp>
    <dsp:sp modelId="{CEDEB88B-2EC1-423D-8DCC-F83C91F8CF4E}">
      <dsp:nvSpPr>
        <dsp:cNvPr id="0" name=""/>
        <dsp:cNvSpPr/>
      </dsp:nvSpPr>
      <dsp:spPr>
        <a:xfrm>
          <a:off x="4093007" y="1496756"/>
          <a:ext cx="1409154" cy="14091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Data</a:t>
          </a:r>
        </a:p>
        <a:p>
          <a:pPr lvl="0" algn="ctr" defTabSz="800100">
            <a:lnSpc>
              <a:spcPct val="90000"/>
            </a:lnSpc>
            <a:spcBef>
              <a:spcPct val="0"/>
            </a:spcBef>
            <a:spcAft>
              <a:spcPct val="35000"/>
            </a:spcAft>
          </a:pPr>
          <a:r>
            <a:rPr lang="en-US" sz="1800" kern="1200" dirty="0" smtClean="0"/>
            <a:t>Reviewer</a:t>
          </a:r>
        </a:p>
        <a:p>
          <a:pPr lvl="0" algn="ctr" defTabSz="800100">
            <a:lnSpc>
              <a:spcPct val="90000"/>
            </a:lnSpc>
            <a:spcBef>
              <a:spcPct val="0"/>
            </a:spcBef>
            <a:spcAft>
              <a:spcPct val="35000"/>
            </a:spcAft>
          </a:pPr>
          <a:r>
            <a:rPr lang="en-US" sz="1050" kern="1200" dirty="0" smtClean="0">
              <a:solidFill>
                <a:schemeClr val="tx1"/>
              </a:solidFill>
            </a:rPr>
            <a:t>(GPERF)</a:t>
          </a:r>
          <a:endParaRPr lang="en-US" sz="1050" kern="1200" dirty="0">
            <a:solidFill>
              <a:schemeClr val="tx1"/>
            </a:solidFill>
          </a:endParaRPr>
        </a:p>
      </dsp:txBody>
      <dsp:txXfrm>
        <a:off x="4093007" y="1496756"/>
        <a:ext cx="1409154" cy="1409154"/>
      </dsp:txXfrm>
    </dsp:sp>
    <dsp:sp modelId="{8612EBF5-47A7-487E-8073-CE4F1F0B52AD}">
      <dsp:nvSpPr>
        <dsp:cNvPr id="0" name=""/>
        <dsp:cNvSpPr/>
      </dsp:nvSpPr>
      <dsp:spPr>
        <a:xfrm rot="8100000">
          <a:off x="3870210" y="2703843"/>
          <a:ext cx="374138" cy="475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8100000">
        <a:off x="3870210" y="2703843"/>
        <a:ext cx="374138" cy="475589"/>
      </dsp:txXfrm>
    </dsp:sp>
    <dsp:sp modelId="{E46653FA-253C-477B-AD8C-8017BEF98D4D}">
      <dsp:nvSpPr>
        <dsp:cNvPr id="0" name=""/>
        <dsp:cNvSpPr/>
      </dsp:nvSpPr>
      <dsp:spPr>
        <a:xfrm>
          <a:off x="2597422" y="2992340"/>
          <a:ext cx="1409154" cy="14091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User</a:t>
          </a:r>
        </a:p>
        <a:p>
          <a:pPr lvl="0" algn="ctr" defTabSz="844550">
            <a:lnSpc>
              <a:spcPct val="90000"/>
            </a:lnSpc>
            <a:spcBef>
              <a:spcPct val="0"/>
            </a:spcBef>
            <a:spcAft>
              <a:spcPct val="35000"/>
            </a:spcAft>
          </a:pPr>
          <a:r>
            <a:rPr lang="en-US" sz="1050" b="1" i="0" kern="1200" dirty="0" smtClean="0">
              <a:solidFill>
                <a:schemeClr val="tx1"/>
              </a:solidFill>
            </a:rPr>
            <a:t>( GPERF)</a:t>
          </a:r>
          <a:endParaRPr lang="en-US" sz="1050" b="1" i="0" kern="1200" dirty="0">
            <a:solidFill>
              <a:schemeClr val="tx1"/>
            </a:solidFill>
          </a:endParaRPr>
        </a:p>
      </dsp:txBody>
      <dsp:txXfrm>
        <a:off x="2597422" y="2992340"/>
        <a:ext cx="1409154" cy="1409154"/>
      </dsp:txXfrm>
    </dsp:sp>
    <dsp:sp modelId="{C76EEF34-FD0E-49E6-9EF0-FB7D66CF1AFA}">
      <dsp:nvSpPr>
        <dsp:cNvPr id="0" name=""/>
        <dsp:cNvSpPr/>
      </dsp:nvSpPr>
      <dsp:spPr>
        <a:xfrm rot="13500000">
          <a:off x="2374625" y="2718818"/>
          <a:ext cx="374138" cy="475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3500000">
        <a:off x="2374625" y="2718818"/>
        <a:ext cx="374138" cy="475589"/>
      </dsp:txXfrm>
    </dsp:sp>
    <dsp:sp modelId="{35CEF56C-D060-404F-B624-5A4FD768B7AD}">
      <dsp:nvSpPr>
        <dsp:cNvPr id="0" name=""/>
        <dsp:cNvSpPr/>
      </dsp:nvSpPr>
      <dsp:spPr>
        <a:xfrm>
          <a:off x="1101838" y="1496756"/>
          <a:ext cx="1409154" cy="14091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GSICS Executive Panel</a:t>
          </a:r>
          <a:endParaRPr lang="en-US" sz="1900" kern="1200" dirty="0"/>
        </a:p>
      </dsp:txBody>
      <dsp:txXfrm>
        <a:off x="1101838" y="1496756"/>
        <a:ext cx="1409154" cy="1409154"/>
      </dsp:txXfrm>
    </dsp:sp>
    <dsp:sp modelId="{55407364-C3C7-4BB5-8716-9E9A6FD93B87}">
      <dsp:nvSpPr>
        <dsp:cNvPr id="0" name=""/>
        <dsp:cNvSpPr/>
      </dsp:nvSpPr>
      <dsp:spPr>
        <a:xfrm rot="18900000">
          <a:off x="2359651" y="1223233"/>
          <a:ext cx="374138" cy="475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900000">
        <a:off x="2359651" y="1223233"/>
        <a:ext cx="374138" cy="4755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19 January 2015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 xmlns:p14="http://schemas.microsoft.com/office/powerpoint/2010/main"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19 January 2015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 xmlns:p14="http://schemas.microsoft.com/office/powerpoint/2010/main"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19 January 2015</a:t>
            </a:fld>
            <a:endParaRPr lang="de-DE"/>
          </a:p>
        </p:txBody>
      </p:sp>
    </p:spTree>
    <p:extLst>
      <p:ext uri="{BB962C8B-B14F-4D97-AF65-F5344CB8AC3E}">
        <p14:creationId xmlns="" xmlns:p14="http://schemas.microsoft.com/office/powerpoint/2010/main"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January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January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14</a:t>
            </a:fld>
            <a:endParaRPr lang="de-DE"/>
          </a:p>
        </p:txBody>
      </p:sp>
    </p:spTree>
    <p:extLst>
      <p:ext uri="{BB962C8B-B14F-4D97-AF65-F5344CB8AC3E}">
        <p14:creationId xmlns="" xmlns:p14="http://schemas.microsoft.com/office/powerpoint/2010/main" val="289972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January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21</a:t>
            </a:fld>
            <a:endParaRPr lang="de-DE"/>
          </a:p>
        </p:txBody>
      </p:sp>
    </p:spTree>
    <p:extLst>
      <p:ext uri="{BB962C8B-B14F-4D97-AF65-F5344CB8AC3E}">
        <p14:creationId xmlns="" xmlns:p14="http://schemas.microsoft.com/office/powerpoint/2010/main" val="396348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27</a:t>
            </a:fld>
            <a:endParaRPr lang="de-DE"/>
          </a:p>
        </p:txBody>
      </p:sp>
      <p:sp>
        <p:nvSpPr>
          <p:cNvPr id="4098" name="Rectangle 2"/>
          <p:cNvSpPr>
            <a:spLocks noGrp="1" noRot="1" noChangeAspect="1" noChangeArrowheads="1" noTextEdit="1"/>
          </p:cNvSpPr>
          <p:nvPr>
            <p:ph type="sldImg"/>
          </p:nvPr>
        </p:nvSpPr>
        <p:spPr>
          <a:xfrm>
            <a:off x="987425" y="696913"/>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7943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32</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7943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January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44</a:t>
            </a:fld>
            <a:endParaRPr lang="de-DE"/>
          </a:p>
        </p:txBody>
      </p:sp>
    </p:spTree>
    <p:extLst>
      <p:ext uri="{BB962C8B-B14F-4D97-AF65-F5344CB8AC3E}">
        <p14:creationId xmlns="" xmlns:p14="http://schemas.microsoft.com/office/powerpoint/2010/main" val="110190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82188" y="6249475"/>
            <a:ext cx="2311400" cy="365125"/>
          </a:xfrm>
        </p:spPr>
        <p:txBody>
          <a:bodyPr/>
          <a:lstStyle/>
          <a:p>
            <a:fld id="{544213AF-26F6-41FA-8D85-E2C5388D6E58}" type="datetimeFigureOut">
              <a:rPr lang="en-US" smtClean="0"/>
              <a:pPr/>
              <a:t>1/19/2015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44213AF-26F6-41FA-8D85-E2C5388D6E58}" type="datetimeFigureOut">
              <a:rPr lang="en-US" smtClean="0"/>
              <a:pPr/>
              <a:t>1/19/2015</a:t>
            </a:fld>
            <a:endParaRPr lang="en-US" sz="1000" dirty="0">
              <a:solidFill>
                <a:schemeClr val="tx1"/>
              </a:solidFill>
            </a:endParaRPr>
          </a:p>
        </p:txBody>
      </p:sp>
      <p:sp>
        <p:nvSpPr>
          <p:cNvPr id="7" name="Slide Number Placeholder 6"/>
          <p:cNvSpPr>
            <a:spLocks noGrp="1"/>
          </p:cNvSpPr>
          <p:nvPr>
            <p:ph type="sldNum" sz="quarter" idx="11"/>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8" name="Footer Placeholder 7"/>
          <p:cNvSpPr>
            <a:spLocks noGrp="1"/>
          </p:cNvSpPr>
          <p:nvPr>
            <p:ph type="ftr" sz="quarter" idx="12"/>
          </p:nvPr>
        </p:nvSpPr>
        <p:spPr/>
        <p:txBody>
          <a:bodyPr/>
          <a:lstStyle/>
          <a:p>
            <a:pPr algn="r" eaLnBrk="1" latinLnBrk="0" hangingPunct="1"/>
            <a:endParaRPr kumimoji="0" lang="en-US" sz="1000" dirty="0">
              <a:solidFill>
                <a:schemeClr val="tx1"/>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7" name="Group 52"/>
          <p:cNvGrpSpPr>
            <a:grpSpLocks/>
          </p:cNvGrpSpPr>
          <p:nvPr userDrawn="1"/>
        </p:nvGrpSpPr>
        <p:grpSpPr bwMode="auto">
          <a:xfrm>
            <a:off x="4774" y="1090633"/>
            <a:ext cx="9901237" cy="128587"/>
            <a:chOff x="3" y="2044"/>
            <a:chExt cx="6237" cy="179"/>
          </a:xfrm>
        </p:grpSpPr>
        <p:sp>
          <p:nvSpPr>
            <p:cNvPr id="8"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1"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2"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213AF-26F6-41FA-8D85-E2C5388D6E58}"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6" name="Group 52"/>
          <p:cNvGrpSpPr>
            <a:grpSpLocks/>
          </p:cNvGrpSpPr>
          <p:nvPr userDrawn="1"/>
        </p:nvGrpSpPr>
        <p:grpSpPr bwMode="auto">
          <a:xfrm>
            <a:off x="4774" y="1090633"/>
            <a:ext cx="9901237" cy="128587"/>
            <a:chOff x="3" y="2044"/>
            <a:chExt cx="6237" cy="179"/>
          </a:xfrm>
        </p:grpSpPr>
        <p:sp>
          <p:nvSpPr>
            <p:cNvPr id="7"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1"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5" name="Group 52"/>
          <p:cNvGrpSpPr>
            <a:grpSpLocks/>
          </p:cNvGrpSpPr>
          <p:nvPr userDrawn="1"/>
        </p:nvGrpSpPr>
        <p:grpSpPr bwMode="auto">
          <a:xfrm>
            <a:off x="4774" y="1090633"/>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1/19/2015</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1/19/2015</a:t>
            </a:fld>
            <a:endParaRPr lang="en-US" sz="1000" dirty="0">
              <a:solidFill>
                <a:schemeClr val="tx1"/>
              </a:solidFill>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a:solidFill>
                <a:schemeClr val="tx1"/>
              </a:solidFill>
            </a:endParaRPr>
          </a:p>
        </p:txBody>
      </p:sp>
      <p:sp>
        <p:nvSpPr>
          <p:cNvPr id="8"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9" name="Picture 8" descr="H:\MY DOCUMENTS\GSICS\logo\GSICS180px.png"/>
          <p:cNvPicPr>
            <a:picLocks noChangeAspect="1" noChangeArrowheads="1"/>
          </p:cNvPicPr>
          <p:nvPr userDrawn="1"/>
        </p:nvPicPr>
        <p:blipFill>
          <a:blip r:embed="rId15"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7.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5.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7.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7" Type="http://schemas.openxmlformats.org/officeDocument/2006/relationships/tags" Target="../tags/tag498.xml"/><Relationship Id="rId299" Type="http://schemas.openxmlformats.org/officeDocument/2006/relationships/tags" Target="../tags/tag680.xml"/><Relationship Id="rId21" Type="http://schemas.openxmlformats.org/officeDocument/2006/relationships/tags" Target="../tags/tag402.xml"/><Relationship Id="rId42" Type="http://schemas.openxmlformats.org/officeDocument/2006/relationships/tags" Target="../tags/tag423.xml"/><Relationship Id="rId63" Type="http://schemas.openxmlformats.org/officeDocument/2006/relationships/tags" Target="../tags/tag444.xml"/><Relationship Id="rId84" Type="http://schemas.openxmlformats.org/officeDocument/2006/relationships/tags" Target="../tags/tag465.xml"/><Relationship Id="rId138" Type="http://schemas.openxmlformats.org/officeDocument/2006/relationships/tags" Target="../tags/tag519.xml"/><Relationship Id="rId159" Type="http://schemas.openxmlformats.org/officeDocument/2006/relationships/tags" Target="../tags/tag540.xml"/><Relationship Id="rId324" Type="http://schemas.openxmlformats.org/officeDocument/2006/relationships/tags" Target="../tags/tag705.xml"/><Relationship Id="rId345" Type="http://schemas.openxmlformats.org/officeDocument/2006/relationships/tags" Target="../tags/tag726.xml"/><Relationship Id="rId366" Type="http://schemas.openxmlformats.org/officeDocument/2006/relationships/tags" Target="../tags/tag747.xml"/><Relationship Id="rId170" Type="http://schemas.openxmlformats.org/officeDocument/2006/relationships/tags" Target="../tags/tag551.xml"/><Relationship Id="rId191" Type="http://schemas.openxmlformats.org/officeDocument/2006/relationships/tags" Target="../tags/tag572.xml"/><Relationship Id="rId205" Type="http://schemas.openxmlformats.org/officeDocument/2006/relationships/tags" Target="../tags/tag586.xml"/><Relationship Id="rId226" Type="http://schemas.openxmlformats.org/officeDocument/2006/relationships/tags" Target="../tags/tag607.xml"/><Relationship Id="rId247" Type="http://schemas.openxmlformats.org/officeDocument/2006/relationships/tags" Target="../tags/tag628.xml"/><Relationship Id="rId107" Type="http://schemas.openxmlformats.org/officeDocument/2006/relationships/tags" Target="../tags/tag488.xml"/><Relationship Id="rId268" Type="http://schemas.openxmlformats.org/officeDocument/2006/relationships/tags" Target="../tags/tag649.xml"/><Relationship Id="rId289" Type="http://schemas.openxmlformats.org/officeDocument/2006/relationships/tags" Target="../tags/tag670.xml"/><Relationship Id="rId11" Type="http://schemas.openxmlformats.org/officeDocument/2006/relationships/tags" Target="../tags/tag392.xml"/><Relationship Id="rId32" Type="http://schemas.openxmlformats.org/officeDocument/2006/relationships/tags" Target="../tags/tag413.xml"/><Relationship Id="rId53" Type="http://schemas.openxmlformats.org/officeDocument/2006/relationships/tags" Target="../tags/tag434.xml"/><Relationship Id="rId74" Type="http://schemas.openxmlformats.org/officeDocument/2006/relationships/tags" Target="../tags/tag455.xml"/><Relationship Id="rId128" Type="http://schemas.openxmlformats.org/officeDocument/2006/relationships/tags" Target="../tags/tag509.xml"/><Relationship Id="rId149" Type="http://schemas.openxmlformats.org/officeDocument/2006/relationships/tags" Target="../tags/tag530.xml"/><Relationship Id="rId314" Type="http://schemas.openxmlformats.org/officeDocument/2006/relationships/tags" Target="../tags/tag695.xml"/><Relationship Id="rId335" Type="http://schemas.openxmlformats.org/officeDocument/2006/relationships/tags" Target="../tags/tag716.xml"/><Relationship Id="rId356" Type="http://schemas.openxmlformats.org/officeDocument/2006/relationships/tags" Target="../tags/tag737.xml"/><Relationship Id="rId377" Type="http://schemas.openxmlformats.org/officeDocument/2006/relationships/tags" Target="../tags/tag758.xml"/><Relationship Id="rId5" Type="http://schemas.openxmlformats.org/officeDocument/2006/relationships/tags" Target="../tags/tag386.xml"/><Relationship Id="rId95" Type="http://schemas.openxmlformats.org/officeDocument/2006/relationships/tags" Target="../tags/tag476.xml"/><Relationship Id="rId160" Type="http://schemas.openxmlformats.org/officeDocument/2006/relationships/tags" Target="../tags/tag541.xml"/><Relationship Id="rId181" Type="http://schemas.openxmlformats.org/officeDocument/2006/relationships/tags" Target="../tags/tag562.xml"/><Relationship Id="rId216" Type="http://schemas.openxmlformats.org/officeDocument/2006/relationships/tags" Target="../tags/tag597.xml"/><Relationship Id="rId237" Type="http://schemas.openxmlformats.org/officeDocument/2006/relationships/tags" Target="../tags/tag618.xml"/><Relationship Id="rId258" Type="http://schemas.openxmlformats.org/officeDocument/2006/relationships/tags" Target="../tags/tag639.xml"/><Relationship Id="rId279" Type="http://schemas.openxmlformats.org/officeDocument/2006/relationships/tags" Target="../tags/tag660.xml"/><Relationship Id="rId22" Type="http://schemas.openxmlformats.org/officeDocument/2006/relationships/tags" Target="../tags/tag403.xml"/><Relationship Id="rId43" Type="http://schemas.openxmlformats.org/officeDocument/2006/relationships/tags" Target="../tags/tag424.xml"/><Relationship Id="rId64" Type="http://schemas.openxmlformats.org/officeDocument/2006/relationships/tags" Target="../tags/tag445.xml"/><Relationship Id="rId118" Type="http://schemas.openxmlformats.org/officeDocument/2006/relationships/tags" Target="../tags/tag499.xml"/><Relationship Id="rId139" Type="http://schemas.openxmlformats.org/officeDocument/2006/relationships/tags" Target="../tags/tag520.xml"/><Relationship Id="rId290" Type="http://schemas.openxmlformats.org/officeDocument/2006/relationships/tags" Target="../tags/tag671.xml"/><Relationship Id="rId304" Type="http://schemas.openxmlformats.org/officeDocument/2006/relationships/tags" Target="../tags/tag685.xml"/><Relationship Id="rId325" Type="http://schemas.openxmlformats.org/officeDocument/2006/relationships/tags" Target="../tags/tag706.xml"/><Relationship Id="rId346" Type="http://schemas.openxmlformats.org/officeDocument/2006/relationships/tags" Target="../tags/tag727.xml"/><Relationship Id="rId367" Type="http://schemas.openxmlformats.org/officeDocument/2006/relationships/tags" Target="../tags/tag748.xml"/><Relationship Id="rId85" Type="http://schemas.openxmlformats.org/officeDocument/2006/relationships/tags" Target="../tags/tag466.xml"/><Relationship Id="rId150" Type="http://schemas.openxmlformats.org/officeDocument/2006/relationships/tags" Target="../tags/tag531.xml"/><Relationship Id="rId171" Type="http://schemas.openxmlformats.org/officeDocument/2006/relationships/tags" Target="../tags/tag552.xml"/><Relationship Id="rId192" Type="http://schemas.openxmlformats.org/officeDocument/2006/relationships/tags" Target="../tags/tag573.xml"/><Relationship Id="rId206" Type="http://schemas.openxmlformats.org/officeDocument/2006/relationships/tags" Target="../tags/tag587.xml"/><Relationship Id="rId227" Type="http://schemas.openxmlformats.org/officeDocument/2006/relationships/tags" Target="../tags/tag608.xml"/><Relationship Id="rId248" Type="http://schemas.openxmlformats.org/officeDocument/2006/relationships/tags" Target="../tags/tag629.xml"/><Relationship Id="rId269" Type="http://schemas.openxmlformats.org/officeDocument/2006/relationships/tags" Target="../tags/tag650.xml"/><Relationship Id="rId12" Type="http://schemas.openxmlformats.org/officeDocument/2006/relationships/tags" Target="../tags/tag393.xml"/><Relationship Id="rId33" Type="http://schemas.openxmlformats.org/officeDocument/2006/relationships/tags" Target="../tags/tag414.xml"/><Relationship Id="rId108" Type="http://schemas.openxmlformats.org/officeDocument/2006/relationships/tags" Target="../tags/tag489.xml"/><Relationship Id="rId129" Type="http://schemas.openxmlformats.org/officeDocument/2006/relationships/tags" Target="../tags/tag510.xml"/><Relationship Id="rId280" Type="http://schemas.openxmlformats.org/officeDocument/2006/relationships/tags" Target="../tags/tag661.xml"/><Relationship Id="rId315" Type="http://schemas.openxmlformats.org/officeDocument/2006/relationships/tags" Target="../tags/tag696.xml"/><Relationship Id="rId336" Type="http://schemas.openxmlformats.org/officeDocument/2006/relationships/tags" Target="../tags/tag717.xml"/><Relationship Id="rId357" Type="http://schemas.openxmlformats.org/officeDocument/2006/relationships/tags" Target="../tags/tag738.xml"/><Relationship Id="rId54" Type="http://schemas.openxmlformats.org/officeDocument/2006/relationships/tags" Target="../tags/tag435.xml"/><Relationship Id="rId75" Type="http://schemas.openxmlformats.org/officeDocument/2006/relationships/tags" Target="../tags/tag456.xml"/><Relationship Id="rId96" Type="http://schemas.openxmlformats.org/officeDocument/2006/relationships/tags" Target="../tags/tag477.xml"/><Relationship Id="rId140" Type="http://schemas.openxmlformats.org/officeDocument/2006/relationships/tags" Target="../tags/tag521.xml"/><Relationship Id="rId161" Type="http://schemas.openxmlformats.org/officeDocument/2006/relationships/tags" Target="../tags/tag542.xml"/><Relationship Id="rId182" Type="http://schemas.openxmlformats.org/officeDocument/2006/relationships/tags" Target="../tags/tag563.xml"/><Relationship Id="rId217" Type="http://schemas.openxmlformats.org/officeDocument/2006/relationships/tags" Target="../tags/tag598.xml"/><Relationship Id="rId378" Type="http://schemas.openxmlformats.org/officeDocument/2006/relationships/tags" Target="../tags/tag759.xml"/><Relationship Id="rId6" Type="http://schemas.openxmlformats.org/officeDocument/2006/relationships/tags" Target="../tags/tag387.xml"/><Relationship Id="rId238" Type="http://schemas.openxmlformats.org/officeDocument/2006/relationships/tags" Target="../tags/tag619.xml"/><Relationship Id="rId259" Type="http://schemas.openxmlformats.org/officeDocument/2006/relationships/tags" Target="../tags/tag640.xml"/><Relationship Id="rId23" Type="http://schemas.openxmlformats.org/officeDocument/2006/relationships/tags" Target="../tags/tag404.xml"/><Relationship Id="rId119" Type="http://schemas.openxmlformats.org/officeDocument/2006/relationships/tags" Target="../tags/tag500.xml"/><Relationship Id="rId270" Type="http://schemas.openxmlformats.org/officeDocument/2006/relationships/tags" Target="../tags/tag651.xml"/><Relationship Id="rId291" Type="http://schemas.openxmlformats.org/officeDocument/2006/relationships/tags" Target="../tags/tag672.xml"/><Relationship Id="rId305" Type="http://schemas.openxmlformats.org/officeDocument/2006/relationships/tags" Target="../tags/tag686.xml"/><Relationship Id="rId326" Type="http://schemas.openxmlformats.org/officeDocument/2006/relationships/tags" Target="../tags/tag707.xml"/><Relationship Id="rId347" Type="http://schemas.openxmlformats.org/officeDocument/2006/relationships/tags" Target="../tags/tag728.xml"/><Relationship Id="rId44" Type="http://schemas.openxmlformats.org/officeDocument/2006/relationships/tags" Target="../tags/tag425.xml"/><Relationship Id="rId65" Type="http://schemas.openxmlformats.org/officeDocument/2006/relationships/tags" Target="../tags/tag446.xml"/><Relationship Id="rId86" Type="http://schemas.openxmlformats.org/officeDocument/2006/relationships/tags" Target="../tags/tag467.xml"/><Relationship Id="rId130" Type="http://schemas.openxmlformats.org/officeDocument/2006/relationships/tags" Target="../tags/tag511.xml"/><Relationship Id="rId151" Type="http://schemas.openxmlformats.org/officeDocument/2006/relationships/tags" Target="../tags/tag532.xml"/><Relationship Id="rId368" Type="http://schemas.openxmlformats.org/officeDocument/2006/relationships/tags" Target="../tags/tag749.xml"/><Relationship Id="rId172" Type="http://schemas.openxmlformats.org/officeDocument/2006/relationships/tags" Target="../tags/tag553.xml"/><Relationship Id="rId193" Type="http://schemas.openxmlformats.org/officeDocument/2006/relationships/tags" Target="../tags/tag574.xml"/><Relationship Id="rId207" Type="http://schemas.openxmlformats.org/officeDocument/2006/relationships/tags" Target="../tags/tag588.xml"/><Relationship Id="rId228" Type="http://schemas.openxmlformats.org/officeDocument/2006/relationships/tags" Target="../tags/tag609.xml"/><Relationship Id="rId249" Type="http://schemas.openxmlformats.org/officeDocument/2006/relationships/tags" Target="../tags/tag630.xml"/><Relationship Id="rId13" Type="http://schemas.openxmlformats.org/officeDocument/2006/relationships/tags" Target="../tags/tag394.xml"/><Relationship Id="rId109" Type="http://schemas.openxmlformats.org/officeDocument/2006/relationships/tags" Target="../tags/tag490.xml"/><Relationship Id="rId260" Type="http://schemas.openxmlformats.org/officeDocument/2006/relationships/tags" Target="../tags/tag641.xml"/><Relationship Id="rId281" Type="http://schemas.openxmlformats.org/officeDocument/2006/relationships/tags" Target="../tags/tag662.xml"/><Relationship Id="rId316" Type="http://schemas.openxmlformats.org/officeDocument/2006/relationships/tags" Target="../tags/tag697.xml"/><Relationship Id="rId337" Type="http://schemas.openxmlformats.org/officeDocument/2006/relationships/tags" Target="../tags/tag718.xml"/><Relationship Id="rId34" Type="http://schemas.openxmlformats.org/officeDocument/2006/relationships/tags" Target="../tags/tag415.xml"/><Relationship Id="rId55" Type="http://schemas.openxmlformats.org/officeDocument/2006/relationships/tags" Target="../tags/tag436.xml"/><Relationship Id="rId76" Type="http://schemas.openxmlformats.org/officeDocument/2006/relationships/tags" Target="../tags/tag457.xml"/><Relationship Id="rId97" Type="http://schemas.openxmlformats.org/officeDocument/2006/relationships/tags" Target="../tags/tag478.xml"/><Relationship Id="rId120" Type="http://schemas.openxmlformats.org/officeDocument/2006/relationships/tags" Target="../tags/tag501.xml"/><Relationship Id="rId141" Type="http://schemas.openxmlformats.org/officeDocument/2006/relationships/tags" Target="../tags/tag522.xml"/><Relationship Id="rId358" Type="http://schemas.openxmlformats.org/officeDocument/2006/relationships/tags" Target="../tags/tag739.xml"/><Relationship Id="rId379" Type="http://schemas.openxmlformats.org/officeDocument/2006/relationships/tags" Target="../tags/tag760.xml"/><Relationship Id="rId7" Type="http://schemas.openxmlformats.org/officeDocument/2006/relationships/tags" Target="../tags/tag388.xml"/><Relationship Id="rId162" Type="http://schemas.openxmlformats.org/officeDocument/2006/relationships/tags" Target="../tags/tag543.xml"/><Relationship Id="rId183" Type="http://schemas.openxmlformats.org/officeDocument/2006/relationships/tags" Target="../tags/tag564.xml"/><Relationship Id="rId218" Type="http://schemas.openxmlformats.org/officeDocument/2006/relationships/tags" Target="../tags/tag599.xml"/><Relationship Id="rId239" Type="http://schemas.openxmlformats.org/officeDocument/2006/relationships/tags" Target="../tags/tag620.xml"/><Relationship Id="rId250" Type="http://schemas.openxmlformats.org/officeDocument/2006/relationships/tags" Target="../tags/tag631.xml"/><Relationship Id="rId271" Type="http://schemas.openxmlformats.org/officeDocument/2006/relationships/tags" Target="../tags/tag652.xml"/><Relationship Id="rId292" Type="http://schemas.openxmlformats.org/officeDocument/2006/relationships/tags" Target="../tags/tag673.xml"/><Relationship Id="rId306" Type="http://schemas.openxmlformats.org/officeDocument/2006/relationships/tags" Target="../tags/tag687.xml"/><Relationship Id="rId24" Type="http://schemas.openxmlformats.org/officeDocument/2006/relationships/tags" Target="../tags/tag405.xml"/><Relationship Id="rId45" Type="http://schemas.openxmlformats.org/officeDocument/2006/relationships/tags" Target="../tags/tag426.xml"/><Relationship Id="rId66" Type="http://schemas.openxmlformats.org/officeDocument/2006/relationships/tags" Target="../tags/tag447.xml"/><Relationship Id="rId87" Type="http://schemas.openxmlformats.org/officeDocument/2006/relationships/tags" Target="../tags/tag468.xml"/><Relationship Id="rId110" Type="http://schemas.openxmlformats.org/officeDocument/2006/relationships/tags" Target="../tags/tag491.xml"/><Relationship Id="rId131" Type="http://schemas.openxmlformats.org/officeDocument/2006/relationships/tags" Target="../tags/tag512.xml"/><Relationship Id="rId327" Type="http://schemas.openxmlformats.org/officeDocument/2006/relationships/tags" Target="../tags/tag708.xml"/><Relationship Id="rId348" Type="http://schemas.openxmlformats.org/officeDocument/2006/relationships/tags" Target="../tags/tag729.xml"/><Relationship Id="rId369" Type="http://schemas.openxmlformats.org/officeDocument/2006/relationships/tags" Target="../tags/tag750.xml"/><Relationship Id="rId152" Type="http://schemas.openxmlformats.org/officeDocument/2006/relationships/tags" Target="../tags/tag533.xml"/><Relationship Id="rId173" Type="http://schemas.openxmlformats.org/officeDocument/2006/relationships/tags" Target="../tags/tag554.xml"/><Relationship Id="rId194" Type="http://schemas.openxmlformats.org/officeDocument/2006/relationships/tags" Target="../tags/tag575.xml"/><Relationship Id="rId208" Type="http://schemas.openxmlformats.org/officeDocument/2006/relationships/tags" Target="../tags/tag589.xml"/><Relationship Id="rId229" Type="http://schemas.openxmlformats.org/officeDocument/2006/relationships/tags" Target="../tags/tag610.xml"/><Relationship Id="rId380" Type="http://schemas.openxmlformats.org/officeDocument/2006/relationships/tags" Target="../tags/tag761.xml"/><Relationship Id="rId240" Type="http://schemas.openxmlformats.org/officeDocument/2006/relationships/tags" Target="../tags/tag621.xml"/><Relationship Id="rId261" Type="http://schemas.openxmlformats.org/officeDocument/2006/relationships/tags" Target="../tags/tag642.xml"/><Relationship Id="rId14" Type="http://schemas.openxmlformats.org/officeDocument/2006/relationships/tags" Target="../tags/tag395.xml"/><Relationship Id="rId35" Type="http://schemas.openxmlformats.org/officeDocument/2006/relationships/tags" Target="../tags/tag416.xml"/><Relationship Id="rId56" Type="http://schemas.openxmlformats.org/officeDocument/2006/relationships/tags" Target="../tags/tag437.xml"/><Relationship Id="rId77" Type="http://schemas.openxmlformats.org/officeDocument/2006/relationships/tags" Target="../tags/tag458.xml"/><Relationship Id="rId100" Type="http://schemas.openxmlformats.org/officeDocument/2006/relationships/tags" Target="../tags/tag481.xml"/><Relationship Id="rId282" Type="http://schemas.openxmlformats.org/officeDocument/2006/relationships/tags" Target="../tags/tag663.xml"/><Relationship Id="rId317" Type="http://schemas.openxmlformats.org/officeDocument/2006/relationships/tags" Target="../tags/tag698.xml"/><Relationship Id="rId338" Type="http://schemas.openxmlformats.org/officeDocument/2006/relationships/tags" Target="../tags/tag719.xml"/><Relationship Id="rId359" Type="http://schemas.openxmlformats.org/officeDocument/2006/relationships/tags" Target="../tags/tag740.xml"/><Relationship Id="rId8" Type="http://schemas.openxmlformats.org/officeDocument/2006/relationships/tags" Target="../tags/tag389.xml"/><Relationship Id="rId98" Type="http://schemas.openxmlformats.org/officeDocument/2006/relationships/tags" Target="../tags/tag479.xml"/><Relationship Id="rId121" Type="http://schemas.openxmlformats.org/officeDocument/2006/relationships/tags" Target="../tags/tag502.xml"/><Relationship Id="rId142" Type="http://schemas.openxmlformats.org/officeDocument/2006/relationships/tags" Target="../tags/tag523.xml"/><Relationship Id="rId163" Type="http://schemas.openxmlformats.org/officeDocument/2006/relationships/tags" Target="../tags/tag544.xml"/><Relationship Id="rId184" Type="http://schemas.openxmlformats.org/officeDocument/2006/relationships/tags" Target="../tags/tag565.xml"/><Relationship Id="rId219" Type="http://schemas.openxmlformats.org/officeDocument/2006/relationships/tags" Target="../tags/tag600.xml"/><Relationship Id="rId370" Type="http://schemas.openxmlformats.org/officeDocument/2006/relationships/tags" Target="../tags/tag751.xml"/><Relationship Id="rId230" Type="http://schemas.openxmlformats.org/officeDocument/2006/relationships/tags" Target="../tags/tag611.xml"/><Relationship Id="rId251" Type="http://schemas.openxmlformats.org/officeDocument/2006/relationships/tags" Target="../tags/tag632.xml"/><Relationship Id="rId25" Type="http://schemas.openxmlformats.org/officeDocument/2006/relationships/tags" Target="../tags/tag406.xml"/><Relationship Id="rId46" Type="http://schemas.openxmlformats.org/officeDocument/2006/relationships/tags" Target="../tags/tag427.xml"/><Relationship Id="rId67" Type="http://schemas.openxmlformats.org/officeDocument/2006/relationships/tags" Target="../tags/tag448.xml"/><Relationship Id="rId272" Type="http://schemas.openxmlformats.org/officeDocument/2006/relationships/tags" Target="../tags/tag653.xml"/><Relationship Id="rId293" Type="http://schemas.openxmlformats.org/officeDocument/2006/relationships/tags" Target="../tags/tag674.xml"/><Relationship Id="rId307" Type="http://schemas.openxmlformats.org/officeDocument/2006/relationships/tags" Target="../tags/tag688.xml"/><Relationship Id="rId328" Type="http://schemas.openxmlformats.org/officeDocument/2006/relationships/tags" Target="../tags/tag709.xml"/><Relationship Id="rId349" Type="http://schemas.openxmlformats.org/officeDocument/2006/relationships/tags" Target="../tags/tag730.xml"/><Relationship Id="rId88" Type="http://schemas.openxmlformats.org/officeDocument/2006/relationships/tags" Target="../tags/tag469.xml"/><Relationship Id="rId111" Type="http://schemas.openxmlformats.org/officeDocument/2006/relationships/tags" Target="../tags/tag492.xml"/><Relationship Id="rId132" Type="http://schemas.openxmlformats.org/officeDocument/2006/relationships/tags" Target="../tags/tag513.xml"/><Relationship Id="rId153" Type="http://schemas.openxmlformats.org/officeDocument/2006/relationships/tags" Target="../tags/tag534.xml"/><Relationship Id="rId174" Type="http://schemas.openxmlformats.org/officeDocument/2006/relationships/tags" Target="../tags/tag555.xml"/><Relationship Id="rId195" Type="http://schemas.openxmlformats.org/officeDocument/2006/relationships/tags" Target="../tags/tag576.xml"/><Relationship Id="rId209" Type="http://schemas.openxmlformats.org/officeDocument/2006/relationships/tags" Target="../tags/tag590.xml"/><Relationship Id="rId360" Type="http://schemas.openxmlformats.org/officeDocument/2006/relationships/tags" Target="../tags/tag741.xml"/><Relationship Id="rId381" Type="http://schemas.openxmlformats.org/officeDocument/2006/relationships/tags" Target="../tags/tag762.xml"/><Relationship Id="rId220" Type="http://schemas.openxmlformats.org/officeDocument/2006/relationships/tags" Target="../tags/tag601.xml"/><Relationship Id="rId241" Type="http://schemas.openxmlformats.org/officeDocument/2006/relationships/tags" Target="../tags/tag622.xml"/><Relationship Id="rId15" Type="http://schemas.openxmlformats.org/officeDocument/2006/relationships/tags" Target="../tags/tag396.xml"/><Relationship Id="rId36" Type="http://schemas.openxmlformats.org/officeDocument/2006/relationships/tags" Target="../tags/tag417.xml"/><Relationship Id="rId57" Type="http://schemas.openxmlformats.org/officeDocument/2006/relationships/tags" Target="../tags/tag438.xml"/><Relationship Id="rId262" Type="http://schemas.openxmlformats.org/officeDocument/2006/relationships/tags" Target="../tags/tag643.xml"/><Relationship Id="rId283" Type="http://schemas.openxmlformats.org/officeDocument/2006/relationships/tags" Target="../tags/tag664.xml"/><Relationship Id="rId318" Type="http://schemas.openxmlformats.org/officeDocument/2006/relationships/tags" Target="../tags/tag699.xml"/><Relationship Id="rId339" Type="http://schemas.openxmlformats.org/officeDocument/2006/relationships/tags" Target="../tags/tag720.xml"/><Relationship Id="rId78" Type="http://schemas.openxmlformats.org/officeDocument/2006/relationships/tags" Target="../tags/tag459.xml"/><Relationship Id="rId99" Type="http://schemas.openxmlformats.org/officeDocument/2006/relationships/tags" Target="../tags/tag480.xml"/><Relationship Id="rId101" Type="http://schemas.openxmlformats.org/officeDocument/2006/relationships/tags" Target="../tags/tag482.xml"/><Relationship Id="rId122" Type="http://schemas.openxmlformats.org/officeDocument/2006/relationships/tags" Target="../tags/tag503.xml"/><Relationship Id="rId143" Type="http://schemas.openxmlformats.org/officeDocument/2006/relationships/tags" Target="../tags/tag524.xml"/><Relationship Id="rId164" Type="http://schemas.openxmlformats.org/officeDocument/2006/relationships/tags" Target="../tags/tag545.xml"/><Relationship Id="rId185" Type="http://schemas.openxmlformats.org/officeDocument/2006/relationships/tags" Target="../tags/tag566.xml"/><Relationship Id="rId350" Type="http://schemas.openxmlformats.org/officeDocument/2006/relationships/tags" Target="../tags/tag731.xml"/><Relationship Id="rId371" Type="http://schemas.openxmlformats.org/officeDocument/2006/relationships/tags" Target="../tags/tag752.xml"/><Relationship Id="rId9" Type="http://schemas.openxmlformats.org/officeDocument/2006/relationships/tags" Target="../tags/tag390.xml"/><Relationship Id="rId210" Type="http://schemas.openxmlformats.org/officeDocument/2006/relationships/tags" Target="../tags/tag591.xml"/><Relationship Id="rId26" Type="http://schemas.openxmlformats.org/officeDocument/2006/relationships/tags" Target="../tags/tag407.xml"/><Relationship Id="rId231" Type="http://schemas.openxmlformats.org/officeDocument/2006/relationships/tags" Target="../tags/tag612.xml"/><Relationship Id="rId252" Type="http://schemas.openxmlformats.org/officeDocument/2006/relationships/tags" Target="../tags/tag633.xml"/><Relationship Id="rId273" Type="http://schemas.openxmlformats.org/officeDocument/2006/relationships/tags" Target="../tags/tag654.xml"/><Relationship Id="rId294" Type="http://schemas.openxmlformats.org/officeDocument/2006/relationships/tags" Target="../tags/tag675.xml"/><Relationship Id="rId308" Type="http://schemas.openxmlformats.org/officeDocument/2006/relationships/tags" Target="../tags/tag689.xml"/><Relationship Id="rId329" Type="http://schemas.openxmlformats.org/officeDocument/2006/relationships/tags" Target="../tags/tag710.xml"/><Relationship Id="rId47" Type="http://schemas.openxmlformats.org/officeDocument/2006/relationships/tags" Target="../tags/tag428.xml"/><Relationship Id="rId68" Type="http://schemas.openxmlformats.org/officeDocument/2006/relationships/tags" Target="../tags/tag449.xml"/><Relationship Id="rId89" Type="http://schemas.openxmlformats.org/officeDocument/2006/relationships/tags" Target="../tags/tag470.xml"/><Relationship Id="rId112" Type="http://schemas.openxmlformats.org/officeDocument/2006/relationships/tags" Target="../tags/tag493.xml"/><Relationship Id="rId133" Type="http://schemas.openxmlformats.org/officeDocument/2006/relationships/tags" Target="../tags/tag514.xml"/><Relationship Id="rId154" Type="http://schemas.openxmlformats.org/officeDocument/2006/relationships/tags" Target="../tags/tag535.xml"/><Relationship Id="rId175" Type="http://schemas.openxmlformats.org/officeDocument/2006/relationships/tags" Target="../tags/tag556.xml"/><Relationship Id="rId340" Type="http://schemas.openxmlformats.org/officeDocument/2006/relationships/tags" Target="../tags/tag721.xml"/><Relationship Id="rId361" Type="http://schemas.openxmlformats.org/officeDocument/2006/relationships/tags" Target="../tags/tag742.xml"/><Relationship Id="rId196" Type="http://schemas.openxmlformats.org/officeDocument/2006/relationships/tags" Target="../tags/tag577.xml"/><Relationship Id="rId200" Type="http://schemas.openxmlformats.org/officeDocument/2006/relationships/tags" Target="../tags/tag581.xml"/><Relationship Id="rId382" Type="http://schemas.openxmlformats.org/officeDocument/2006/relationships/slideLayout" Target="../slideLayouts/slideLayout7.xml"/><Relationship Id="rId16" Type="http://schemas.openxmlformats.org/officeDocument/2006/relationships/tags" Target="../tags/tag397.xml"/><Relationship Id="rId221" Type="http://schemas.openxmlformats.org/officeDocument/2006/relationships/tags" Target="../tags/tag602.xml"/><Relationship Id="rId242" Type="http://schemas.openxmlformats.org/officeDocument/2006/relationships/tags" Target="../tags/tag623.xml"/><Relationship Id="rId263" Type="http://schemas.openxmlformats.org/officeDocument/2006/relationships/tags" Target="../tags/tag644.xml"/><Relationship Id="rId284" Type="http://schemas.openxmlformats.org/officeDocument/2006/relationships/tags" Target="../tags/tag665.xml"/><Relationship Id="rId319" Type="http://schemas.openxmlformats.org/officeDocument/2006/relationships/tags" Target="../tags/tag700.xml"/><Relationship Id="rId37" Type="http://schemas.openxmlformats.org/officeDocument/2006/relationships/tags" Target="../tags/tag418.xml"/><Relationship Id="rId58" Type="http://schemas.openxmlformats.org/officeDocument/2006/relationships/tags" Target="../tags/tag439.xml"/><Relationship Id="rId79" Type="http://schemas.openxmlformats.org/officeDocument/2006/relationships/tags" Target="../tags/tag460.xml"/><Relationship Id="rId102" Type="http://schemas.openxmlformats.org/officeDocument/2006/relationships/tags" Target="../tags/tag483.xml"/><Relationship Id="rId123" Type="http://schemas.openxmlformats.org/officeDocument/2006/relationships/tags" Target="../tags/tag504.xml"/><Relationship Id="rId144" Type="http://schemas.openxmlformats.org/officeDocument/2006/relationships/tags" Target="../tags/tag525.xml"/><Relationship Id="rId330" Type="http://schemas.openxmlformats.org/officeDocument/2006/relationships/tags" Target="../tags/tag711.xml"/><Relationship Id="rId90" Type="http://schemas.openxmlformats.org/officeDocument/2006/relationships/tags" Target="../tags/tag471.xml"/><Relationship Id="rId165" Type="http://schemas.openxmlformats.org/officeDocument/2006/relationships/tags" Target="../tags/tag546.xml"/><Relationship Id="rId186" Type="http://schemas.openxmlformats.org/officeDocument/2006/relationships/tags" Target="../tags/tag567.xml"/><Relationship Id="rId351" Type="http://schemas.openxmlformats.org/officeDocument/2006/relationships/tags" Target="../tags/tag732.xml"/><Relationship Id="rId372" Type="http://schemas.openxmlformats.org/officeDocument/2006/relationships/tags" Target="../tags/tag753.xml"/><Relationship Id="rId211" Type="http://schemas.openxmlformats.org/officeDocument/2006/relationships/tags" Target="../tags/tag592.xml"/><Relationship Id="rId232" Type="http://schemas.openxmlformats.org/officeDocument/2006/relationships/tags" Target="../tags/tag613.xml"/><Relationship Id="rId253" Type="http://schemas.openxmlformats.org/officeDocument/2006/relationships/tags" Target="../tags/tag634.xml"/><Relationship Id="rId274" Type="http://schemas.openxmlformats.org/officeDocument/2006/relationships/tags" Target="../tags/tag655.xml"/><Relationship Id="rId295" Type="http://schemas.openxmlformats.org/officeDocument/2006/relationships/tags" Target="../tags/tag676.xml"/><Relationship Id="rId309" Type="http://schemas.openxmlformats.org/officeDocument/2006/relationships/tags" Target="../tags/tag690.xml"/><Relationship Id="rId27" Type="http://schemas.openxmlformats.org/officeDocument/2006/relationships/tags" Target="../tags/tag408.xml"/><Relationship Id="rId48" Type="http://schemas.openxmlformats.org/officeDocument/2006/relationships/tags" Target="../tags/tag429.xml"/><Relationship Id="rId69" Type="http://schemas.openxmlformats.org/officeDocument/2006/relationships/tags" Target="../tags/tag450.xml"/><Relationship Id="rId113" Type="http://schemas.openxmlformats.org/officeDocument/2006/relationships/tags" Target="../tags/tag494.xml"/><Relationship Id="rId134" Type="http://schemas.openxmlformats.org/officeDocument/2006/relationships/tags" Target="../tags/tag515.xml"/><Relationship Id="rId320" Type="http://schemas.openxmlformats.org/officeDocument/2006/relationships/tags" Target="../tags/tag701.xml"/><Relationship Id="rId80" Type="http://schemas.openxmlformats.org/officeDocument/2006/relationships/tags" Target="../tags/tag461.xml"/><Relationship Id="rId155" Type="http://schemas.openxmlformats.org/officeDocument/2006/relationships/tags" Target="../tags/tag536.xml"/><Relationship Id="rId176" Type="http://schemas.openxmlformats.org/officeDocument/2006/relationships/tags" Target="../tags/tag557.xml"/><Relationship Id="rId197" Type="http://schemas.openxmlformats.org/officeDocument/2006/relationships/tags" Target="../tags/tag578.xml"/><Relationship Id="rId341" Type="http://schemas.openxmlformats.org/officeDocument/2006/relationships/tags" Target="../tags/tag722.xml"/><Relationship Id="rId362" Type="http://schemas.openxmlformats.org/officeDocument/2006/relationships/tags" Target="../tags/tag743.xml"/><Relationship Id="rId383" Type="http://schemas.openxmlformats.org/officeDocument/2006/relationships/notesSlide" Target="../notesSlides/notesSlide6.xml"/><Relationship Id="rId201" Type="http://schemas.openxmlformats.org/officeDocument/2006/relationships/tags" Target="../tags/tag582.xml"/><Relationship Id="rId222" Type="http://schemas.openxmlformats.org/officeDocument/2006/relationships/tags" Target="../tags/tag603.xml"/><Relationship Id="rId243" Type="http://schemas.openxmlformats.org/officeDocument/2006/relationships/tags" Target="../tags/tag624.xml"/><Relationship Id="rId264" Type="http://schemas.openxmlformats.org/officeDocument/2006/relationships/tags" Target="../tags/tag645.xml"/><Relationship Id="rId285" Type="http://schemas.openxmlformats.org/officeDocument/2006/relationships/tags" Target="../tags/tag666.xml"/><Relationship Id="rId17" Type="http://schemas.openxmlformats.org/officeDocument/2006/relationships/tags" Target="../tags/tag398.xml"/><Relationship Id="rId38" Type="http://schemas.openxmlformats.org/officeDocument/2006/relationships/tags" Target="../tags/tag419.xml"/><Relationship Id="rId59" Type="http://schemas.openxmlformats.org/officeDocument/2006/relationships/tags" Target="../tags/tag440.xml"/><Relationship Id="rId103" Type="http://schemas.openxmlformats.org/officeDocument/2006/relationships/tags" Target="../tags/tag484.xml"/><Relationship Id="rId124" Type="http://schemas.openxmlformats.org/officeDocument/2006/relationships/tags" Target="../tags/tag505.xml"/><Relationship Id="rId310" Type="http://schemas.openxmlformats.org/officeDocument/2006/relationships/tags" Target="../tags/tag691.xml"/><Relationship Id="rId70" Type="http://schemas.openxmlformats.org/officeDocument/2006/relationships/tags" Target="../tags/tag451.xml"/><Relationship Id="rId91" Type="http://schemas.openxmlformats.org/officeDocument/2006/relationships/tags" Target="../tags/tag472.xml"/><Relationship Id="rId145" Type="http://schemas.openxmlformats.org/officeDocument/2006/relationships/tags" Target="../tags/tag526.xml"/><Relationship Id="rId166" Type="http://schemas.openxmlformats.org/officeDocument/2006/relationships/tags" Target="../tags/tag547.xml"/><Relationship Id="rId187" Type="http://schemas.openxmlformats.org/officeDocument/2006/relationships/tags" Target="../tags/tag568.xml"/><Relationship Id="rId331" Type="http://schemas.openxmlformats.org/officeDocument/2006/relationships/tags" Target="../tags/tag712.xml"/><Relationship Id="rId352" Type="http://schemas.openxmlformats.org/officeDocument/2006/relationships/tags" Target="../tags/tag733.xml"/><Relationship Id="rId373" Type="http://schemas.openxmlformats.org/officeDocument/2006/relationships/tags" Target="../tags/tag754.xml"/><Relationship Id="rId1" Type="http://schemas.openxmlformats.org/officeDocument/2006/relationships/tags" Target="../tags/tag382.xml"/><Relationship Id="rId212" Type="http://schemas.openxmlformats.org/officeDocument/2006/relationships/tags" Target="../tags/tag593.xml"/><Relationship Id="rId233" Type="http://schemas.openxmlformats.org/officeDocument/2006/relationships/tags" Target="../tags/tag614.xml"/><Relationship Id="rId254" Type="http://schemas.openxmlformats.org/officeDocument/2006/relationships/tags" Target="../tags/tag635.xml"/><Relationship Id="rId28" Type="http://schemas.openxmlformats.org/officeDocument/2006/relationships/tags" Target="../tags/tag409.xml"/><Relationship Id="rId49" Type="http://schemas.openxmlformats.org/officeDocument/2006/relationships/tags" Target="../tags/tag430.xml"/><Relationship Id="rId114" Type="http://schemas.openxmlformats.org/officeDocument/2006/relationships/tags" Target="../tags/tag495.xml"/><Relationship Id="rId275" Type="http://schemas.openxmlformats.org/officeDocument/2006/relationships/tags" Target="../tags/tag656.xml"/><Relationship Id="rId296" Type="http://schemas.openxmlformats.org/officeDocument/2006/relationships/tags" Target="../tags/tag677.xml"/><Relationship Id="rId300" Type="http://schemas.openxmlformats.org/officeDocument/2006/relationships/tags" Target="../tags/tag681.xml"/><Relationship Id="rId60" Type="http://schemas.openxmlformats.org/officeDocument/2006/relationships/tags" Target="../tags/tag441.xml"/><Relationship Id="rId81" Type="http://schemas.openxmlformats.org/officeDocument/2006/relationships/tags" Target="../tags/tag462.xml"/><Relationship Id="rId135" Type="http://schemas.openxmlformats.org/officeDocument/2006/relationships/tags" Target="../tags/tag516.xml"/><Relationship Id="rId156" Type="http://schemas.openxmlformats.org/officeDocument/2006/relationships/tags" Target="../tags/tag537.xml"/><Relationship Id="rId177" Type="http://schemas.openxmlformats.org/officeDocument/2006/relationships/tags" Target="../tags/tag558.xml"/><Relationship Id="rId198" Type="http://schemas.openxmlformats.org/officeDocument/2006/relationships/tags" Target="../tags/tag579.xml"/><Relationship Id="rId321" Type="http://schemas.openxmlformats.org/officeDocument/2006/relationships/tags" Target="../tags/tag702.xml"/><Relationship Id="rId342" Type="http://schemas.openxmlformats.org/officeDocument/2006/relationships/tags" Target="../tags/tag723.xml"/><Relationship Id="rId363" Type="http://schemas.openxmlformats.org/officeDocument/2006/relationships/tags" Target="../tags/tag744.xml"/><Relationship Id="rId384" Type="http://schemas.openxmlformats.org/officeDocument/2006/relationships/image" Target="../media/image9.jpeg"/><Relationship Id="rId202" Type="http://schemas.openxmlformats.org/officeDocument/2006/relationships/tags" Target="../tags/tag583.xml"/><Relationship Id="rId223" Type="http://schemas.openxmlformats.org/officeDocument/2006/relationships/tags" Target="../tags/tag604.xml"/><Relationship Id="rId244" Type="http://schemas.openxmlformats.org/officeDocument/2006/relationships/tags" Target="../tags/tag625.xml"/><Relationship Id="rId18" Type="http://schemas.openxmlformats.org/officeDocument/2006/relationships/tags" Target="../tags/tag399.xml"/><Relationship Id="rId39" Type="http://schemas.openxmlformats.org/officeDocument/2006/relationships/tags" Target="../tags/tag420.xml"/><Relationship Id="rId265" Type="http://schemas.openxmlformats.org/officeDocument/2006/relationships/tags" Target="../tags/tag646.xml"/><Relationship Id="rId286" Type="http://schemas.openxmlformats.org/officeDocument/2006/relationships/tags" Target="../tags/tag667.xml"/><Relationship Id="rId50" Type="http://schemas.openxmlformats.org/officeDocument/2006/relationships/tags" Target="../tags/tag431.xml"/><Relationship Id="rId104" Type="http://schemas.openxmlformats.org/officeDocument/2006/relationships/tags" Target="../tags/tag485.xml"/><Relationship Id="rId125" Type="http://schemas.openxmlformats.org/officeDocument/2006/relationships/tags" Target="../tags/tag506.xml"/><Relationship Id="rId146" Type="http://schemas.openxmlformats.org/officeDocument/2006/relationships/tags" Target="../tags/tag527.xml"/><Relationship Id="rId167" Type="http://schemas.openxmlformats.org/officeDocument/2006/relationships/tags" Target="../tags/tag548.xml"/><Relationship Id="rId188" Type="http://schemas.openxmlformats.org/officeDocument/2006/relationships/tags" Target="../tags/tag569.xml"/><Relationship Id="rId311" Type="http://schemas.openxmlformats.org/officeDocument/2006/relationships/tags" Target="../tags/tag692.xml"/><Relationship Id="rId332" Type="http://schemas.openxmlformats.org/officeDocument/2006/relationships/tags" Target="../tags/tag713.xml"/><Relationship Id="rId353" Type="http://schemas.openxmlformats.org/officeDocument/2006/relationships/tags" Target="../tags/tag734.xml"/><Relationship Id="rId374" Type="http://schemas.openxmlformats.org/officeDocument/2006/relationships/tags" Target="../tags/tag755.xml"/><Relationship Id="rId71" Type="http://schemas.openxmlformats.org/officeDocument/2006/relationships/tags" Target="../tags/tag452.xml"/><Relationship Id="rId92" Type="http://schemas.openxmlformats.org/officeDocument/2006/relationships/tags" Target="../tags/tag473.xml"/><Relationship Id="rId213" Type="http://schemas.openxmlformats.org/officeDocument/2006/relationships/tags" Target="../tags/tag594.xml"/><Relationship Id="rId234" Type="http://schemas.openxmlformats.org/officeDocument/2006/relationships/tags" Target="../tags/tag615.xml"/><Relationship Id="rId2" Type="http://schemas.openxmlformats.org/officeDocument/2006/relationships/tags" Target="../tags/tag383.xml"/><Relationship Id="rId29" Type="http://schemas.openxmlformats.org/officeDocument/2006/relationships/tags" Target="../tags/tag410.xml"/><Relationship Id="rId255" Type="http://schemas.openxmlformats.org/officeDocument/2006/relationships/tags" Target="../tags/tag636.xml"/><Relationship Id="rId276" Type="http://schemas.openxmlformats.org/officeDocument/2006/relationships/tags" Target="../tags/tag657.xml"/><Relationship Id="rId297" Type="http://schemas.openxmlformats.org/officeDocument/2006/relationships/tags" Target="../tags/tag678.xml"/><Relationship Id="rId40" Type="http://schemas.openxmlformats.org/officeDocument/2006/relationships/tags" Target="../tags/tag421.xml"/><Relationship Id="rId115" Type="http://schemas.openxmlformats.org/officeDocument/2006/relationships/tags" Target="../tags/tag496.xml"/><Relationship Id="rId136" Type="http://schemas.openxmlformats.org/officeDocument/2006/relationships/tags" Target="../tags/tag517.xml"/><Relationship Id="rId157" Type="http://schemas.openxmlformats.org/officeDocument/2006/relationships/tags" Target="../tags/tag538.xml"/><Relationship Id="rId178" Type="http://schemas.openxmlformats.org/officeDocument/2006/relationships/tags" Target="../tags/tag559.xml"/><Relationship Id="rId301" Type="http://schemas.openxmlformats.org/officeDocument/2006/relationships/tags" Target="../tags/tag682.xml"/><Relationship Id="rId322" Type="http://schemas.openxmlformats.org/officeDocument/2006/relationships/tags" Target="../tags/tag703.xml"/><Relationship Id="rId343" Type="http://schemas.openxmlformats.org/officeDocument/2006/relationships/tags" Target="../tags/tag724.xml"/><Relationship Id="rId364" Type="http://schemas.openxmlformats.org/officeDocument/2006/relationships/tags" Target="../tags/tag745.xml"/><Relationship Id="rId61" Type="http://schemas.openxmlformats.org/officeDocument/2006/relationships/tags" Target="../tags/tag442.xml"/><Relationship Id="rId82" Type="http://schemas.openxmlformats.org/officeDocument/2006/relationships/tags" Target="../tags/tag463.xml"/><Relationship Id="rId199" Type="http://schemas.openxmlformats.org/officeDocument/2006/relationships/tags" Target="../tags/tag580.xml"/><Relationship Id="rId203" Type="http://schemas.openxmlformats.org/officeDocument/2006/relationships/tags" Target="../tags/tag584.xml"/><Relationship Id="rId385" Type="http://schemas.openxmlformats.org/officeDocument/2006/relationships/image" Target="../media/image7.jpeg"/><Relationship Id="rId19" Type="http://schemas.openxmlformats.org/officeDocument/2006/relationships/tags" Target="../tags/tag400.xml"/><Relationship Id="rId224" Type="http://schemas.openxmlformats.org/officeDocument/2006/relationships/tags" Target="../tags/tag605.xml"/><Relationship Id="rId245" Type="http://schemas.openxmlformats.org/officeDocument/2006/relationships/tags" Target="../tags/tag626.xml"/><Relationship Id="rId266" Type="http://schemas.openxmlformats.org/officeDocument/2006/relationships/tags" Target="../tags/tag647.xml"/><Relationship Id="rId287" Type="http://schemas.openxmlformats.org/officeDocument/2006/relationships/tags" Target="../tags/tag668.xml"/><Relationship Id="rId30" Type="http://schemas.openxmlformats.org/officeDocument/2006/relationships/tags" Target="../tags/tag411.xml"/><Relationship Id="rId105" Type="http://schemas.openxmlformats.org/officeDocument/2006/relationships/tags" Target="../tags/tag486.xml"/><Relationship Id="rId126" Type="http://schemas.openxmlformats.org/officeDocument/2006/relationships/tags" Target="../tags/tag507.xml"/><Relationship Id="rId147" Type="http://schemas.openxmlformats.org/officeDocument/2006/relationships/tags" Target="../tags/tag528.xml"/><Relationship Id="rId168" Type="http://schemas.openxmlformats.org/officeDocument/2006/relationships/tags" Target="../tags/tag549.xml"/><Relationship Id="rId312" Type="http://schemas.openxmlformats.org/officeDocument/2006/relationships/tags" Target="../tags/tag693.xml"/><Relationship Id="rId333" Type="http://schemas.openxmlformats.org/officeDocument/2006/relationships/tags" Target="../tags/tag714.xml"/><Relationship Id="rId354" Type="http://schemas.openxmlformats.org/officeDocument/2006/relationships/tags" Target="../tags/tag735.xml"/><Relationship Id="rId51" Type="http://schemas.openxmlformats.org/officeDocument/2006/relationships/tags" Target="../tags/tag432.xml"/><Relationship Id="rId72" Type="http://schemas.openxmlformats.org/officeDocument/2006/relationships/tags" Target="../tags/tag453.xml"/><Relationship Id="rId93" Type="http://schemas.openxmlformats.org/officeDocument/2006/relationships/tags" Target="../tags/tag474.xml"/><Relationship Id="rId189" Type="http://schemas.openxmlformats.org/officeDocument/2006/relationships/tags" Target="../tags/tag570.xml"/><Relationship Id="rId375" Type="http://schemas.openxmlformats.org/officeDocument/2006/relationships/tags" Target="../tags/tag756.xml"/><Relationship Id="rId3" Type="http://schemas.openxmlformats.org/officeDocument/2006/relationships/tags" Target="../tags/tag384.xml"/><Relationship Id="rId214" Type="http://schemas.openxmlformats.org/officeDocument/2006/relationships/tags" Target="../tags/tag595.xml"/><Relationship Id="rId235" Type="http://schemas.openxmlformats.org/officeDocument/2006/relationships/tags" Target="../tags/tag616.xml"/><Relationship Id="rId256" Type="http://schemas.openxmlformats.org/officeDocument/2006/relationships/tags" Target="../tags/tag637.xml"/><Relationship Id="rId277" Type="http://schemas.openxmlformats.org/officeDocument/2006/relationships/tags" Target="../tags/tag658.xml"/><Relationship Id="rId298" Type="http://schemas.openxmlformats.org/officeDocument/2006/relationships/tags" Target="../tags/tag679.xml"/><Relationship Id="rId116" Type="http://schemas.openxmlformats.org/officeDocument/2006/relationships/tags" Target="../tags/tag497.xml"/><Relationship Id="rId137" Type="http://schemas.openxmlformats.org/officeDocument/2006/relationships/tags" Target="../tags/tag518.xml"/><Relationship Id="rId158" Type="http://schemas.openxmlformats.org/officeDocument/2006/relationships/tags" Target="../tags/tag539.xml"/><Relationship Id="rId302" Type="http://schemas.openxmlformats.org/officeDocument/2006/relationships/tags" Target="../tags/tag683.xml"/><Relationship Id="rId323" Type="http://schemas.openxmlformats.org/officeDocument/2006/relationships/tags" Target="../tags/tag704.xml"/><Relationship Id="rId344" Type="http://schemas.openxmlformats.org/officeDocument/2006/relationships/tags" Target="../tags/tag725.xml"/><Relationship Id="rId20" Type="http://schemas.openxmlformats.org/officeDocument/2006/relationships/tags" Target="../tags/tag401.xml"/><Relationship Id="rId41" Type="http://schemas.openxmlformats.org/officeDocument/2006/relationships/tags" Target="../tags/tag422.xml"/><Relationship Id="rId62" Type="http://schemas.openxmlformats.org/officeDocument/2006/relationships/tags" Target="../tags/tag443.xml"/><Relationship Id="rId83" Type="http://schemas.openxmlformats.org/officeDocument/2006/relationships/tags" Target="../tags/tag464.xml"/><Relationship Id="rId179" Type="http://schemas.openxmlformats.org/officeDocument/2006/relationships/tags" Target="../tags/tag560.xml"/><Relationship Id="rId365" Type="http://schemas.openxmlformats.org/officeDocument/2006/relationships/tags" Target="../tags/tag746.xml"/><Relationship Id="rId190" Type="http://schemas.openxmlformats.org/officeDocument/2006/relationships/tags" Target="../tags/tag571.xml"/><Relationship Id="rId204" Type="http://schemas.openxmlformats.org/officeDocument/2006/relationships/tags" Target="../tags/tag585.xml"/><Relationship Id="rId225" Type="http://schemas.openxmlformats.org/officeDocument/2006/relationships/tags" Target="../tags/tag606.xml"/><Relationship Id="rId246" Type="http://schemas.openxmlformats.org/officeDocument/2006/relationships/tags" Target="../tags/tag627.xml"/><Relationship Id="rId267" Type="http://schemas.openxmlformats.org/officeDocument/2006/relationships/tags" Target="../tags/tag648.xml"/><Relationship Id="rId288" Type="http://schemas.openxmlformats.org/officeDocument/2006/relationships/tags" Target="../tags/tag669.xml"/><Relationship Id="rId106" Type="http://schemas.openxmlformats.org/officeDocument/2006/relationships/tags" Target="../tags/tag487.xml"/><Relationship Id="rId127" Type="http://schemas.openxmlformats.org/officeDocument/2006/relationships/tags" Target="../tags/tag508.xml"/><Relationship Id="rId313" Type="http://schemas.openxmlformats.org/officeDocument/2006/relationships/tags" Target="../tags/tag694.xml"/><Relationship Id="rId10" Type="http://schemas.openxmlformats.org/officeDocument/2006/relationships/tags" Target="../tags/tag391.xml"/><Relationship Id="rId31" Type="http://schemas.openxmlformats.org/officeDocument/2006/relationships/tags" Target="../tags/tag412.xml"/><Relationship Id="rId52" Type="http://schemas.openxmlformats.org/officeDocument/2006/relationships/tags" Target="../tags/tag433.xml"/><Relationship Id="rId73" Type="http://schemas.openxmlformats.org/officeDocument/2006/relationships/tags" Target="../tags/tag454.xml"/><Relationship Id="rId94" Type="http://schemas.openxmlformats.org/officeDocument/2006/relationships/tags" Target="../tags/tag475.xml"/><Relationship Id="rId148" Type="http://schemas.openxmlformats.org/officeDocument/2006/relationships/tags" Target="../tags/tag529.xml"/><Relationship Id="rId169" Type="http://schemas.openxmlformats.org/officeDocument/2006/relationships/tags" Target="../tags/tag550.xml"/><Relationship Id="rId334" Type="http://schemas.openxmlformats.org/officeDocument/2006/relationships/tags" Target="../tags/tag715.xml"/><Relationship Id="rId355" Type="http://schemas.openxmlformats.org/officeDocument/2006/relationships/tags" Target="../tags/tag736.xml"/><Relationship Id="rId376" Type="http://schemas.openxmlformats.org/officeDocument/2006/relationships/tags" Target="../tags/tag757.xml"/><Relationship Id="rId4" Type="http://schemas.openxmlformats.org/officeDocument/2006/relationships/tags" Target="../tags/tag385.xml"/><Relationship Id="rId180" Type="http://schemas.openxmlformats.org/officeDocument/2006/relationships/tags" Target="../tags/tag561.xml"/><Relationship Id="rId215" Type="http://schemas.openxmlformats.org/officeDocument/2006/relationships/tags" Target="../tags/tag596.xml"/><Relationship Id="rId236" Type="http://schemas.openxmlformats.org/officeDocument/2006/relationships/tags" Target="../tags/tag617.xml"/><Relationship Id="rId257" Type="http://schemas.openxmlformats.org/officeDocument/2006/relationships/tags" Target="../tags/tag638.xml"/><Relationship Id="rId278" Type="http://schemas.openxmlformats.org/officeDocument/2006/relationships/tags" Target="../tags/tag659.xml"/><Relationship Id="rId303" Type="http://schemas.openxmlformats.org/officeDocument/2006/relationships/tags" Target="../tags/tag6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sics.nesdis.noaa.gov/pub/Development/GppaWorkflow/GSICS_GCC_GPAF_V01.2.doc" TargetMode="External"/><Relationship Id="rId2" Type="http://schemas.openxmlformats.org/officeDocument/2006/relationships/hyperlink" Target="https://gsics.nesdis.noaa.gov/pub/Development/GppaWorkflow/GSICS_GCC_GPERF_V01.0.doc"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sics.nesdis.noaa.gov/pub/Development/GppaWorkflow/GSICS_GCC_GPAF_V01.2.doc" TargetMode="External"/><Relationship Id="rId2" Type="http://schemas.openxmlformats.org/officeDocument/2006/relationships/hyperlink" Target="https://gsics.nesdis.noaa.gov/pub/Development/GppaWorkflow/GSICS_GCC_GPERF_V01.0.doc"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3600" b="1" dirty="0" smtClean="0">
                <a:latin typeface="Arial" pitchFamily="34" charset="0"/>
                <a:cs typeface="Arial" pitchFamily="34" charset="0"/>
              </a:rPr>
              <a:t>The GSICS Procedure for Product Acceptance ( GPPA )- Timeliness</a:t>
            </a:r>
          </a:p>
        </p:txBody>
      </p:sp>
      <p:sp>
        <p:nvSpPr>
          <p:cNvPr id="5" name="Rectangle 43"/>
          <p:cNvSpPr>
            <a:spLocks noGrp="1" noChangeArrowheads="1"/>
          </p:cNvSpPr>
          <p:nvPr>
            <p:ph type="subTitle" idx="1"/>
          </p:nvPr>
        </p:nvSpPr>
        <p:spPr/>
        <p:txBody>
          <a:bodyPr>
            <a:normAutofit/>
          </a:bodyPr>
          <a:lstStyle/>
          <a:p>
            <a:pPr eaLnBrk="1" hangingPunct="1">
              <a:defRPr/>
            </a:pPr>
            <a:r>
              <a:rPr lang="en-US" sz="2400" b="1" dirty="0" smtClean="0">
                <a:ln/>
                <a:solidFill>
                  <a:srgbClr val="C00000"/>
                </a:solidFill>
                <a:effectLst>
                  <a:outerShdw blurRad="38100" dist="19050" dir="2700000" algn="tl" rotWithShape="0">
                    <a:schemeClr val="dk1">
                      <a:lumMod val="50000"/>
                      <a:alpha val="40000"/>
                    </a:schemeClr>
                  </a:outerShdw>
                </a:effectLst>
              </a:rPr>
              <a:t>Manik Bali</a:t>
            </a:r>
          </a:p>
          <a:p>
            <a:pPr eaLnBrk="1" hangingPunct="1">
              <a:defRPr/>
            </a:pPr>
            <a:r>
              <a:rPr lang="en-US" sz="1400" b="1" dirty="0" smtClean="0">
                <a:solidFill>
                  <a:schemeClr val="tx1"/>
                </a:solidFill>
              </a:rPr>
              <a:t>NCWCP, College Park. </a:t>
            </a:r>
          </a:p>
          <a:p>
            <a:pPr eaLnBrk="1" hangingPunct="1">
              <a:defRPr/>
            </a:pPr>
            <a:r>
              <a:rPr lang="en-US" sz="1400" b="1" dirty="0" smtClean="0">
                <a:solidFill>
                  <a:schemeClr val="tx1"/>
                </a:solidFill>
              </a:rPr>
              <a:t>January 20,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274638"/>
            <a:ext cx="8915400" cy="7540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itchFamily="34" charset="0"/>
                <a:cs typeface="Arial" pitchFamily="34" charset="0"/>
              </a:rPr>
              <a:t>Timeliness- Demonstration </a:t>
            </a:r>
            <a:r>
              <a:rPr lang="en-US" dirty="0" smtClean="0">
                <a:latin typeface="Arial" pitchFamily="34" charset="0"/>
                <a:cs typeface="Arial" pitchFamily="34" charset="0"/>
              </a:rPr>
              <a:t>Phase</a:t>
            </a:r>
            <a:endParaRPr lang="en-US" dirty="0">
              <a:latin typeface="Arial" pitchFamily="34" charset="0"/>
              <a:cs typeface="Arial" pitchFamily="34" charset="0"/>
            </a:endParaRPr>
          </a:p>
        </p:txBody>
      </p:sp>
      <p:sp>
        <p:nvSpPr>
          <p:cNvPr id="3" name="Content Placeholder 2"/>
          <p:cNvSpPr>
            <a:spLocks noGrp="1"/>
          </p:cNvSpPr>
          <p:nvPr>
            <p:ph idx="1"/>
          </p:nvPr>
        </p:nvSpPr>
        <p:spPr>
          <a:xfrm>
            <a:off x="508000" y="2197100"/>
            <a:ext cx="9029700" cy="4271969"/>
          </a:xfrm>
        </p:spPr>
        <p:txBody>
          <a:bodyPr>
            <a:normAutofit lnSpcReduction="10000"/>
          </a:bodyPr>
          <a:lstStyle/>
          <a:p>
            <a:pPr>
              <a:lnSpc>
                <a:spcPct val="150000"/>
              </a:lnSpc>
            </a:pPr>
            <a:r>
              <a:rPr lang="en-US" sz="1600" b="1" dirty="0" smtClean="0">
                <a:latin typeface="Arial" pitchFamily="34" charset="0"/>
                <a:cs typeface="Arial" pitchFamily="34" charset="0"/>
              </a:rPr>
              <a:t>Notify the Executive Panel about the Product entering Demonstration Phase.</a:t>
            </a:r>
          </a:p>
          <a:p>
            <a:pPr lvl="1">
              <a:lnSpc>
                <a:spcPct val="150000"/>
              </a:lnSpc>
            </a:pPr>
            <a:r>
              <a:rPr lang="en-US" sz="1600" b="1" dirty="0" smtClean="0">
                <a:latin typeface="Arial" pitchFamily="34" charset="0"/>
                <a:cs typeface="Arial" pitchFamily="34" charset="0"/>
              </a:rPr>
              <a:t>Who: GCC Director</a:t>
            </a:r>
          </a:p>
          <a:p>
            <a:pPr lvl="1">
              <a:lnSpc>
                <a:spcPct val="150000"/>
              </a:lnSpc>
            </a:pPr>
            <a:r>
              <a:rPr lang="en-US" sz="1600" b="1" dirty="0" smtClean="0">
                <a:latin typeface="Arial" pitchFamily="34" charset="0"/>
                <a:cs typeface="Arial" pitchFamily="34" charset="0"/>
              </a:rPr>
              <a:t>Due: Two weeks after the Product enters Demonstration Phase.</a:t>
            </a:r>
          </a:p>
          <a:p>
            <a:pPr>
              <a:lnSpc>
                <a:spcPct val="150000"/>
              </a:lnSpc>
            </a:pPr>
            <a:r>
              <a:rPr lang="en-US" sz="1600" b="1" dirty="0" smtClean="0">
                <a:latin typeface="Arial" pitchFamily="34" charset="0"/>
                <a:cs typeface="Arial" pitchFamily="34" charset="0"/>
              </a:rPr>
              <a:t>Arrange for routine upload of the Product to a GSICS data server and agree on file retention policy.</a:t>
            </a:r>
          </a:p>
          <a:p>
            <a:pPr lvl="1">
              <a:lnSpc>
                <a:spcPct val="150000"/>
              </a:lnSpc>
            </a:pPr>
            <a:r>
              <a:rPr lang="en-US" sz="1600" b="1" dirty="0" smtClean="0">
                <a:solidFill>
                  <a:srgbClr val="FF0000"/>
                </a:solidFill>
                <a:latin typeface="Arial" pitchFamily="34" charset="0"/>
                <a:cs typeface="Arial" pitchFamily="34" charset="0"/>
              </a:rPr>
              <a:t>Who: GDWG Chair, GRWG Chair, and Product provider</a:t>
            </a:r>
          </a:p>
          <a:p>
            <a:pPr lvl="1">
              <a:lnSpc>
                <a:spcPct val="150000"/>
              </a:lnSpc>
            </a:pPr>
            <a:r>
              <a:rPr lang="en-US" sz="1600" b="1" dirty="0" smtClean="0">
                <a:solidFill>
                  <a:srgbClr val="FF0000"/>
                </a:solidFill>
                <a:latin typeface="Arial" pitchFamily="34" charset="0"/>
                <a:cs typeface="Arial" pitchFamily="34" charset="0"/>
              </a:rPr>
              <a:t>Due: One month after entering the Demonstration phase</a:t>
            </a:r>
          </a:p>
          <a:p>
            <a:pPr>
              <a:lnSpc>
                <a:spcPct val="150000"/>
              </a:lnSpc>
            </a:pPr>
            <a:r>
              <a:rPr lang="en-US" sz="1600" b="1" dirty="0" smtClean="0">
                <a:latin typeface="Arial" pitchFamily="34" charset="0"/>
                <a:cs typeface="Arial" pitchFamily="34" charset="0"/>
              </a:rPr>
              <a:t>Notify GSICS users and invite feedback from them.</a:t>
            </a:r>
          </a:p>
          <a:p>
            <a:pPr lvl="1">
              <a:lnSpc>
                <a:spcPct val="150000"/>
              </a:lnSpc>
            </a:pPr>
            <a:r>
              <a:rPr lang="en-US" sz="1600" b="1" dirty="0" smtClean="0">
                <a:latin typeface="Arial" pitchFamily="34" charset="0"/>
                <a:cs typeface="Arial" pitchFamily="34" charset="0"/>
              </a:rPr>
              <a:t>Who: GCC Director</a:t>
            </a:r>
          </a:p>
          <a:p>
            <a:pPr lvl="1">
              <a:lnSpc>
                <a:spcPct val="150000"/>
              </a:lnSpc>
            </a:pPr>
            <a:r>
              <a:rPr lang="en-US" sz="1600" b="1" dirty="0" smtClean="0">
                <a:latin typeface="Arial" pitchFamily="34" charset="0"/>
                <a:cs typeface="Arial" pitchFamily="34" charset="0"/>
              </a:rPr>
              <a:t>Due: As soon as routine upload is completed and the file retention policy is resolved.</a:t>
            </a:r>
          </a:p>
          <a:p>
            <a:pPr>
              <a:lnSpc>
                <a:spcPct val="150000"/>
              </a:lnSpc>
            </a:pPr>
            <a:endParaRPr lang="en-US" sz="1600" b="1" dirty="0">
              <a:solidFill>
                <a:srgbClr val="FF0000"/>
              </a:solidFill>
              <a:latin typeface="Arial" pitchFamily="34" charset="0"/>
              <a:cs typeface="Arial" pitchFamily="34" charset="0"/>
            </a:endParaRPr>
          </a:p>
        </p:txBody>
      </p:sp>
      <p:sp>
        <p:nvSpPr>
          <p:cNvPr id="4" name="TextBox 3"/>
          <p:cNvSpPr txBox="1"/>
          <p:nvPr/>
        </p:nvSpPr>
        <p:spPr>
          <a:xfrm>
            <a:off x="5956300" y="6438900"/>
            <a:ext cx="1066800" cy="230832"/>
          </a:xfrm>
          <a:prstGeom prst="rect">
            <a:avLst/>
          </a:prstGeom>
          <a:noFill/>
        </p:spPr>
        <p:txBody>
          <a:bodyPr wrap="square" rtlCol="0">
            <a:spAutoFit/>
          </a:bodyPr>
          <a:lstStyle/>
          <a:p>
            <a:r>
              <a:rPr lang="en-US" dirty="0" smtClean="0">
                <a:solidFill>
                  <a:schemeClr val="tx1"/>
                </a:solidFill>
              </a:rPr>
              <a:t>38 W</a:t>
            </a:r>
            <a:endParaRPr lang="en-US" dirty="0">
              <a:solidFill>
                <a:schemeClr val="tx1"/>
              </a:solidFill>
            </a:endParaRPr>
          </a:p>
        </p:txBody>
      </p:sp>
      <p:sp>
        <p:nvSpPr>
          <p:cNvPr id="7" name="Rectangle 6"/>
          <p:cNvSpPr/>
          <p:nvPr/>
        </p:nvSpPr>
        <p:spPr>
          <a:xfrm>
            <a:off x="457200" y="3403600"/>
            <a:ext cx="8851900" cy="151130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9900" y="1092201"/>
            <a:ext cx="9436100" cy="1154162"/>
          </a:xfrm>
          <a:prstGeom prst="rect">
            <a:avLst/>
          </a:prstGeom>
          <a:noFill/>
        </p:spPr>
        <p:txBody>
          <a:bodyPr wrap="square" rtlCol="0">
            <a:spAutoFit/>
          </a:bodyPr>
          <a:lstStyle/>
          <a:p>
            <a:pPr>
              <a:lnSpc>
                <a:spcPct val="150000"/>
              </a:lnSpc>
            </a:pPr>
            <a:r>
              <a:rPr lang="en-US" sz="1800" dirty="0" smtClean="0">
                <a:solidFill>
                  <a:srgbClr val="FF0000"/>
                </a:solidFill>
                <a:latin typeface="Arial" pitchFamily="34" charset="0"/>
                <a:cs typeface="Arial" pitchFamily="34" charset="0"/>
              </a:rPr>
              <a:t>   Goal</a:t>
            </a:r>
          </a:p>
          <a:p>
            <a:pPr>
              <a:lnSpc>
                <a:spcPct val="150000"/>
              </a:lnSpc>
            </a:pPr>
            <a:r>
              <a:rPr lang="en-US" sz="1400" dirty="0" smtClean="0">
                <a:solidFill>
                  <a:srgbClr val="CC0099"/>
                </a:solidFill>
                <a:latin typeface="Arial" pitchFamily="34" charset="0"/>
                <a:cs typeface="Arial" pitchFamily="34" charset="0"/>
              </a:rPr>
              <a:t>Aim is to increase acceptability of the  product by implementing feedbacks from users , reviews from reviewers ( GPAT or External ) and adding a measure of product quality to the product. </a:t>
            </a:r>
            <a:endParaRPr lang="en-US" sz="1400" dirty="0">
              <a:solidFill>
                <a:srgbClr val="CC0099"/>
              </a:solidFill>
              <a:latin typeface="Arial" pitchFamily="34" charset="0"/>
              <a:cs typeface="Arial" pitchFamily="34" charset="0"/>
            </a:endParaRPr>
          </a:p>
        </p:txBody>
      </p:sp>
      <p:sp>
        <p:nvSpPr>
          <p:cNvPr id="8" name="TextBox 7"/>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38 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877300" cy="709210"/>
          </a:xfrm>
        </p:spPr>
        <p:txBody>
          <a:bodyPr>
            <a:normAutofit fontScale="90000"/>
          </a:bodyPr>
          <a:lstStyle/>
          <a:p>
            <a:endParaRPr lang="en-US" dirty="0"/>
          </a:p>
        </p:txBody>
      </p:sp>
      <p:sp>
        <p:nvSpPr>
          <p:cNvPr id="3" name="Content Placeholder 2"/>
          <p:cNvSpPr>
            <a:spLocks noGrp="1"/>
          </p:cNvSpPr>
          <p:nvPr>
            <p:ph idx="1"/>
          </p:nvPr>
        </p:nvSpPr>
        <p:spPr>
          <a:xfrm>
            <a:off x="457200" y="1473206"/>
            <a:ext cx="8953500" cy="4698994"/>
          </a:xfrm>
        </p:spPr>
        <p:txBody>
          <a:bodyPr>
            <a:normAutofit/>
          </a:bodyPr>
          <a:lstStyle/>
          <a:p>
            <a:pPr>
              <a:lnSpc>
                <a:spcPct val="150000"/>
              </a:lnSpc>
            </a:pPr>
            <a:r>
              <a:rPr lang="en-US" sz="1600" b="1" dirty="0" smtClean="0">
                <a:latin typeface="Arial" panose="020B0604020202020204" pitchFamily="34" charset="0"/>
                <a:cs typeface="Arial" panose="020B0604020202020204" pitchFamily="34" charset="0"/>
              </a:rPr>
              <a:t>Complete documents associated with GPAF Sections III.1.B (ATBD) and III.1.C (product traceability to standards) and submit them to the GCC Director.</a:t>
            </a:r>
          </a:p>
          <a:p>
            <a:pPr lvl="1">
              <a:lnSpc>
                <a:spcPct val="150000"/>
              </a:lnSpc>
            </a:pPr>
            <a:r>
              <a:rPr lang="en-US" sz="1600" b="1" dirty="0" smtClean="0">
                <a:latin typeface="Arial" panose="020B0604020202020204" pitchFamily="34" charset="0"/>
                <a:cs typeface="Arial" panose="020B0604020202020204" pitchFamily="34" charset="0"/>
              </a:rPr>
              <a:t>Who: Product provider</a:t>
            </a:r>
          </a:p>
          <a:p>
            <a:pPr lvl="1">
              <a:lnSpc>
                <a:spcPct val="150000"/>
              </a:lnSpc>
            </a:pPr>
            <a:r>
              <a:rPr lang="en-US" sz="1600" b="1" dirty="0" smtClean="0">
                <a:latin typeface="Arial" panose="020B0604020202020204" pitchFamily="34" charset="0"/>
                <a:cs typeface="Arial" panose="020B0604020202020204" pitchFamily="34" charset="0"/>
              </a:rPr>
              <a:t>Due: Three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Examine the submitted documents (ATBD and product traceability to standards).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GPAT and product users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One month after GCC received the documents</a:t>
            </a:r>
          </a:p>
          <a:p>
            <a:pPr>
              <a:lnSpc>
                <a:spcPct val="150000"/>
              </a:lnSpc>
            </a:pPr>
            <a:r>
              <a:rPr lang="en-US" sz="1600" b="1" dirty="0" smtClean="0">
                <a:latin typeface="Arial" panose="020B0604020202020204" pitchFamily="34" charset="0"/>
                <a:cs typeface="Arial" panose="020B0604020202020204" pitchFamily="34" charset="0"/>
              </a:rPr>
              <a:t>Remediate any document issues according to the GPAT and user feedback.</a:t>
            </a:r>
          </a:p>
          <a:p>
            <a:pPr lvl="1">
              <a:lnSpc>
                <a:spcPct val="150000"/>
              </a:lnSpc>
            </a:pPr>
            <a:r>
              <a:rPr lang="en-US" sz="1600" b="1" dirty="0" smtClean="0">
                <a:latin typeface="Arial" panose="020B0604020202020204" pitchFamily="34" charset="0"/>
                <a:cs typeface="Arial" panose="020B0604020202020204" pitchFamily="34" charset="0"/>
              </a:rPr>
              <a:t>Who: Product provider, GCC Director</a:t>
            </a:r>
          </a:p>
          <a:p>
            <a:pPr lvl="1">
              <a:lnSpc>
                <a:spcPct val="150000"/>
              </a:lnSpc>
            </a:pPr>
            <a:r>
              <a:rPr lang="en-US" sz="1600" b="1" dirty="0" smtClean="0">
                <a:latin typeface="Arial" panose="020B0604020202020204" pitchFamily="34" charset="0"/>
                <a:cs typeface="Arial" panose="020B0604020202020204" pitchFamily="34" charset="0"/>
              </a:rPr>
              <a:t>Due: One month after receiving GPAT feedback</a:t>
            </a:r>
          </a:p>
          <a:p>
            <a:endParaRPr lang="en-US" dirty="0"/>
          </a:p>
        </p:txBody>
      </p:sp>
      <p:sp>
        <p:nvSpPr>
          <p:cNvPr id="5" name="Rectangle 4"/>
          <p:cNvSpPr/>
          <p:nvPr/>
        </p:nvSpPr>
        <p:spPr>
          <a:xfrm>
            <a:off x="495300" y="3164634"/>
            <a:ext cx="8915400" cy="126847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58 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1837"/>
          </a:xfrm>
        </p:spPr>
        <p:txBody>
          <a:bodyPr>
            <a:normAutofit fontScale="90000"/>
          </a:bodyPr>
          <a:lstStyle/>
          <a:p>
            <a:endParaRPr lang="en-US" dirty="0"/>
          </a:p>
        </p:txBody>
      </p:sp>
      <p:sp>
        <p:nvSpPr>
          <p:cNvPr id="3" name="Content Placeholder 2"/>
          <p:cNvSpPr>
            <a:spLocks noGrp="1"/>
          </p:cNvSpPr>
          <p:nvPr>
            <p:ph idx="1"/>
          </p:nvPr>
        </p:nvSpPr>
        <p:spPr>
          <a:xfrm>
            <a:off x="520700" y="1447806"/>
            <a:ext cx="8915400" cy="4525963"/>
          </a:xfrm>
        </p:spPr>
        <p:txBody>
          <a:bodyPr>
            <a:normAutofit/>
          </a:bodyPr>
          <a:lstStyle/>
          <a:p>
            <a:pPr>
              <a:lnSpc>
                <a:spcPct val="150000"/>
              </a:lnSpc>
            </a:pPr>
            <a:r>
              <a:rPr lang="en-US" sz="1600" b="1" dirty="0" smtClean="0">
                <a:latin typeface="Arial" panose="020B0604020202020204" pitchFamily="34" charset="0"/>
                <a:cs typeface="Arial" panose="020B0604020202020204" pitchFamily="34" charset="0"/>
              </a:rPr>
              <a:t>Complete documents associated with GPAF Sections III.2.A (radiative transfer models) and III.2.B (cal/</a:t>
            </a:r>
            <a:r>
              <a:rPr lang="en-US" sz="1600" b="1" dirty="0" err="1" smtClean="0">
                <a:latin typeface="Arial" panose="020B0604020202020204" pitchFamily="34" charset="0"/>
                <a:cs typeface="Arial" panose="020B0604020202020204" pitchFamily="34" charset="0"/>
              </a:rPr>
              <a:t>val</a:t>
            </a:r>
            <a:r>
              <a:rPr lang="en-US" sz="1600" b="1" dirty="0" smtClean="0">
                <a:latin typeface="Arial" panose="020B0604020202020204" pitchFamily="34" charset="0"/>
                <a:cs typeface="Arial" panose="020B0604020202020204" pitchFamily="34" charset="0"/>
              </a:rPr>
              <a:t> supporting measurements).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Product provider</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Six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Collect and disseminate user feedback regarding product's data usability and format</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Product users, GCC Director</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Six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Examine the submitted documents (radiative transfer models and cal/</a:t>
            </a:r>
            <a:r>
              <a:rPr lang="en-US" sz="1600" b="1" dirty="0" err="1" smtClean="0">
                <a:latin typeface="Arial" panose="020B0604020202020204" pitchFamily="34" charset="0"/>
                <a:cs typeface="Arial" panose="020B0604020202020204" pitchFamily="34" charset="0"/>
              </a:rPr>
              <a:t>val</a:t>
            </a:r>
            <a:r>
              <a:rPr lang="en-US" sz="1600" b="1" dirty="0" smtClean="0">
                <a:latin typeface="Arial" panose="020B0604020202020204" pitchFamily="34" charset="0"/>
                <a:cs typeface="Arial" panose="020B0604020202020204" pitchFamily="34" charset="0"/>
              </a:rPr>
              <a:t> supporting measurements).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GPAT</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One month after GCC received the documents</a:t>
            </a:r>
          </a:p>
          <a:p>
            <a:endParaRPr lang="en-US" dirty="0"/>
          </a:p>
        </p:txBody>
      </p:sp>
      <p:sp>
        <p:nvSpPr>
          <p:cNvPr id="4" name="Rectangle 3"/>
          <p:cNvSpPr/>
          <p:nvPr/>
        </p:nvSpPr>
        <p:spPr>
          <a:xfrm>
            <a:off x="775504" y="1371600"/>
            <a:ext cx="8876496" cy="4705109"/>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114 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605724"/>
            <a:ext cx="8915400" cy="4378389"/>
          </a:xfrm>
        </p:spPr>
        <p:txBody>
          <a:bodyPr>
            <a:normAutofit/>
          </a:bodyPr>
          <a:lstStyle/>
          <a:p>
            <a:pPr algn="just">
              <a:lnSpc>
                <a:spcPct val="150000"/>
              </a:lnSpc>
            </a:pPr>
            <a:r>
              <a:rPr lang="en-US" sz="1700" b="1" dirty="0" smtClean="0">
                <a:latin typeface="Arial" panose="020B0604020202020204" pitchFamily="34" charset="0"/>
                <a:cs typeface="Arial" panose="020B0604020202020204" pitchFamily="34" charset="0"/>
              </a:rPr>
              <a:t> Make a consensus decision whether or not to continue the Product acceptance process.</a:t>
            </a:r>
          </a:p>
          <a:p>
            <a:pPr lvl="1" algn="just">
              <a:lnSpc>
                <a:spcPct val="150000"/>
              </a:lnSpc>
            </a:pPr>
            <a:r>
              <a:rPr lang="en-US" sz="1700" b="1" dirty="0" smtClean="0">
                <a:latin typeface="Arial" panose="020B0604020202020204" pitchFamily="34" charset="0"/>
                <a:cs typeface="Arial" panose="020B0604020202020204" pitchFamily="34" charset="0"/>
              </a:rPr>
              <a:t>Who: GPAT</a:t>
            </a:r>
          </a:p>
          <a:p>
            <a:pPr lvl="1" algn="just">
              <a:lnSpc>
                <a:spcPct val="150000"/>
              </a:lnSpc>
            </a:pPr>
            <a:r>
              <a:rPr lang="en-US" sz="1700" b="1" dirty="0" smtClean="0">
                <a:latin typeface="Arial" panose="020B0604020202020204" pitchFamily="34" charset="0"/>
                <a:cs typeface="Arial" panose="020B0604020202020204" pitchFamily="34" charset="0"/>
              </a:rPr>
              <a:t>Due: Two weeks after the remediation process ends for the documents regarding the </a:t>
            </a:r>
            <a:r>
              <a:rPr lang="en-US" sz="1700" b="1" dirty="0" err="1" smtClean="0">
                <a:latin typeface="Arial" panose="020B0604020202020204" pitchFamily="34" charset="0"/>
                <a:cs typeface="Arial" panose="020B0604020202020204" pitchFamily="34" charset="0"/>
              </a:rPr>
              <a:t>radiative</a:t>
            </a:r>
            <a:r>
              <a:rPr lang="en-US" sz="1700" b="1" dirty="0" smtClean="0">
                <a:latin typeface="Arial" panose="020B0604020202020204" pitchFamily="34" charset="0"/>
                <a:cs typeface="Arial" panose="020B0604020202020204" pitchFamily="34" charset="0"/>
              </a:rPr>
              <a:t> transfer models and cal/</a:t>
            </a:r>
            <a:r>
              <a:rPr lang="en-US" sz="1700" b="1" dirty="0" err="1" smtClean="0">
                <a:latin typeface="Arial" panose="020B0604020202020204" pitchFamily="34" charset="0"/>
                <a:cs typeface="Arial" panose="020B0604020202020204" pitchFamily="34" charset="0"/>
              </a:rPr>
              <a:t>val</a:t>
            </a:r>
            <a:r>
              <a:rPr lang="en-US" sz="1700" b="1" dirty="0" smtClean="0">
                <a:latin typeface="Arial" panose="020B0604020202020204" pitchFamily="34" charset="0"/>
                <a:cs typeface="Arial" panose="020B0604020202020204" pitchFamily="34" charset="0"/>
              </a:rPr>
              <a:t> supporting measurements</a:t>
            </a:r>
          </a:p>
          <a:p>
            <a:pPr algn="just">
              <a:lnSpc>
                <a:spcPct val="150000"/>
              </a:lnSpc>
            </a:pPr>
            <a:r>
              <a:rPr lang="en-US" sz="1700" b="1" dirty="0" smtClean="0">
                <a:latin typeface="Arial" panose="020B0604020202020204" pitchFamily="34" charset="0"/>
                <a:cs typeface="Arial" panose="020B0604020202020204" pitchFamily="34" charset="0"/>
              </a:rPr>
              <a:t>Notify the Executive Panel on the status of the Product's acceptance process.</a:t>
            </a:r>
          </a:p>
          <a:p>
            <a:pPr lvl="1" algn="just">
              <a:lnSpc>
                <a:spcPct val="150000"/>
              </a:lnSpc>
            </a:pPr>
            <a:r>
              <a:rPr lang="en-US" sz="1700" b="1" dirty="0" smtClean="0">
                <a:latin typeface="Arial" panose="020B0604020202020204" pitchFamily="34" charset="0"/>
                <a:cs typeface="Arial" panose="020B0604020202020204" pitchFamily="34" charset="0"/>
              </a:rPr>
              <a:t>Who: GCC Director</a:t>
            </a:r>
          </a:p>
          <a:p>
            <a:pPr lvl="1" algn="just">
              <a:lnSpc>
                <a:spcPct val="150000"/>
              </a:lnSpc>
            </a:pPr>
            <a:r>
              <a:rPr lang="en-US" sz="1700" b="1" dirty="0" smtClean="0">
                <a:latin typeface="Arial" panose="020B0604020202020204" pitchFamily="34" charset="0"/>
                <a:cs typeface="Arial" panose="020B0604020202020204" pitchFamily="34" charset="0"/>
              </a:rPr>
              <a:t>Due: Two weeks following the GPAT decision on the Product's acceptance process.</a:t>
            </a:r>
          </a:p>
          <a:p>
            <a:endParaRPr lang="en-US" dirty="0"/>
          </a:p>
        </p:txBody>
      </p:sp>
      <p:sp>
        <p:nvSpPr>
          <p:cNvPr id="4" name="TextBox 3"/>
          <p:cNvSpPr txBox="1"/>
          <p:nvPr/>
        </p:nvSpPr>
        <p:spPr>
          <a:xfrm>
            <a:off x="7150100" y="6172200"/>
            <a:ext cx="1066800" cy="230832"/>
          </a:xfrm>
          <a:prstGeom prst="rect">
            <a:avLst/>
          </a:prstGeom>
          <a:noFill/>
        </p:spPr>
        <p:txBody>
          <a:bodyPr wrap="square" rtlCol="0">
            <a:spAutoFit/>
          </a:bodyPr>
          <a:lstStyle/>
          <a:p>
            <a:r>
              <a:rPr lang="en-US" dirty="0" smtClean="0">
                <a:solidFill>
                  <a:schemeClr val="tx1"/>
                </a:solidFill>
              </a:rPr>
              <a:t>118 W</a:t>
            </a:r>
            <a:endParaRPr lang="en-US" dirty="0">
              <a:solidFill>
                <a:schemeClr val="tx1"/>
              </a:solidFill>
            </a:endParaRPr>
          </a:p>
        </p:txBody>
      </p:sp>
      <p:sp>
        <p:nvSpPr>
          <p:cNvPr id="5" name="TextBox 4"/>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118 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36532"/>
          </a:xfrm>
        </p:spPr>
        <p:txBody>
          <a:bodyPr/>
          <a:lstStyle/>
          <a:p>
            <a:endParaRPr lang="en-US" dirty="0"/>
          </a:p>
        </p:txBody>
      </p:sp>
      <p:sp>
        <p:nvSpPr>
          <p:cNvPr id="3" name="Content Placeholder 2"/>
          <p:cNvSpPr>
            <a:spLocks noGrp="1"/>
          </p:cNvSpPr>
          <p:nvPr>
            <p:ph idx="1"/>
          </p:nvPr>
        </p:nvSpPr>
        <p:spPr>
          <a:xfrm>
            <a:off x="482600" y="1435106"/>
            <a:ext cx="8915400" cy="4525963"/>
          </a:xfrm>
        </p:spPr>
        <p:txBody>
          <a:bodyPr>
            <a:normAutofit fontScale="92500" lnSpcReduction="20000"/>
          </a:bodyPr>
          <a:lstStyle/>
          <a:p>
            <a:pPr>
              <a:lnSpc>
                <a:spcPct val="150000"/>
              </a:lnSpc>
            </a:pPr>
            <a:r>
              <a:rPr lang="en-US" sz="1700" b="0" dirty="0" smtClean="0">
                <a:latin typeface="Arial" panose="020B0604020202020204" pitchFamily="34" charset="0"/>
                <a:cs typeface="Arial" panose="020B0604020202020204" pitchFamily="34" charset="0"/>
              </a:rPr>
              <a:t>Complete and submit Section III.3.A (Product quality) of the GPAF.</a:t>
            </a:r>
          </a:p>
          <a:p>
            <a:pPr lvl="1">
              <a:lnSpc>
                <a:spcPct val="150000"/>
              </a:lnSpc>
            </a:pPr>
            <a:r>
              <a:rPr lang="en-US" sz="1700" b="1" dirty="0" smtClean="0">
                <a:solidFill>
                  <a:srgbClr val="EE2D24"/>
                </a:solidFill>
                <a:latin typeface="Arial" panose="020B0604020202020204" pitchFamily="34" charset="0"/>
                <a:cs typeface="Arial" panose="020B0604020202020204" pitchFamily="34" charset="0"/>
              </a:rPr>
              <a:t>Who: Product provider</a:t>
            </a:r>
          </a:p>
          <a:p>
            <a:pPr lvl="1">
              <a:lnSpc>
                <a:spcPct val="150000"/>
              </a:lnSpc>
            </a:pPr>
            <a:r>
              <a:rPr lang="en-US" sz="1700" b="1" dirty="0" smtClean="0">
                <a:solidFill>
                  <a:srgbClr val="EE2D24"/>
                </a:solidFill>
                <a:latin typeface="Arial" panose="020B0604020202020204" pitchFamily="34" charset="0"/>
                <a:cs typeface="Arial" panose="020B0604020202020204" pitchFamily="34" charset="0"/>
              </a:rPr>
              <a:t>Due: Ten months after entering the Demonstration phase</a:t>
            </a:r>
          </a:p>
          <a:p>
            <a:pPr>
              <a:lnSpc>
                <a:spcPct val="150000"/>
              </a:lnSpc>
            </a:pPr>
            <a:r>
              <a:rPr lang="en-US" sz="1700" b="0" dirty="0" smtClean="0">
                <a:latin typeface="Arial" panose="020B0604020202020204" pitchFamily="34" charset="0"/>
                <a:cs typeface="Arial" panose="020B0604020202020204" pitchFamily="34" charset="0"/>
              </a:rPr>
              <a:t>Examine the submitted Product quality document.</a:t>
            </a:r>
          </a:p>
          <a:p>
            <a:pPr lvl="1">
              <a:lnSpc>
                <a:spcPct val="150000"/>
              </a:lnSpc>
            </a:pPr>
            <a:r>
              <a:rPr lang="en-US" sz="1700" b="0" dirty="0" smtClean="0">
                <a:latin typeface="Arial" panose="020B0604020202020204" pitchFamily="34" charset="0"/>
                <a:cs typeface="Arial" panose="020B0604020202020204" pitchFamily="34" charset="0"/>
              </a:rPr>
              <a:t>Who: GPAT</a:t>
            </a:r>
          </a:p>
          <a:p>
            <a:pPr lvl="1">
              <a:lnSpc>
                <a:spcPct val="150000"/>
              </a:lnSpc>
            </a:pPr>
            <a:r>
              <a:rPr lang="en-US" sz="1700" b="0" dirty="0" smtClean="0">
                <a:latin typeface="Arial" panose="020B0604020202020204" pitchFamily="34" charset="0"/>
                <a:cs typeface="Arial" panose="020B0604020202020204" pitchFamily="34" charset="0"/>
              </a:rPr>
              <a:t>Due: One month after GCC receives the document</a:t>
            </a:r>
          </a:p>
          <a:p>
            <a:pPr>
              <a:lnSpc>
                <a:spcPct val="150000"/>
              </a:lnSpc>
            </a:pPr>
            <a:r>
              <a:rPr lang="en-US" sz="1700" b="0" dirty="0" smtClean="0">
                <a:latin typeface="Arial" panose="020B0604020202020204" pitchFamily="34" charset="0"/>
                <a:cs typeface="Arial" panose="020B0604020202020204" pitchFamily="34" charset="0"/>
              </a:rPr>
              <a:t>Remediate any document issues according to the GPAT feedback.</a:t>
            </a:r>
          </a:p>
          <a:p>
            <a:pPr lvl="1">
              <a:lnSpc>
                <a:spcPct val="150000"/>
              </a:lnSpc>
            </a:pPr>
            <a:r>
              <a:rPr lang="en-US" sz="1700" b="0" dirty="0" smtClean="0">
                <a:latin typeface="Arial" panose="020B0604020202020204" pitchFamily="34" charset="0"/>
                <a:cs typeface="Arial" panose="020B0604020202020204" pitchFamily="34" charset="0"/>
              </a:rPr>
              <a:t>Who: Product provider, GCC Director</a:t>
            </a:r>
          </a:p>
          <a:p>
            <a:pPr lvl="1">
              <a:lnSpc>
                <a:spcPct val="150000"/>
              </a:lnSpc>
            </a:pPr>
            <a:r>
              <a:rPr lang="en-US" sz="1700" b="0" dirty="0" smtClean="0">
                <a:latin typeface="Arial" panose="020B0604020202020204" pitchFamily="34" charset="0"/>
                <a:cs typeface="Arial" panose="020B0604020202020204" pitchFamily="34" charset="0"/>
              </a:rPr>
              <a:t>Due: One month after receiving GPAT feedback</a:t>
            </a:r>
          </a:p>
          <a:p>
            <a:pPr>
              <a:lnSpc>
                <a:spcPct val="150000"/>
              </a:lnSpc>
            </a:pPr>
            <a:r>
              <a:rPr lang="en-US" sz="1700" b="0" dirty="0" smtClean="0">
                <a:latin typeface="Arial" panose="020B0604020202020204" pitchFamily="34" charset="0"/>
                <a:cs typeface="Arial" panose="020B0604020202020204" pitchFamily="34" charset="0"/>
              </a:rPr>
              <a:t>Once all issues are resolved, the Product enters the </a:t>
            </a:r>
            <a:r>
              <a:rPr lang="en-US" sz="1700" dirty="0" smtClean="0">
                <a:latin typeface="Arial" panose="020B0604020202020204" pitchFamily="34" charset="0"/>
                <a:cs typeface="Arial" panose="020B0604020202020204" pitchFamily="34" charset="0"/>
              </a:rPr>
              <a:t>Pre-operational Phase</a:t>
            </a:r>
            <a:r>
              <a:rPr lang="en-US" sz="1700" b="0" dirty="0" smtClean="0">
                <a:latin typeface="Arial" panose="020B0604020202020204" pitchFamily="34" charset="0"/>
                <a:cs typeface="Arial" panose="020B0604020202020204" pitchFamily="34" charset="0"/>
              </a:rPr>
              <a:t>.</a:t>
            </a:r>
          </a:p>
          <a:p>
            <a:pPr lvl="1">
              <a:lnSpc>
                <a:spcPct val="150000"/>
              </a:lnSpc>
            </a:pPr>
            <a:r>
              <a:rPr lang="en-US" sz="1700" b="0" dirty="0" smtClean="0">
                <a:latin typeface="Arial" panose="020B0604020202020204" pitchFamily="34" charset="0"/>
                <a:cs typeface="Arial" panose="020B0604020202020204" pitchFamily="34" charset="0"/>
              </a:rPr>
              <a:t>Who: GCC Director in consultation with the GPAT</a:t>
            </a:r>
          </a:p>
          <a:p>
            <a:pPr lvl="1">
              <a:lnSpc>
                <a:spcPct val="150000"/>
              </a:lnSpc>
            </a:pPr>
            <a:r>
              <a:rPr lang="en-US" sz="1700" b="0" dirty="0" smtClean="0">
                <a:latin typeface="Arial" panose="020B0604020202020204" pitchFamily="34" charset="0"/>
                <a:cs typeface="Arial" panose="020B0604020202020204" pitchFamily="34" charset="0"/>
              </a:rPr>
              <a:t>Due: Within one year of the product entering the Demonstration Phase</a:t>
            </a:r>
          </a:p>
          <a:p>
            <a:endParaRPr lang="en-US" dirty="0"/>
          </a:p>
        </p:txBody>
      </p:sp>
      <p:sp>
        <p:nvSpPr>
          <p:cNvPr id="4" name="Rectangle 3"/>
          <p:cNvSpPr/>
          <p:nvPr/>
        </p:nvSpPr>
        <p:spPr>
          <a:xfrm>
            <a:off x="609599" y="1371600"/>
            <a:ext cx="8650147" cy="1140106"/>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170W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20785"/>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dirty="0" smtClean="0">
                <a:latin typeface="Arial" panose="020B0604020202020204" pitchFamily="34" charset="0"/>
                <a:cs typeface="Arial" panose="020B0604020202020204" pitchFamily="34" charset="0"/>
              </a:rPr>
              <a:t>Timeliness- Pre-Operational</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50000"/>
              </a:lnSpc>
            </a:pPr>
            <a:r>
              <a:rPr lang="en-US" sz="1600" b="0" dirty="0" smtClean="0">
                <a:latin typeface="Arial" panose="020B0604020202020204" pitchFamily="34" charset="0"/>
                <a:cs typeface="Arial" panose="020B0604020202020204" pitchFamily="34" charset="0"/>
              </a:rPr>
              <a:t>Send notification and GPAT Product recommendations to the Executive Panel regarding the Product.</a:t>
            </a:r>
          </a:p>
          <a:p>
            <a:pPr lvl="1">
              <a:lnSpc>
                <a:spcPct val="150000"/>
              </a:lnSpc>
            </a:pPr>
            <a:r>
              <a:rPr lang="en-US" sz="1600" b="0" dirty="0" smtClean="0">
                <a:latin typeface="Arial" panose="020B0604020202020204" pitchFamily="34" charset="0"/>
                <a:cs typeface="Arial" panose="020B0604020202020204" pitchFamily="34" charset="0"/>
              </a:rPr>
              <a:t>Who: GCC Director</a:t>
            </a:r>
          </a:p>
          <a:p>
            <a:pPr lvl="1">
              <a:lnSpc>
                <a:spcPct val="150000"/>
              </a:lnSpc>
            </a:pPr>
            <a:r>
              <a:rPr lang="en-US" sz="1600" b="0" dirty="0" smtClean="0">
                <a:latin typeface="Arial" panose="020B0604020202020204" pitchFamily="34" charset="0"/>
                <a:cs typeface="Arial" panose="020B0604020202020204" pitchFamily="34" charset="0"/>
              </a:rPr>
              <a:t>Due: Two weeks after the Product enters the Pre-operational Phase.</a:t>
            </a:r>
          </a:p>
          <a:p>
            <a:pPr>
              <a:lnSpc>
                <a:spcPct val="150000"/>
              </a:lnSpc>
            </a:pPr>
            <a:r>
              <a:rPr lang="en-US" sz="1600" b="0" dirty="0" smtClean="0">
                <a:latin typeface="Arial" panose="020B0604020202020204" pitchFamily="34" charset="0"/>
                <a:cs typeface="Arial" panose="020B0604020202020204" pitchFamily="34" charset="0"/>
              </a:rPr>
              <a:t>Executive Panel review of the GPAT recommendations. Executive Panel feedback regarding the product sent to the GCC Director.</a:t>
            </a:r>
          </a:p>
          <a:p>
            <a:pPr lvl="1">
              <a:lnSpc>
                <a:spcPct val="150000"/>
              </a:lnSpc>
            </a:pPr>
            <a:r>
              <a:rPr lang="en-US" sz="1600" b="0" dirty="0" smtClean="0">
                <a:latin typeface="Arial" panose="020B0604020202020204" pitchFamily="34" charset="0"/>
                <a:cs typeface="Arial" panose="020B0604020202020204" pitchFamily="34" charset="0"/>
              </a:rPr>
              <a:t>Who: GSICS Executive Panel</a:t>
            </a:r>
          </a:p>
          <a:p>
            <a:pPr lvl="1">
              <a:lnSpc>
                <a:spcPct val="150000"/>
              </a:lnSpc>
            </a:pPr>
            <a:r>
              <a:rPr lang="en-US" sz="1600" b="0" dirty="0" smtClean="0">
                <a:latin typeface="Arial" panose="020B0604020202020204" pitchFamily="34" charset="0"/>
                <a:cs typeface="Arial" panose="020B0604020202020204" pitchFamily="34" charset="0"/>
              </a:rPr>
              <a:t>Due: Six weeks after being notified</a:t>
            </a:r>
          </a:p>
          <a:p>
            <a:pPr>
              <a:lnSpc>
                <a:spcPct val="150000"/>
              </a:lnSpc>
            </a:pPr>
            <a:r>
              <a:rPr lang="en-US" sz="1600" b="0" dirty="0" smtClean="0">
                <a:latin typeface="Arial" panose="020B0604020202020204" pitchFamily="34" charset="0"/>
                <a:cs typeface="Arial" panose="020B0604020202020204" pitchFamily="34" charset="0"/>
              </a:rPr>
              <a:t>GCC Director notifies the Product provider about the Executive Panel feedback.</a:t>
            </a:r>
          </a:p>
          <a:p>
            <a:pPr lvl="1">
              <a:lnSpc>
                <a:spcPct val="150000"/>
              </a:lnSpc>
            </a:pPr>
            <a:r>
              <a:rPr lang="en-US" sz="1600" b="0" dirty="0" smtClean="0">
                <a:latin typeface="Arial" panose="020B0604020202020204" pitchFamily="34" charset="0"/>
                <a:cs typeface="Arial" panose="020B0604020202020204" pitchFamily="34" charset="0"/>
              </a:rPr>
              <a:t>Who: GCC Director</a:t>
            </a:r>
          </a:p>
          <a:p>
            <a:pPr lvl="1">
              <a:lnSpc>
                <a:spcPct val="150000"/>
              </a:lnSpc>
            </a:pPr>
            <a:r>
              <a:rPr lang="en-US" sz="1600" b="0" dirty="0" smtClean="0">
                <a:latin typeface="Arial" panose="020B0604020202020204" pitchFamily="34" charset="0"/>
                <a:cs typeface="Arial" panose="020B0604020202020204" pitchFamily="34" charset="0"/>
              </a:rPr>
              <a:t>Due: Two weeks after receiving feedback from the Executive Panel</a:t>
            </a:r>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180W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sz="1600" b="0" dirty="0" smtClean="0">
                <a:latin typeface="Arial" panose="020B0604020202020204" pitchFamily="34" charset="0"/>
                <a:cs typeface="Arial" panose="020B0604020202020204" pitchFamily="34" charset="0"/>
              </a:rPr>
              <a:t>Complete documents associated with GPAF Sections III.2.C (Analysis software documentation), III.2.D (Product version control plan), III.3.B (operations and distribution plan), and III.3.C (data user's guide) and submit the documents to the GCC.</a:t>
            </a:r>
          </a:p>
          <a:p>
            <a:pPr lvl="1" algn="just">
              <a:lnSpc>
                <a:spcPct val="150000"/>
              </a:lnSpc>
            </a:pPr>
            <a:r>
              <a:rPr lang="en-US" sz="1600" b="0" dirty="0" smtClean="0">
                <a:latin typeface="Arial" panose="020B0604020202020204" pitchFamily="34" charset="0"/>
                <a:cs typeface="Arial" panose="020B0604020202020204" pitchFamily="34" charset="0"/>
              </a:rPr>
              <a:t>Who: Product provider</a:t>
            </a:r>
          </a:p>
          <a:p>
            <a:pPr lvl="1" algn="just">
              <a:lnSpc>
                <a:spcPct val="150000"/>
              </a:lnSpc>
            </a:pPr>
            <a:r>
              <a:rPr lang="en-US" sz="1600" b="0" dirty="0" smtClean="0">
                <a:latin typeface="Arial" panose="020B0604020202020204" pitchFamily="34" charset="0"/>
                <a:cs typeface="Arial" panose="020B0604020202020204" pitchFamily="34" charset="0"/>
              </a:rPr>
              <a:t>Due: Three months after entering the Pre-operational phase</a:t>
            </a:r>
          </a:p>
          <a:p>
            <a:pPr algn="just">
              <a:lnSpc>
                <a:spcPct val="150000"/>
              </a:lnSpc>
            </a:pPr>
            <a:r>
              <a:rPr lang="en-US" sz="1600" b="0" dirty="0" smtClean="0">
                <a:latin typeface="Arial" panose="020B0604020202020204" pitchFamily="34" charset="0"/>
                <a:cs typeface="Arial" panose="020B0604020202020204" pitchFamily="34" charset="0"/>
              </a:rPr>
              <a:t>Examine the submitted documents (product version control plan, operations and distribution plan, and data user's guide).</a:t>
            </a:r>
          </a:p>
          <a:p>
            <a:pPr lvl="1" algn="just">
              <a:lnSpc>
                <a:spcPct val="150000"/>
              </a:lnSpc>
            </a:pPr>
            <a:r>
              <a:rPr lang="en-US" sz="1600" b="0" dirty="0" smtClean="0">
                <a:latin typeface="Arial" panose="020B0604020202020204" pitchFamily="34" charset="0"/>
                <a:cs typeface="Arial" panose="020B0604020202020204" pitchFamily="34" charset="0"/>
              </a:rPr>
              <a:t>Who: GPAT</a:t>
            </a:r>
          </a:p>
          <a:p>
            <a:pPr lvl="1" algn="just">
              <a:lnSpc>
                <a:spcPct val="150000"/>
              </a:lnSpc>
            </a:pPr>
            <a:r>
              <a:rPr lang="en-US" sz="1600" b="0" dirty="0" smtClean="0">
                <a:latin typeface="Arial" panose="020B0604020202020204" pitchFamily="34" charset="0"/>
                <a:cs typeface="Arial" panose="020B0604020202020204" pitchFamily="34" charset="0"/>
              </a:rPr>
              <a:t>Due: One month after GCC received the documents</a:t>
            </a:r>
          </a:p>
          <a:p>
            <a:endParaRPr lang="en-US" dirty="0"/>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186W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000" y="1473206"/>
            <a:ext cx="8915400" cy="4525963"/>
          </a:xfrm>
        </p:spPr>
        <p:txBody>
          <a:bodyPr>
            <a:normAutofit fontScale="92500" lnSpcReduction="20000"/>
          </a:bodyPr>
          <a:lstStyle/>
          <a:p>
            <a:pPr algn="just">
              <a:lnSpc>
                <a:spcPct val="150000"/>
              </a:lnSpc>
            </a:pPr>
            <a:r>
              <a:rPr lang="en-US" sz="1700" b="0" dirty="0" smtClean="0">
                <a:latin typeface="Arial" panose="020B0604020202020204" pitchFamily="34" charset="0"/>
                <a:cs typeface="Arial" panose="020B0604020202020204" pitchFamily="34" charset="0"/>
              </a:rPr>
              <a:t>Remediate any documentation and overall product issues following the Executive Panel and GPAT feedback.</a:t>
            </a:r>
          </a:p>
          <a:p>
            <a:pPr lvl="1" algn="just">
              <a:lnSpc>
                <a:spcPct val="150000"/>
              </a:lnSpc>
            </a:pPr>
            <a:r>
              <a:rPr lang="en-US" sz="1700" b="0" dirty="0" smtClean="0">
                <a:latin typeface="Arial" panose="020B0604020202020204" pitchFamily="34" charset="0"/>
                <a:cs typeface="Arial" panose="020B0604020202020204" pitchFamily="34" charset="0"/>
              </a:rPr>
              <a:t>Who: Product provider, GCC Director</a:t>
            </a:r>
          </a:p>
          <a:p>
            <a:pPr lvl="1" algn="just">
              <a:lnSpc>
                <a:spcPct val="150000"/>
              </a:lnSpc>
            </a:pPr>
            <a:r>
              <a:rPr lang="en-US" sz="1700" b="0" dirty="0" smtClean="0">
                <a:latin typeface="Arial" panose="020B0604020202020204" pitchFamily="34" charset="0"/>
                <a:cs typeface="Arial" panose="020B0604020202020204" pitchFamily="34" charset="0"/>
              </a:rPr>
              <a:t>Due: One month after receiving feedback</a:t>
            </a:r>
          </a:p>
          <a:p>
            <a:pPr algn="just">
              <a:lnSpc>
                <a:spcPct val="150000"/>
              </a:lnSpc>
            </a:pPr>
            <a:r>
              <a:rPr lang="en-US" sz="1700" b="0" dirty="0" smtClean="0">
                <a:latin typeface="Arial" panose="020B0604020202020204" pitchFamily="34" charset="0"/>
                <a:cs typeface="Arial" panose="020B0604020202020204" pitchFamily="34" charset="0"/>
              </a:rPr>
              <a:t>GPAT reviews the remediation material and decides if the requirements are now satisfied. Sends final recommendation to the GCC Director.</a:t>
            </a:r>
          </a:p>
          <a:p>
            <a:pPr lvl="1" algn="just">
              <a:lnSpc>
                <a:spcPct val="150000"/>
              </a:lnSpc>
            </a:pPr>
            <a:r>
              <a:rPr lang="en-US" sz="1700" b="0" dirty="0" smtClean="0">
                <a:latin typeface="Arial" panose="020B0604020202020204" pitchFamily="34" charset="0"/>
                <a:cs typeface="Arial" panose="020B0604020202020204" pitchFamily="34" charset="0"/>
              </a:rPr>
              <a:t>Who: GPAT and GCC Director</a:t>
            </a:r>
          </a:p>
          <a:p>
            <a:pPr lvl="1" algn="just">
              <a:lnSpc>
                <a:spcPct val="150000"/>
              </a:lnSpc>
            </a:pPr>
            <a:r>
              <a:rPr lang="en-US" sz="1700" b="0" dirty="0" smtClean="0">
                <a:latin typeface="Arial" panose="020B0604020202020204" pitchFamily="34" charset="0"/>
                <a:cs typeface="Arial" panose="020B0604020202020204" pitchFamily="34" charset="0"/>
              </a:rPr>
              <a:t>Due: Thee weeks following conclusion of the document remediation period.</a:t>
            </a:r>
          </a:p>
          <a:p>
            <a:pPr algn="just">
              <a:lnSpc>
                <a:spcPct val="150000"/>
              </a:lnSpc>
            </a:pPr>
            <a:r>
              <a:rPr lang="en-US" sz="1700" b="0" dirty="0" smtClean="0">
                <a:latin typeface="Arial" panose="020B0604020202020204" pitchFamily="34" charset="0"/>
                <a:cs typeface="Arial" panose="020B0604020202020204" pitchFamily="34" charset="0"/>
              </a:rPr>
              <a:t>GCC Director notifies the Executive Panel that the product has satisfied all the requirements for entering the </a:t>
            </a:r>
            <a:r>
              <a:rPr lang="en-US" sz="1700" dirty="0" smtClean="0">
                <a:latin typeface="Arial" panose="020B0604020202020204" pitchFamily="34" charset="0"/>
                <a:cs typeface="Arial" panose="020B0604020202020204" pitchFamily="34" charset="0"/>
              </a:rPr>
              <a:t>Operational Phase</a:t>
            </a:r>
            <a:r>
              <a:rPr lang="en-US" sz="1700" b="0" dirty="0" smtClean="0">
                <a:latin typeface="Arial" panose="020B0604020202020204" pitchFamily="34" charset="0"/>
                <a:cs typeface="Arial" panose="020B0604020202020204" pitchFamily="34" charset="0"/>
              </a:rPr>
              <a:t>.</a:t>
            </a:r>
          </a:p>
          <a:p>
            <a:pPr lvl="1" algn="just">
              <a:lnSpc>
                <a:spcPct val="150000"/>
              </a:lnSpc>
            </a:pPr>
            <a:r>
              <a:rPr lang="en-US" sz="1700" b="0" dirty="0" smtClean="0">
                <a:latin typeface="Arial" panose="020B0604020202020204" pitchFamily="34" charset="0"/>
                <a:cs typeface="Arial" panose="020B0604020202020204" pitchFamily="34" charset="0"/>
              </a:rPr>
              <a:t>Who: GCC Director</a:t>
            </a:r>
          </a:p>
          <a:p>
            <a:pPr lvl="1" algn="just">
              <a:lnSpc>
                <a:spcPct val="150000"/>
              </a:lnSpc>
            </a:pPr>
            <a:r>
              <a:rPr lang="en-US" sz="1700" b="0" dirty="0" smtClean="0">
                <a:latin typeface="Arial" panose="020B0604020202020204" pitchFamily="34" charset="0"/>
                <a:cs typeface="Arial" panose="020B0604020202020204" pitchFamily="34" charset="0"/>
              </a:rPr>
              <a:t>Due: One week following the GPAT review</a:t>
            </a:r>
          </a:p>
          <a:p>
            <a:endParaRPr lang="en-US" dirty="0"/>
          </a:p>
        </p:txBody>
      </p:sp>
      <p:sp>
        <p:nvSpPr>
          <p:cNvPr id="5" name="TextBox 4"/>
          <p:cNvSpPr txBox="1"/>
          <p:nvPr/>
        </p:nvSpPr>
        <p:spPr>
          <a:xfrm>
            <a:off x="7156727" y="6488668"/>
            <a:ext cx="1066800" cy="369332"/>
          </a:xfrm>
          <a:prstGeom prst="rect">
            <a:avLst/>
          </a:prstGeom>
          <a:noFill/>
        </p:spPr>
        <p:txBody>
          <a:bodyPr wrap="square" rtlCol="0">
            <a:spAutoFit/>
          </a:bodyPr>
          <a:lstStyle/>
          <a:p>
            <a:r>
              <a:rPr lang="en-US" sz="1800" dirty="0" smtClean="0">
                <a:solidFill>
                  <a:schemeClr val="tx1"/>
                </a:solidFill>
              </a:rPr>
              <a:t>194W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274638"/>
            <a:ext cx="8915400" cy="72078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
            </a:r>
            <a:br>
              <a:rPr lang="en-US" dirty="0" smtClean="0"/>
            </a:br>
            <a:r>
              <a:rPr lang="en-US" dirty="0" smtClean="0"/>
              <a:t>GPPA Time Profile </a:t>
            </a:r>
            <a:br>
              <a:rPr lang="en-US" dirty="0" smtClean="0"/>
            </a:br>
            <a:endParaRPr lang="en-US" dirty="0"/>
          </a:p>
        </p:txBody>
      </p:sp>
      <p:sp>
        <p:nvSpPr>
          <p:cNvPr id="3" name="Content Placeholder 2"/>
          <p:cNvSpPr>
            <a:spLocks noGrp="1"/>
          </p:cNvSpPr>
          <p:nvPr>
            <p:ph idx="1"/>
          </p:nvPr>
        </p:nvSpPr>
        <p:spPr>
          <a:xfrm>
            <a:off x="495300" y="3475618"/>
            <a:ext cx="8764447" cy="3052504"/>
          </a:xfrm>
        </p:spPr>
        <p:txBody>
          <a:bodyPr>
            <a:normAutofit fontScale="77500" lnSpcReduction="20000"/>
          </a:bodyPr>
          <a:lstStyle/>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Feedback from GPAT  [T=~ 26 W], Reason cited ..review too demanding, not aligned with local work member needs to spend extra hours.</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Go ahead from EP members [Not all  EP members reply  T= </a:t>
            </a:r>
            <a:r>
              <a:rPr lang="en-US" sz="2000" b="1" dirty="0" smtClean="0">
                <a:solidFill>
                  <a:srgbClr val="FF0000"/>
                </a:solidFill>
                <a:latin typeface="Arial" panose="020B0604020202020204" pitchFamily="34" charset="0"/>
                <a:cs typeface="Arial" panose="020B0604020202020204" pitchFamily="34" charset="0"/>
              </a:rPr>
              <a:t>Indeterminate</a:t>
            </a:r>
            <a:r>
              <a:rPr lang="en-US" sz="2000" b="1" dirty="0" smtClean="0">
                <a:latin typeface="Arial" panose="020B0604020202020204" pitchFamily="34" charset="0"/>
                <a:cs typeface="Arial" panose="020B0604020202020204" pitchFamily="34" charset="0"/>
              </a:rPr>
              <a:t>]</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Time accumulated at the end of the author of the product to make suggested changes ( </a:t>
            </a:r>
            <a:r>
              <a:rPr lang="en-US" sz="2000" b="1" dirty="0" err="1" smtClean="0">
                <a:latin typeface="Arial" panose="020B0604020202020204" pitchFamily="34" charset="0"/>
                <a:cs typeface="Arial" panose="020B0604020202020204" pitchFamily="34" charset="0"/>
              </a:rPr>
              <a:t>eg</a:t>
            </a:r>
            <a:r>
              <a:rPr lang="en-US" sz="2000" b="1" dirty="0" smtClean="0">
                <a:latin typeface="Arial" panose="020B0604020202020204" pitchFamily="34" charset="0"/>
                <a:cs typeface="Arial" panose="020B0604020202020204" pitchFamily="34" charset="0"/>
              </a:rPr>
              <a:t>. product quality stage ~10 months, Uncertainty, hosting data* ) . </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Prior to submission (  ~ 1- 2 Yrs )</a:t>
            </a:r>
          </a:p>
          <a:p>
            <a:pPr lvl="2">
              <a:buNone/>
            </a:pPr>
            <a:endParaRPr lang="en-US" dirty="0" smtClean="0"/>
          </a:p>
          <a:p>
            <a:endParaRPr lang="en-US" dirty="0"/>
          </a:p>
        </p:txBody>
      </p:sp>
      <p:sp>
        <p:nvSpPr>
          <p:cNvPr id="6" name="Rectangle 5"/>
          <p:cNvSpPr/>
          <p:nvPr/>
        </p:nvSpPr>
        <p:spPr>
          <a:xfrm>
            <a:off x="2956850" y="1333977"/>
            <a:ext cx="3606800" cy="1384995"/>
          </a:xfrm>
          <a:prstGeom prst="rect">
            <a:avLst/>
          </a:prstGeom>
        </p:spPr>
        <p:txBody>
          <a:bodyPr wrap="square">
            <a:spAutoFit/>
          </a:bodyPr>
          <a:lstStyle/>
          <a:p>
            <a:pPr>
              <a:lnSpc>
                <a:spcPct val="200000"/>
              </a:lnSpc>
            </a:pPr>
            <a:r>
              <a:rPr lang="en-US" sz="1400" dirty="0" smtClean="0">
                <a:solidFill>
                  <a:schemeClr val="tx1"/>
                </a:solidFill>
                <a:latin typeface="Arial" panose="020B0604020202020204" pitchFamily="34" charset="0"/>
                <a:cs typeface="Arial" panose="020B0604020202020204" pitchFamily="34" charset="0"/>
              </a:rPr>
              <a:t>Submission Phase    32 W</a:t>
            </a:r>
          </a:p>
          <a:p>
            <a:pPr>
              <a:lnSpc>
                <a:spcPct val="200000"/>
              </a:lnSpc>
            </a:pPr>
            <a:r>
              <a:rPr lang="en-US" sz="1400" dirty="0" smtClean="0">
                <a:solidFill>
                  <a:srgbClr val="FF0000"/>
                </a:solidFill>
                <a:latin typeface="Arial" panose="020B0604020202020204" pitchFamily="34" charset="0"/>
                <a:cs typeface="Arial" panose="020B0604020202020204" pitchFamily="34" charset="0"/>
              </a:rPr>
              <a:t>Demo Phase            138 W</a:t>
            </a:r>
          </a:p>
          <a:p>
            <a:pPr>
              <a:lnSpc>
                <a:spcPct val="200000"/>
              </a:lnSpc>
            </a:pPr>
            <a:r>
              <a:rPr lang="en-US" sz="1400" dirty="0" smtClean="0">
                <a:solidFill>
                  <a:schemeClr val="tx1"/>
                </a:solidFill>
                <a:latin typeface="Arial" panose="020B0604020202020204" pitchFamily="34" charset="0"/>
                <a:cs typeface="Arial" panose="020B0604020202020204" pitchFamily="34" charset="0"/>
              </a:rPr>
              <a:t>Pre-Op Phase            24 W</a:t>
            </a:r>
            <a:endParaRPr lang="en-US" sz="14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576323" y="2928018"/>
            <a:ext cx="3505200" cy="338554"/>
          </a:xfrm>
          <a:prstGeom prst="rect">
            <a:avLst/>
          </a:prstGeom>
          <a:noFill/>
        </p:spPr>
        <p:txBody>
          <a:bodyPr wrap="square" rtlCol="0">
            <a:spAutoFit/>
          </a:bodyPr>
          <a:lstStyle/>
          <a:p>
            <a:r>
              <a:rPr lang="en-US" sz="1400" dirty="0" smtClean="0">
                <a:solidFill>
                  <a:srgbClr val="CC0099"/>
                </a:solidFill>
              </a:rPr>
              <a:t> </a:t>
            </a:r>
            <a:r>
              <a:rPr lang="en-US" sz="1600" u="sng" dirty="0" smtClean="0">
                <a:solidFill>
                  <a:srgbClr val="CC0099"/>
                </a:solidFill>
              </a:rPr>
              <a:t>Time  taken by Individual Tasks </a:t>
            </a:r>
            <a:endParaRPr lang="en-US" sz="1600" u="sng" dirty="0">
              <a:solidFill>
                <a:srgbClr val="CC00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860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Total Time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1" y="1408820"/>
            <a:ext cx="9042238" cy="2260356"/>
          </a:xfrm>
        </p:spPr>
        <p:txBody>
          <a:bodyPr>
            <a:normAutofit/>
          </a:bodyPr>
          <a:lstStyle/>
          <a:p>
            <a:pPr>
              <a:buNone/>
            </a:pPr>
            <a:r>
              <a:rPr lang="en-US" sz="2000" b="1" u="sng" dirty="0" smtClean="0">
                <a:solidFill>
                  <a:srgbClr val="EE2D24"/>
                </a:solidFill>
              </a:rPr>
              <a:t>If all works perfectly </a:t>
            </a:r>
            <a:endParaRPr lang="en-US" sz="2000" b="1" u="sng" dirty="0" smtClean="0">
              <a:solidFill>
                <a:srgbClr val="EE2D24"/>
              </a:solidFill>
            </a:endParaRPr>
          </a:p>
          <a:p>
            <a:pPr>
              <a:buNone/>
            </a:pPr>
            <a:endParaRPr lang="en-US" sz="2000" b="1" u="sng" dirty="0" smtClean="0">
              <a:solidFill>
                <a:srgbClr val="EE2D24"/>
              </a:solidFill>
            </a:endParaRPr>
          </a:p>
          <a:p>
            <a:pPr>
              <a:lnSpc>
                <a:spcPct val="150000"/>
              </a:lnSpc>
              <a:buNone/>
            </a:pPr>
            <a:r>
              <a:rPr lang="en-US" sz="1600" b="1" dirty="0" smtClean="0">
                <a:latin typeface="Arial" panose="020B0604020202020204" pitchFamily="34" charset="0"/>
                <a:cs typeface="Arial" panose="020B0604020202020204" pitchFamily="34" charset="0"/>
              </a:rPr>
              <a:t>Total Time = 194 Weeks ~ 3.7 Yrs for the product to transition to Op state.</a:t>
            </a:r>
          </a:p>
          <a:p>
            <a:pPr>
              <a:lnSpc>
                <a:spcPct val="150000"/>
              </a:lnSpc>
              <a:buNone/>
            </a:pPr>
            <a:r>
              <a:rPr lang="en-US" sz="1600" b="1" dirty="0" smtClean="0">
                <a:latin typeface="Arial" panose="020B0604020202020204" pitchFamily="34" charset="0"/>
                <a:cs typeface="Arial" panose="020B0604020202020204" pitchFamily="34" charset="0"/>
              </a:rPr>
              <a:t>Add 1.5 yrs , time spent prior to submission , get papers published</a:t>
            </a:r>
          </a:p>
          <a:p>
            <a:pPr>
              <a:lnSpc>
                <a:spcPct val="150000"/>
              </a:lnSpc>
              <a:buNone/>
            </a:pPr>
            <a:r>
              <a:rPr lang="en-US" sz="1600" b="1" dirty="0" smtClean="0">
                <a:latin typeface="Arial" panose="020B0604020202020204" pitchFamily="34" charset="0"/>
                <a:cs typeface="Arial" panose="020B0604020202020204" pitchFamily="34" charset="0"/>
              </a:rPr>
              <a:t>Total Time ~ 3.7+1.5 = </a:t>
            </a:r>
            <a:r>
              <a:rPr lang="en-US" sz="1600" b="1" dirty="0" smtClean="0">
                <a:solidFill>
                  <a:srgbClr val="C00000"/>
                </a:solidFill>
                <a:latin typeface="Arial" panose="020B0604020202020204" pitchFamily="34" charset="0"/>
                <a:cs typeface="Arial" panose="020B0604020202020204" pitchFamily="34" charset="0"/>
              </a:rPr>
              <a:t> </a:t>
            </a:r>
            <a:r>
              <a:rPr lang="en-US" sz="1600" b="1" dirty="0" smtClean="0">
                <a:solidFill>
                  <a:srgbClr val="CC0099"/>
                </a:solidFill>
                <a:latin typeface="Arial" panose="020B0604020202020204" pitchFamily="34" charset="0"/>
                <a:cs typeface="Arial" panose="020B0604020202020204" pitchFamily="34" charset="0"/>
              </a:rPr>
              <a:t>5.2 Yrs </a:t>
            </a:r>
          </a:p>
          <a:p>
            <a:pPr>
              <a:buNone/>
            </a:pP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800525" y="4418578"/>
            <a:ext cx="7940234" cy="830997"/>
          </a:xfrm>
          <a:prstGeom prst="rect">
            <a:avLst/>
          </a:prstGeom>
          <a:noFill/>
        </p:spPr>
        <p:txBody>
          <a:bodyPr wrap="square" rtlCol="0">
            <a:spAutoFit/>
          </a:bodyPr>
          <a:lstStyle/>
          <a:p>
            <a:pPr>
              <a:lnSpc>
                <a:spcPct val="150000"/>
              </a:lnSpc>
            </a:pPr>
            <a:r>
              <a:rPr lang="en-US" sz="1600" dirty="0" smtClean="0">
                <a:solidFill>
                  <a:srgbClr val="EE2D24"/>
                </a:solidFill>
                <a:latin typeface="Arial" panose="020B0604020202020204" pitchFamily="34" charset="0"/>
                <a:cs typeface="Arial" panose="020B0604020202020204" pitchFamily="34" charset="0"/>
              </a:rPr>
              <a:t>It is envisaged that  by the time product attains full maturity  significant  life of reference instrument is spent. </a:t>
            </a:r>
            <a:endParaRPr lang="en-US" sz="1600" dirty="0">
              <a:solidFill>
                <a:srgbClr val="EE2D2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930400"/>
            <a:ext cx="8788400" cy="1661993"/>
          </a:xfrm>
          <a:prstGeom prst="rect">
            <a:avLst/>
          </a:prstGeom>
        </p:spPr>
        <p:txBody>
          <a:bodyPr wrap="square">
            <a:spAutoFit/>
          </a:bodyPr>
          <a:lstStyle/>
          <a:p>
            <a:pPr>
              <a:lnSpc>
                <a:spcPct val="150000"/>
              </a:lnSpc>
            </a:pPr>
            <a:r>
              <a:rPr lang="en-US" sz="2800" dirty="0" smtClean="0">
                <a:solidFill>
                  <a:srgbClr val="C00000"/>
                </a:solidFill>
                <a:latin typeface="Arial" pitchFamily="34" charset="0"/>
                <a:cs typeface="Arial" pitchFamily="34" charset="0"/>
              </a:rPr>
              <a:t>Action:</a:t>
            </a:r>
            <a:r>
              <a:rPr lang="en-US" sz="2000" dirty="0" smtClean="0">
                <a:solidFill>
                  <a:srgbClr val="C00000"/>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GCC to take a lead in discussing the GPPA with GSICS members to reduce the amount of time needed to move through the phases</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Exempt Clause-Alternative  to GPAT</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31799" y="2413006"/>
            <a:ext cx="8966843" cy="1696007"/>
          </a:xfrm>
          <a:prstGeom prst="rect">
            <a:avLst/>
          </a:prstGeom>
        </p:spPr>
        <p:txBody>
          <a:bodyPr/>
          <a:lstStyle/>
          <a:p>
            <a:pPr algn="just">
              <a:lnSpc>
                <a:spcPct val="150000"/>
              </a:lnSpc>
            </a:pPr>
            <a:r>
              <a:rPr lang="en-US" sz="2000" b="0" dirty="0" smtClean="0">
                <a:solidFill>
                  <a:schemeClr val="tx1"/>
                </a:solidFill>
              </a:rPr>
              <a:t>1</a:t>
            </a:r>
            <a:r>
              <a:rPr lang="en-US" sz="1600" b="0" dirty="0" smtClean="0">
                <a:solidFill>
                  <a:schemeClr val="tx1"/>
                </a:solidFill>
                <a:latin typeface="Arial" panose="020B0604020202020204" pitchFamily="34" charset="0"/>
                <a:cs typeface="Arial" panose="020B0604020202020204" pitchFamily="34" charset="0"/>
              </a:rPr>
              <a:t>.  If insufficient feedback is received from the </a:t>
            </a:r>
            <a:r>
              <a:rPr lang="en-US" sz="1600" b="0" dirty="0" smtClean="0">
                <a:solidFill>
                  <a:schemeClr val="tx1"/>
                </a:solidFill>
                <a:latin typeface="Arial" panose="020B0604020202020204" pitchFamily="34" charset="0"/>
                <a:cs typeface="Arial" panose="020B0604020202020204" pitchFamily="34" charset="0"/>
              </a:rPr>
              <a:t>beta-testers( reviewers) </a:t>
            </a:r>
            <a:r>
              <a:rPr lang="en-US" sz="1600" b="0" dirty="0" smtClean="0">
                <a:solidFill>
                  <a:schemeClr val="tx1"/>
                </a:solidFill>
                <a:latin typeface="Arial" panose="020B0604020202020204" pitchFamily="34" charset="0"/>
                <a:cs typeface="Arial" panose="020B0604020202020204" pitchFamily="34" charset="0"/>
              </a:rPr>
              <a:t>outside the GSICS algorithm development community during one year test period, GCC will make the suggestion to the EP based on the GPAT's review comments. </a:t>
            </a:r>
            <a:r>
              <a:rPr lang="en-US" sz="1600" dirty="0" smtClean="0">
                <a:solidFill>
                  <a:srgbClr val="FF0000"/>
                </a:solidFill>
                <a:latin typeface="Arial" panose="020B0604020202020204" pitchFamily="34" charset="0"/>
                <a:cs typeface="Arial" panose="020B0604020202020204" pitchFamily="34" charset="0"/>
              </a:rPr>
              <a:t>The product provider(s) should systematically seek external feedback.</a:t>
            </a:r>
            <a:endParaRPr lang="en-US" sz="2000" b="0" dirty="0" smtClean="0">
              <a:solidFill>
                <a:schemeClr val="tx1"/>
              </a:solidFill>
              <a:latin typeface="+mj-lt"/>
            </a:endParaRPr>
          </a:p>
          <a:p>
            <a:pPr algn="just">
              <a:lnSpc>
                <a:spcPct val="150000"/>
              </a:lnSpc>
            </a:pPr>
            <a:r>
              <a:rPr lang="en-US" sz="2000" b="0" dirty="0" smtClean="0">
                <a:solidFill>
                  <a:schemeClr val="tx1"/>
                </a:solidFill>
                <a:latin typeface="+mj-lt"/>
              </a:rPr>
              <a:t>2</a:t>
            </a:r>
            <a:r>
              <a:rPr lang="en-US" sz="2000" b="0" dirty="0" smtClean="0">
                <a:solidFill>
                  <a:srgbClr val="FF0000"/>
                </a:solidFill>
                <a:latin typeface="+mj-lt"/>
              </a:rPr>
              <a:t>.  </a:t>
            </a:r>
            <a:r>
              <a:rPr lang="en-US" sz="1600" b="0" dirty="0" smtClean="0">
                <a:solidFill>
                  <a:srgbClr val="FF0000"/>
                </a:solidFill>
                <a:latin typeface="Arial" panose="020B0604020202020204" pitchFamily="34" charset="0"/>
                <a:cs typeface="Arial" panose="020B0604020202020204" pitchFamily="34" charset="0"/>
              </a:rPr>
              <a:t>In case of incomplete documentation that are not considered to </a:t>
            </a:r>
            <a:br>
              <a:rPr lang="en-US" sz="1600" b="0" dirty="0" smtClean="0">
                <a:solidFill>
                  <a:srgbClr val="FF0000"/>
                </a:solidFill>
                <a:latin typeface="Arial" panose="020B0604020202020204" pitchFamily="34" charset="0"/>
                <a:cs typeface="Arial" panose="020B0604020202020204" pitchFamily="34" charset="0"/>
              </a:rPr>
            </a:br>
            <a:r>
              <a:rPr lang="en-US" sz="1600" b="0" dirty="0" smtClean="0">
                <a:solidFill>
                  <a:srgbClr val="FF0000"/>
                </a:solidFill>
                <a:latin typeface="Arial" panose="020B0604020202020204" pitchFamily="34" charset="0"/>
                <a:cs typeface="Arial" panose="020B0604020202020204" pitchFamily="34" charset="0"/>
              </a:rPr>
              <a:t>jeopardize product quality, GCC will make the suggestion to the EP based on the GPAT and users‘ feedback</a:t>
            </a:r>
            <a:r>
              <a:rPr lang="en-US" sz="1600" b="0" dirty="0" smtClean="0">
                <a:solidFill>
                  <a:schemeClr val="tx1"/>
                </a:solidFill>
                <a:latin typeface="Arial" panose="020B0604020202020204" pitchFamily="34" charset="0"/>
                <a:cs typeface="Arial" panose="020B0604020202020204" pitchFamily="34" charset="0"/>
              </a:rPr>
              <a:t>. However, all the required documentations shall be completed and submitted for review purpose in the pre-operational phase.</a:t>
            </a:r>
            <a:r>
              <a:rPr kumimoji="0" lang="en-US" sz="16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CC0099"/>
                </a:solidFill>
                <a:effectLst/>
                <a:uLnTx/>
                <a:uFillTx/>
                <a:latin typeface="+mn-lt"/>
                <a:ea typeface="+mn-ea"/>
                <a:cs typeface="+mn-cs"/>
              </a:rPr>
              <a:t>But</a:t>
            </a:r>
            <a:r>
              <a:rPr kumimoji="0" lang="en-US" sz="2400" b="1" i="0" u="none" strike="noStrike" kern="1200" cap="none" spc="0" normalizeH="0" noProof="0" dirty="0" smtClean="0">
                <a:ln>
                  <a:noFill/>
                </a:ln>
                <a:solidFill>
                  <a:srgbClr val="CC0099"/>
                </a:solidFill>
                <a:effectLst/>
                <a:uLnTx/>
                <a:uFillTx/>
                <a:latin typeface="+mn-lt"/>
                <a:ea typeface="+mn-ea"/>
                <a:cs typeface="+mn-cs"/>
              </a:rPr>
              <a:t>  feedback from users (external)  difficult to get.</a:t>
            </a:r>
            <a:endParaRPr kumimoji="0" lang="en-US" sz="2400" b="1" i="0" u="none" strike="noStrike" kern="1200" cap="none" spc="0" normalizeH="0" baseline="0" noProof="0" dirty="0">
              <a:ln>
                <a:noFill/>
              </a:ln>
              <a:solidFill>
                <a:srgbClr val="CC0099"/>
              </a:solidFill>
              <a:effectLst/>
              <a:uLnTx/>
              <a:uFillTx/>
              <a:latin typeface="+mn-lt"/>
              <a:ea typeface="+mn-ea"/>
              <a:cs typeface="+mn-cs"/>
            </a:endParaRPr>
          </a:p>
        </p:txBody>
      </p:sp>
      <p:sp>
        <p:nvSpPr>
          <p:cNvPr id="7" name="TextBox 6"/>
          <p:cNvSpPr txBox="1"/>
          <p:nvPr/>
        </p:nvSpPr>
        <p:spPr>
          <a:xfrm>
            <a:off x="692070" y="1699896"/>
            <a:ext cx="8877300" cy="369332"/>
          </a:xfrm>
          <a:prstGeom prst="rect">
            <a:avLst/>
          </a:prstGeom>
          <a:noFill/>
        </p:spPr>
        <p:txBody>
          <a:bodyPr wrap="square" rtlCol="0">
            <a:spAutoFit/>
          </a:bodyPr>
          <a:lstStyle/>
          <a:p>
            <a:r>
              <a:rPr lang="en-US" sz="1800" dirty="0" smtClean="0">
                <a:solidFill>
                  <a:srgbClr val="CC0099"/>
                </a:solidFill>
              </a:rPr>
              <a:t>This clause attempts to save time in case of a delayed response from GPAT</a:t>
            </a:r>
            <a:endParaRPr lang="en-US" sz="1800" dirty="0">
              <a:solidFill>
                <a:srgbClr val="CC00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342"/>
            <a:ext cx="8915400" cy="6614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Proposed solutions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5200" y="1651007"/>
            <a:ext cx="7576916" cy="1809823"/>
          </a:xfrm>
        </p:spPr>
        <p:txBody>
          <a:bodyPr>
            <a:normAutofit/>
          </a:bodyPr>
          <a:lstStyle/>
          <a:p>
            <a:pPr>
              <a:buNone/>
            </a:pPr>
            <a:r>
              <a:rPr lang="en-US" sz="1800" b="1" dirty="0" smtClean="0">
                <a:solidFill>
                  <a:srgbClr val="FF0000"/>
                </a:solidFill>
                <a:latin typeface="Arial" panose="020B0604020202020204" pitchFamily="34" charset="0"/>
                <a:cs typeface="Arial" panose="020B0604020202020204" pitchFamily="34" charset="0"/>
              </a:rPr>
              <a:t>Any alternate pathways need to  </a:t>
            </a:r>
            <a:endParaRPr lang="en-US" b="1" dirty="0">
              <a:solidFill>
                <a:srgbClr val="FF0000"/>
              </a:solidFill>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Preserve the inheritance from the QA4EO  </a:t>
            </a:r>
          </a:p>
          <a:p>
            <a:pPr>
              <a:lnSpc>
                <a:spcPct val="150000"/>
              </a:lnSpc>
            </a:pPr>
            <a:r>
              <a:rPr lang="en-US" sz="1600" dirty="0" smtClean="0">
                <a:latin typeface="Arial" panose="020B0604020202020204" pitchFamily="34" charset="0"/>
                <a:cs typeface="Arial" panose="020B0604020202020204" pitchFamily="34" charset="0"/>
              </a:rPr>
              <a:t>Align  with maturity index of  member  agency ( ensures minimal extra work to satisfy GPPA)</a:t>
            </a:r>
          </a:p>
          <a:p>
            <a:pPr>
              <a:lnSpc>
                <a:spcPct val="150000"/>
              </a:lnSpc>
            </a:pPr>
            <a:endParaRPr lang="en-US" sz="1600" dirty="0" smtClean="0">
              <a:latin typeface="Arial" panose="020B0604020202020204" pitchFamily="34" charset="0"/>
              <a:cs typeface="Arial" panose="020B0604020202020204" pitchFamily="34" charset="0"/>
            </a:endParaRPr>
          </a:p>
          <a:p>
            <a:pPr>
              <a:buNone/>
            </a:pPr>
            <a:endParaRPr lang="en-US" dirty="0"/>
          </a:p>
        </p:txBody>
      </p:sp>
      <p:sp>
        <p:nvSpPr>
          <p:cNvPr id="4" name="TextBox 3"/>
          <p:cNvSpPr txBox="1"/>
          <p:nvPr/>
        </p:nvSpPr>
        <p:spPr>
          <a:xfrm>
            <a:off x="1428187" y="3585301"/>
            <a:ext cx="6650942" cy="400110"/>
          </a:xfrm>
          <a:prstGeom prst="rect">
            <a:avLst/>
          </a:prstGeom>
          <a:noFill/>
        </p:spPr>
        <p:txBody>
          <a:bodyPr wrap="square" rtlCol="0">
            <a:spAutoFit/>
          </a:bodyPr>
          <a:lstStyle/>
          <a:p>
            <a:r>
              <a:rPr lang="en-US" sz="2000" dirty="0" smtClean="0">
                <a:solidFill>
                  <a:srgbClr val="CC0099"/>
                </a:solidFill>
                <a:latin typeface="Arial" panose="020B0604020202020204" pitchFamily="34" charset="0"/>
                <a:cs typeface="Arial" panose="020B0604020202020204" pitchFamily="34" charset="0"/>
              </a:rPr>
              <a:t>Parallelize  and  Optimize the processes in  GPPA</a:t>
            </a:r>
            <a:endParaRPr lang="en-US" sz="2000" dirty="0">
              <a:solidFill>
                <a:srgbClr val="CC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860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solidFill>
                  <a:schemeClr val="bg1"/>
                </a:solidFill>
                <a:latin typeface="Arial" panose="020B0604020202020204" pitchFamily="34" charset="0"/>
                <a:cs typeface="Arial" panose="020B0604020202020204" pitchFamily="34" charset="0"/>
              </a:rPr>
              <a:t>Submission Phase</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173618"/>
            <a:ext cx="7840321" cy="643535"/>
          </a:xfrm>
        </p:spPr>
        <p:txBody>
          <a:bodyPr>
            <a:noAutofit/>
          </a:bodyPr>
          <a:lstStyle/>
          <a:p>
            <a:pPr algn="just">
              <a:lnSpc>
                <a:spcPct val="150000"/>
              </a:lnSpc>
              <a:buNone/>
            </a:pPr>
            <a:r>
              <a:rPr lang="en-US" sz="1400" b="1" dirty="0" smtClean="0">
                <a:solidFill>
                  <a:srgbClr val="CC0099"/>
                </a:solidFill>
                <a:latin typeface="Arial" panose="020B0604020202020204" pitchFamily="34" charset="0"/>
                <a:cs typeface="Arial" panose="020B0604020202020204" pitchFamily="34" charset="0"/>
              </a:rPr>
              <a:t>Overlap (Parallelize )- publication with NRT monitoring and pursue long term quality monitoring. Include this as part of submission.  </a:t>
            </a:r>
            <a:endParaRPr lang="en-US" sz="1400" b="1" dirty="0">
              <a:solidFill>
                <a:srgbClr val="CC0099"/>
              </a:solidFill>
              <a:latin typeface="Arial" panose="020B0604020202020204" pitchFamily="34" charset="0"/>
              <a:cs typeface="Arial" panose="020B0604020202020204" pitchFamily="34" charset="0"/>
            </a:endParaRPr>
          </a:p>
        </p:txBody>
      </p:sp>
      <p:sp>
        <p:nvSpPr>
          <p:cNvPr id="4" name="TextBox 3"/>
          <p:cNvSpPr txBox="1"/>
          <p:nvPr/>
        </p:nvSpPr>
        <p:spPr>
          <a:xfrm>
            <a:off x="855562" y="1834394"/>
            <a:ext cx="8194876" cy="2862322"/>
          </a:xfrm>
          <a:prstGeom prst="rect">
            <a:avLst/>
          </a:prstGeom>
          <a:noFill/>
          <a:ln w="12700">
            <a:solidFill>
              <a:schemeClr val="tx1"/>
            </a:solidFill>
          </a:ln>
        </p:spPr>
        <p:txBody>
          <a:bodyPr wrap="square" rtlCol="0">
            <a:spAutoFit/>
          </a:bodyPr>
          <a:lstStyle/>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falls within the scope of GSICS.</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is distributed freely.</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is  monitored  in RAC/NRT via  a website/tool and a clear plan to monitor the bias in a long term. [Expected time is 3-6 Mo]</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An article which clearly explains the  product concept, usage is accepted in the GSICS Quarterly.</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preliminary version of the user guide and ATBD is distributed.</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clear plan of usage of the product at least by the producer is stated.</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clear plan of maturity  to be applied at the end of the producer is stated .</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Producer is encouraged to follow CF-1.5 or higher meta data conventions and  GSICS file naming conventions[ </a:t>
            </a:r>
            <a:r>
              <a:rPr lang="en-US" sz="1200" dirty="0" smtClean="0">
                <a:solidFill>
                  <a:srgbClr val="C00000"/>
                </a:solidFill>
                <a:latin typeface="Arial" panose="020B0604020202020204" pitchFamily="34" charset="0"/>
                <a:cs typeface="Arial" panose="020B0604020202020204" pitchFamily="34" charset="0"/>
              </a:rPr>
              <a:t>not a denying criterion</a:t>
            </a:r>
            <a:r>
              <a:rPr lang="en-US" sz="1200" dirty="0" smtClean="0">
                <a:solidFill>
                  <a:schemeClr val="tx1"/>
                </a:solidFill>
                <a:latin typeface="Arial" panose="020B0604020202020204" pitchFamily="34" charset="0"/>
                <a:cs typeface="Arial" panose="020B0604020202020204" pitchFamily="34" charset="0"/>
              </a:rPr>
              <a:t>] .  </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855562" y="4745123"/>
            <a:ext cx="819487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dirty="0" smtClean="0">
                <a:solidFill>
                  <a:srgbClr val="3333FF"/>
                </a:solidFill>
              </a:rPr>
              <a:t>Evidences are provided  to GRWG, GDWG Chair and Subgroup Chair via the GCC.</a:t>
            </a:r>
            <a:endParaRPr lang="en-US" sz="1200" dirty="0">
              <a:solidFill>
                <a:srgbClr val="3333FF"/>
              </a:solidFill>
            </a:endParaRPr>
          </a:p>
        </p:txBody>
      </p:sp>
      <p:sp>
        <p:nvSpPr>
          <p:cNvPr id="7" name="TextBox 6"/>
          <p:cNvSpPr txBox="1"/>
          <p:nvPr/>
        </p:nvSpPr>
        <p:spPr>
          <a:xfrm>
            <a:off x="745964" y="4986092"/>
            <a:ext cx="8414072" cy="923330"/>
          </a:xfrm>
          <a:prstGeom prst="rect">
            <a:avLst/>
          </a:prstGeom>
          <a:noFill/>
        </p:spPr>
        <p:txBody>
          <a:bodyPr wrap="square" rtlCol="0">
            <a:spAutoFit/>
          </a:bodyPr>
          <a:lstStyle/>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Upon their recommendation, Product is accepted in GSICS  and assigned Demo  maturity .  GSICS product catalog provides link to data and documents related to the product .</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Encourages worldwide usage of the Product.</a:t>
            </a:r>
            <a:endParaRPr lang="en-US" sz="12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6057900" y="6578600"/>
            <a:ext cx="2565400" cy="279400"/>
          </a:xfrm>
          <a:prstGeom prst="rect">
            <a:avLst/>
          </a:prstGeom>
          <a:noFill/>
        </p:spPr>
        <p:txBody>
          <a:bodyPr wrap="square" rtlCol="0">
            <a:spAutoFit/>
          </a:bodyPr>
          <a:lstStyle/>
          <a:p>
            <a:r>
              <a:rPr lang="en-US" sz="1200" dirty="0" smtClean="0">
                <a:solidFill>
                  <a:srgbClr val="C00000"/>
                </a:solidFill>
              </a:rPr>
              <a:t>Envisaged time save  &lt; 1 Yr</a:t>
            </a:r>
            <a:endParaRPr lang="en-US" sz="1200" dirty="0">
              <a:solidFill>
                <a:srgbClr val="C00000"/>
              </a:solidFill>
            </a:endParaRPr>
          </a:p>
        </p:txBody>
      </p:sp>
      <p:sp>
        <p:nvSpPr>
          <p:cNvPr id="9" name="TextBox 8"/>
          <p:cNvSpPr txBox="1"/>
          <p:nvPr/>
        </p:nvSpPr>
        <p:spPr>
          <a:xfrm>
            <a:off x="659757" y="5842546"/>
            <a:ext cx="8991600"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sz="1600" dirty="0" smtClean="0">
                <a:solidFill>
                  <a:schemeClr val="bg1"/>
                </a:solidFill>
              </a:rPr>
              <a:t> Product is accepted by  GSICS [ No maturity  </a:t>
            </a:r>
            <a:r>
              <a:rPr lang="en-US" sz="1600" dirty="0" err="1" smtClean="0">
                <a:solidFill>
                  <a:schemeClr val="bg1"/>
                </a:solidFill>
              </a:rPr>
              <a:t>assinged</a:t>
            </a:r>
            <a:r>
              <a:rPr lang="en-US" sz="1600" dirty="0" smtClean="0">
                <a:solidFill>
                  <a:schemeClr val="bg1"/>
                </a:solidFill>
              </a:rPr>
              <a:t>  </a:t>
            </a:r>
            <a:r>
              <a:rPr lang="en-US" sz="1600" u="sng" dirty="0" smtClean="0">
                <a:solidFill>
                  <a:schemeClr val="bg1"/>
                </a:solidFill>
              </a:rPr>
              <a:t>Rename as Acceptance Phase*** ] </a:t>
            </a:r>
            <a:endParaRPr lang="en-US" sz="1600" u="sng"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67448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solidFill>
                  <a:schemeClr val="bg1"/>
                </a:solidFill>
              </a:rPr>
              <a:t>Demo Phase</a:t>
            </a:r>
            <a:endParaRPr lang="en-US" dirty="0">
              <a:solidFill>
                <a:schemeClr val="bg1"/>
              </a:solidFill>
            </a:endParaRPr>
          </a:p>
        </p:txBody>
      </p:sp>
      <p:sp>
        <p:nvSpPr>
          <p:cNvPr id="3" name="Content Placeholder 2"/>
          <p:cNvSpPr>
            <a:spLocks noGrp="1"/>
          </p:cNvSpPr>
          <p:nvPr>
            <p:ph idx="1"/>
          </p:nvPr>
        </p:nvSpPr>
        <p:spPr>
          <a:xfrm>
            <a:off x="542242" y="1349139"/>
            <a:ext cx="9121333" cy="441116"/>
          </a:xfrm>
        </p:spPr>
        <p:txBody>
          <a:bodyPr>
            <a:normAutofit fontScale="92500"/>
          </a:bodyPr>
          <a:lstStyle/>
          <a:p>
            <a:pPr marL="0" indent="0">
              <a:buNone/>
            </a:pPr>
            <a:r>
              <a:rPr lang="en-US" sz="1400" b="1" dirty="0" smtClean="0">
                <a:solidFill>
                  <a:srgbClr val="CC0099"/>
                </a:solidFill>
                <a:latin typeface="Arial" panose="020B0604020202020204" pitchFamily="34" charset="0"/>
                <a:cs typeface="Arial" panose="020B0604020202020204" pitchFamily="34" charset="0"/>
              </a:rPr>
              <a:t>Author  wishes to attain GSICS maturity  and  follow  GSICS stated  ( Metadata,  </a:t>
            </a:r>
            <a:r>
              <a:rPr lang="en-US" sz="1400" b="1" dirty="0" err="1" smtClean="0">
                <a:solidFill>
                  <a:srgbClr val="CC0099"/>
                </a:solidFill>
                <a:latin typeface="Arial" panose="020B0604020202020204" pitchFamily="34" charset="0"/>
                <a:cs typeface="Arial" panose="020B0604020202020204" pitchFamily="34" charset="0"/>
              </a:rPr>
              <a:t>Filenaming</a:t>
            </a:r>
            <a:r>
              <a:rPr lang="en-US" sz="1400" b="1" dirty="0" smtClean="0">
                <a:solidFill>
                  <a:srgbClr val="CC0099"/>
                </a:solidFill>
                <a:latin typeface="Arial" panose="020B0604020202020204" pitchFamily="34" charset="0"/>
                <a:cs typeface="Arial" panose="020B0604020202020204" pitchFamily="34" charset="0"/>
              </a:rPr>
              <a:t> conventions etc) </a:t>
            </a:r>
            <a:r>
              <a:rPr lang="en-US" sz="1600" dirty="0" smtClean="0">
                <a:latin typeface="Arial" panose="020B0604020202020204" pitchFamily="34" charset="0"/>
                <a:cs typeface="Arial" panose="020B0604020202020204" pitchFamily="34" charset="0"/>
              </a:rPr>
              <a:t>.</a:t>
            </a:r>
          </a:p>
        </p:txBody>
      </p:sp>
      <p:sp>
        <p:nvSpPr>
          <p:cNvPr id="4" name="Content Placeholder 2"/>
          <p:cNvSpPr txBox="1">
            <a:spLocks/>
          </p:cNvSpPr>
          <p:nvPr/>
        </p:nvSpPr>
        <p:spPr bwMode="auto">
          <a:xfrm>
            <a:off x="711200" y="2425707"/>
            <a:ext cx="8915400" cy="914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783220" y="1999246"/>
            <a:ext cx="7162800" cy="3539430"/>
          </a:xfrm>
          <a:prstGeom prst="rect">
            <a:avLst/>
          </a:prstGeom>
        </p:spPr>
        <p:txBody>
          <a:bodyPr wrap="square">
            <a:spAutoFit/>
          </a:bodyPr>
          <a:lstStyle/>
          <a:p>
            <a:pPr>
              <a:lnSpc>
                <a:spcPct val="150000"/>
              </a:lnSpc>
            </a:pPr>
            <a:r>
              <a:rPr lang="en-US" sz="1400" dirty="0" smtClean="0">
                <a:solidFill>
                  <a:schemeClr val="tx1"/>
                </a:solidFill>
                <a:latin typeface="Arial" panose="020B0604020202020204" pitchFamily="34" charset="0"/>
                <a:cs typeface="Arial" panose="020B0604020202020204" pitchFamily="34" charset="0"/>
              </a:rPr>
              <a:t>Complete documents associated with GPAF Sections III.2.A (radiative transfer models) and III.2.B (cal/</a:t>
            </a:r>
            <a:r>
              <a:rPr lang="en-US" sz="1400" dirty="0" err="1" smtClean="0">
                <a:solidFill>
                  <a:schemeClr val="tx1"/>
                </a:solidFill>
                <a:latin typeface="Arial" panose="020B0604020202020204" pitchFamily="34" charset="0"/>
                <a:cs typeface="Arial" panose="020B0604020202020204" pitchFamily="34" charset="0"/>
              </a:rPr>
              <a:t>val</a:t>
            </a:r>
            <a:r>
              <a:rPr lang="en-US" sz="1400" dirty="0" smtClean="0">
                <a:solidFill>
                  <a:schemeClr val="tx1"/>
                </a:solidFill>
                <a:latin typeface="Arial" panose="020B0604020202020204" pitchFamily="34" charset="0"/>
                <a:cs typeface="Arial" panose="020B0604020202020204" pitchFamily="34" charset="0"/>
              </a:rPr>
              <a:t> supporting measurements).</a:t>
            </a:r>
          </a:p>
          <a:p>
            <a:pPr lvl="1"/>
            <a:r>
              <a:rPr lang="en-US" sz="1400" dirty="0" smtClean="0">
                <a:solidFill>
                  <a:srgbClr val="FF0000"/>
                </a:solidFill>
                <a:latin typeface="Arial" panose="020B0604020202020204" pitchFamily="34" charset="0"/>
                <a:cs typeface="Arial" panose="020B0604020202020204" pitchFamily="34" charset="0"/>
              </a:rPr>
              <a:t>Who: Product provider</a:t>
            </a:r>
          </a:p>
          <a:p>
            <a:pPr lvl="1"/>
            <a:r>
              <a:rPr lang="en-US" sz="1400" dirty="0" smtClean="0">
                <a:solidFill>
                  <a:srgbClr val="FF0000"/>
                </a:solidFill>
                <a:latin typeface="Arial" panose="020B0604020202020204" pitchFamily="34" charset="0"/>
                <a:cs typeface="Arial" panose="020B0604020202020204" pitchFamily="34" charset="0"/>
              </a:rPr>
              <a:t>Due: Six months after entering the Demonstration phase</a:t>
            </a:r>
          </a:p>
          <a:p>
            <a:pPr lvl="1"/>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Examine the submitted Product quality document. </a:t>
            </a:r>
            <a:r>
              <a:rPr lang="en-US" sz="1400" dirty="0" smtClean="0">
                <a:solidFill>
                  <a:srgbClr val="CC0099"/>
                </a:solidFill>
                <a:latin typeface="Arial" panose="020B0604020202020204" pitchFamily="34" charset="0"/>
                <a:cs typeface="Arial" panose="020B0604020202020204" pitchFamily="34" charset="0"/>
              </a:rPr>
              <a:t>***</a:t>
            </a:r>
          </a:p>
          <a:p>
            <a:pPr lvl="1"/>
            <a:r>
              <a:rPr lang="en-US" sz="1400" dirty="0" smtClean="0">
                <a:solidFill>
                  <a:srgbClr val="FF0000"/>
                </a:solidFill>
                <a:latin typeface="Arial" panose="020B0604020202020204" pitchFamily="34" charset="0"/>
                <a:cs typeface="Arial" panose="020B0604020202020204" pitchFamily="34" charset="0"/>
              </a:rPr>
              <a:t>Who: GPAT</a:t>
            </a:r>
          </a:p>
          <a:p>
            <a:pPr lvl="1"/>
            <a:r>
              <a:rPr lang="en-US" sz="1400" dirty="0" smtClean="0">
                <a:solidFill>
                  <a:srgbClr val="FF0000"/>
                </a:solidFill>
                <a:latin typeface="Arial" panose="020B0604020202020204" pitchFamily="34" charset="0"/>
                <a:cs typeface="Arial" panose="020B0604020202020204" pitchFamily="34" charset="0"/>
              </a:rPr>
              <a:t>Due: One month after GCC receives the document</a:t>
            </a:r>
          </a:p>
          <a:p>
            <a:pPr lvl="1"/>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Collect and disseminate user feedback regarding product's data usability and format</a:t>
            </a:r>
          </a:p>
          <a:p>
            <a:pPr lvl="1"/>
            <a:r>
              <a:rPr lang="en-US" sz="1400" dirty="0" smtClean="0">
                <a:solidFill>
                  <a:srgbClr val="FF0000"/>
                </a:solidFill>
                <a:latin typeface="Arial" panose="020B0604020202020204" pitchFamily="34" charset="0"/>
                <a:cs typeface="Arial" panose="020B0604020202020204" pitchFamily="34" charset="0"/>
              </a:rPr>
              <a:t>Who: Product users, GCC Director</a:t>
            </a:r>
          </a:p>
          <a:p>
            <a:pPr lvl="1"/>
            <a:r>
              <a:rPr lang="en-US" sz="1400" dirty="0" smtClean="0">
                <a:solidFill>
                  <a:srgbClr val="FF0000"/>
                </a:solidFill>
                <a:latin typeface="Arial" panose="020B0604020202020204" pitchFamily="34" charset="0"/>
                <a:cs typeface="Arial" panose="020B0604020202020204" pitchFamily="34" charset="0"/>
              </a:rPr>
              <a:t>Due: Six months after entering the Demonstration phase</a:t>
            </a:r>
          </a:p>
          <a:p>
            <a:pPr lvl="1"/>
            <a:endParaRPr lang="en-US" sz="1400" dirty="0" smtClean="0">
              <a:solidFill>
                <a:srgbClr val="FF0000"/>
              </a:solidFill>
              <a:latin typeface="Arial" panose="020B0604020202020204" pitchFamily="34" charset="0"/>
              <a:cs typeface="Arial" panose="020B0604020202020204" pitchFamily="34" charset="0"/>
            </a:endParaRPr>
          </a:p>
          <a:p>
            <a:pPr lvl="1"/>
            <a:endParaRPr lang="en-US" sz="1400" dirty="0" smtClean="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711201" y="5318806"/>
            <a:ext cx="6268334" cy="954107"/>
          </a:xfrm>
          <a:prstGeom prst="rect">
            <a:avLst/>
          </a:prstGeom>
        </p:spPr>
        <p:txBody>
          <a:bodyPr wrap="square">
            <a:spAutoFit/>
          </a:bodyPr>
          <a:lstStyle/>
          <a:p>
            <a:r>
              <a:rPr lang="en-US" sz="1400" dirty="0" smtClean="0">
                <a:solidFill>
                  <a:schemeClr val="tx1"/>
                </a:solidFill>
                <a:latin typeface="Arial" panose="020B0604020202020204" pitchFamily="34" charset="0"/>
                <a:cs typeface="Arial" panose="020B0604020202020204" pitchFamily="34" charset="0"/>
              </a:rPr>
              <a:t>Complete and submit Section III.3.A (Product quality) of the GPAF.</a:t>
            </a:r>
          </a:p>
          <a:p>
            <a:pPr lvl="1">
              <a:lnSpc>
                <a:spcPct val="150000"/>
              </a:lnSpc>
            </a:pPr>
            <a:r>
              <a:rPr lang="en-US" sz="1400" dirty="0" smtClean="0">
                <a:solidFill>
                  <a:srgbClr val="FF0000"/>
                </a:solidFill>
                <a:latin typeface="Arial" panose="020B0604020202020204" pitchFamily="34" charset="0"/>
                <a:cs typeface="Arial" panose="020B0604020202020204" pitchFamily="34" charset="0"/>
              </a:rPr>
              <a:t>Who: Product provider</a:t>
            </a:r>
          </a:p>
          <a:p>
            <a:pPr lvl="1">
              <a:lnSpc>
                <a:spcPct val="150000"/>
              </a:lnSpc>
            </a:pPr>
            <a:r>
              <a:rPr lang="en-US" sz="1400" dirty="0" smtClean="0">
                <a:solidFill>
                  <a:srgbClr val="FF0000"/>
                </a:solidFill>
                <a:latin typeface="Arial" panose="020B0604020202020204" pitchFamily="34" charset="0"/>
                <a:cs typeface="Arial" panose="020B0604020202020204" pitchFamily="34" charset="0"/>
              </a:rPr>
              <a:t>Due: Ten months after entering the Demonstration phase</a:t>
            </a:r>
          </a:p>
        </p:txBody>
      </p:sp>
      <p:sp>
        <p:nvSpPr>
          <p:cNvPr id="9" name="TextBox 8"/>
          <p:cNvSpPr txBox="1"/>
          <p:nvPr/>
        </p:nvSpPr>
        <p:spPr>
          <a:xfrm>
            <a:off x="7605932" y="2393687"/>
            <a:ext cx="2092687" cy="1892826"/>
          </a:xfrm>
          <a:prstGeom prst="rect">
            <a:avLst/>
          </a:prstGeom>
          <a:noFill/>
        </p:spPr>
        <p:txBody>
          <a:bodyPr wrap="square" rtlCol="0">
            <a:spAutoFit/>
          </a:bodyPr>
          <a:lstStyle/>
          <a:p>
            <a:pPr algn="just">
              <a:lnSpc>
                <a:spcPct val="150000"/>
              </a:lnSpc>
            </a:pPr>
            <a:r>
              <a:rPr lang="en-US" sz="1400" dirty="0" smtClean="0">
                <a:solidFill>
                  <a:schemeClr val="tx1"/>
                </a:solidFill>
                <a:latin typeface="Arial" panose="020B0604020202020204" pitchFamily="34" charset="0"/>
                <a:cs typeface="Arial" panose="020B0604020202020204" pitchFamily="34" charset="0"/>
              </a:rPr>
              <a:t>Can run </a:t>
            </a:r>
            <a:r>
              <a:rPr lang="en-US" sz="1400" dirty="0" smtClean="0">
                <a:solidFill>
                  <a:srgbClr val="FF0000"/>
                </a:solidFill>
                <a:latin typeface="Arial" panose="020B0604020202020204" pitchFamily="34" charset="0"/>
                <a:cs typeface="Arial" panose="020B0604020202020204" pitchFamily="34" charset="0"/>
              </a:rPr>
              <a:t>parallel</a:t>
            </a:r>
            <a:r>
              <a:rPr lang="en-US" sz="1400" dirty="0" smtClean="0">
                <a:solidFill>
                  <a:schemeClr val="tx1"/>
                </a:solidFill>
                <a:latin typeface="Arial" panose="020B0604020202020204" pitchFamily="34" charset="0"/>
                <a:cs typeface="Arial" panose="020B0604020202020204" pitchFamily="34" charset="0"/>
              </a:rPr>
              <a:t> with previous submission phase  since Product already on display and publicly available</a:t>
            </a:r>
            <a:r>
              <a:rPr lang="en-US" sz="1200" dirty="0" smtClean="0">
                <a:solidFill>
                  <a:schemeClr val="tx1"/>
                </a:solidFill>
              </a:rPr>
              <a:t>. </a:t>
            </a:r>
          </a:p>
          <a:p>
            <a:endParaRPr lang="en-US" sz="1200" dirty="0">
              <a:solidFill>
                <a:schemeClr val="tx1"/>
              </a:solidFill>
            </a:endParaRPr>
          </a:p>
        </p:txBody>
      </p:sp>
      <p:sp>
        <p:nvSpPr>
          <p:cNvPr id="12" name="TextBox 11"/>
          <p:cNvSpPr txBox="1"/>
          <p:nvPr/>
        </p:nvSpPr>
        <p:spPr>
          <a:xfrm>
            <a:off x="7785099" y="4506466"/>
            <a:ext cx="1878475" cy="1246495"/>
          </a:xfrm>
          <a:prstGeom prst="rect">
            <a:avLst/>
          </a:prstGeom>
          <a:noFill/>
        </p:spPr>
        <p:txBody>
          <a:bodyPr wrap="square" rtlCol="0">
            <a:spAutoFit/>
          </a:bodyPr>
          <a:lstStyle/>
          <a:p>
            <a:pPr>
              <a:lnSpc>
                <a:spcPct val="150000"/>
              </a:lnSpc>
            </a:pPr>
            <a:r>
              <a:rPr lang="en-US" sz="1400" dirty="0" smtClean="0">
                <a:solidFill>
                  <a:srgbClr val="CC0099"/>
                </a:solidFill>
                <a:latin typeface="Arial" panose="020B0604020202020204" pitchFamily="34" charset="0"/>
                <a:cs typeface="Arial" panose="020B0604020202020204" pitchFamily="34" charset="0"/>
              </a:rPr>
              <a:t>** Apply Except Clause in case of delay.</a:t>
            </a:r>
          </a:p>
          <a:p>
            <a:endParaRPr lang="en-US" sz="1200" dirty="0">
              <a:solidFill>
                <a:schemeClr val="tx1"/>
              </a:solidFill>
            </a:endParaRPr>
          </a:p>
        </p:txBody>
      </p:sp>
      <p:sp>
        <p:nvSpPr>
          <p:cNvPr id="14" name="TextBox 13"/>
          <p:cNvSpPr txBox="1"/>
          <p:nvPr/>
        </p:nvSpPr>
        <p:spPr>
          <a:xfrm>
            <a:off x="4598895" y="6519446"/>
            <a:ext cx="4047564" cy="338554"/>
          </a:xfrm>
          <a:prstGeom prst="rect">
            <a:avLst/>
          </a:prstGeom>
          <a:noFill/>
        </p:spPr>
        <p:txBody>
          <a:bodyPr wrap="square" rtlCol="0">
            <a:spAutoFit/>
          </a:bodyPr>
          <a:lstStyle/>
          <a:p>
            <a:r>
              <a:rPr lang="en-US" sz="1600" dirty="0" smtClean="0">
                <a:solidFill>
                  <a:schemeClr val="tx1"/>
                </a:solidFill>
              </a:rPr>
              <a:t>Expected Time saved  ~ 10 Mo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84609"/>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Pre-operational ( T~ 24 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0700" y="2238827"/>
            <a:ext cx="7766612" cy="735867"/>
          </a:xfrm>
        </p:spPr>
        <p:style>
          <a:lnRef idx="3">
            <a:schemeClr val="lt1"/>
          </a:lnRef>
          <a:fillRef idx="1">
            <a:schemeClr val="accent6"/>
          </a:fillRef>
          <a:effectRef idx="1">
            <a:schemeClr val="accent6"/>
          </a:effectRef>
          <a:fontRef idx="minor">
            <a:schemeClr val="lt1"/>
          </a:fontRef>
        </p:style>
        <p:txBody>
          <a:bodyPr>
            <a:normAutofit/>
          </a:bodyPr>
          <a:lstStyle/>
          <a:p>
            <a:pPr>
              <a:buNone/>
            </a:pPr>
            <a:r>
              <a:rPr lang="en-US" sz="2400" b="1" dirty="0" smtClean="0">
                <a:latin typeface="Arial" panose="020B0604020202020204" pitchFamily="34" charset="0"/>
                <a:cs typeface="Arial" panose="020B0604020202020204" pitchFamily="34" charset="0"/>
              </a:rPr>
              <a:t>Apply the except clause during the review process</a:t>
            </a:r>
            <a:r>
              <a:rPr lang="en-US" dirty="0" smtClean="0"/>
              <a:t>.</a:t>
            </a:r>
            <a:endParaRPr lang="en-US" dirty="0"/>
          </a:p>
        </p:txBody>
      </p:sp>
      <p:sp>
        <p:nvSpPr>
          <p:cNvPr id="5" name="TextBox 4"/>
          <p:cNvSpPr txBox="1"/>
          <p:nvPr/>
        </p:nvSpPr>
        <p:spPr>
          <a:xfrm>
            <a:off x="738369" y="1496349"/>
            <a:ext cx="1449247"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Optimize</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235824" y="6197600"/>
            <a:ext cx="3600076" cy="338554"/>
          </a:xfrm>
          <a:prstGeom prst="rect">
            <a:avLst/>
          </a:prstGeom>
          <a:noFill/>
        </p:spPr>
        <p:txBody>
          <a:bodyPr wrap="square" rtlCol="0">
            <a:spAutoFit/>
          </a:bodyPr>
          <a:lstStyle/>
          <a:p>
            <a:r>
              <a:rPr lang="en-US" sz="1600" dirty="0" smtClean="0">
                <a:solidFill>
                  <a:schemeClr val="tx1"/>
                </a:solidFill>
              </a:rPr>
              <a:t>Expected Time saved  ~ 4-8  W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4"/>
            <a:ext cx="8527676" cy="3926538"/>
          </a:xfrm>
        </p:spPr>
        <p:txBody>
          <a:bodyPr>
            <a:normAutofit lnSpcReduction="10000"/>
          </a:bodyPr>
          <a:lstStyle/>
          <a:p>
            <a:r>
              <a:rPr lang="en-US" sz="2800" dirty="0" smtClean="0"/>
              <a:t>Timeliness of the GPPA has been evaluated.</a:t>
            </a:r>
          </a:p>
          <a:p>
            <a:r>
              <a:rPr lang="en-US" sz="2800" dirty="0" smtClean="0"/>
              <a:t>A strategy of Parallelization and Optimization has been presented to speed up the acceptance and maturity of  products in the GPPA.</a:t>
            </a:r>
          </a:p>
          <a:p>
            <a:r>
              <a:rPr lang="en-US" sz="2800" dirty="0" smtClean="0"/>
              <a:t>It is envisaged that the new strategy would save 30% of the time.</a:t>
            </a:r>
          </a:p>
          <a:p>
            <a:r>
              <a:rPr lang="en-US" sz="2800" dirty="0" smtClean="0"/>
              <a:t>This would allow the products to remain aligned to the goals of their respective agencies and at the same time included into GSICS.</a:t>
            </a:r>
            <a:endParaRPr lang="en-US" sz="2800"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25</a:t>
            </a:fld>
            <a:endParaRPr kumimoji="0" lang="en-US"/>
          </a:p>
        </p:txBody>
      </p:sp>
      <p:sp>
        <p:nvSpPr>
          <p:cNvPr id="6" name="Title 1"/>
          <p:cNvSpPr txBox="1">
            <a:spLocks/>
          </p:cNvSpPr>
          <p:nvPr/>
        </p:nvSpPr>
        <p:spPr>
          <a:xfrm>
            <a:off x="495300" y="274638"/>
            <a:ext cx="8915400" cy="58460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rPr>
              <a:t>Conclusion</a:t>
            </a:r>
            <a:endParaRPr kumimoji="0" lang="en-US" sz="44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6953" y="2978430"/>
            <a:ext cx="2910509" cy="944214"/>
          </a:xfrm>
        </p:spPr>
        <p:txBody>
          <a:bodyPr/>
          <a:lstStyle/>
          <a:p>
            <a:pPr>
              <a:buNone/>
            </a:pPr>
            <a:r>
              <a:rPr lang="en-US" b="1" dirty="0" smtClean="0"/>
              <a:t>   THANK YOU</a:t>
            </a:r>
            <a:endParaRPr lang="en-US" b="1" dirty="0"/>
          </a:p>
        </p:txBody>
      </p:sp>
      <p:sp>
        <p:nvSpPr>
          <p:cNvPr id="4" name="Date Placeholder 3"/>
          <p:cNvSpPr>
            <a:spLocks noGrp="1"/>
          </p:cNvSpPr>
          <p:nvPr>
            <p:ph type="dt" sz="half" idx="10"/>
          </p:nvPr>
        </p:nvSpPr>
        <p:spPr/>
        <p:txBody>
          <a:bodyPr/>
          <a:lstStyle/>
          <a:p>
            <a:fld id="{7638B306-7E05-41E5-95B3-47D82EF3A9FB}" type="datetime1">
              <a:rPr lang="en-US" smtClean="0"/>
              <a:pPr/>
              <a:t>1/19/2015</a:t>
            </a:fld>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26</a:t>
            </a:fld>
            <a:endParaRPr kumimoji="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9"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61"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100"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91"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32"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44"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92"/>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80"/>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29"/>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42" y="2182830"/>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72"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31"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92"/>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7"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3" y="2322530"/>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401"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3" y="1925655"/>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67"/>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24"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55" y="5295917"/>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80"/>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30"/>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9"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32" y="3081355"/>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30"/>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42" y="3106755"/>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42"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45"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67"/>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6"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55"/>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95"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90" y="4335480"/>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92"/>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7"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403"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905"/>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67"/>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30"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70"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86"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9"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8"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26" y="5207017"/>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84"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9"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30" y="2587642"/>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501"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42"/>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30"/>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8"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76"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23"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55"/>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24"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36"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92"/>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7" y="4387867"/>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3"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92"/>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4"/>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51"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34"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11"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11"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13"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9" y="4949842"/>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4"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3"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7"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205"/>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8" y="4283092"/>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7"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60" y="3046430"/>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7"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401" y="5380055"/>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401" y="5359417"/>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67"/>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32"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30"/>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7" y="5097480"/>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7" y="5119705"/>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17"/>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55"/>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7" y="5260992"/>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24"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67"/>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55"/>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6"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55"/>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8"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53"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14" y="3376630"/>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55"/>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92"/>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5"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55"/>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64"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36"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67"/>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67"/>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63" y="2873392"/>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6"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3"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6"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6" y="3322646"/>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40"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30"/>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6"/>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55"/>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92"/>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17"/>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505"/>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2"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42"/>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3"/>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9"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8"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43" y="3313130"/>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8" y="4479942"/>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9" y="2705117"/>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80"/>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4" y="2948005"/>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4" y="3198830"/>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76" y="2435242"/>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42"/>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24"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8"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32"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7"/>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6"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9"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76"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800"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7"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9"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30" y="3886207"/>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92"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6"/>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34"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51"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8"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61" y="2527317"/>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63"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20" y="2139967"/>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8" y="3178192"/>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7" y="2132030"/>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52"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17"/>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17"/>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30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2"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30"/>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8" y="3173430"/>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1"/>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30"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6"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30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12"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5"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8"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62" y="4371992"/>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7"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67"/>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90"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94"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53"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70"/>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8"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8"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55"/>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5"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66"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20"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93"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92"/>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92"/>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94"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7"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55"/>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10"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7"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505"/>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71"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6"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700"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26" y="3695706"/>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52"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705"/>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80"/>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17"/>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90"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40"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67"/>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8" y="1225567"/>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67"/>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9"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4" y="1392255"/>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80"/>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6" y="1385905"/>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7"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32"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8" y="1439880"/>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5"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90"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66"/>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22" y="2159017"/>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905"/>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5"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52" y="2638442"/>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505"/>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74"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92"/>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72"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34"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42"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8" y="1463692"/>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17"/>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82"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17"/>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17"/>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17"/>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17"/>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18"/>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84546" y="5461017"/>
            <a:ext cx="2840237" cy="584775"/>
          </a:xfrm>
          <a:prstGeom prst="rect">
            <a:avLst/>
          </a:prstGeom>
          <a:noFill/>
        </p:spPr>
        <p:txBody>
          <a:bodyPr wrap="square" rtlCol="0">
            <a:spAutoFit/>
          </a:bodyPr>
          <a:lstStyle/>
          <a:p>
            <a:pPr eaLnBrk="0" hangingPunct="0">
              <a:defRPr/>
            </a:pPr>
            <a:r>
              <a:rPr lang="en-US" sz="1600" b="1" dirty="0">
                <a:latin typeface="+mj-lt"/>
                <a:ea typeface="+mj-ea"/>
                <a:cs typeface="+mj-cs"/>
              </a:rPr>
              <a:t>Obs.      ESA + CEOS</a:t>
            </a:r>
          </a:p>
          <a:p>
            <a:pPr eaLnBrk="0" hangingPunct="0">
              <a:defRPr/>
            </a:pPr>
            <a:r>
              <a:rPr lang="en-US" sz="1600" b="1" dirty="0">
                <a:latin typeface="+mj-lt"/>
                <a:ea typeface="+mj-ea"/>
                <a:cs typeface="+mj-cs"/>
              </a:rPr>
              <a:t>ASSO.   GPX</a:t>
            </a:r>
          </a:p>
        </p:txBody>
      </p:sp>
      <p:sp>
        <p:nvSpPr>
          <p:cNvPr id="557" name="TextBox 556"/>
          <p:cNvSpPr txBox="1"/>
          <p:nvPr/>
        </p:nvSpPr>
        <p:spPr>
          <a:xfrm>
            <a:off x="4705350" y="914417"/>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83983" y="532048"/>
            <a:ext cx="2641600" cy="520703"/>
          </a:xfrm>
          <a:prstGeom prst="rect">
            <a:avLst/>
          </a:prstGeom>
        </p:spPr>
        <p:txBody>
          <a:bodyPr>
            <a:noAutofit/>
          </a:bodyPr>
          <a:lstStyle/>
          <a:p>
            <a:pPr marL="0" marR="0" lvl="0" indent="0" defTabSz="914400" eaLnBrk="0" latinLnBrk="0" hangingPunct="0">
              <a:lnSpc>
                <a:spcPct val="100000"/>
              </a:lnSpc>
              <a:buClrTx/>
              <a:buSzTx/>
              <a:buFontTx/>
              <a:buNone/>
              <a:tabLst/>
              <a:defRPr/>
            </a:pPr>
            <a:r>
              <a:rPr lang="en-US" sz="2400" b="1" dirty="0">
                <a:latin typeface="+mj-lt"/>
                <a:ea typeface="+mj-ea"/>
                <a:cs typeface="+mj-cs"/>
              </a:rPr>
              <a:t>GSICS Members</a:t>
            </a:r>
          </a:p>
        </p:txBody>
      </p:sp>
      <p:pic>
        <p:nvPicPr>
          <p:cNvPr id="561" name="Picture 2" descr="http://www.wrcc.org/cmimages/globalExpansionTheme.jpg"/>
          <p:cNvPicPr>
            <a:picLocks noChangeAspect="1" noChangeArrowheads="1"/>
          </p:cNvPicPr>
          <p:nvPr/>
        </p:nvPicPr>
        <p:blipFill>
          <a:blip r:embed="rId384" cstate="print"/>
          <a:srcRect/>
          <a:stretch>
            <a:fillRect/>
          </a:stretch>
        </p:blipFill>
        <p:spPr bwMode="auto">
          <a:xfrm>
            <a:off x="8894762" y="0"/>
            <a:ext cx="1011238" cy="419214"/>
          </a:xfrm>
          <a:prstGeom prst="rect">
            <a:avLst/>
          </a:prstGeom>
          <a:noFill/>
        </p:spPr>
      </p:pic>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3080792" y="5969015"/>
            <a:ext cx="4076700" cy="461665"/>
          </a:xfrm>
          <a:prstGeom prst="rect">
            <a:avLst/>
          </a:prstGeom>
          <a:noFill/>
        </p:spPr>
        <p:txBody>
          <a:bodyPr wrap="square" rtlCol="0">
            <a:spAutoFit/>
          </a:bodyPr>
          <a:lstStyle/>
          <a:p>
            <a:pPr algn="ctr"/>
            <a:r>
              <a:rPr lang="en-US" sz="2400" b="1" dirty="0">
                <a:latin typeface="+mj-lt"/>
                <a:ea typeface="+mj-ea"/>
                <a:cs typeface="+mj-cs"/>
              </a:rPr>
              <a:t>14 Members Worldwide</a:t>
            </a:r>
          </a:p>
        </p:txBody>
      </p:sp>
      <p:sp>
        <p:nvSpPr>
          <p:cNvPr id="566" name="Title 1"/>
          <p:cNvSpPr txBox="1">
            <a:spLocks/>
          </p:cNvSpPr>
          <p:nvPr/>
        </p:nvSpPr>
        <p:spPr>
          <a:xfrm>
            <a:off x="495300" y="274642"/>
            <a:ext cx="8915400" cy="95408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GPRC Centers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808804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464" y="3063245"/>
            <a:ext cx="3030582" cy="476790"/>
          </a:xfrm>
        </p:spPr>
        <p:txBody>
          <a:bodyPr>
            <a:normAutofit fontScale="77500" lnSpcReduction="20000"/>
          </a:bodyPr>
          <a:lstStyle/>
          <a:p>
            <a:pPr>
              <a:buNone/>
            </a:pPr>
            <a:r>
              <a:rPr lang="en-US" sz="4000" u="sng" dirty="0" smtClean="0"/>
              <a:t>THANK YOU</a:t>
            </a:r>
            <a:endParaRPr lang="en-US" sz="4000" u="sng" dirty="0"/>
          </a:p>
        </p:txBody>
      </p:sp>
    </p:spTree>
    <p:extLst>
      <p:ext uri="{BB962C8B-B14F-4D97-AF65-F5344CB8AC3E}">
        <p14:creationId xmlns="" xmlns:p14="http://schemas.microsoft.com/office/powerpoint/2010/main" val="1751888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35" y="731838"/>
            <a:ext cx="8915400" cy="1143000"/>
          </a:xfrm>
        </p:spPr>
        <p:txBody>
          <a:bodyPr/>
          <a:lstStyle/>
          <a:p>
            <a:endParaRPr lang="en-US" dirty="0"/>
          </a:p>
        </p:txBody>
      </p:sp>
      <p:sp>
        <p:nvSpPr>
          <p:cNvPr id="3" name="Content Placeholder 2"/>
          <p:cNvSpPr>
            <a:spLocks noGrp="1"/>
          </p:cNvSpPr>
          <p:nvPr>
            <p:ph idx="1"/>
          </p:nvPr>
        </p:nvSpPr>
        <p:spPr>
          <a:xfrm>
            <a:off x="3910853" y="2864227"/>
            <a:ext cx="3471582" cy="941291"/>
          </a:xfrm>
        </p:spPr>
        <p:txBody>
          <a:bodyPr/>
          <a:lstStyle/>
          <a:p>
            <a:pPr>
              <a:buNone/>
            </a:pPr>
            <a:r>
              <a:rPr lang="en-US" b="1" dirty="0" smtClean="0"/>
              <a:t>   Backup slides</a:t>
            </a:r>
            <a:endParaRPr lang="en-US" b="1" dirty="0"/>
          </a:p>
        </p:txBody>
      </p:sp>
    </p:spTree>
    <p:extLst>
      <p:ext uri="{BB962C8B-B14F-4D97-AF65-F5344CB8AC3E}">
        <p14:creationId xmlns="" xmlns:p14="http://schemas.microsoft.com/office/powerpoint/2010/main" val="327639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338"/>
            <a:ext cx="8915400" cy="804862"/>
          </a:xfr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ormAutofit/>
          </a:bodyPr>
          <a:lstStyle/>
          <a:p>
            <a:r>
              <a:rPr lang="en-US" sz="4000" b="1" dirty="0" smtClean="0">
                <a:solidFill>
                  <a:schemeClr val="bg1"/>
                </a:solidFill>
                <a:latin typeface="Arial" pitchFamily="34" charset="0"/>
                <a:cs typeface="Arial" pitchFamily="34" charset="0"/>
              </a:rPr>
              <a:t>Challenges</a:t>
            </a:r>
            <a:endParaRPr lang="en-US" sz="40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651000" y="1866907"/>
            <a:ext cx="6235700" cy="1460493"/>
          </a:xfrm>
        </p:spPr>
        <p:txBody>
          <a:bodyPr>
            <a:normAutofit/>
          </a:bodyPr>
          <a:lstStyle/>
          <a:p>
            <a:pPr>
              <a:lnSpc>
                <a:spcPct val="200000"/>
              </a:lnSpc>
            </a:pPr>
            <a:r>
              <a:rPr lang="en-US" sz="2000" b="1" dirty="0" smtClean="0">
                <a:latin typeface="Arial" pitchFamily="34" charset="0"/>
                <a:cs typeface="Arial" pitchFamily="34" charset="0"/>
              </a:rPr>
              <a:t>Timeliness                  [ </a:t>
            </a:r>
            <a:r>
              <a:rPr lang="en-US" sz="2000" b="1" dirty="0" err="1" smtClean="0">
                <a:latin typeface="Arial" pitchFamily="34" charset="0"/>
                <a:cs typeface="Arial" pitchFamily="34" charset="0"/>
              </a:rPr>
              <a:t>Manik</a:t>
            </a:r>
            <a:r>
              <a:rPr lang="en-US" sz="2000" b="1" dirty="0" smtClean="0">
                <a:latin typeface="Arial" pitchFamily="34" charset="0"/>
                <a:cs typeface="Arial" pitchFamily="34" charset="0"/>
              </a:rPr>
              <a:t> Bali </a:t>
            </a:r>
            <a:r>
              <a:rPr lang="en-US" sz="2000" b="1" dirty="0" smtClean="0">
                <a:latin typeface="Arial" pitchFamily="34" charset="0"/>
                <a:cs typeface="Arial" pitchFamily="34" charset="0"/>
              </a:rPr>
              <a:t>]</a:t>
            </a:r>
          </a:p>
          <a:p>
            <a:pPr>
              <a:lnSpc>
                <a:spcPct val="200000"/>
              </a:lnSpc>
            </a:pPr>
            <a:r>
              <a:rPr lang="en-US" sz="2000" b="1" dirty="0" smtClean="0">
                <a:latin typeface="Arial" pitchFamily="34" charset="0"/>
                <a:cs typeface="Arial" pitchFamily="34" charset="0"/>
              </a:rPr>
              <a:t>Submission                [ Peter </a:t>
            </a:r>
            <a:r>
              <a:rPr lang="en-US" sz="2000" b="1" dirty="0" err="1" smtClean="0">
                <a:latin typeface="Arial" pitchFamily="34" charset="0"/>
                <a:cs typeface="Arial" pitchFamily="34" charset="0"/>
              </a:rPr>
              <a:t>Miu</a:t>
            </a:r>
            <a:r>
              <a:rPr lang="en-US" sz="2000" b="1" dirty="0" smtClean="0">
                <a:latin typeface="Arial" pitchFamily="34" charset="0"/>
                <a:cs typeface="Arial" pitchFamily="34" charset="0"/>
              </a:rPr>
              <a:t>   ]</a:t>
            </a:r>
            <a:endParaRPr lang="en-US"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54087"/>
          </a:xfrm>
        </p:spPr>
        <p:txBody>
          <a:bodyPr/>
          <a:lstStyle/>
          <a:p>
            <a:r>
              <a:rPr lang="en-US" dirty="0" smtClean="0"/>
              <a:t>NOAA NCDC Maturity Matrix</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57223855"/>
              </p:ext>
            </p:extLst>
          </p:nvPr>
        </p:nvGraphicFramePr>
        <p:xfrm>
          <a:off x="453082" y="916738"/>
          <a:ext cx="9452918" cy="4637909"/>
        </p:xfrm>
        <a:graphic>
          <a:graphicData uri="http://schemas.openxmlformats.org/drawingml/2006/table">
            <a:tbl>
              <a:tblPr/>
              <a:tblGrid>
                <a:gridCol w="984140"/>
                <a:gridCol w="1411463"/>
                <a:gridCol w="1411463"/>
                <a:gridCol w="1411463"/>
                <a:gridCol w="1411463"/>
                <a:gridCol w="1411463"/>
                <a:gridCol w="1411463"/>
              </a:tblGrid>
              <a:tr h="168442">
                <a:tc>
                  <a:txBody>
                    <a:bodyPr/>
                    <a:lstStyle/>
                    <a:p>
                      <a:pPr algn="ctr" rtl="0" fontAlgn="ctr"/>
                      <a:r>
                        <a:rPr lang="en-US" sz="900" b="1" i="0" u="none" strike="noStrike" dirty="0">
                          <a:solidFill>
                            <a:srgbClr val="000000"/>
                          </a:solidFill>
                          <a:effectLst/>
                          <a:latin typeface="Times New Roman" panose="02020603050405020304" pitchFamily="18" charset="0"/>
                        </a:rPr>
                        <a:t>Maturity</a:t>
                      </a:r>
                      <a:r>
                        <a:rPr lang="en-US" sz="900" b="0" i="0" u="none" strike="noStrike" dirty="0">
                          <a:solidFill>
                            <a:srgbClr val="990033"/>
                          </a:solidFill>
                          <a:effectLst/>
                          <a:latin typeface="Times New Roman" panose="02020603050405020304" pitchFamily="18" charset="0"/>
                        </a:rPr>
                        <a:t> </a:t>
                      </a:r>
                      <a:endParaRPr lang="en-US" sz="900" b="1"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Software Readiness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Metadata</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Documentation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Product Validation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Public Access</a:t>
                      </a:r>
                      <a:r>
                        <a:rPr lang="en-US" sz="900" b="1"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Utility</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r>
              <a:tr h="490679">
                <a:tc>
                  <a:txBody>
                    <a:bodyPr/>
                    <a:lstStyle/>
                    <a:p>
                      <a:pPr algn="ctr" rtl="0" fontAlgn="ctr"/>
                      <a:r>
                        <a:rPr lang="en-US" sz="900" b="1" i="0" u="none" strike="noStrike" dirty="0">
                          <a:solidFill>
                            <a:srgbClr val="000000"/>
                          </a:solidFill>
                          <a:effectLst/>
                          <a:latin typeface="Times New Roman" panose="02020603050405020304" pitchFamily="18" charset="0"/>
                        </a:rPr>
                        <a:t>1</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Conceptual development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Draft Climate Algorithm Theoretical Basis Document (C-ATBD); paper on algorithm submitted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Restricted to a select few</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424767">
                <a:tc>
                  <a:txBody>
                    <a:bodyPr/>
                    <a:lstStyle/>
                    <a:p>
                      <a:pPr algn="ctr" rtl="0" fontAlgn="ctr"/>
                      <a:r>
                        <a:rPr lang="en-US" sz="900" b="1" i="0" u="none" strike="noStrike">
                          <a:solidFill>
                            <a:srgbClr val="000000"/>
                          </a:solidFill>
                          <a:effectLst/>
                          <a:latin typeface="Times New Roman" panose="02020603050405020304" pitchFamily="18" charset="0"/>
                        </a:rPr>
                        <a:t>2</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Significant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Research grade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C-ATBD Version 1+ ; paper on algorithm reviewed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data availability to develop familiarity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or ongoing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3 </a:t>
                      </a:r>
                      <a:br>
                        <a:rPr lang="en-US" sz="900" b="1" i="0" u="none" strike="noStrike">
                          <a:solidFill>
                            <a:srgbClr val="000000"/>
                          </a:solidFill>
                          <a:effectLst/>
                          <a:latin typeface="Times New Roman" panose="02020603050405020304" pitchFamily="18" charset="0"/>
                        </a:rPr>
                      </a:b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Moderate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Research grade;  Meets int'l standards:  ISO or FGDC for collection; </a:t>
                      </a:r>
                      <a:r>
                        <a:rPr lang="en-US" sz="900" b="0" i="0" u="none" strike="noStrike" dirty="0" err="1">
                          <a:solidFill>
                            <a:srgbClr val="000000"/>
                          </a:solidFill>
                          <a:effectLst/>
                          <a:latin typeface="Times New Roman" panose="02020603050405020304" pitchFamily="18" charset="0"/>
                        </a:rPr>
                        <a:t>netCDF</a:t>
                      </a:r>
                      <a:r>
                        <a:rPr lang="en-US" sz="900" b="0" i="0" u="none" strike="noStrike" dirty="0">
                          <a:solidFill>
                            <a:srgbClr val="000000"/>
                          </a:solidFill>
                          <a:effectLst/>
                          <a:latin typeface="Times New Roman" panose="02020603050405020304" pitchFamily="18" charset="0"/>
                        </a:rPr>
                        <a:t> for file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Peer-reviewed publication on algorithm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Uncertainty estimated for select locations/times</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available; caveats required for use.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Assessments have demonstrated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4</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Some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Exists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Draft Operational Algorithm Description (OAD); Peer-reviewed publication on algorithm; paper on product submitted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Uncertainty estimated over widely distributed times/location by multiple investigators; Differences understood.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publicly available; uncertainty estimates provided; Known issues public</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May be used in applications;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886151">
                <a:tc>
                  <a:txBody>
                    <a:bodyPr/>
                    <a:lstStyle/>
                    <a:p>
                      <a:pPr algn="ctr" rtl="0" fontAlgn="ctr"/>
                      <a:r>
                        <a:rPr lang="en-US" sz="900" b="1" i="0" u="none" strike="noStrike">
                          <a:solidFill>
                            <a:srgbClr val="000000"/>
                          </a:solidFill>
                          <a:effectLst/>
                          <a:latin typeface="Times New Roman" panose="02020603050405020304" pitchFamily="18" charset="0"/>
                        </a:rPr>
                        <a:t>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 code changes expected; Stable, portable and reproducible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Complete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Review version of OAD, Peer-reviewed publications on algorithm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Consistent uncertainties estimated over most environmental conditions by multiple investigators</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archived and publicly available with associated uncertainty estimate; Known issues public. Periodically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May be used in applications by other investigators;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017975">
                <a:tc>
                  <a:txBody>
                    <a:bodyPr/>
                    <a:lstStyle/>
                    <a:p>
                      <a:pPr algn="ctr" rtl="0" fontAlgn="ctr"/>
                      <a:r>
                        <a:rPr lang="en-US" sz="900" b="1" i="0" u="none" strike="noStrike">
                          <a:solidFill>
                            <a:srgbClr val="000000"/>
                          </a:solidFill>
                          <a:effectLst/>
                          <a:latin typeface="Times New Roman" panose="02020603050405020304" pitchFamily="18" charset="0"/>
                        </a:rPr>
                        <a:t>6</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900" b="0" i="0" u="none" strike="noStrike">
                          <a:solidFill>
                            <a:srgbClr val="000000"/>
                          </a:solidFill>
                          <a:effectLst/>
                          <a:latin typeface="Times New Roman" panose="02020603050405020304" pitchFamily="18" charset="0"/>
                        </a:rPr>
                        <a:t>No code changes expected; Stable and reproducible; portable and operationally efficient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Updated and complete at file and collection level. Stable. Allows provenance tracking and reproducibility of dataset. Meets current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and OAD; Multiple peer-reviewed publications on algortihm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Observation strategy designed to reveal systematic errors through independent cross-checks, open inspection, and continuous interrogation; quantified errors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publicly available from Long-Term archive; Regularly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Used in published applications; may be used by industry;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754400936"/>
              </p:ext>
            </p:extLst>
          </p:nvPr>
        </p:nvGraphicFramePr>
        <p:xfrm>
          <a:off x="495301" y="5784252"/>
          <a:ext cx="2054141" cy="600075"/>
        </p:xfrm>
        <a:graphic>
          <a:graphicData uri="http://schemas.openxmlformats.org/drawingml/2006/table">
            <a:tbl>
              <a:tblPr/>
              <a:tblGrid>
                <a:gridCol w="843864"/>
                <a:gridCol w="1210277"/>
              </a:tblGrid>
              <a:tr h="200025">
                <a:tc>
                  <a:txBody>
                    <a:bodyPr/>
                    <a:lstStyle/>
                    <a:p>
                      <a:pPr algn="ctr" rtl="0" fontAlgn="ctr"/>
                      <a:r>
                        <a:rPr lang="en-US" sz="900" b="1" i="0" u="none" strike="noStrike" dirty="0">
                          <a:solidFill>
                            <a:srgbClr val="000000"/>
                          </a:solidFill>
                          <a:effectLst/>
                          <a:latin typeface="Times New Roman" panose="02020603050405020304" pitchFamily="18" charset="0"/>
                        </a:rPr>
                        <a:t>1 &amp;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1" i="0" u="none" strike="noStrike" dirty="0">
                          <a:solidFill>
                            <a:srgbClr val="000000"/>
                          </a:solidFill>
                          <a:effectLst/>
                          <a:latin typeface="Calibri" panose="020F0502020204030204" pitchFamily="34" charset="0"/>
                        </a:rPr>
                        <a:t>Research</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3 &amp;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35B"/>
                    </a:solidFill>
                  </a:tcPr>
                </a:tc>
                <a:tc>
                  <a:txBody>
                    <a:bodyPr/>
                    <a:lstStyle/>
                    <a:p>
                      <a:pPr algn="l" fontAlgn="b"/>
                      <a:r>
                        <a:rPr lang="en-US" sz="1100" b="1" i="0" u="none" strike="noStrike" dirty="0">
                          <a:solidFill>
                            <a:srgbClr val="000000"/>
                          </a:solidFill>
                          <a:effectLst/>
                          <a:latin typeface="Calibri" panose="020F0502020204030204" pitchFamily="34" charset="0"/>
                        </a:rPr>
                        <a:t>IOC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5 &amp;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100" b="1" i="0" u="none" strike="noStrike" dirty="0">
                          <a:solidFill>
                            <a:srgbClr val="000000"/>
                          </a:solidFill>
                          <a:effectLst/>
                          <a:latin typeface="Calibri" panose="020F0502020204030204" pitchFamily="34" charset="0"/>
                        </a:rPr>
                        <a:t>FOC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Rectangle 5"/>
          <p:cNvSpPr/>
          <p:nvPr/>
        </p:nvSpPr>
        <p:spPr>
          <a:xfrm>
            <a:off x="2001795" y="6488670"/>
            <a:ext cx="7290485" cy="369332"/>
          </a:xfrm>
          <a:prstGeom prst="rect">
            <a:avLst/>
          </a:prstGeom>
          <a:solidFill>
            <a:schemeClr val="bg1"/>
          </a:solidFill>
        </p:spPr>
        <p:txBody>
          <a:bodyPr wrap="square">
            <a:spAutoFit/>
          </a:bodyPr>
          <a:lstStyle/>
          <a:p>
            <a:r>
              <a:rPr lang="en-US" b="0" dirty="0" smtClean="0">
                <a:solidFill>
                  <a:schemeClr val="tx1"/>
                </a:solidFill>
              </a:rPr>
              <a:t>Bates</a:t>
            </a:r>
            <a:r>
              <a:rPr lang="en-US" b="0" dirty="0">
                <a:solidFill>
                  <a:schemeClr val="tx1"/>
                </a:solidFill>
              </a:rPr>
              <a:t>, J. J. and J. </a:t>
            </a:r>
            <a:r>
              <a:rPr lang="en-US" b="0" dirty="0" err="1">
                <a:solidFill>
                  <a:schemeClr val="tx1"/>
                </a:solidFill>
              </a:rPr>
              <a:t>L.Privette</a:t>
            </a:r>
            <a:r>
              <a:rPr lang="en-US" b="0" dirty="0">
                <a:solidFill>
                  <a:schemeClr val="tx1"/>
                </a:solidFill>
              </a:rPr>
              <a:t>, (2012), A maturity model for assessing the completeness of climate data records, Eos Trans. AGU, 93(44), 441</a:t>
            </a:r>
            <a:endParaRPr lang="en-US" dirty="0" smtClean="0">
              <a:solidFill>
                <a:schemeClr val="tx1"/>
              </a:solidFill>
              <a:latin typeface="Arial" panose="020B0604020202020204" pitchFamily="34" charset="0"/>
            </a:endParaRPr>
          </a:p>
          <a:p>
            <a:endParaRPr lang="en-US" dirty="0"/>
          </a:p>
        </p:txBody>
      </p:sp>
      <p:sp>
        <p:nvSpPr>
          <p:cNvPr id="7" name="Rectangle 6"/>
          <p:cNvSpPr/>
          <p:nvPr/>
        </p:nvSpPr>
        <p:spPr>
          <a:xfrm>
            <a:off x="2891484" y="5817631"/>
            <a:ext cx="4485501" cy="461665"/>
          </a:xfrm>
          <a:prstGeom prst="rect">
            <a:avLst/>
          </a:prstGeom>
          <a:solidFill>
            <a:srgbClr val="0070C0"/>
          </a:solidFill>
        </p:spPr>
        <p:txBody>
          <a:bodyPr wrap="square">
            <a:spAutoFit/>
          </a:bodyPr>
          <a:lstStyle/>
          <a:p>
            <a:r>
              <a:rPr lang="en-US" sz="1200" dirty="0" smtClean="0">
                <a:solidFill>
                  <a:srgbClr val="FFFF00"/>
                </a:solidFill>
                <a:latin typeface="Arial" panose="020B0604020202020204" pitchFamily="34" charset="0"/>
              </a:rPr>
              <a:t>Aims to assign maturity when climate products transitioned from Research to Operations</a:t>
            </a:r>
            <a:endParaRPr lang="en-US" dirty="0">
              <a:solidFill>
                <a:srgbClr val="FFFF00"/>
              </a:solidFill>
              <a:latin typeface="Arial" panose="020B0604020202020204" pitchFamily="34" charset="0"/>
            </a:endParaRPr>
          </a:p>
        </p:txBody>
      </p:sp>
      <p:sp>
        <p:nvSpPr>
          <p:cNvPr id="9" name="Rectangle 8"/>
          <p:cNvSpPr/>
          <p:nvPr/>
        </p:nvSpPr>
        <p:spPr>
          <a:xfrm>
            <a:off x="1433385" y="162383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 xmlns:p14="http://schemas.microsoft.com/office/powerpoint/2010/main" val="3058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215869"/>
            <a:ext cx="8915400" cy="1721220"/>
          </a:xfrm>
        </p:spPr>
        <p:txBody>
          <a:bodyPr>
            <a:normAutofit fontScale="70000" lnSpcReduction="20000"/>
          </a:bodyPr>
          <a:lstStyle/>
          <a:p>
            <a:r>
              <a:rPr lang="en-US" dirty="0" smtClean="0"/>
              <a:t>GCC established a broad based panel of reviewers.</a:t>
            </a:r>
          </a:p>
          <a:p>
            <a:r>
              <a:rPr lang="en-US" dirty="0" smtClean="0"/>
              <a:t>GCC ensures that each product follows the GSICS Procedure for  Product Acceptance (GPPA)</a:t>
            </a:r>
          </a:p>
          <a:p>
            <a:r>
              <a:rPr lang="en-US" dirty="0" smtClean="0"/>
              <a:t>Reviewers of GSICS product  and Newsletter articles receive letter of appreciation from WMO.</a:t>
            </a:r>
          </a:p>
          <a:p>
            <a:endParaRPr lang="en-US" dirty="0" smtClean="0"/>
          </a:p>
          <a:p>
            <a:pPr>
              <a:buNone/>
            </a:pPr>
            <a:endParaRPr lang="en-US" dirty="0" smtClean="0"/>
          </a:p>
          <a:p>
            <a:pPr>
              <a:buNone/>
            </a:pPr>
            <a:endParaRPr lang="en-US" dirty="0" smtClean="0"/>
          </a:p>
          <a:p>
            <a:endParaRPr lang="en-US" dirty="0"/>
          </a:p>
        </p:txBody>
      </p:sp>
      <p:sp>
        <p:nvSpPr>
          <p:cNvPr id="5" name="TextBox 4"/>
          <p:cNvSpPr txBox="1"/>
          <p:nvPr/>
        </p:nvSpPr>
        <p:spPr>
          <a:xfrm>
            <a:off x="3678865" y="4869712"/>
            <a:ext cx="2020186" cy="230832"/>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bwMode="auto">
          <a:xfrm>
            <a:off x="2" y="1"/>
            <a:ext cx="55499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Coordination Center, NOAA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1295402" y="584200"/>
            <a:ext cx="29845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chemeClr val="tx2"/>
                </a:solidFill>
                <a:latin typeface="+mj-lt"/>
                <a:ea typeface="+mj-ea"/>
                <a:cs typeface="+mj-cs"/>
              </a:rPr>
              <a:t>GSICS Product Promotion</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GSICS  distributes 37 Cross Calibration products in VIS and IR bands online, via product catalog</a:t>
            </a:r>
          </a:p>
          <a:p>
            <a:r>
              <a:rPr lang="en-US" dirty="0" smtClean="0"/>
              <a:t>Application of products have a positive impact on measured TOA radiances and downstream products ( </a:t>
            </a:r>
            <a:r>
              <a:rPr lang="en-US" dirty="0" err="1" smtClean="0"/>
              <a:t>eg</a:t>
            </a:r>
            <a:r>
              <a:rPr lang="en-US" dirty="0" smtClean="0"/>
              <a:t>. Level 1 ,SST).</a:t>
            </a:r>
          </a:p>
          <a:p>
            <a:r>
              <a:rPr lang="en-US" dirty="0" smtClean="0"/>
              <a:t>GCC publishes Newsletter  brand new format , with a </a:t>
            </a:r>
            <a:r>
              <a:rPr lang="en-US" dirty="0" err="1" smtClean="0"/>
              <a:t>doi</a:t>
            </a:r>
            <a:r>
              <a:rPr lang="en-US" dirty="0" smtClean="0"/>
              <a:t> number</a:t>
            </a:r>
          </a:p>
          <a:p>
            <a:r>
              <a:rPr lang="en-US" dirty="0" smtClean="0"/>
              <a:t>GCC awards certificate of appreciation backed by WMO.</a:t>
            </a:r>
          </a:p>
          <a:p>
            <a:pPr>
              <a:buNone/>
            </a:pPr>
            <a:r>
              <a:rPr lang="en-US" dirty="0" smtClean="0">
                <a:solidFill>
                  <a:srgbClr val="FF0000"/>
                </a:solidFill>
              </a:rPr>
              <a:t>       </a:t>
            </a:r>
          </a:p>
          <a:p>
            <a:pPr>
              <a:buNone/>
            </a:pPr>
            <a:r>
              <a:rPr lang="en-US" dirty="0" smtClean="0">
                <a:solidFill>
                  <a:srgbClr val="FF0000"/>
                </a:solidFill>
              </a:rPr>
              <a:t>         </a:t>
            </a:r>
            <a:r>
              <a:rPr lang="en-US" i="1" dirty="0" smtClean="0">
                <a:solidFill>
                  <a:srgbClr val="FF0000"/>
                </a:solidFill>
              </a:rPr>
              <a:t>GSICS Users Workshop to be held in Shanghai Nov 19-21 ,2014 </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77" y="673101"/>
            <a:ext cx="3574323" cy="381000"/>
          </a:xfrm>
        </p:spPr>
        <p:txBody>
          <a:bodyPr>
            <a:normAutofit fontScale="90000"/>
          </a:bodyPr>
          <a:lstStyle/>
          <a:p>
            <a:pPr algn="l"/>
            <a:r>
              <a:rPr lang="en-US" sz="2400" u="sng" dirty="0" smtClean="0"/>
              <a:t>QA4EO - Guidelines</a:t>
            </a:r>
            <a:endParaRPr lang="en-US" sz="2400" u="sng" dirty="0"/>
          </a:p>
        </p:txBody>
      </p:sp>
      <p:pic>
        <p:nvPicPr>
          <p:cNvPr id="9" name="Picture 8"/>
          <p:cNvPicPr>
            <a:picLocks noChangeAspect="1"/>
          </p:cNvPicPr>
          <p:nvPr/>
        </p:nvPicPr>
        <p:blipFill>
          <a:blip r:embed="rId2" cstate="print"/>
          <a:stretch>
            <a:fillRect/>
          </a:stretch>
        </p:blipFill>
        <p:spPr>
          <a:xfrm>
            <a:off x="1093639" y="2365474"/>
            <a:ext cx="6588077" cy="3774848"/>
          </a:xfrm>
          <a:prstGeom prst="rect">
            <a:avLst/>
          </a:prstGeom>
        </p:spPr>
      </p:pic>
      <p:sp>
        <p:nvSpPr>
          <p:cNvPr id="10" name="TextBox 9"/>
          <p:cNvSpPr txBox="1"/>
          <p:nvPr/>
        </p:nvSpPr>
        <p:spPr>
          <a:xfrm>
            <a:off x="1384300" y="6488670"/>
            <a:ext cx="2768600" cy="369332"/>
          </a:xfrm>
          <a:prstGeom prst="rect">
            <a:avLst/>
          </a:prstGeom>
          <a:noFill/>
        </p:spPr>
        <p:txBody>
          <a:bodyPr wrap="square" rtlCol="0">
            <a:spAutoFit/>
          </a:bodyPr>
          <a:lstStyle/>
          <a:p>
            <a:r>
              <a:rPr lang="en-US" sz="1800" dirty="0" smtClean="0">
                <a:solidFill>
                  <a:schemeClr val="tx1"/>
                </a:solidFill>
              </a:rPr>
              <a:t>Ref: QA4EO The Guide</a:t>
            </a:r>
            <a:endParaRPr lang="en-US" sz="1800" dirty="0">
              <a:solidFill>
                <a:schemeClr val="tx1"/>
              </a:solidFill>
            </a:endParaRPr>
          </a:p>
        </p:txBody>
      </p:sp>
      <p:sp>
        <p:nvSpPr>
          <p:cNvPr id="11" name="TextBox 10"/>
          <p:cNvSpPr txBox="1"/>
          <p:nvPr/>
        </p:nvSpPr>
        <p:spPr>
          <a:xfrm>
            <a:off x="869094" y="1453364"/>
            <a:ext cx="8167817" cy="1015663"/>
          </a:xfrm>
          <a:prstGeom prst="rect">
            <a:avLst/>
          </a:prstGeom>
          <a:noFill/>
        </p:spPr>
        <p:txBody>
          <a:bodyPr wrap="square" rtlCol="0">
            <a:spAutoFit/>
          </a:bodyPr>
          <a:lstStyle/>
          <a:p>
            <a:r>
              <a:rPr lang="en-US" sz="1400" dirty="0" smtClean="0">
                <a:solidFill>
                  <a:schemeClr val="tx1"/>
                </a:solidFill>
              </a:rPr>
              <a:t>“</a:t>
            </a:r>
          </a:p>
          <a:p>
            <a:r>
              <a:rPr lang="en-US" sz="1400" dirty="0" smtClean="0">
                <a:solidFill>
                  <a:schemeClr val="tx1"/>
                </a:solidFill>
              </a:rPr>
              <a:t>The Quality Assurance Framework for Earth Observation consist of ten distinct guidelines linked in the Guidelines Framework</a:t>
            </a:r>
          </a:p>
          <a:p>
            <a:endParaRPr lang="en-US" dirty="0">
              <a:solidFill>
                <a:schemeClr val="tx1"/>
              </a:solidFill>
            </a:endParaRPr>
          </a:p>
          <a:p>
            <a:r>
              <a:rPr lang="en-US" dirty="0" smtClean="0">
                <a:solidFill>
                  <a:schemeClr val="tx1"/>
                </a:solidFill>
              </a:rPr>
              <a:t>“</a:t>
            </a:r>
            <a:endParaRPr lang="en-US" dirty="0">
              <a:solidFill>
                <a:schemeClr val="tx1"/>
              </a:solidFill>
            </a:endParaRPr>
          </a:p>
        </p:txBody>
      </p:sp>
      <p:sp>
        <p:nvSpPr>
          <p:cNvPr id="12" name="TextBox 11"/>
          <p:cNvSpPr txBox="1"/>
          <p:nvPr/>
        </p:nvSpPr>
        <p:spPr>
          <a:xfrm>
            <a:off x="5208992" y="5657673"/>
            <a:ext cx="3962400" cy="1200329"/>
          </a:xfrm>
          <a:prstGeom prst="rect">
            <a:avLst/>
          </a:prstGeom>
          <a:noFill/>
        </p:spPr>
        <p:txBody>
          <a:bodyPr wrap="square" rtlCol="0">
            <a:spAutoFit/>
          </a:bodyPr>
          <a:lstStyle/>
          <a:p>
            <a:r>
              <a:rPr lang="en-US" sz="1200" u="sng" dirty="0" smtClean="0">
                <a:solidFill>
                  <a:schemeClr val="tx1"/>
                </a:solidFill>
              </a:rPr>
              <a:t>Guidelines address</a:t>
            </a:r>
          </a:p>
          <a:p>
            <a:endParaRPr lang="en-US" sz="1200" dirty="0">
              <a:solidFill>
                <a:schemeClr val="tx1"/>
              </a:solidFill>
            </a:endParaRPr>
          </a:p>
          <a:p>
            <a:pPr marL="628650" lvl="1" indent="-171450">
              <a:buFont typeface="Wingdings" panose="05000000000000000000" pitchFamily="2" charset="2"/>
              <a:buChar char="§"/>
            </a:pPr>
            <a:r>
              <a:rPr lang="en-US" sz="1200" dirty="0" smtClean="0">
                <a:solidFill>
                  <a:schemeClr val="tx1"/>
                </a:solidFill>
              </a:rPr>
              <a:t>Quality Indicators</a:t>
            </a:r>
          </a:p>
          <a:p>
            <a:pPr marL="628650" lvl="1" indent="-171450">
              <a:buFont typeface="Wingdings" panose="05000000000000000000" pitchFamily="2" charset="2"/>
              <a:buChar char="§"/>
            </a:pPr>
            <a:r>
              <a:rPr lang="en-US" sz="1200" dirty="0" smtClean="0">
                <a:solidFill>
                  <a:schemeClr val="tx1"/>
                </a:solidFill>
              </a:rPr>
              <a:t>Traceability</a:t>
            </a:r>
          </a:p>
          <a:p>
            <a:pPr marL="628650" lvl="1" indent="-171450">
              <a:buFont typeface="Wingdings" panose="05000000000000000000" pitchFamily="2" charset="2"/>
              <a:buChar char="§"/>
            </a:pPr>
            <a:r>
              <a:rPr lang="en-US" sz="1200" dirty="0" smtClean="0">
                <a:solidFill>
                  <a:schemeClr val="tx1"/>
                </a:solidFill>
              </a:rPr>
              <a:t>Reference (measurement)Standard</a:t>
            </a:r>
          </a:p>
          <a:p>
            <a:pPr marL="628650" lvl="1" indent="-171450">
              <a:buFont typeface="Wingdings" panose="05000000000000000000" pitchFamily="2" charset="2"/>
              <a:buChar char="§"/>
            </a:pPr>
            <a:r>
              <a:rPr lang="en-US" sz="1200" dirty="0" smtClean="0">
                <a:solidFill>
                  <a:schemeClr val="tx1"/>
                </a:solidFill>
              </a:rPr>
              <a:t>Uncertainty</a:t>
            </a:r>
            <a:endParaRPr lang="en-US" sz="1200" dirty="0">
              <a:solidFill>
                <a:schemeClr val="tx1"/>
              </a:solidFill>
            </a:endParaRPr>
          </a:p>
        </p:txBody>
      </p:sp>
      <p:sp>
        <p:nvSpPr>
          <p:cNvPr id="13"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Tree>
    <p:extLst>
      <p:ext uri="{BB962C8B-B14F-4D97-AF65-F5344CB8AC3E}">
        <p14:creationId xmlns="" xmlns:p14="http://schemas.microsoft.com/office/powerpoint/2010/main" val="127491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512758"/>
          </a:xfrm>
        </p:spPr>
        <p:txBody>
          <a:bodyPr/>
          <a:lstStyle/>
          <a:p>
            <a:pPr algn="l"/>
            <a:r>
              <a:rPr lang="en-US" sz="2000" dirty="0" smtClean="0"/>
              <a:t> </a:t>
            </a:r>
            <a:endParaRPr lang="en-US" sz="2000" dirty="0"/>
          </a:p>
        </p:txBody>
      </p:sp>
      <p:pic>
        <p:nvPicPr>
          <p:cNvPr id="5" name="Content Placeholder 4"/>
          <p:cNvPicPr>
            <a:picLocks noGrp="1" noChangeAspect="1"/>
          </p:cNvPicPr>
          <p:nvPr>
            <p:ph idx="1"/>
          </p:nvPr>
        </p:nvPicPr>
        <p:blipFill rotWithShape="1">
          <a:blip r:embed="rId2" cstate="print"/>
          <a:srcRect l="1125" t="12196" r="1713" b="3755"/>
          <a:stretch/>
        </p:blipFill>
        <p:spPr>
          <a:xfrm>
            <a:off x="1100781" y="1487629"/>
            <a:ext cx="7315200" cy="4422775"/>
          </a:xfrm>
          <a:prstGeom prst="rect">
            <a:avLst/>
          </a:prstGeom>
        </p:spPr>
      </p:pic>
      <p:sp>
        <p:nvSpPr>
          <p:cNvPr id="7"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
        <p:nvSpPr>
          <p:cNvPr id="6" name="Title 1"/>
          <p:cNvSpPr txBox="1">
            <a:spLocks/>
          </p:cNvSpPr>
          <p:nvPr/>
        </p:nvSpPr>
        <p:spPr bwMode="auto">
          <a:xfrm>
            <a:off x="311877" y="647701"/>
            <a:ext cx="3574323"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chemeClr val="tx1"/>
                </a:solidFill>
                <a:effectLst/>
                <a:uLnTx/>
                <a:uFillTx/>
                <a:latin typeface="+mj-lt"/>
                <a:ea typeface="+mj-ea"/>
                <a:cs typeface="+mj-cs"/>
              </a:rPr>
              <a:t>QA4EO – GPPA Connection</a:t>
            </a:r>
            <a:endParaRPr kumimoji="0" lang="en-US" sz="2400" b="1"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75612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Product Phases</a:t>
            </a:r>
            <a:endParaRPr lang="en-US" dirty="0"/>
          </a:p>
        </p:txBody>
      </p:sp>
      <p:sp>
        <p:nvSpPr>
          <p:cNvPr id="3" name="Content Placeholder 2"/>
          <p:cNvSpPr>
            <a:spLocks noGrp="1"/>
          </p:cNvSpPr>
          <p:nvPr>
            <p:ph idx="1"/>
          </p:nvPr>
        </p:nvSpPr>
        <p:spPr/>
        <p:txBody>
          <a:bodyPr/>
          <a:lstStyle/>
          <a:p>
            <a:r>
              <a:rPr lang="en-US" dirty="0" smtClean="0"/>
              <a:t>Submission Phase</a:t>
            </a:r>
          </a:p>
          <a:p>
            <a:endParaRPr lang="en-US" dirty="0" smtClean="0"/>
          </a:p>
          <a:p>
            <a:r>
              <a:rPr lang="en-US" dirty="0" smtClean="0"/>
              <a:t>Demonstration Phase</a:t>
            </a:r>
          </a:p>
          <a:p>
            <a:endParaRPr lang="en-US" dirty="0" smtClean="0"/>
          </a:p>
          <a:p>
            <a:r>
              <a:rPr lang="en-US" dirty="0" smtClean="0"/>
              <a:t>Pre-operational Phase</a:t>
            </a:r>
          </a:p>
          <a:p>
            <a:endParaRPr lang="en-US" dirty="0" smtClean="0"/>
          </a:p>
          <a:p>
            <a:r>
              <a:rPr lang="en-US" dirty="0" smtClean="0"/>
              <a:t>Operational Phase</a:t>
            </a:r>
            <a:endParaRPr lang="en-US" dirty="0"/>
          </a:p>
        </p:txBody>
      </p:sp>
      <p:sp>
        <p:nvSpPr>
          <p:cNvPr id="4" name="Slide Number Placeholder 3"/>
          <p:cNvSpPr>
            <a:spLocks noGrp="1"/>
          </p:cNvSpPr>
          <p:nvPr>
            <p:ph type="sldNum" sz="quarter" idx="12"/>
          </p:nvPr>
        </p:nvSpPr>
        <p:spPr>
          <a:xfrm>
            <a:off x="6934202" y="6356363"/>
            <a:ext cx="2133600" cy="365125"/>
          </a:xfrm>
          <a:prstGeom prst="rect">
            <a:avLst/>
          </a:prstGeom>
        </p:spPr>
        <p:txBody>
          <a:bodyPr/>
          <a:lstStyle/>
          <a:p>
            <a:fld id="{97323B9B-7290-46FC-ABA4-7EF70BFE4376}" type="slidenum">
              <a:rPr lang="en-US" smtClean="0"/>
              <a:pPr/>
              <a:t>37</a:t>
            </a:fld>
            <a:endParaRPr lang="en-US"/>
          </a:p>
        </p:txBody>
      </p:sp>
      <p:sp>
        <p:nvSpPr>
          <p:cNvPr id="5" name="TextBox 4"/>
          <p:cNvSpPr txBox="1"/>
          <p:nvPr/>
        </p:nvSpPr>
        <p:spPr>
          <a:xfrm>
            <a:off x="5791200" y="6553200"/>
            <a:ext cx="2032000" cy="230832"/>
          </a:xfrm>
          <a:prstGeom prst="rect">
            <a:avLst/>
          </a:prstGeom>
          <a:noFill/>
        </p:spPr>
        <p:txBody>
          <a:bodyPr wrap="square" rtlCol="0">
            <a:spAutoFit/>
          </a:bodyPr>
          <a:lstStyle/>
          <a:p>
            <a:r>
              <a:rPr lang="en-US" dirty="0" smtClean="0">
                <a:solidFill>
                  <a:schemeClr val="tx1"/>
                </a:solidFill>
              </a:rPr>
              <a:t>Credit: F. Yu, R. </a:t>
            </a:r>
            <a:r>
              <a:rPr lang="en-US" dirty="0" err="1" smtClean="0">
                <a:solidFill>
                  <a:schemeClr val="tx1"/>
                </a:solidFill>
              </a:rPr>
              <a:t>Iacovazzi</a:t>
            </a:r>
            <a:endParaRPr lang="en-US" dirty="0">
              <a:solidFill>
                <a:schemeClr val="tx1"/>
              </a:solidFill>
            </a:endParaRPr>
          </a:p>
        </p:txBody>
      </p:sp>
      <p:sp>
        <p:nvSpPr>
          <p:cNvPr id="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graphicFrame>
        <p:nvGraphicFramePr>
          <p:cNvPr id="7" name="Diagram 6"/>
          <p:cNvGraphicFramePr/>
          <p:nvPr/>
        </p:nvGraphicFramePr>
        <p:xfrm>
          <a:off x="3302000" y="12403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854700" y="3378200"/>
            <a:ext cx="1524000" cy="461665"/>
          </a:xfrm>
          <a:prstGeom prst="rect">
            <a:avLst/>
          </a:prstGeom>
          <a:no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spTree>
    <p:extLst>
      <p:ext uri="{BB962C8B-B14F-4D97-AF65-F5344CB8AC3E}">
        <p14:creationId xmlns="" xmlns:p14="http://schemas.microsoft.com/office/powerpoint/2010/main" val="3010972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dirty="0" smtClean="0">
                <a:cs typeface="Times New Roman" pitchFamily="18" charset="0"/>
              </a:rPr>
              <a:t>GPPA: Submission Phase</a:t>
            </a:r>
          </a:p>
        </p:txBody>
      </p:sp>
      <p:sp>
        <p:nvSpPr>
          <p:cNvPr id="3" name="Content Placeholder 2"/>
          <p:cNvSpPr>
            <a:spLocks noGrp="1"/>
          </p:cNvSpPr>
          <p:nvPr>
            <p:ph idx="1"/>
          </p:nvPr>
        </p:nvSpPr>
        <p:spPr>
          <a:xfrm>
            <a:off x="495300" y="1995489"/>
            <a:ext cx="8915400" cy="2627311"/>
          </a:xfrm>
        </p:spPr>
        <p:txBody>
          <a:bodyPr>
            <a:normAutofit fontScale="77500" lnSpcReduction="20000"/>
          </a:bodyPr>
          <a:lstStyle/>
          <a:p>
            <a:r>
              <a:rPr lang="en-US" dirty="0" smtClean="0"/>
              <a:t>Data provider is requested to fill out a GSICS Product Acceptance Form  ( </a:t>
            </a:r>
            <a:r>
              <a:rPr lang="en-US" dirty="0" smtClean="0">
                <a:hlinkClick r:id="rId2"/>
              </a:rPr>
              <a:t>GPAF</a:t>
            </a:r>
            <a:r>
              <a:rPr lang="en-US" dirty="0" smtClean="0"/>
              <a:t> ) and provide supporting documents </a:t>
            </a:r>
          </a:p>
          <a:p>
            <a:r>
              <a:rPr lang="en-US" dirty="0" smtClean="0"/>
              <a:t>This form requires… </a:t>
            </a:r>
          </a:p>
          <a:p>
            <a:pPr lvl="2"/>
            <a:r>
              <a:rPr lang="en-US" dirty="0"/>
              <a:t>I</a:t>
            </a:r>
            <a:r>
              <a:rPr lang="en-US" dirty="0" smtClean="0"/>
              <a:t>nformation about the provider and nature of the distribution.</a:t>
            </a:r>
          </a:p>
          <a:p>
            <a:pPr lvl="2"/>
            <a:r>
              <a:rPr lang="en-US" dirty="0" smtClean="0"/>
              <a:t>Contains a checklist of required supporting docs</a:t>
            </a:r>
          </a:p>
          <a:p>
            <a:pPr lvl="2"/>
            <a:endParaRPr lang="en-US" dirty="0"/>
          </a:p>
          <a:p>
            <a:pPr lvl="2"/>
            <a:endParaRPr lang="en-US" dirty="0" smtClean="0"/>
          </a:p>
          <a:p>
            <a:pPr marL="914400" lvl="2" indent="0">
              <a:buNone/>
            </a:pPr>
            <a:r>
              <a:rPr lang="en-US" dirty="0" smtClean="0"/>
              <a:t>     </a:t>
            </a:r>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 –Submission Phase</a:t>
            </a:r>
            <a:endParaRPr lang="en-US" dirty="0"/>
          </a:p>
        </p:txBody>
      </p:sp>
      <p:sp>
        <p:nvSpPr>
          <p:cNvPr id="16" name="Content Placeholder 15"/>
          <p:cNvSpPr>
            <a:spLocks noGrp="1"/>
          </p:cNvSpPr>
          <p:nvPr>
            <p:ph idx="1"/>
          </p:nvPr>
        </p:nvSpPr>
        <p:spPr>
          <a:xfrm>
            <a:off x="673100" y="1689106"/>
            <a:ext cx="8915400" cy="452596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pPr marL="0" indent="0">
              <a:buNone/>
            </a:pPr>
            <a:r>
              <a:rPr lang="en-US" sz="1400" dirty="0" smtClean="0"/>
              <a:t>Documents provided to GPRC Rep, GRWG and GDWG Chairs, GCC Dir and Product Users and reviewers</a:t>
            </a:r>
          </a:p>
          <a:p>
            <a:pPr marL="0" indent="0">
              <a:buNone/>
            </a:pPr>
            <a:r>
              <a:rPr lang="en-US" sz="1400" u="sng" dirty="0" smtClean="0">
                <a:hlinkClick r:id="rId2"/>
              </a:rPr>
              <a:t>GPERF</a:t>
            </a:r>
            <a:r>
              <a:rPr lang="en-US" sz="1400" dirty="0" smtClean="0"/>
              <a:t> given to GPAT members</a:t>
            </a:r>
            <a:endParaRPr lang="en-US" sz="1400"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3"/>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4" cstate="print"/>
          <a:stretch>
            <a:fillRect/>
          </a:stretch>
        </p:blipFill>
        <p:spPr>
          <a:xfrm>
            <a:off x="8253668" y="4652851"/>
            <a:ext cx="567294" cy="630349"/>
          </a:xfrm>
          <a:prstGeom prst="rect">
            <a:avLst/>
          </a:prstGeom>
        </p:spPr>
      </p:pic>
      <p:sp>
        <p:nvSpPr>
          <p:cNvPr id="17"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Tree>
    <p:extLst>
      <p:ext uri="{BB962C8B-B14F-4D97-AF65-F5344CB8AC3E}">
        <p14:creationId xmlns="" xmlns:p14="http://schemas.microsoft.com/office/powerpoint/2010/main" val="114724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413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Outline</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927100" y="1435100"/>
            <a:ext cx="8318500" cy="4495800"/>
          </a:xfrm>
        </p:spPr>
        <p:txBody>
          <a:bodyPr>
            <a:noAutofit/>
          </a:bodyPr>
          <a:lstStyle/>
          <a:p>
            <a:pPr>
              <a:lnSpc>
                <a:spcPct val="160000"/>
              </a:lnSpc>
            </a:pPr>
            <a:r>
              <a:rPr lang="en-US" sz="2000" b="1" dirty="0" smtClean="0">
                <a:latin typeface="Arial" pitchFamily="34" charset="0"/>
                <a:cs typeface="Arial" pitchFamily="34" charset="0"/>
              </a:rPr>
              <a:t>GPPA Introduction</a:t>
            </a:r>
          </a:p>
          <a:p>
            <a:pPr>
              <a:lnSpc>
                <a:spcPct val="160000"/>
              </a:lnSpc>
            </a:pPr>
            <a:r>
              <a:rPr lang="en-US" sz="2000" b="1" dirty="0" smtClean="0">
                <a:latin typeface="Arial" pitchFamily="34" charset="0"/>
                <a:cs typeface="Arial" pitchFamily="34" charset="0"/>
              </a:rPr>
              <a:t>GPPA and Timeliness</a:t>
            </a:r>
          </a:p>
          <a:p>
            <a:pPr>
              <a:lnSpc>
                <a:spcPct val="160000"/>
              </a:lnSpc>
            </a:pPr>
            <a:r>
              <a:rPr lang="en-US" sz="2000" b="1" dirty="0" smtClean="0">
                <a:latin typeface="Arial" pitchFamily="34" charset="0"/>
                <a:cs typeface="Arial" pitchFamily="34" charset="0"/>
              </a:rPr>
              <a:t>GPPA  Time Profile  [ In theory  ]</a:t>
            </a:r>
          </a:p>
          <a:p>
            <a:pPr>
              <a:lnSpc>
                <a:spcPct val="160000"/>
              </a:lnSpc>
            </a:pPr>
            <a:r>
              <a:rPr lang="en-US" sz="2000" b="1" dirty="0" smtClean="0">
                <a:latin typeface="Arial" pitchFamily="34" charset="0"/>
                <a:cs typeface="Arial" pitchFamily="34" charset="0"/>
              </a:rPr>
              <a:t>GPPA  Time Profile  [ In reality  ]</a:t>
            </a:r>
          </a:p>
          <a:p>
            <a:pPr>
              <a:lnSpc>
                <a:spcPct val="160000"/>
              </a:lnSpc>
            </a:pPr>
            <a:r>
              <a:rPr lang="en-US" sz="2000" b="1" dirty="0" smtClean="0">
                <a:latin typeface="Arial" pitchFamily="34" charset="0"/>
                <a:cs typeface="Arial" pitchFamily="34" charset="0"/>
              </a:rPr>
              <a:t>Proposed solution</a:t>
            </a:r>
          </a:p>
          <a:p>
            <a:pPr lvl="4">
              <a:lnSpc>
                <a:spcPct val="160000"/>
              </a:lnSpc>
            </a:pPr>
            <a:r>
              <a:rPr lang="en-US" b="1" dirty="0" smtClean="0">
                <a:latin typeface="Arial" pitchFamily="34" charset="0"/>
                <a:cs typeface="Arial" pitchFamily="34" charset="0"/>
              </a:rPr>
              <a:t>Submission Phase</a:t>
            </a:r>
          </a:p>
          <a:p>
            <a:pPr lvl="4">
              <a:lnSpc>
                <a:spcPct val="160000"/>
              </a:lnSpc>
            </a:pPr>
            <a:r>
              <a:rPr lang="en-US" b="1" dirty="0" smtClean="0">
                <a:latin typeface="Arial" pitchFamily="34" charset="0"/>
                <a:cs typeface="Arial" pitchFamily="34" charset="0"/>
              </a:rPr>
              <a:t>Demo Phase </a:t>
            </a:r>
          </a:p>
          <a:p>
            <a:pPr lvl="4">
              <a:lnSpc>
                <a:spcPct val="160000"/>
              </a:lnSpc>
            </a:pPr>
            <a:r>
              <a:rPr lang="en-US" b="1" dirty="0" smtClean="0">
                <a:latin typeface="Arial" pitchFamily="34" charset="0"/>
                <a:cs typeface="Arial" pitchFamily="34" charset="0"/>
              </a:rPr>
              <a:t>Pre-Op Phase</a:t>
            </a:r>
          </a:p>
          <a:p>
            <a:pPr>
              <a:lnSpc>
                <a:spcPct val="160000"/>
              </a:lnSpc>
            </a:pPr>
            <a:r>
              <a:rPr lang="en-US" sz="2000" b="1" dirty="0" smtClean="0">
                <a:solidFill>
                  <a:srgbClr val="000000"/>
                </a:solidFill>
                <a:latin typeface="Arial" pitchFamily="34" charset="0"/>
                <a:cs typeface="Arial" pitchFamily="34" charset="0"/>
              </a:rPr>
              <a:t>Conclusion</a:t>
            </a:r>
          </a:p>
          <a:p>
            <a:pPr lvl="1"/>
            <a:endParaRPr lang="en-US" sz="2000" b="1" i="1" dirty="0" smtClean="0">
              <a:solidFill>
                <a:srgbClr val="000000"/>
              </a:solidFill>
              <a:latin typeface="Arial" pitchFamily="34" charset="0"/>
              <a:cs typeface="Arial" pitchFamily="34" charset="0"/>
            </a:endParaRPr>
          </a:p>
          <a:p>
            <a:pPr marL="514350" indent="-457200">
              <a:buNone/>
            </a:pPr>
            <a:endParaRPr lang="en-US" sz="2000" b="1" i="1" dirty="0" smtClean="0">
              <a:solidFill>
                <a:srgbClr val="000000"/>
              </a:solidFill>
              <a:latin typeface="Arial" pitchFamily="34" charset="0"/>
              <a:cs typeface="Arial" pitchFamily="34" charset="0"/>
            </a:endParaRPr>
          </a:p>
          <a:p>
            <a:pPr lvl="1"/>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Maturity-Demonstration Phase</a:t>
            </a:r>
            <a:endParaRPr lang="en-US" dirty="0"/>
          </a:p>
        </p:txBody>
      </p:sp>
      <p:sp>
        <p:nvSpPr>
          <p:cNvPr id="3" name="Content Placeholder 2"/>
          <p:cNvSpPr>
            <a:spLocks noGrp="1"/>
          </p:cNvSpPr>
          <p:nvPr>
            <p:ph idx="1"/>
          </p:nvPr>
        </p:nvSpPr>
        <p:spPr>
          <a:xfrm>
            <a:off x="3746500" y="1549406"/>
            <a:ext cx="8915400" cy="4525963"/>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hlinkClick r:id="rId2"/>
            </a:endParaRPr>
          </a:p>
          <a:p>
            <a:pPr marL="0" indent="0">
              <a:buNone/>
            </a:pPr>
            <a:r>
              <a:rPr lang="en-US" u="sng" dirty="0">
                <a:hlinkClick r:id="rId2"/>
              </a:rPr>
              <a:t> </a:t>
            </a:r>
            <a:r>
              <a:rPr lang="en-US" u="sng" dirty="0" smtClean="0">
                <a:hlinkClick r:id="rId2"/>
              </a:rPr>
              <a:t>     </a:t>
            </a:r>
            <a:endParaRPr lang="en-US" dirty="0"/>
          </a:p>
          <a:p>
            <a:pPr marL="0" indent="0">
              <a:buNone/>
            </a:pPr>
            <a:endParaRPr lang="en-US" dirty="0"/>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3"/>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4"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5" cstate="print"/>
          <a:stretch>
            <a:fillRect/>
          </a:stretch>
        </p:blipFill>
        <p:spPr>
          <a:xfrm flipH="1">
            <a:off x="8282708" y="3958767"/>
            <a:ext cx="538254" cy="651370"/>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9" name="Rectangle 18"/>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reviewers</a:t>
            </a:r>
            <a:endParaRPr lang="en-US" sz="14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60129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Maturity-Preoperational Phase</a:t>
            </a:r>
            <a:endParaRPr lang="en-US" dirty="0"/>
          </a:p>
        </p:txBody>
      </p:sp>
      <p:sp>
        <p:nvSpPr>
          <p:cNvPr id="5" name="Rectangle 4"/>
          <p:cNvSpPr/>
          <p:nvPr/>
        </p:nvSpPr>
        <p:spPr>
          <a:xfrm>
            <a:off x="3054178" y="3383719"/>
            <a:ext cx="5104856"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76958" y="3383719"/>
            <a:ext cx="1548748" cy="609540"/>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82708" y="3958767"/>
            <a:ext cx="538254"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62266" y="3329906"/>
            <a:ext cx="533296"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7" name="Rectangle 16"/>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and reviewers</a:t>
            </a:r>
            <a:endParaRPr lang="en-US" sz="14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248920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5300" y="274642"/>
            <a:ext cx="8915400" cy="1069899"/>
          </a:xfrm>
        </p:spPr>
        <p:txBody>
          <a:bodyPr/>
          <a:lstStyle/>
          <a:p>
            <a:r>
              <a:rPr lang="en-US" dirty="0" smtClean="0"/>
              <a:t>GPPA - Adaptability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GPPA Exempt Clauses from Demo to Pre-Operational Phase</a:t>
            </a:r>
          </a:p>
          <a:p>
            <a:r>
              <a:rPr lang="en-US" b="0" dirty="0" smtClean="0"/>
              <a:t> If insufficient feedback is received from the beta-testers outside the GSICS algorithm development community during one year test period, GCC will make the suggestion to the EP based on the GPAT's review comments. The product provider(s) should systematically seek external feedback.</a:t>
            </a:r>
          </a:p>
          <a:p>
            <a:r>
              <a:rPr lang="en-US" b="0" dirty="0" smtClean="0"/>
              <a:t> In case of incomplete documentation that are not considered to </a:t>
            </a:r>
            <a:br>
              <a:rPr lang="en-US" b="0" dirty="0" smtClean="0"/>
            </a:br>
            <a:r>
              <a:rPr lang="en-US" b="0" dirty="0" smtClean="0"/>
              <a:t>jeopardize product quality, GCC will </a:t>
            </a:r>
            <a:br>
              <a:rPr lang="en-US" b="0" dirty="0" smtClean="0"/>
            </a:br>
            <a:r>
              <a:rPr lang="en-US" b="0" dirty="0" smtClean="0"/>
              <a:t>make the suggestion to the EP based on the GPAT and users‘ feedback. However, all the required documentations shall be completed and submitted for review purpose in the pre-operational phase.</a:t>
            </a:r>
            <a:endParaRPr lang="en-US" dirty="0"/>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6" name="TextBox 5"/>
          <p:cNvSpPr txBox="1"/>
          <p:nvPr/>
        </p:nvSpPr>
        <p:spPr>
          <a:xfrm>
            <a:off x="3441700" y="6248400"/>
            <a:ext cx="2870200" cy="307777"/>
          </a:xfrm>
          <a:prstGeom prst="rect">
            <a:avLst/>
          </a:prstGeom>
          <a:noFill/>
        </p:spPr>
        <p:txBody>
          <a:bodyPr wrap="square" rtlCol="0">
            <a:spAutoFit/>
          </a:bodyPr>
          <a:lstStyle/>
          <a:p>
            <a:r>
              <a:rPr lang="en-US" sz="1400" u="sng" dirty="0" smtClean="0">
                <a:solidFill>
                  <a:srgbClr val="C00000"/>
                </a:solidFill>
              </a:rPr>
              <a:t>Potential to save review time.</a:t>
            </a:r>
            <a:endParaRPr lang="en-US" sz="1400" u="sng"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274643"/>
            <a:ext cx="8915400" cy="908654"/>
          </a:xfrm>
        </p:spPr>
        <p:txBody>
          <a:bodyPr vert="horz" wrap="square" lIns="91440" tIns="45720" rIns="91440" bIns="45720" numCol="1" rtlCol="0" anchor="ctr" anchorCtr="0" compatLnSpc="1">
            <a:prstTxWarp prst="textNoShape">
              <a:avLst/>
            </a:prstTxWarp>
            <a:normAutofit/>
          </a:bodyPr>
          <a:lstStyle/>
          <a:p>
            <a:pPr algn="ctr"/>
            <a:r>
              <a:rPr lang="en-US" sz="3000" dirty="0"/>
              <a:t>NCDC Maturity Index</a:t>
            </a:r>
          </a:p>
        </p:txBody>
      </p:sp>
      <p:sp>
        <p:nvSpPr>
          <p:cNvPr id="3" name="Rectangle 2"/>
          <p:cNvSpPr/>
          <p:nvPr/>
        </p:nvSpPr>
        <p:spPr>
          <a:xfrm>
            <a:off x="3964354" y="1600200"/>
            <a:ext cx="5331502"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No  Code Changes expected         Data Archived, long term  and Free Access</a:t>
            </a:r>
          </a:p>
          <a:p>
            <a:r>
              <a:rPr lang="en-US" sz="1000" dirty="0">
                <a:solidFill>
                  <a:schemeClr val="tx1"/>
                </a:solidFill>
              </a:rPr>
              <a:t>C          ATBD Peer-Publications        Metadata with data file. reproducibility</a:t>
            </a:r>
          </a:p>
          <a:p>
            <a:r>
              <a:rPr lang="en-US" sz="1000" dirty="0">
                <a:solidFill>
                  <a:schemeClr val="tx1"/>
                </a:solidFill>
              </a:rPr>
              <a:t>            Strategy designed to reveal systematic errors, Data  may be used</a:t>
            </a:r>
          </a:p>
        </p:txBody>
      </p:sp>
      <p:sp>
        <p:nvSpPr>
          <p:cNvPr id="6" name="Rectangle 5"/>
          <p:cNvSpPr/>
          <p:nvPr/>
        </p:nvSpPr>
        <p:spPr>
          <a:xfrm>
            <a:off x="4191000" y="2258568"/>
            <a:ext cx="5104856" cy="566057"/>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Minimal Code Changes expected         Data Archived and Free Access</a:t>
            </a:r>
          </a:p>
          <a:p>
            <a:r>
              <a:rPr lang="en-US" sz="1000" dirty="0">
                <a:solidFill>
                  <a:schemeClr val="tx1"/>
                </a:solidFill>
              </a:rPr>
              <a:t>C          ATBD Peer-Publications        Metadata with data file. reproducibility</a:t>
            </a:r>
          </a:p>
          <a:p>
            <a:r>
              <a:rPr lang="en-US" sz="1000" dirty="0">
                <a:solidFill>
                  <a:schemeClr val="tx1"/>
                </a:solidFill>
              </a:rPr>
              <a:t>            Wide  Uncertainty Analysis (investigators. Space &amp; Time),  Data  may be used</a:t>
            </a:r>
          </a:p>
        </p:txBody>
      </p:sp>
      <p:sp>
        <p:nvSpPr>
          <p:cNvPr id="7" name="Rectangle 6"/>
          <p:cNvSpPr/>
          <p:nvPr/>
        </p:nvSpPr>
        <p:spPr>
          <a:xfrm>
            <a:off x="4738728" y="2879552"/>
            <a:ext cx="4557128" cy="566057"/>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Some Code Changes expected         Data Archived and Free Access</a:t>
            </a:r>
          </a:p>
          <a:p>
            <a:r>
              <a:rPr lang="en-US" sz="1000" dirty="0">
                <a:solidFill>
                  <a:schemeClr val="tx1"/>
                </a:solidFill>
              </a:rPr>
              <a:t>           ATBD Peer-Publications        Metadata with data file. reproducibility</a:t>
            </a:r>
          </a:p>
          <a:p>
            <a:r>
              <a:rPr lang="en-US" sz="1000" dirty="0">
                <a:solidFill>
                  <a:schemeClr val="tx1"/>
                </a:solidFill>
              </a:rPr>
              <a:t>            Wide  Uncertainty Analysis ( Space &amp; Time) Data  may be used</a:t>
            </a:r>
          </a:p>
        </p:txBody>
      </p:sp>
      <p:sp>
        <p:nvSpPr>
          <p:cNvPr id="8" name="Rectangle 7"/>
          <p:cNvSpPr/>
          <p:nvPr/>
        </p:nvSpPr>
        <p:spPr>
          <a:xfrm>
            <a:off x="5791200" y="4233672"/>
            <a:ext cx="3504657" cy="566057"/>
          </a:xfrm>
          <a:prstGeom prst="rect">
            <a:avLst/>
          </a:prstGeom>
          <a:gradFill flip="none" rotWithShape="1">
            <a:gsLst>
              <a:gs pos="47000">
                <a:srgbClr val="905EB5"/>
              </a:gs>
              <a:gs pos="0">
                <a:schemeClr val="bg1">
                  <a:alpha val="0"/>
                </a:schemeClr>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Code Changes expected</a:t>
            </a:r>
            <a:r>
              <a:rPr lang="en-US" dirty="0">
                <a:solidFill>
                  <a:schemeClr val="tx1"/>
                </a:solidFill>
              </a:rPr>
              <a:t>   </a:t>
            </a:r>
            <a:r>
              <a:rPr lang="en-US" sz="1000" dirty="0">
                <a:solidFill>
                  <a:schemeClr val="tx1"/>
                </a:solidFill>
              </a:rPr>
              <a:t>Restricted Access</a:t>
            </a:r>
          </a:p>
          <a:p>
            <a:r>
              <a:rPr lang="en-US" sz="1000" dirty="0">
                <a:solidFill>
                  <a:schemeClr val="tx1"/>
                </a:solidFill>
              </a:rPr>
              <a:t>C ATBD rev-Publications     Research Grade S</a:t>
            </a:r>
          </a:p>
          <a:p>
            <a:r>
              <a:rPr lang="en-US" sz="1000" dirty="0">
                <a:solidFill>
                  <a:schemeClr val="tx1"/>
                </a:solidFill>
              </a:rPr>
              <a:t>                           Simple Validation</a:t>
            </a:r>
          </a:p>
        </p:txBody>
      </p:sp>
      <p:sp>
        <p:nvSpPr>
          <p:cNvPr id="10" name="Rectangle 9"/>
          <p:cNvSpPr/>
          <p:nvPr/>
        </p:nvSpPr>
        <p:spPr>
          <a:xfrm>
            <a:off x="5145698" y="3575304"/>
            <a:ext cx="4150158" cy="566057"/>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Moderate Code Changes expected         Free Access</a:t>
            </a:r>
          </a:p>
          <a:p>
            <a:r>
              <a:rPr lang="en-US" sz="1000" dirty="0">
                <a:solidFill>
                  <a:schemeClr val="tx1"/>
                </a:solidFill>
              </a:rPr>
              <a:t>C          ATBD Peer-Publications                         Meets Intl. Standards</a:t>
            </a:r>
          </a:p>
          <a:p>
            <a:r>
              <a:rPr lang="en-US" sz="1000" dirty="0">
                <a:solidFill>
                  <a:schemeClr val="tx1"/>
                </a:solidFill>
              </a:rPr>
              <a:t>                                       Limited  Uncertainty Analysis and Use of data </a:t>
            </a:r>
          </a:p>
        </p:txBody>
      </p:sp>
      <p:sp>
        <p:nvSpPr>
          <p:cNvPr id="11" name="Rectangle 10"/>
          <p:cNvSpPr/>
          <p:nvPr/>
        </p:nvSpPr>
        <p:spPr>
          <a:xfrm>
            <a:off x="6172201" y="4892040"/>
            <a:ext cx="3123657" cy="566057"/>
          </a:xfrm>
          <a:prstGeom prst="rect">
            <a:avLst/>
          </a:prstGeom>
          <a:gradFill flip="none" rotWithShape="1">
            <a:gsLst>
              <a:gs pos="49000">
                <a:srgbClr val="E93EB0"/>
              </a:gs>
              <a:gs pos="0">
                <a:schemeClr val="bg1">
                  <a:alpha val="0"/>
                </a:schemeClr>
              </a:gs>
              <a:gs pos="100000">
                <a:srgbClr val="E200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Conceptualization                    Restricted Access</a:t>
            </a:r>
          </a:p>
          <a:p>
            <a:r>
              <a:rPr lang="en-US" sz="1000" dirty="0">
                <a:solidFill>
                  <a:schemeClr val="tx1"/>
                </a:solidFill>
              </a:rPr>
              <a:t>Draft ATBD sub- Publications    Little Meta Data</a:t>
            </a:r>
          </a:p>
          <a:p>
            <a:r>
              <a:rPr lang="en-US" sz="1000" dirty="0">
                <a:solidFill>
                  <a:schemeClr val="tx1"/>
                </a:solidFill>
              </a:rPr>
              <a:t>                      Un validated Product</a:t>
            </a:r>
          </a:p>
        </p:txBody>
      </p:sp>
      <p:sp>
        <p:nvSpPr>
          <p:cNvPr id="13" name="Rectangle 12"/>
          <p:cNvSpPr/>
          <p:nvPr/>
        </p:nvSpPr>
        <p:spPr>
          <a:xfrm>
            <a:off x="3596953" y="1600200"/>
            <a:ext cx="734807" cy="566057"/>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 name="Rectangle 13"/>
          <p:cNvSpPr/>
          <p:nvPr/>
        </p:nvSpPr>
        <p:spPr>
          <a:xfrm>
            <a:off x="3189980" y="2258568"/>
            <a:ext cx="1548748" cy="566057"/>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Rectangle 14"/>
          <p:cNvSpPr/>
          <p:nvPr/>
        </p:nvSpPr>
        <p:spPr>
          <a:xfrm>
            <a:off x="2783010" y="2943560"/>
            <a:ext cx="2362688" cy="566057"/>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p:cNvSpPr/>
          <p:nvPr/>
        </p:nvSpPr>
        <p:spPr>
          <a:xfrm>
            <a:off x="1969070" y="4233672"/>
            <a:ext cx="3990568" cy="566057"/>
          </a:xfrm>
          <a:custGeom>
            <a:avLst/>
            <a:gdLst/>
            <a:ahLst/>
            <a:cxnLst/>
            <a:rect l="l" t="t" r="r" b="b"/>
            <a:pathLst>
              <a:path w="3990568" h="594360">
                <a:moveTo>
                  <a:pt x="367404" y="0"/>
                </a:moveTo>
                <a:lnTo>
                  <a:pt x="3623165" y="0"/>
                </a:lnTo>
                <a:lnTo>
                  <a:pt x="3990568" y="594360"/>
                </a:lnTo>
                <a:lnTo>
                  <a:pt x="0" y="59436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Rectangle 16"/>
          <p:cNvSpPr/>
          <p:nvPr/>
        </p:nvSpPr>
        <p:spPr>
          <a:xfrm>
            <a:off x="2376040" y="3575304"/>
            <a:ext cx="3176628" cy="566057"/>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Rectangle 17"/>
          <p:cNvSpPr/>
          <p:nvPr/>
        </p:nvSpPr>
        <p:spPr>
          <a:xfrm>
            <a:off x="1562100" y="4892040"/>
            <a:ext cx="4804508" cy="566057"/>
          </a:xfrm>
          <a:custGeom>
            <a:avLst/>
            <a:gdLst/>
            <a:ahLst/>
            <a:cxnLst/>
            <a:rect l="l" t="t" r="r" b="b"/>
            <a:pathLst>
              <a:path w="4804508" h="594360">
                <a:moveTo>
                  <a:pt x="367404" y="0"/>
                </a:moveTo>
                <a:lnTo>
                  <a:pt x="4437105" y="0"/>
                </a:lnTo>
                <a:lnTo>
                  <a:pt x="4804508" y="594360"/>
                </a:lnTo>
                <a:lnTo>
                  <a:pt x="0" y="594360"/>
                </a:lnTo>
                <a:close/>
              </a:path>
            </a:pathLst>
          </a:custGeom>
          <a:solidFill>
            <a:srgbClr val="E20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Oval 25"/>
          <p:cNvSpPr/>
          <p:nvPr/>
        </p:nvSpPr>
        <p:spPr>
          <a:xfrm>
            <a:off x="1183909" y="5638800"/>
            <a:ext cx="5560890" cy="5080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fontAlgn="auto">
              <a:spcBef>
                <a:spcPts val="0"/>
              </a:spcBef>
              <a:spcAft>
                <a:spcPts val="0"/>
              </a:spcAft>
              <a:defRPr/>
            </a:pPr>
            <a:endParaRPr lang="en-US" sz="1800" b="0" kern="0">
              <a:solidFill>
                <a:sysClr val="window" lastClr="FFFFFF"/>
              </a:solidFill>
              <a:latin typeface="Arial" pitchFamily="34" charset="0"/>
              <a:cs typeface="Arial" pitchFamily="34" charset="0"/>
            </a:endParaRPr>
          </a:p>
        </p:txBody>
      </p:sp>
      <p:sp>
        <p:nvSpPr>
          <p:cNvPr id="20" name="Rectangle 19"/>
          <p:cNvSpPr/>
          <p:nvPr/>
        </p:nvSpPr>
        <p:spPr>
          <a:xfrm>
            <a:off x="1623221" y="185066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 xmlns:p14="http://schemas.microsoft.com/office/powerpoint/2010/main" val="7077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763698743"/>
              </p:ext>
            </p:extLst>
          </p:nvPr>
        </p:nvGraphicFramePr>
        <p:xfrm>
          <a:off x="1732214" y="1391126"/>
          <a:ext cx="7501584" cy="4814090"/>
        </p:xfrm>
        <a:graphic>
          <a:graphicData uri="http://schemas.openxmlformats.org/drawingml/2006/table">
            <a:tbl>
              <a:tblPr firstRow="1" bandRow="1">
                <a:tableStyleId>{5C22544A-7EE6-4342-B048-85BDC9FD1C3A}</a:tableStyleId>
              </a:tblPr>
              <a:tblGrid>
                <a:gridCol w="3750792"/>
                <a:gridCol w="3750792"/>
              </a:tblGrid>
              <a:tr h="362928">
                <a:tc>
                  <a:txBody>
                    <a:bodyPr/>
                    <a:lstStyle/>
                    <a:p>
                      <a:r>
                        <a:rPr lang="en-US" dirty="0" smtClean="0"/>
                        <a:t>NCDC</a:t>
                      </a:r>
                      <a:r>
                        <a:rPr lang="en-US" baseline="0" dirty="0" smtClean="0"/>
                        <a:t> Maturity Matrix</a:t>
                      </a:r>
                      <a:endParaRPr lang="en-US" dirty="0"/>
                    </a:p>
                  </a:txBody>
                  <a:tcPr/>
                </a:tc>
                <a:tc>
                  <a:txBody>
                    <a:bodyPr/>
                    <a:lstStyle/>
                    <a:p>
                      <a:r>
                        <a:rPr lang="en-US" baseline="0" dirty="0" smtClean="0"/>
                        <a:t>   GPPA</a:t>
                      </a:r>
                      <a:endParaRPr lang="en-US" dirty="0"/>
                    </a:p>
                  </a:txBody>
                  <a:tcPr/>
                </a:tc>
              </a:tr>
              <a:tr h="334405">
                <a:tc>
                  <a:txBody>
                    <a:bodyPr/>
                    <a:lstStyle/>
                    <a:p>
                      <a:endParaRPr lang="en-US" dirty="0"/>
                    </a:p>
                  </a:txBody>
                  <a:tcPr/>
                </a:tc>
                <a:tc>
                  <a:txBody>
                    <a:bodyPr/>
                    <a:lstStyle/>
                    <a:p>
                      <a:endParaRPr lang="en-US"/>
                    </a:p>
                  </a:txBody>
                  <a:tcPr/>
                </a:tc>
              </a:tr>
              <a:tr h="334405">
                <a:tc>
                  <a:txBody>
                    <a:bodyPr/>
                    <a:lstStyle/>
                    <a:p>
                      <a:r>
                        <a:rPr lang="en-US" sz="1400" dirty="0" smtClean="0"/>
                        <a:t>Climate Product</a:t>
                      </a:r>
                      <a:r>
                        <a:rPr lang="en-US" sz="1400" baseline="0" dirty="0" smtClean="0"/>
                        <a:t> Specific</a:t>
                      </a:r>
                    </a:p>
                    <a:p>
                      <a:r>
                        <a:rPr lang="en-US" sz="1400" baseline="0" dirty="0" smtClean="0"/>
                        <a:t>   </a:t>
                      </a:r>
                      <a:r>
                        <a:rPr lang="en-US" sz="1400" strike="sngStrike" baseline="0" dirty="0" smtClean="0">
                          <a:solidFill>
                            <a:srgbClr val="FF0000"/>
                          </a:solidFill>
                        </a:rPr>
                        <a:t> </a:t>
                      </a:r>
                      <a:r>
                        <a:rPr lang="en-US" sz="1400" baseline="0" dirty="0" smtClean="0"/>
                        <a:t>( Six maturity Levels)</a:t>
                      </a:r>
                      <a:endParaRPr lang="en-US" sz="1400" dirty="0"/>
                    </a:p>
                  </a:txBody>
                  <a:tcPr/>
                </a:tc>
                <a:tc>
                  <a:txBody>
                    <a:bodyPr/>
                    <a:lstStyle/>
                    <a:p>
                      <a:r>
                        <a:rPr lang="en-US" sz="1400" dirty="0" smtClean="0">
                          <a:solidFill>
                            <a:schemeClr val="tx1"/>
                          </a:solidFill>
                        </a:rPr>
                        <a:t>  Calibration Specific</a:t>
                      </a:r>
                    </a:p>
                    <a:p>
                      <a:r>
                        <a:rPr lang="en-US" sz="1400" dirty="0" smtClean="0">
                          <a:solidFill>
                            <a:schemeClr val="tx1"/>
                          </a:solidFill>
                        </a:rPr>
                        <a:t>                  (Three steps:</a:t>
                      </a:r>
                      <a:r>
                        <a:rPr lang="en-US" sz="1400" dirty="0" smtClean="0">
                          <a:solidFill>
                            <a:srgbClr val="FF0000"/>
                          </a:solidFill>
                        </a:rPr>
                        <a:t>  </a:t>
                      </a:r>
                      <a:r>
                        <a:rPr lang="en-US" sz="1400" dirty="0" smtClean="0"/>
                        <a:t>Demo Pre-Op, Op)</a:t>
                      </a:r>
                      <a:endParaRPr lang="en-US" sz="1400" dirty="0"/>
                    </a:p>
                  </a:txBody>
                  <a:tcPr/>
                </a:tc>
              </a:tr>
              <a:tr h="334405">
                <a:tc>
                  <a:txBody>
                    <a:bodyPr/>
                    <a:lstStyle/>
                    <a:p>
                      <a:endParaRPr lang="en-US" sz="1400" dirty="0"/>
                    </a:p>
                  </a:txBody>
                  <a:tcPr/>
                </a:tc>
                <a:tc>
                  <a:txBody>
                    <a:bodyPr/>
                    <a:lstStyle/>
                    <a:p>
                      <a:endParaRPr lang="en-US" sz="1400"/>
                    </a:p>
                  </a:txBody>
                  <a:tcPr/>
                </a:tc>
              </a:tr>
              <a:tr h="334405">
                <a:tc>
                  <a:txBody>
                    <a:bodyPr/>
                    <a:lstStyle/>
                    <a:p>
                      <a:r>
                        <a:rPr lang="en-US" sz="1400" dirty="0" smtClean="0"/>
                        <a:t>Stability in Coding Standards.</a:t>
                      </a:r>
                      <a:endParaRPr lang="en-US" sz="1400" dirty="0"/>
                    </a:p>
                  </a:txBody>
                  <a:tcPr/>
                </a:tc>
                <a:tc>
                  <a:txBody>
                    <a:bodyPr/>
                    <a:lstStyle/>
                    <a:p>
                      <a:r>
                        <a:rPr lang="en-US" sz="1400" dirty="0" smtClean="0"/>
                        <a:t>  Not very stringent</a:t>
                      </a:r>
                      <a:r>
                        <a:rPr lang="en-US" sz="1400" dirty="0" smtClean="0">
                          <a:solidFill>
                            <a:schemeClr val="tx1"/>
                          </a:solidFill>
                        </a:rPr>
                        <a:t>. Focuses on the results</a:t>
                      </a:r>
                      <a:r>
                        <a:rPr lang="en-US" sz="1400" baseline="0" dirty="0" smtClean="0">
                          <a:solidFill>
                            <a:schemeClr val="tx1"/>
                          </a:solidFill>
                        </a:rPr>
                        <a:t> calculated by the code.</a:t>
                      </a:r>
                      <a:endParaRPr lang="en-US" sz="1400" dirty="0">
                        <a:solidFill>
                          <a:schemeClr val="tx1"/>
                        </a:solidFill>
                      </a:endParaRPr>
                    </a:p>
                  </a:txBody>
                  <a:tcPr/>
                </a:tc>
              </a:tr>
              <a:tr h="334405">
                <a:tc>
                  <a:txBody>
                    <a:bodyPr/>
                    <a:lstStyle/>
                    <a:p>
                      <a:endParaRPr lang="en-US" sz="1400" dirty="0"/>
                    </a:p>
                  </a:txBody>
                  <a:tcPr/>
                </a:tc>
                <a:tc>
                  <a:txBody>
                    <a:bodyPr/>
                    <a:lstStyle/>
                    <a:p>
                      <a:endParaRPr lang="en-US" sz="1400" dirty="0"/>
                    </a:p>
                  </a:txBody>
                  <a:tcPr/>
                </a:tc>
              </a:tr>
              <a:tr h="334405">
                <a:tc>
                  <a:txBody>
                    <a:bodyPr/>
                    <a:lstStyle/>
                    <a:p>
                      <a:r>
                        <a:rPr lang="en-US" sz="1400" dirty="0" smtClean="0"/>
                        <a:t>Needs a comprehensive</a:t>
                      </a:r>
                      <a:r>
                        <a:rPr lang="en-US" sz="1400" baseline="0" dirty="0" smtClean="0"/>
                        <a:t> </a:t>
                      </a:r>
                      <a:r>
                        <a:rPr lang="en-US" sz="1400" dirty="0" smtClean="0"/>
                        <a:t>ATBD. </a:t>
                      </a:r>
                      <a:endParaRPr lang="en-US" sz="1400" dirty="0"/>
                    </a:p>
                  </a:txBody>
                  <a:tcPr/>
                </a:tc>
                <a:tc>
                  <a:txBody>
                    <a:bodyPr/>
                    <a:lstStyle/>
                    <a:p>
                      <a:r>
                        <a:rPr lang="en-US" sz="1400" dirty="0" smtClean="0"/>
                        <a:t>Needs  ATBD ( with publication</a:t>
                      </a:r>
                      <a:r>
                        <a:rPr lang="en-US" sz="1400" baseline="0" dirty="0" smtClean="0"/>
                        <a:t> list)</a:t>
                      </a:r>
                      <a:r>
                        <a:rPr lang="en-US" sz="1400" dirty="0" smtClean="0"/>
                        <a:t>, User Guide, Uncertainty Analysis</a:t>
                      </a:r>
                      <a:r>
                        <a:rPr lang="en-US" sz="1400" baseline="0" dirty="0" smtClean="0"/>
                        <a:t> etc.</a:t>
                      </a:r>
                      <a:endParaRPr lang="en-US" sz="1400" dirty="0"/>
                    </a:p>
                  </a:txBody>
                  <a:tcPr/>
                </a:tc>
              </a:tr>
              <a:tr h="0">
                <a:tc>
                  <a:txBody>
                    <a:bodyPr/>
                    <a:lstStyle/>
                    <a:p>
                      <a:endParaRPr lang="en-US" sz="1400" dirty="0"/>
                    </a:p>
                  </a:txBody>
                  <a:tcPr/>
                </a:tc>
                <a:tc>
                  <a:txBody>
                    <a:bodyPr/>
                    <a:lstStyle/>
                    <a:p>
                      <a:endParaRPr lang="en-US" sz="1400" dirty="0"/>
                    </a:p>
                  </a:txBody>
                  <a:tcPr/>
                </a:tc>
              </a:tr>
              <a:tr h="274320">
                <a:tc>
                  <a:txBody>
                    <a:bodyPr/>
                    <a:lstStyle/>
                    <a:p>
                      <a:r>
                        <a:rPr lang="en-US" sz="1400" dirty="0" smtClean="0"/>
                        <a:t>More stress on ensuring accuracy and stability of product (</a:t>
                      </a:r>
                      <a:r>
                        <a:rPr lang="en-US" sz="1400" baseline="0" dirty="0" smtClean="0"/>
                        <a:t> would clarify further)</a:t>
                      </a:r>
                      <a:endParaRPr lang="en-US" sz="1400" dirty="0"/>
                    </a:p>
                  </a:txBody>
                  <a:tcPr/>
                </a:tc>
                <a:tc>
                  <a:txBody>
                    <a:bodyPr/>
                    <a:lstStyle/>
                    <a:p>
                      <a:r>
                        <a:rPr lang="en-US" sz="1400" dirty="0" smtClean="0"/>
                        <a:t>Rigorous</a:t>
                      </a:r>
                      <a:r>
                        <a:rPr lang="en-US" sz="1400" baseline="0" dirty="0" smtClean="0"/>
                        <a:t> product review process includes User feedback and review from international partners ( </a:t>
                      </a:r>
                      <a:r>
                        <a:rPr lang="en-US" sz="1400" baseline="0" dirty="0" err="1" smtClean="0"/>
                        <a:t>i.e</a:t>
                      </a:r>
                      <a:r>
                        <a:rPr lang="en-US" sz="1400" baseline="0" dirty="0" smtClean="0"/>
                        <a:t> GPATs)</a:t>
                      </a:r>
                      <a:endParaRPr lang="en-US" sz="1400" dirty="0"/>
                    </a:p>
                  </a:txBody>
                  <a:tcPr/>
                </a:tc>
              </a:tr>
              <a:tr h="182880">
                <a:tc>
                  <a:txBody>
                    <a:bodyPr/>
                    <a:lstStyle/>
                    <a:p>
                      <a:endParaRPr lang="en-US" sz="1400" dirty="0"/>
                    </a:p>
                  </a:txBody>
                  <a:tcPr/>
                </a:tc>
                <a:tc>
                  <a:txBody>
                    <a:bodyPr/>
                    <a:lstStyle/>
                    <a:p>
                      <a:endParaRPr lang="en-US" sz="1400" dirty="0"/>
                    </a:p>
                  </a:txBody>
                  <a:tcPr/>
                </a:tc>
              </a:tr>
              <a:tr h="0">
                <a:tc>
                  <a:txBody>
                    <a:bodyPr/>
                    <a:lstStyle/>
                    <a:p>
                      <a:r>
                        <a:rPr lang="en-US" sz="1400" dirty="0" smtClean="0"/>
                        <a:t>Product generally take 12</a:t>
                      </a:r>
                      <a:r>
                        <a:rPr lang="en-US" sz="1400" baseline="0" dirty="0" smtClean="0"/>
                        <a:t> months for each stage</a:t>
                      </a:r>
                    </a:p>
                    <a:p>
                      <a:r>
                        <a:rPr lang="en-US" sz="1400" baseline="0" smtClean="0"/>
                        <a:t>~ 6 Yrs</a:t>
                      </a:r>
                      <a:endParaRPr lang="en-US" sz="1400" dirty="0"/>
                    </a:p>
                  </a:txBody>
                  <a:tcPr/>
                </a:tc>
                <a:tc>
                  <a:txBody>
                    <a:bodyPr/>
                    <a:lstStyle/>
                    <a:p>
                      <a:r>
                        <a:rPr lang="en-US" sz="1400" dirty="0" smtClean="0"/>
                        <a:t>Product can attain max maturity in 18 Months </a:t>
                      </a:r>
                      <a:r>
                        <a:rPr lang="en-US" sz="1400" dirty="0" smtClean="0">
                          <a:solidFill>
                            <a:srgbClr val="FF0000"/>
                          </a:solidFill>
                        </a:rPr>
                        <a:t>in theory – longer in practice</a:t>
                      </a:r>
                      <a:endParaRPr lang="en-US" sz="1400" dirty="0">
                        <a:solidFill>
                          <a:srgbClr val="FF0000"/>
                        </a:solidFill>
                      </a:endParaRPr>
                    </a:p>
                  </a:txBody>
                  <a:tcPr/>
                </a:tc>
              </a:tr>
            </a:tbl>
          </a:graphicData>
        </a:graphic>
      </p:graphicFrame>
      <p:sp>
        <p:nvSpPr>
          <p:cNvPr id="4" name="Title 1"/>
          <p:cNvSpPr txBox="1">
            <a:spLocks/>
          </p:cNvSpPr>
          <p:nvPr/>
        </p:nvSpPr>
        <p:spPr bwMode="auto">
          <a:xfrm>
            <a:off x="561204" y="130481"/>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black"/>
                </a:solidFill>
              </a:rPr>
              <a:t>GPPA  Vs  NCDC Maturity Matrix</a:t>
            </a:r>
            <a:endParaRPr lang="en-US" dirty="0">
              <a:solidFill>
                <a:prstClr val="black"/>
              </a:solidFill>
            </a:endParaRPr>
          </a:p>
        </p:txBody>
      </p:sp>
      <p:pic>
        <p:nvPicPr>
          <p:cNvPr id="2" name="Picture 1"/>
          <p:cNvPicPr>
            <a:picLocks noChangeAspect="1"/>
          </p:cNvPicPr>
          <p:nvPr/>
        </p:nvPicPr>
        <p:blipFill>
          <a:blip r:embed="rId3" cstate="print"/>
          <a:stretch>
            <a:fillRect/>
          </a:stretch>
        </p:blipFill>
        <p:spPr>
          <a:xfrm>
            <a:off x="147385" y="5109516"/>
            <a:ext cx="1584829" cy="1261768"/>
          </a:xfrm>
          <a:prstGeom prst="rect">
            <a:avLst/>
          </a:prstGeom>
        </p:spPr>
      </p:pic>
    </p:spTree>
    <p:extLst>
      <p:ext uri="{BB962C8B-B14F-4D97-AF65-F5344CB8AC3E}">
        <p14:creationId xmlns="" xmlns:p14="http://schemas.microsoft.com/office/powerpoint/2010/main" val="3495741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631225" y="1365427"/>
            <a:ext cx="8915400" cy="4525963"/>
          </a:xfrm>
        </p:spPr>
        <p:txBody>
          <a:bodyPr>
            <a:normAutofit fontScale="85000" lnSpcReduction="20000"/>
          </a:bodyPr>
          <a:lstStyle/>
          <a:p>
            <a:r>
              <a:rPr lang="en-US" dirty="0" smtClean="0"/>
              <a:t>A Comprehensive GSICS Procedure for Product Acceptance has been derived from QA4EO and applied to 37 GSICS products.</a:t>
            </a:r>
          </a:p>
          <a:p>
            <a:r>
              <a:rPr lang="en-US" dirty="0" smtClean="0"/>
              <a:t>GPPA has helped in creation of high level quality management system and…</a:t>
            </a:r>
          </a:p>
          <a:p>
            <a:pPr lvl="2"/>
            <a:r>
              <a:rPr lang="en-US" dirty="0" smtClean="0"/>
              <a:t>Encourages Collaborative ATBD with minimal requirement of additional resources.</a:t>
            </a:r>
          </a:p>
          <a:p>
            <a:pPr lvl="2"/>
            <a:r>
              <a:rPr lang="en-US" dirty="0" smtClean="0"/>
              <a:t>Adoption of file format, file naming, parameter naming convention.</a:t>
            </a:r>
          </a:p>
          <a:p>
            <a:pPr lvl="2"/>
            <a:r>
              <a:rPr lang="en-US" dirty="0" smtClean="0"/>
              <a:t>Helps in formation of Cal/Val plans and pre-launch test best practice guidelines .</a:t>
            </a:r>
          </a:p>
          <a:p>
            <a:r>
              <a:rPr lang="en-US" dirty="0" smtClean="0"/>
              <a:t>The NCDC Maturity Matrix is extremely comprehensive and tuned for CDR’s and TCDR’s while GPPA is  applicable to calibration corrections as input for such CDRs</a:t>
            </a:r>
          </a:p>
        </p:txBody>
      </p:sp>
    </p:spTree>
    <p:extLst>
      <p:ext uri="{BB962C8B-B14F-4D97-AF65-F5344CB8AC3E}">
        <p14:creationId xmlns="" xmlns:p14="http://schemas.microsoft.com/office/powerpoint/2010/main" val="182677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49238"/>
            <a:ext cx="8915400" cy="7667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GPPA Introduction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95300" y="1206500"/>
            <a:ext cx="9245600" cy="5232399"/>
          </a:xfrm>
        </p:spPr>
        <p:txBody>
          <a:bodyPr>
            <a:noAutofit/>
          </a:bodyPr>
          <a:lstStyle/>
          <a:p>
            <a:pPr>
              <a:lnSpc>
                <a:spcPct val="170000"/>
              </a:lnSpc>
            </a:pPr>
            <a:r>
              <a:rPr lang="en-US" sz="1400" b="1" dirty="0" smtClean="0">
                <a:latin typeface="Arial" pitchFamily="34" charset="0"/>
                <a:cs typeface="Arial" pitchFamily="34" charset="0"/>
              </a:rPr>
              <a:t>GPPA was originally developed by Dr. Bob </a:t>
            </a:r>
            <a:r>
              <a:rPr lang="en-US" sz="1400" b="1" dirty="0" err="1" smtClean="0">
                <a:latin typeface="Arial" pitchFamily="34" charset="0"/>
                <a:cs typeface="Arial" pitchFamily="34" charset="0"/>
              </a:rPr>
              <a:t>Iacovazzi@NOAA</a:t>
            </a:r>
            <a:r>
              <a:rPr lang="en-US" sz="1400" b="1" dirty="0" smtClean="0">
                <a:latin typeface="Arial" pitchFamily="34" charset="0"/>
                <a:cs typeface="Arial" pitchFamily="34" charset="0"/>
              </a:rPr>
              <a:t>, following the QA4EO guidelines</a:t>
            </a:r>
          </a:p>
          <a:p>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GPPA is the GSICS:</a:t>
            </a:r>
          </a:p>
          <a:p>
            <a:pPr lvl="1">
              <a:lnSpc>
                <a:spcPct val="170000"/>
              </a:lnSpc>
            </a:pPr>
            <a:r>
              <a:rPr lang="en-US" sz="1400" b="1" dirty="0" smtClean="0">
                <a:latin typeface="Arial" pitchFamily="34" charset="0"/>
                <a:cs typeface="Arial" pitchFamily="34" charset="0"/>
              </a:rPr>
              <a:t>Product developers pathway to obtain a “Stamp of Approval” for a potential product</a:t>
            </a:r>
          </a:p>
          <a:p>
            <a:pPr lvl="1">
              <a:lnSpc>
                <a:spcPct val="170000"/>
              </a:lnSpc>
            </a:pPr>
            <a:r>
              <a:rPr lang="en-US" sz="1400" b="1" dirty="0" smtClean="0">
                <a:latin typeface="Arial" pitchFamily="34" charset="0"/>
                <a:cs typeface="Arial" pitchFamily="34" charset="0"/>
              </a:rPr>
              <a:t>Data users window to GSICS product quality and “fitness for purpose”</a:t>
            </a:r>
          </a:p>
          <a:p>
            <a:pPr lvl="1">
              <a:lnSpc>
                <a:spcPct val="170000"/>
              </a:lnSpc>
            </a:pPr>
            <a:r>
              <a:rPr lang="en-US" sz="1400" b="1" dirty="0" smtClean="0">
                <a:latin typeface="Arial" pitchFamily="34" charset="0"/>
                <a:cs typeface="Arial" pitchFamily="34" charset="0"/>
              </a:rPr>
              <a:t>Governing body reference for judging GSICS product fitness</a:t>
            </a:r>
          </a:p>
          <a:p>
            <a:pPr lvl="1"/>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GPPA defines and documents:</a:t>
            </a:r>
          </a:p>
          <a:p>
            <a:pPr lvl="1">
              <a:lnSpc>
                <a:spcPct val="170000"/>
              </a:lnSpc>
            </a:pPr>
            <a:r>
              <a:rPr lang="en-US" sz="1400" b="1" dirty="0" smtClean="0">
                <a:latin typeface="Arial" pitchFamily="34" charset="0"/>
                <a:cs typeface="Arial" pitchFamily="34" charset="0"/>
              </a:rPr>
              <a:t>Scope of product within the GSICS product portfolio – correction of level1b data</a:t>
            </a:r>
          </a:p>
          <a:p>
            <a:pPr lvl="1">
              <a:lnSpc>
                <a:spcPct val="170000"/>
              </a:lnSpc>
            </a:pPr>
            <a:r>
              <a:rPr lang="en-US" sz="1400" b="1" dirty="0" smtClean="0">
                <a:latin typeface="Arial" pitchFamily="34" charset="0"/>
                <a:cs typeface="Arial" pitchFamily="34" charset="0"/>
              </a:rPr>
              <a:t>Theoretical basis, traceability, and implementation and distribution strategy</a:t>
            </a:r>
          </a:p>
          <a:p>
            <a:pPr lvl="1">
              <a:lnSpc>
                <a:spcPct val="170000"/>
              </a:lnSpc>
            </a:pPr>
            <a:r>
              <a:rPr lang="en-US" sz="1400" b="1" dirty="0" smtClean="0">
                <a:latin typeface="Arial" pitchFamily="34" charset="0"/>
                <a:cs typeface="Arial" pitchFamily="34" charset="0"/>
              </a:rPr>
              <a:t> Product quality (uncertainty, quality indicators, data user’s guide, etc)</a:t>
            </a:r>
          </a:p>
          <a:p>
            <a:pPr lvl="1"/>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GSICS Product Acceptance Form (GPAF) is available at GSICS wiki</a:t>
            </a:r>
          </a:p>
          <a:p>
            <a:pPr lvl="1">
              <a:lnSpc>
                <a:spcPct val="170000"/>
              </a:lnSpc>
            </a:pPr>
            <a:r>
              <a:rPr lang="en-US" sz="1400" b="1" dirty="0" smtClean="0">
                <a:latin typeface="Arial" pitchFamily="34" charset="0"/>
                <a:cs typeface="Arial" pitchFamily="34" charset="0"/>
                <a:hlinkClick r:id="rId2"/>
              </a:rPr>
              <a:t>https://gsics.nesdis.noaa.gov/wiki/Development/GppaWorkflow</a:t>
            </a:r>
            <a:endParaRPr lang="en-US" sz="1400" b="1" dirty="0" smtClean="0">
              <a:latin typeface="Arial" pitchFamily="34" charset="0"/>
              <a:cs typeface="Arial" pitchFamily="34" charset="0"/>
            </a:endParaRPr>
          </a:p>
          <a:p>
            <a:endParaRPr lang="en-US" sz="1400" dirty="0" smtClean="0">
              <a:latin typeface="Arial" pitchFamily="34" charset="0"/>
              <a:cs typeface="Arial" pitchFamily="34" charset="0"/>
            </a:endParaRPr>
          </a:p>
          <a:p>
            <a:pPr lvl="1">
              <a:buNone/>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934202" y="6356363"/>
            <a:ext cx="2133600" cy="365125"/>
          </a:xfrm>
          <a:prstGeom prst="rect">
            <a:avLst/>
          </a:prstGeom>
        </p:spPr>
        <p:txBody>
          <a:bodyPr/>
          <a:lstStyle/>
          <a:p>
            <a:fld id="{97323B9B-7290-46FC-ABA4-7EF70BFE4376}" type="slidenum">
              <a:rPr lang="en-US" smtClean="0"/>
              <a:pPr/>
              <a:t>5</a:t>
            </a:fld>
            <a:endParaRPr lang="en-US" dirty="0"/>
          </a:p>
        </p:txBody>
      </p:sp>
      <p:sp>
        <p:nvSpPr>
          <p:cNvPr id="5" name="TextBox 4"/>
          <p:cNvSpPr txBox="1"/>
          <p:nvPr/>
        </p:nvSpPr>
        <p:spPr>
          <a:xfrm>
            <a:off x="5791200" y="6553200"/>
            <a:ext cx="2032000" cy="230832"/>
          </a:xfrm>
          <a:prstGeom prst="rect">
            <a:avLst/>
          </a:prstGeom>
          <a:noFill/>
        </p:spPr>
        <p:txBody>
          <a:bodyPr wrap="square" rtlCol="0">
            <a:spAutoFit/>
          </a:bodyPr>
          <a:lstStyle/>
          <a:p>
            <a:r>
              <a:rPr lang="en-US" dirty="0" smtClean="0">
                <a:solidFill>
                  <a:schemeClr val="tx1"/>
                </a:solidFill>
              </a:rPr>
              <a:t>Credit: F. Yu, R. </a:t>
            </a:r>
            <a:r>
              <a:rPr lang="en-US" dirty="0" err="1" smtClean="0">
                <a:solidFill>
                  <a:schemeClr val="tx1"/>
                </a:solidFill>
              </a:rPr>
              <a:t>Iacovazzi</a:t>
            </a:r>
            <a:endParaRPr lang="en-US" dirty="0">
              <a:solidFill>
                <a:schemeClr val="tx1"/>
              </a:solidFill>
            </a:endParaRPr>
          </a:p>
        </p:txBody>
      </p:sp>
    </p:spTree>
    <p:extLst>
      <p:ext uri="{BB962C8B-B14F-4D97-AF65-F5344CB8AC3E}">
        <p14:creationId xmlns="" xmlns:p14="http://schemas.microsoft.com/office/powerpoint/2010/main" val="401977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sp>
        <p:nvSpPr>
          <p:cNvPr id="19" name="Title 1"/>
          <p:cNvSpPr>
            <a:spLocks noGrp="1"/>
          </p:cNvSpPr>
          <p:nvPr>
            <p:ph type="title"/>
          </p:nvPr>
        </p:nvSpPr>
        <p:spPr>
          <a:xfrm>
            <a:off x="546100" y="249238"/>
            <a:ext cx="8915400" cy="7667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GPPA Introduction</a:t>
            </a:r>
            <a:endParaRPr lang="en-US" sz="4000" b="1" dirty="0">
              <a:latin typeface="Arial" pitchFamily="34" charset="0"/>
              <a:cs typeface="Arial" pitchFamily="34" charset="0"/>
            </a:endParaRPr>
          </a:p>
        </p:txBody>
      </p:sp>
    </p:spTree>
    <p:extLst>
      <p:ext uri="{BB962C8B-B14F-4D97-AF65-F5344CB8AC3E}">
        <p14:creationId xmlns="" xmlns:p14="http://schemas.microsoft.com/office/powerpoint/2010/main" val="146671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0038"/>
            <a:ext cx="8915400" cy="7159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latin typeface="Arial" pitchFamily="34" charset="0"/>
                <a:cs typeface="Arial" pitchFamily="34" charset="0"/>
              </a:rPr>
              <a:t>Timeliness- Submission Phase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787400" y="2870207"/>
            <a:ext cx="8966200" cy="3492493"/>
          </a:xfrm>
        </p:spPr>
        <p:txBody>
          <a:bodyPr>
            <a:normAutofit lnSpcReduction="10000"/>
          </a:bodyPr>
          <a:lstStyle/>
          <a:p>
            <a:pPr algn="just">
              <a:lnSpc>
                <a:spcPct val="160000"/>
              </a:lnSpc>
            </a:pPr>
            <a:r>
              <a:rPr lang="en-US" sz="1600" b="1" dirty="0" smtClean="0">
                <a:latin typeface="Arial" pitchFamily="34" charset="0"/>
                <a:cs typeface="Arial" pitchFamily="34" charset="0"/>
              </a:rPr>
              <a:t>Fill out Sections I, II, III.1.A.1, and III.1.A.2 of the GSICS Product Acceptance Form (GPAF). Also, fill out Section III.1.B (ATBD) of the GPAF, but during the Submission Phase the ATBD needs only to be a preliminary version. The ATBD could be a journal article, technical memorandum or other documentation of the method used to make the product.</a:t>
            </a:r>
          </a:p>
          <a:p>
            <a:pPr lvl="1">
              <a:lnSpc>
                <a:spcPct val="150000"/>
              </a:lnSpc>
            </a:pPr>
            <a:r>
              <a:rPr lang="en-US" sz="1600" b="1" dirty="0" smtClean="0">
                <a:latin typeface="Arial" pitchFamily="34" charset="0"/>
                <a:cs typeface="Arial" pitchFamily="34" charset="0"/>
              </a:rPr>
              <a:t>Who: Product provider</a:t>
            </a:r>
          </a:p>
          <a:p>
            <a:pPr>
              <a:lnSpc>
                <a:spcPct val="160000"/>
              </a:lnSpc>
            </a:pPr>
            <a:r>
              <a:rPr lang="en-US" sz="1600" b="1" dirty="0" smtClean="0">
                <a:latin typeface="Arial" pitchFamily="34" charset="0"/>
                <a:cs typeface="Arial" pitchFamily="34" charset="0"/>
              </a:rPr>
              <a:t>Submit the GPAF and preliminary ATBD for review to the GSICS Product Acceptance Team (GPAT) via the GSICS Coordination Center (GCC) Deputy.</a:t>
            </a:r>
          </a:p>
          <a:p>
            <a:pPr lvl="1">
              <a:lnSpc>
                <a:spcPct val="150000"/>
              </a:lnSpc>
            </a:pPr>
            <a:r>
              <a:rPr lang="en-US" sz="1600" b="1" dirty="0" smtClean="0">
                <a:latin typeface="Arial" pitchFamily="34" charset="0"/>
                <a:cs typeface="Arial" pitchFamily="34" charset="0"/>
              </a:rPr>
              <a:t>Who: Product provider</a:t>
            </a:r>
          </a:p>
          <a:p>
            <a:endParaRPr lang="en-US" b="0" dirty="0" smtClean="0"/>
          </a:p>
          <a:p>
            <a:endParaRPr lang="en-US" dirty="0"/>
          </a:p>
        </p:txBody>
      </p:sp>
      <p:sp>
        <p:nvSpPr>
          <p:cNvPr id="4" name="TextBox 3"/>
          <p:cNvSpPr txBox="1"/>
          <p:nvPr/>
        </p:nvSpPr>
        <p:spPr>
          <a:xfrm>
            <a:off x="1041400" y="1320800"/>
            <a:ext cx="8534400" cy="1477328"/>
          </a:xfrm>
          <a:prstGeom prst="rect">
            <a:avLst/>
          </a:prstGeom>
          <a:noFill/>
        </p:spPr>
        <p:txBody>
          <a:bodyPr wrap="square" rtlCol="0">
            <a:spAutoFit/>
          </a:bodyPr>
          <a:lstStyle/>
          <a:p>
            <a:pPr>
              <a:lnSpc>
                <a:spcPct val="150000"/>
              </a:lnSpc>
            </a:pPr>
            <a:r>
              <a:rPr lang="en-US" sz="2000" u="sng" dirty="0" smtClean="0">
                <a:solidFill>
                  <a:srgbClr val="C00000"/>
                </a:solidFill>
                <a:latin typeface="Arial" pitchFamily="34" charset="0"/>
                <a:cs typeface="Arial" pitchFamily="34" charset="0"/>
              </a:rPr>
              <a:t>Goal of this phase</a:t>
            </a:r>
          </a:p>
          <a:p>
            <a:pPr>
              <a:lnSpc>
                <a:spcPct val="150000"/>
              </a:lnSpc>
              <a:buFont typeface="Wingdings" pitchFamily="2" charset="2"/>
              <a:buChar char="§"/>
            </a:pPr>
            <a:r>
              <a:rPr lang="en-US" sz="2000" dirty="0" smtClean="0">
                <a:solidFill>
                  <a:srgbClr val="C00000"/>
                </a:solidFill>
                <a:latin typeface="Arial" pitchFamily="34" charset="0"/>
                <a:cs typeface="Arial" pitchFamily="34" charset="0"/>
              </a:rPr>
              <a:t>  To examine  if the product falls within GSICS Scope. </a:t>
            </a:r>
          </a:p>
          <a:p>
            <a:pPr>
              <a:lnSpc>
                <a:spcPct val="150000"/>
              </a:lnSpc>
              <a:buFont typeface="Wingdings" pitchFamily="2" charset="2"/>
              <a:buChar char="§"/>
            </a:pPr>
            <a:r>
              <a:rPr lang="en-US" sz="2000" dirty="0" smtClean="0">
                <a:solidFill>
                  <a:srgbClr val="C00000"/>
                </a:solidFill>
                <a:latin typeface="Arial" pitchFamily="34" charset="0"/>
                <a:cs typeface="Arial" pitchFamily="34" charset="0"/>
              </a:rPr>
              <a:t>  </a:t>
            </a:r>
            <a:r>
              <a:rPr lang="en-US" sz="2000" u="sng" dirty="0" smtClean="0">
                <a:solidFill>
                  <a:srgbClr val="C00000"/>
                </a:solidFill>
                <a:latin typeface="Arial" pitchFamily="34" charset="0"/>
                <a:cs typeface="Arial" pitchFamily="34" charset="0"/>
              </a:rPr>
              <a:t>No maturity is assigned</a:t>
            </a:r>
            <a:r>
              <a:rPr lang="en-US" sz="2000" dirty="0" smtClean="0">
                <a:solidFill>
                  <a:srgbClr val="C00000"/>
                </a:solidFill>
                <a:latin typeface="Arial" pitchFamily="34" charset="0"/>
                <a:cs typeface="Arial" pitchFamily="34" charset="0"/>
              </a:rPr>
              <a:t>.</a:t>
            </a:r>
            <a:endParaRPr lang="en-US" sz="2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422406"/>
            <a:ext cx="9004300" cy="4838694"/>
          </a:xfrm>
          <a:noFill/>
        </p:spPr>
        <p:txBody>
          <a:bodyPr>
            <a:normAutofit fontScale="62500" lnSpcReduction="20000"/>
          </a:bodyPr>
          <a:lstStyle/>
          <a:p>
            <a:pPr>
              <a:lnSpc>
                <a:spcPct val="170000"/>
              </a:lnSpc>
            </a:pPr>
            <a:r>
              <a:rPr lang="en-US" sz="2300" b="1" dirty="0" smtClean="0">
                <a:latin typeface="Arial" pitchFamily="34" charset="0"/>
                <a:cs typeface="Arial" pitchFamily="34" charset="0"/>
              </a:rPr>
              <a:t>Determine if the GPAF is filled out correctly and decide if the product theoretical basis is adequate and the product scope is within the GSICS domain.</a:t>
            </a:r>
          </a:p>
          <a:p>
            <a:pPr lvl="1"/>
            <a:r>
              <a:rPr lang="en-US" sz="2200" b="1" dirty="0" smtClean="0">
                <a:latin typeface="Arial" panose="020B0604020202020204" pitchFamily="34" charset="0"/>
                <a:cs typeface="Arial" panose="020B0604020202020204" pitchFamily="34" charset="0"/>
              </a:rPr>
              <a:t>Who: GPAT</a:t>
            </a:r>
          </a:p>
          <a:p>
            <a:pPr lvl="1"/>
            <a:r>
              <a:rPr lang="en-US" sz="2200" b="1" dirty="0" smtClean="0">
                <a:latin typeface="Arial" panose="020B0604020202020204" pitchFamily="34" charset="0"/>
                <a:cs typeface="Arial" panose="020B0604020202020204" pitchFamily="34" charset="0"/>
              </a:rPr>
              <a:t>Due: 6 weeks after the GPAF submission</a:t>
            </a:r>
          </a:p>
          <a:p>
            <a:pPr lvl="1">
              <a:buNone/>
            </a:pPr>
            <a:endParaRPr lang="en-US" sz="2200" b="1" dirty="0" smtClean="0">
              <a:latin typeface="Arial" panose="020B0604020202020204" pitchFamily="34" charset="0"/>
              <a:cs typeface="Arial" panose="020B0604020202020204" pitchFamily="34" charset="0"/>
            </a:endParaRPr>
          </a:p>
          <a:p>
            <a:pPr>
              <a:lnSpc>
                <a:spcPct val="170000"/>
              </a:lnSpc>
            </a:pPr>
            <a:endParaRPr lang="en-US" sz="2300" b="1" dirty="0" smtClean="0">
              <a:latin typeface="Arial" pitchFamily="34" charset="0"/>
              <a:cs typeface="Arial" pitchFamily="34" charset="0"/>
            </a:endParaRPr>
          </a:p>
          <a:p>
            <a:pPr>
              <a:lnSpc>
                <a:spcPct val="170000"/>
              </a:lnSpc>
            </a:pPr>
            <a:r>
              <a:rPr lang="en-US" sz="2600" b="1" dirty="0" smtClean="0">
                <a:latin typeface="Arial" pitchFamily="34" charset="0"/>
                <a:cs typeface="Arial" pitchFamily="34" charset="0"/>
              </a:rPr>
              <a:t>GPAT feedback given to the Product provider.</a:t>
            </a:r>
          </a:p>
          <a:p>
            <a:pPr lvl="1">
              <a:lnSpc>
                <a:spcPct val="170000"/>
              </a:lnSpc>
            </a:pPr>
            <a:r>
              <a:rPr lang="en-US" sz="2600" b="1" dirty="0" smtClean="0">
                <a:solidFill>
                  <a:srgbClr val="FF0000"/>
                </a:solidFill>
                <a:latin typeface="Arial" pitchFamily="34" charset="0"/>
                <a:cs typeface="Arial" pitchFamily="34" charset="0"/>
              </a:rPr>
              <a:t>Who: GCC Director</a:t>
            </a:r>
          </a:p>
          <a:p>
            <a:pPr lvl="1">
              <a:lnSpc>
                <a:spcPct val="170000"/>
              </a:lnSpc>
            </a:pPr>
            <a:r>
              <a:rPr lang="en-US" sz="2600" b="1" dirty="0" smtClean="0">
                <a:solidFill>
                  <a:srgbClr val="FF0000"/>
                </a:solidFill>
                <a:latin typeface="Arial" pitchFamily="34" charset="0"/>
                <a:cs typeface="Arial" pitchFamily="34" charset="0"/>
              </a:rPr>
              <a:t>Due: 7 weeks from GPAF submission</a:t>
            </a:r>
          </a:p>
          <a:p>
            <a:pPr lvl="1">
              <a:buNone/>
            </a:pPr>
            <a:endParaRPr lang="en-US" sz="2200" b="0" dirty="0" smtClean="0">
              <a:solidFill>
                <a:srgbClr val="FF0000"/>
              </a:solidFill>
              <a:latin typeface="Arial" panose="020B0604020202020204" pitchFamily="34" charset="0"/>
              <a:cs typeface="Arial" panose="020B0604020202020204" pitchFamily="34" charset="0"/>
            </a:endParaRPr>
          </a:p>
          <a:p>
            <a:pPr>
              <a:lnSpc>
                <a:spcPct val="170000"/>
              </a:lnSpc>
            </a:pPr>
            <a:endParaRPr lang="en-US" sz="2300" b="1" dirty="0" smtClean="0">
              <a:latin typeface="Arial" pitchFamily="34" charset="0"/>
              <a:cs typeface="Arial" pitchFamily="34" charset="0"/>
            </a:endParaRPr>
          </a:p>
          <a:p>
            <a:pPr>
              <a:lnSpc>
                <a:spcPct val="170000"/>
              </a:lnSpc>
            </a:pPr>
            <a:r>
              <a:rPr lang="en-US" sz="2300" b="1" dirty="0" smtClean="0">
                <a:latin typeface="Arial" pitchFamily="34" charset="0"/>
                <a:cs typeface="Arial" pitchFamily="34" charset="0"/>
              </a:rPr>
              <a:t>Upload a sample file to a GSICS data server if GPAT feedback is affirmative.</a:t>
            </a:r>
          </a:p>
          <a:p>
            <a:pPr lvl="1">
              <a:lnSpc>
                <a:spcPct val="170000"/>
              </a:lnSpc>
            </a:pPr>
            <a:r>
              <a:rPr lang="en-US" sz="2200" b="1" dirty="0" smtClean="0">
                <a:latin typeface="Arial" pitchFamily="34" charset="0"/>
                <a:cs typeface="Arial" pitchFamily="34" charset="0"/>
              </a:rPr>
              <a:t>Who: Product provider, GDWG Chairman</a:t>
            </a:r>
          </a:p>
          <a:p>
            <a:pPr lvl="1">
              <a:lnSpc>
                <a:spcPct val="170000"/>
              </a:lnSpc>
            </a:pPr>
            <a:r>
              <a:rPr lang="en-US" sz="2200" b="1" dirty="0" smtClean="0">
                <a:latin typeface="Arial" pitchFamily="34" charset="0"/>
                <a:cs typeface="Arial" pitchFamily="34" charset="0"/>
              </a:rPr>
              <a:t>Due: One week after GPAT feedback regarding GPAF form submission</a:t>
            </a:r>
          </a:p>
        </p:txBody>
      </p:sp>
      <p:sp>
        <p:nvSpPr>
          <p:cNvPr id="5" name="Rectangle 4"/>
          <p:cNvSpPr/>
          <p:nvPr/>
        </p:nvSpPr>
        <p:spPr>
          <a:xfrm>
            <a:off x="787400" y="2984500"/>
            <a:ext cx="8483600" cy="158750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14 W</a:t>
            </a:r>
            <a:endParaRPr lang="en-US" sz="1800" dirty="0">
              <a:solidFill>
                <a:schemeClr val="tx1"/>
              </a:solidFill>
            </a:endParaRPr>
          </a:p>
        </p:txBody>
      </p:sp>
      <p:sp>
        <p:nvSpPr>
          <p:cNvPr id="7" name="Title 1"/>
          <p:cNvSpPr txBox="1">
            <a:spLocks/>
          </p:cNvSpPr>
          <p:nvPr/>
        </p:nvSpPr>
        <p:spPr bwMode="auto">
          <a:xfrm>
            <a:off x="622300" y="211143"/>
            <a:ext cx="8915400" cy="7413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Timeliness- Submission Phase</a:t>
            </a:r>
            <a:endParaRPr kumimoji="0" lang="en-US" sz="4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1600" b="1" dirty="0" smtClean="0">
                <a:latin typeface="Arial" pitchFamily="34" charset="0"/>
                <a:cs typeface="Arial" pitchFamily="34" charset="0"/>
              </a:rPr>
              <a:t>Determine if the sample file follows the GSICS </a:t>
            </a:r>
            <a:r>
              <a:rPr lang="en-US" sz="1600" b="1" dirty="0" err="1" smtClean="0">
                <a:latin typeface="Arial" pitchFamily="34" charset="0"/>
                <a:cs typeface="Arial" pitchFamily="34" charset="0"/>
              </a:rPr>
              <a:t>netCDF</a:t>
            </a:r>
            <a:r>
              <a:rPr lang="en-US" sz="1600" b="1" dirty="0" smtClean="0">
                <a:latin typeface="Arial" pitchFamily="34" charset="0"/>
                <a:cs typeface="Arial" pitchFamily="34" charset="0"/>
              </a:rPr>
              <a:t> and file naming conventions.</a:t>
            </a:r>
          </a:p>
          <a:p>
            <a:pPr lvl="1" algn="just">
              <a:lnSpc>
                <a:spcPct val="150000"/>
              </a:lnSpc>
            </a:pPr>
            <a:r>
              <a:rPr lang="en-US" sz="1600" b="1" dirty="0" smtClean="0">
                <a:latin typeface="Arial" pitchFamily="34" charset="0"/>
                <a:cs typeface="Arial" pitchFamily="34" charset="0"/>
              </a:rPr>
              <a:t>Who: GDWG Chairman</a:t>
            </a:r>
          </a:p>
          <a:p>
            <a:pPr lvl="1" algn="just">
              <a:lnSpc>
                <a:spcPct val="150000"/>
              </a:lnSpc>
            </a:pPr>
            <a:r>
              <a:rPr lang="en-US" sz="1600" b="1" dirty="0" smtClean="0">
                <a:latin typeface="Arial" pitchFamily="34" charset="0"/>
                <a:cs typeface="Arial" pitchFamily="34" charset="0"/>
              </a:rPr>
              <a:t>Due: 2 weeks after successful product sample file upload</a:t>
            </a:r>
          </a:p>
          <a:p>
            <a:pPr algn="just">
              <a:lnSpc>
                <a:spcPct val="150000"/>
              </a:lnSpc>
            </a:pPr>
            <a:r>
              <a:rPr lang="en-US" sz="1600" b="1" dirty="0" smtClean="0">
                <a:latin typeface="Arial" pitchFamily="34" charset="0"/>
                <a:cs typeface="Arial" pitchFamily="34" charset="0"/>
              </a:rPr>
              <a:t>Remediate any GPAF issues according to the GPAT feedback.</a:t>
            </a:r>
          </a:p>
          <a:p>
            <a:pPr lvl="1" algn="just">
              <a:lnSpc>
                <a:spcPct val="150000"/>
              </a:lnSpc>
            </a:pPr>
            <a:r>
              <a:rPr lang="en-US" sz="1600" b="1" dirty="0" smtClean="0">
                <a:latin typeface="Arial" pitchFamily="34" charset="0"/>
                <a:cs typeface="Arial" pitchFamily="34" charset="0"/>
              </a:rPr>
              <a:t>Who: Product provider, GCC Director</a:t>
            </a:r>
          </a:p>
          <a:p>
            <a:pPr lvl="1" algn="just">
              <a:lnSpc>
                <a:spcPct val="150000"/>
              </a:lnSpc>
            </a:pPr>
            <a:r>
              <a:rPr lang="en-US" sz="1600" b="1" dirty="0" smtClean="0">
                <a:latin typeface="Arial" pitchFamily="34" charset="0"/>
                <a:cs typeface="Arial" pitchFamily="34" charset="0"/>
              </a:rPr>
              <a:t>Due: Within 20 days after sending GPAT feedback to the Product provider</a:t>
            </a:r>
          </a:p>
          <a:p>
            <a:pPr algn="just">
              <a:lnSpc>
                <a:spcPct val="150000"/>
              </a:lnSpc>
            </a:pPr>
            <a:r>
              <a:rPr lang="en-US" sz="1600" b="1" dirty="0" smtClean="0">
                <a:latin typeface="Arial" pitchFamily="34" charset="0"/>
                <a:cs typeface="Arial" pitchFamily="34" charset="0"/>
              </a:rPr>
              <a:t>Once all issues are resolved, the product enters the Demonstration Phase.</a:t>
            </a:r>
          </a:p>
          <a:p>
            <a:pPr lvl="1" algn="just">
              <a:lnSpc>
                <a:spcPct val="150000"/>
              </a:lnSpc>
            </a:pPr>
            <a:r>
              <a:rPr lang="en-US" sz="1600" b="1" dirty="0" smtClean="0">
                <a:latin typeface="Arial" pitchFamily="34" charset="0"/>
                <a:cs typeface="Arial" pitchFamily="34" charset="0"/>
              </a:rPr>
              <a:t>Who: GCC Director in consultation with the GPAT</a:t>
            </a:r>
          </a:p>
          <a:p>
            <a:pPr lvl="1" algn="just">
              <a:lnSpc>
                <a:spcPct val="150000"/>
              </a:lnSpc>
            </a:pPr>
            <a:r>
              <a:rPr lang="en-US" sz="1600" b="1" dirty="0" smtClean="0">
                <a:latin typeface="Arial" pitchFamily="34" charset="0"/>
                <a:cs typeface="Arial" pitchFamily="34" charset="0"/>
              </a:rPr>
              <a:t>Due: Within 90 days of the GPAF submission</a:t>
            </a:r>
          </a:p>
          <a:p>
            <a:endParaRPr lang="en-US" dirty="0"/>
          </a:p>
        </p:txBody>
      </p:sp>
      <p:sp>
        <p:nvSpPr>
          <p:cNvPr id="5" name="Title 1"/>
          <p:cNvSpPr txBox="1">
            <a:spLocks/>
          </p:cNvSpPr>
          <p:nvPr/>
        </p:nvSpPr>
        <p:spPr bwMode="auto">
          <a:xfrm>
            <a:off x="622300" y="211143"/>
            <a:ext cx="8915400" cy="6905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Timeliness- Submission Phase</a:t>
            </a:r>
            <a:endParaRPr kumimoji="0" lang="en-US" sz="4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32 W</a:t>
            </a:r>
            <a:endParaRPr lang="en-US" sz="1800"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63329</TotalTime>
  <Words>3688</Words>
  <Application>Microsoft Office PowerPoint</Application>
  <PresentationFormat>A4 Paper (210x297 mm)</PresentationFormat>
  <Paragraphs>534</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GSICS Procedure for Product Acceptance ( GPPA )- Timeliness</vt:lpstr>
      <vt:lpstr>Slide 2</vt:lpstr>
      <vt:lpstr>Challenges</vt:lpstr>
      <vt:lpstr>Outline</vt:lpstr>
      <vt:lpstr>GPPA Introduction</vt:lpstr>
      <vt:lpstr>GPPA Introduction</vt:lpstr>
      <vt:lpstr>Timeliness- Submission Phase</vt:lpstr>
      <vt:lpstr>Slide 8</vt:lpstr>
      <vt:lpstr>Slide 9</vt:lpstr>
      <vt:lpstr>Timeliness- Demonstration Phase</vt:lpstr>
      <vt:lpstr>Slide 11</vt:lpstr>
      <vt:lpstr>Slide 12</vt:lpstr>
      <vt:lpstr>Slide 13</vt:lpstr>
      <vt:lpstr>Slide 14</vt:lpstr>
      <vt:lpstr>Timeliness- Pre-Operational</vt:lpstr>
      <vt:lpstr>Slide 16</vt:lpstr>
      <vt:lpstr>Slide 17</vt:lpstr>
      <vt:lpstr> GPPA Time Profile  </vt:lpstr>
      <vt:lpstr>Total Time </vt:lpstr>
      <vt:lpstr>Slide 20</vt:lpstr>
      <vt:lpstr>Proposed solutions</vt:lpstr>
      <vt:lpstr>Submission Phase</vt:lpstr>
      <vt:lpstr>Demo Phase</vt:lpstr>
      <vt:lpstr>Pre-operational ( T~ 24 W)</vt:lpstr>
      <vt:lpstr>Slide 25</vt:lpstr>
      <vt:lpstr>Slide 26</vt:lpstr>
      <vt:lpstr>Slide 27</vt:lpstr>
      <vt:lpstr>Slide 28</vt:lpstr>
      <vt:lpstr>Slide 29</vt:lpstr>
      <vt:lpstr>NOAA NCDC Maturity Matrix</vt:lpstr>
      <vt:lpstr>Slide 31</vt:lpstr>
      <vt:lpstr>Slide 32</vt:lpstr>
      <vt:lpstr>Slide 33</vt:lpstr>
      <vt:lpstr>Conclusions</vt:lpstr>
      <vt:lpstr>QA4EO - Guidelines</vt:lpstr>
      <vt:lpstr> </vt:lpstr>
      <vt:lpstr>Four Product Phases</vt:lpstr>
      <vt:lpstr>GPPA: Submission Phase</vt:lpstr>
      <vt:lpstr>GPPA Maturity –Submission Phase</vt:lpstr>
      <vt:lpstr>GPPA Maturity-Demonstration Phase</vt:lpstr>
      <vt:lpstr>GPPA Maturity-Preoperational Phase</vt:lpstr>
      <vt:lpstr>GPPA - Adaptability </vt:lpstr>
      <vt:lpstr>NCDC Maturity Index</vt:lpstr>
      <vt:lpstr>Slide 44</vt:lpstr>
      <vt:lpstr>Conclusion </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2911</cp:revision>
  <cp:lastPrinted>2006-03-06T14:11:17Z</cp:lastPrinted>
  <dcterms:created xsi:type="dcterms:W3CDTF">2010-09-10T00:53:07Z</dcterms:created>
  <dcterms:modified xsi:type="dcterms:W3CDTF">2015-01-20T11:10:56Z</dcterms:modified>
</cp:coreProperties>
</file>