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0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51" r:id="rId13"/>
    <p:sldId id="355" r:id="rId14"/>
    <p:sldId id="354" r:id="rId15"/>
    <p:sldId id="352" r:id="rId16"/>
    <p:sldId id="336" r:id="rId17"/>
    <p:sldId id="337" r:id="rId18"/>
    <p:sldId id="333" r:id="rId19"/>
    <p:sldId id="356" r:id="rId20"/>
    <p:sldId id="357" r:id="rId21"/>
    <p:sldId id="338" r:id="rId22"/>
    <p:sldId id="335" r:id="rId23"/>
    <p:sldId id="334" r:id="rId24"/>
    <p:sldId id="349" r:id="rId25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A2DADE"/>
    <a:srgbClr val="3333FF"/>
    <a:srgbClr val="4E0B55"/>
    <a:srgbClr val="EE2D24"/>
    <a:srgbClr val="C7A775"/>
    <a:srgbClr val="00B5EF"/>
    <a:srgbClr val="CDE3A0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88511" autoAdjust="0"/>
  </p:normalViewPr>
  <p:slideViewPr>
    <p:cSldViewPr snapToGrid="0">
      <p:cViewPr>
        <p:scale>
          <a:sx n="100" d="100"/>
          <a:sy n="100" d="100"/>
        </p:scale>
        <p:origin x="-150" y="-31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03 February 2015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03 February 2015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03 February 2015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03 February 2015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03/02/2015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16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03/02/2015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17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03/02/2015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18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03/02/2015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21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03/02/2015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22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03/02/2015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23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03 February 2015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8" y="128588"/>
            <a:ext cx="8986837" cy="1090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03 February 2015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46609B84-6F9F-42AA-AC09-69CEFB7C0A02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52" r:id="rId3"/>
    <p:sldLayoutId id="2147484453" r:id="rId4"/>
    <p:sldLayoutId id="2147484454" r:id="rId5"/>
    <p:sldLayoutId id="2147484462" r:id="rId6"/>
    <p:sldLayoutId id="2147484463" r:id="rId7"/>
    <p:sldLayoutId id="2147484455" r:id="rId8"/>
    <p:sldLayoutId id="2147484456" r:id="rId9"/>
    <p:sldLayoutId id="2147484457" r:id="rId10"/>
    <p:sldLayoutId id="2147484458" r:id="rId11"/>
    <p:sldLayoutId id="214748445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redir?resid=A3160061748CB9AF!983&amp;authkey=!AHPmoFuDM3tYO64&amp;ithint=file,xls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sics.nesdis.noaa.gov/wiki/Development/2014032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sics.nesdis.noaa.gov/pub/Development/20140324/8j_Miu_GSICS_Products_Archiving_Process.pdf" TargetMode="External"/><Relationship Id="rId3" Type="http://schemas.openxmlformats.org/officeDocument/2006/relationships/hyperlink" Target="https://gsics.nesdis.noaa.gov/pub/Development/20140324/8b_bali_GDWG_breakout_session_taxonomy.pptx" TargetMode="External"/><Relationship Id="rId7" Type="http://schemas.openxmlformats.org/officeDocument/2006/relationships/hyperlink" Target="https://gsics.nesdis.noaa.gov/pub/Development/20140324/8h_Laurie_big_data.pptx" TargetMode="External"/><Relationship Id="rId2" Type="http://schemas.openxmlformats.org/officeDocument/2006/relationships/hyperlink" Target="https://gsics.nesdis.noaa.gov/pub/Development/20140324/8a_bali_GDWG_breakout_session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sics.nesdis.noaa.gov/pub/Development/20140324/8g_Miu_Calibration_Change_Alerts.pdf" TargetMode="External"/><Relationship Id="rId5" Type="http://schemas.openxmlformats.org/officeDocument/2006/relationships/hyperlink" Target="https://gsics.nesdis.noaa.gov/pub/Development/20140324/8f_Byung-il_Lee_KMA_GDWG_Activity_Progress_Report.pptx" TargetMode="External"/><Relationship Id="rId4" Type="http://schemas.openxmlformats.org/officeDocument/2006/relationships/hyperlink" Target="https://gsics.nesdis.noaa.gov/pub/Development/20140324/8e_Takahashi_GDWG_JmaProgress.ppt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sics.nesdis.noaa.gov/pub/Development/20140324/8u_CF_Convention_Support.pptx" TargetMode="External"/><Relationship Id="rId2" Type="http://schemas.openxmlformats.org/officeDocument/2006/relationships/hyperlink" Target="https://gsics.nesdis.noaa.gov/pub/Development/20140324/2h_8p_Improvement_Suggestions_for_the_Procedure_for_Product_Acceptance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sics.nesdis.noaa.gov/pub/Development/20140324/6d_DeLand_Solar_Reference.pdf" TargetMode="External"/><Relationship Id="rId4" Type="http://schemas.openxmlformats.org/officeDocument/2006/relationships/hyperlink" Target="https://gsics.nesdis.noaa.gov/pub/Development/20140324/6c_Lang_UVN-Instrument-Calibration-Subgroup_CalLessonsLearned.ppt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IE" sz="4000" dirty="0" smtClean="0"/>
              <a:t>Outline Agenda</a:t>
            </a:r>
            <a:endParaRPr lang="en-GB" sz="4000" b="1" dirty="0" smtClean="0"/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5133975"/>
            <a:ext cx="9144000" cy="600075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Tim Hewison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(EUMETSAT)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(GRWG Chair)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IE" sz="4000" dirty="0" smtClean="0"/>
              <a:t>Detailed GRWG/Plenary Agenda Items</a:t>
            </a:r>
            <a:endParaRPr lang="en-GB" sz="4000" b="1" dirty="0" smtClean="0"/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5133975"/>
            <a:ext cx="9144000" cy="600075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Tim Hewison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(EUMETSAT)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(GRWG Chair)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Plenary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GPPA:</a:t>
            </a:r>
          </a:p>
          <a:p>
            <a:pPr lvl="1"/>
            <a:r>
              <a:rPr lang="en-GB" sz="2000" dirty="0" smtClean="0"/>
              <a:t>What are GSICS Products?</a:t>
            </a:r>
          </a:p>
          <a:p>
            <a:pPr lvl="1"/>
            <a:r>
              <a:rPr lang="en-GB" sz="2000" dirty="0" smtClean="0"/>
              <a:t>Introduction of GSICS-affiliated products - Larry</a:t>
            </a:r>
          </a:p>
          <a:p>
            <a:pPr lvl="1"/>
            <a:r>
              <a:rPr lang="en-GB" sz="2000" dirty="0" smtClean="0"/>
              <a:t>Review of GPPA process</a:t>
            </a:r>
          </a:p>
          <a:p>
            <a:pPr lvl="2"/>
            <a:r>
              <a:rPr lang="en-GB" sz="1800" dirty="0" smtClean="0"/>
              <a:t>What slows it down?</a:t>
            </a:r>
          </a:p>
          <a:p>
            <a:pPr lvl="1"/>
            <a:r>
              <a:rPr lang="en-GB" sz="2000" dirty="0" smtClean="0"/>
              <a:t>GPPA automation – later, if necessary</a:t>
            </a:r>
          </a:p>
          <a:p>
            <a:r>
              <a:rPr lang="en-GB" sz="2400" dirty="0" smtClean="0"/>
              <a:t>Need for DOIs</a:t>
            </a:r>
          </a:p>
          <a:p>
            <a:pPr lvl="1"/>
            <a:r>
              <a:rPr lang="en-GB" sz="2000" dirty="0" smtClean="0"/>
              <a:t>Products [Pete]</a:t>
            </a:r>
          </a:p>
          <a:p>
            <a:pPr lvl="1"/>
            <a:r>
              <a:rPr lang="en-GB" sz="2000" dirty="0" smtClean="0"/>
              <a:t>Documents</a:t>
            </a:r>
          </a:p>
          <a:p>
            <a:pPr marL="342900" lvl="1" indent="-342900">
              <a:buFont typeface="Arial" charset="0"/>
              <a:buChar char="•"/>
            </a:pPr>
            <a:r>
              <a:rPr lang="en-GB" sz="2400" dirty="0" smtClean="0"/>
              <a:t>CLARREO update</a:t>
            </a:r>
          </a:p>
          <a:p>
            <a:r>
              <a:rPr lang="en-GB" sz="2400" dirty="0" smtClean="0"/>
              <a:t>MIIC </a:t>
            </a:r>
            <a:r>
              <a:rPr lang="en-GB" sz="2400" dirty="0" smtClean="0"/>
              <a:t>Framework</a:t>
            </a:r>
          </a:p>
          <a:p>
            <a:r>
              <a:rPr lang="en-US" sz="2400" dirty="0" smtClean="0"/>
              <a:t>Lunar Calibration datasets</a:t>
            </a:r>
          </a:p>
          <a:p>
            <a:r>
              <a:rPr lang="en-US" sz="2400" dirty="0" smtClean="0"/>
              <a:t>GSICS Quarterly special issues</a:t>
            </a:r>
            <a:endParaRPr lang="en-GB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GRWG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Cross-cutting issues:</a:t>
            </a:r>
          </a:p>
          <a:p>
            <a:pPr lvl="1"/>
            <a:r>
              <a:rPr lang="en-GB" sz="2400" dirty="0" smtClean="0"/>
              <a:t>Inter-channel calibration - derivation of observation error covariance matrices</a:t>
            </a:r>
          </a:p>
          <a:p>
            <a:pPr lvl="1"/>
            <a:r>
              <a:rPr lang="en-GB" sz="2400" dirty="0" smtClean="0"/>
              <a:t>Further evolution of the Prime GSICS Correction concept </a:t>
            </a:r>
          </a:p>
          <a:p>
            <a:pPr lvl="2"/>
            <a:r>
              <a:rPr lang="en-GB" sz="2000" dirty="0" smtClean="0"/>
              <a:t>to include multiple methods and </a:t>
            </a:r>
          </a:p>
          <a:p>
            <a:pPr lvl="2"/>
            <a:r>
              <a:rPr lang="en-GB" sz="2000" dirty="0" smtClean="0"/>
              <a:t>application to multiple spectral bands</a:t>
            </a:r>
          </a:p>
          <a:p>
            <a:pPr lvl="1"/>
            <a:r>
              <a:rPr lang="en-GB" sz="2400" dirty="0" smtClean="0"/>
              <a:t>Combining VIS/NIR+IR products - one product per instrument! (Joint with GDWG)</a:t>
            </a:r>
          </a:p>
          <a:p>
            <a:pPr lvl="1"/>
            <a:r>
              <a:rPr lang="en-GB" sz="2400" dirty="0" smtClean="0"/>
              <a:t>Involvement of IMD/ISRO in SCOPE-CM</a:t>
            </a:r>
          </a:p>
          <a:p>
            <a:pPr lvl="1"/>
            <a:r>
              <a:rPr lang="en-GB" sz="2400" dirty="0" smtClean="0"/>
              <a:t>Requirements for L1 source data to be shared (GOME2, MODIS) </a:t>
            </a:r>
            <a:br>
              <a:rPr lang="en-GB" sz="2400" dirty="0" smtClean="0"/>
            </a:br>
            <a:r>
              <a:rPr lang="en-GB" sz="2400" dirty="0" smtClean="0"/>
              <a:t>– Cropping for LEO/LEO – Other GPRCs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GRWG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IR:</a:t>
            </a:r>
          </a:p>
          <a:p>
            <a:pPr lvl="1"/>
            <a:r>
              <a:rPr lang="en-GB" dirty="0" smtClean="0"/>
              <a:t>GEO-LEO IR</a:t>
            </a:r>
          </a:p>
          <a:p>
            <a:pPr lvl="2"/>
            <a:r>
              <a:rPr lang="en-GB" dirty="0" smtClean="0"/>
              <a:t>Bringing CMA, ISRO, KMA to Demonstration status</a:t>
            </a:r>
          </a:p>
          <a:p>
            <a:pPr lvl="2"/>
            <a:r>
              <a:rPr lang="en-GB" dirty="0" smtClean="0"/>
              <a:t>Bringing GEO-LEO IR v1 towards Operational status</a:t>
            </a:r>
          </a:p>
          <a:p>
            <a:pPr lvl="2"/>
            <a:r>
              <a:rPr lang="en-GB" dirty="0" smtClean="0"/>
              <a:t>Requirements for GEO-LEO IR v2</a:t>
            </a:r>
          </a:p>
          <a:p>
            <a:pPr lvl="1"/>
            <a:r>
              <a:rPr lang="en-GB" dirty="0" smtClean="0"/>
              <a:t>Comparison of inter-calibration methods</a:t>
            </a:r>
          </a:p>
          <a:p>
            <a:pPr lvl="1"/>
            <a:r>
              <a:rPr lang="en-GB" dirty="0" smtClean="0"/>
              <a:t>GEO-GEO [Masaya]</a:t>
            </a:r>
          </a:p>
          <a:p>
            <a:pPr lvl="1"/>
            <a:r>
              <a:rPr lang="en-GB" dirty="0" smtClean="0"/>
              <a:t>LEO-LEO: MODIS-AIRS</a:t>
            </a:r>
          </a:p>
          <a:p>
            <a:pPr lvl="1"/>
            <a:r>
              <a:rPr lang="en-GB" dirty="0" smtClean="0"/>
              <a:t>Retrieve SRFs</a:t>
            </a:r>
          </a:p>
          <a:p>
            <a:pPr lvl="1"/>
            <a:r>
              <a:rPr lang="en-GB" dirty="0" smtClean="0"/>
              <a:t>GSICS' preferences for NCDC data in MICROS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GRWG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VIS/NIR:</a:t>
            </a:r>
          </a:p>
          <a:p>
            <a:pPr lvl="1"/>
            <a:r>
              <a:rPr lang="en-GB" sz="2000" dirty="0" smtClean="0"/>
              <a:t>DCC</a:t>
            </a:r>
          </a:p>
          <a:p>
            <a:pPr lvl="2"/>
            <a:r>
              <a:rPr lang="en-GB" sz="1800" b="1" dirty="0" smtClean="0"/>
              <a:t>Seasonal variations</a:t>
            </a:r>
          </a:p>
          <a:p>
            <a:pPr lvl="2"/>
            <a:r>
              <a:rPr lang="en-GB" sz="1800" b="1" dirty="0" smtClean="0"/>
              <a:t>Regional variations</a:t>
            </a:r>
          </a:p>
          <a:p>
            <a:pPr lvl="2"/>
            <a:r>
              <a:rPr lang="en-GB" sz="1800" dirty="0" smtClean="0"/>
              <a:t>Scan-angle dependence</a:t>
            </a:r>
          </a:p>
          <a:p>
            <a:pPr lvl="2"/>
            <a:r>
              <a:rPr lang="en-GB" sz="1800" dirty="0" smtClean="0"/>
              <a:t>BRDF</a:t>
            </a:r>
          </a:p>
          <a:p>
            <a:pPr lvl="2"/>
            <a:r>
              <a:rPr lang="en-GB" sz="1800" dirty="0" smtClean="0"/>
              <a:t>Development of Demo Product</a:t>
            </a:r>
          </a:p>
          <a:p>
            <a:pPr lvl="1"/>
            <a:r>
              <a:rPr lang="en-GB" sz="2000" dirty="0" smtClean="0"/>
              <a:t>Lunar Inter-Calibration - </a:t>
            </a:r>
            <a:r>
              <a:rPr lang="en-GB" sz="2000" dirty="0" err="1" smtClean="0"/>
              <a:t>Seb</a:t>
            </a:r>
            <a:r>
              <a:rPr lang="en-GB" sz="2000" dirty="0" smtClean="0"/>
              <a:t>? </a:t>
            </a:r>
          </a:p>
          <a:p>
            <a:pPr lvl="2"/>
            <a:r>
              <a:rPr lang="en-GB" sz="1800" dirty="0" smtClean="0"/>
              <a:t>Follow up from LCW (Actions,...), </a:t>
            </a:r>
            <a:r>
              <a:rPr lang="en-GB" sz="1800" dirty="0" smtClean="0"/>
              <a:t>GCC to enter actions into Wiki</a:t>
            </a:r>
            <a:endParaRPr lang="en-GB" sz="1800" dirty="0" smtClean="0"/>
          </a:p>
          <a:p>
            <a:pPr lvl="2"/>
            <a:r>
              <a:rPr lang="en-GB" sz="1800" dirty="0" smtClean="0"/>
              <a:t>Developing Inter-Calibration Products, Draft Study </a:t>
            </a:r>
            <a:r>
              <a:rPr lang="en-GB" sz="1800" u="sng" dirty="0" err="1" smtClean="0"/>
              <a:t>SoW</a:t>
            </a:r>
            <a:r>
              <a:rPr lang="en-GB" sz="1800" dirty="0" err="1" smtClean="0"/>
              <a:t>.</a:t>
            </a:r>
            <a:r>
              <a:rPr lang="en-GB" sz="1800" dirty="0" smtClean="0"/>
              <a:t>..</a:t>
            </a:r>
          </a:p>
          <a:p>
            <a:pPr lvl="1"/>
            <a:r>
              <a:rPr lang="en-GB" sz="2000" dirty="0" smtClean="0"/>
              <a:t>Ray-matching</a:t>
            </a:r>
          </a:p>
          <a:p>
            <a:pPr lvl="1"/>
            <a:r>
              <a:rPr lang="en-GB" sz="2000" dirty="0" smtClean="0"/>
              <a:t>Assessment of Traceability/Stability of Reference instruments</a:t>
            </a:r>
          </a:p>
          <a:p>
            <a:r>
              <a:rPr lang="en-GB" sz="2400" dirty="0" smtClean="0"/>
              <a:t>UV - elsewhere</a:t>
            </a:r>
          </a:p>
          <a:p>
            <a:r>
              <a:rPr lang="en-GB" sz="2400" dirty="0" smtClean="0"/>
              <a:t>Microwave - elsewhere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for GDWG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25" y="1226138"/>
            <a:ext cx="8915400" cy="5299362"/>
          </a:xfrm>
        </p:spPr>
        <p:txBody>
          <a:bodyPr/>
          <a:lstStyle/>
          <a:p>
            <a:r>
              <a:rPr lang="en-GB" sz="1800" dirty="0" smtClean="0"/>
              <a:t>Review GSICS data management standards, conventions and guidelines</a:t>
            </a:r>
          </a:p>
          <a:p>
            <a:pPr lvl="1"/>
            <a:r>
              <a:rPr lang="en-GB" sz="1400" dirty="0" smtClean="0"/>
              <a:t>Specify process for updating</a:t>
            </a:r>
          </a:p>
          <a:p>
            <a:pPr lvl="1"/>
            <a:r>
              <a:rPr lang="en-GB" sz="1400" dirty="0" smtClean="0"/>
              <a:t>Review Templates (incl. Metadata checkers) </a:t>
            </a:r>
          </a:p>
          <a:p>
            <a:pPr lvl="1"/>
            <a:r>
              <a:rPr lang="en-GB" sz="1400" dirty="0" smtClean="0"/>
              <a:t>Combining VIS/NIR+IR products - one product per instrument! (Joint with GRWG)</a:t>
            </a:r>
          </a:p>
          <a:p>
            <a:r>
              <a:rPr lang="en-GB" sz="1800" dirty="0" err="1" smtClean="0"/>
              <a:t>netCDF</a:t>
            </a:r>
            <a:r>
              <a:rPr lang="en-GB" sz="1800" dirty="0" smtClean="0"/>
              <a:t> formats for combined products</a:t>
            </a:r>
          </a:p>
          <a:p>
            <a:r>
              <a:rPr lang="en-GB" sz="1800" dirty="0" smtClean="0"/>
              <a:t>Establish Repositories for cooperation:</a:t>
            </a:r>
          </a:p>
          <a:p>
            <a:pPr lvl="1"/>
            <a:r>
              <a:rPr lang="en-GB" sz="1400" dirty="0" smtClean="0"/>
              <a:t>Repository for archiving datasets (e.g. SRFs)</a:t>
            </a:r>
          </a:p>
          <a:p>
            <a:pPr lvl="1"/>
            <a:r>
              <a:rPr lang="en-GB" sz="1400" dirty="0" smtClean="0"/>
              <a:t>Repository for sharing codes (</a:t>
            </a:r>
            <a:r>
              <a:rPr lang="en-GB" sz="1400" dirty="0" err="1" smtClean="0"/>
              <a:t>Github</a:t>
            </a:r>
            <a:r>
              <a:rPr lang="en-GB" sz="1400" dirty="0" smtClean="0"/>
              <a:t>),</a:t>
            </a:r>
          </a:p>
          <a:p>
            <a:pPr lvl="1"/>
            <a:r>
              <a:rPr lang="en-GB" sz="1400" dirty="0" smtClean="0"/>
              <a:t>Repository for sharing tools (e.g. SBAF), ...</a:t>
            </a:r>
          </a:p>
          <a:p>
            <a:r>
              <a:rPr lang="en-GB" sz="1800" dirty="0" smtClean="0"/>
              <a:t>GSICS Tools Development</a:t>
            </a:r>
          </a:p>
          <a:p>
            <a:pPr lvl="1"/>
            <a:r>
              <a:rPr lang="en-GB" sz="1400" dirty="0" smtClean="0"/>
              <a:t>Plotting Tool  - Enhancement for CMA IR products, Extension to DCC &amp; Lunar results</a:t>
            </a:r>
          </a:p>
          <a:p>
            <a:pPr lvl="1"/>
            <a:r>
              <a:rPr lang="en-GB" sz="1400" dirty="0" smtClean="0"/>
              <a:t>Others</a:t>
            </a:r>
          </a:p>
          <a:p>
            <a:r>
              <a:rPr lang="en-GB" sz="1800" dirty="0" smtClean="0"/>
              <a:t>Event logging (Rob)</a:t>
            </a:r>
          </a:p>
          <a:p>
            <a:r>
              <a:rPr lang="en-GB" sz="1800" dirty="0" smtClean="0"/>
              <a:t>GSICS Server – </a:t>
            </a:r>
          </a:p>
          <a:p>
            <a:pPr lvl="1"/>
            <a:r>
              <a:rPr lang="en-GB" sz="1400" dirty="0" smtClean="0"/>
              <a:t>THREDDS configuration, directory restructuring and upgrades</a:t>
            </a:r>
          </a:p>
          <a:p>
            <a:r>
              <a:rPr lang="en-GB" sz="1800" dirty="0" smtClean="0"/>
              <a:t>Notification of product updates - through GSICS User Messaging Service – for GUW</a:t>
            </a:r>
          </a:p>
          <a:p>
            <a:r>
              <a:rPr lang="en-GB" sz="1800" dirty="0" smtClean="0"/>
              <a:t>DOIs for products (if agreed in plenary first)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Welcome!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71471" y="1294123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Now down to the </a:t>
            </a:r>
            <a:r>
              <a:rPr lang="en-GB" sz="2400" i="1" dirty="0" smtClean="0">
                <a:solidFill>
                  <a:srgbClr val="000000"/>
                </a:solidFill>
                <a:latin typeface="Calibri" pitchFamily="32" charset="0"/>
              </a:rPr>
              <a:t>Work </a:t>
            </a: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part of the Working Group meeting!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Focus on the development of GSICS Products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Mostly items assigned 20 minute slots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But this includes discussion time!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So please keep presentations brief and to the point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Presentations will be uploaded to the GSICS Wiki</a:t>
            </a:r>
          </a:p>
          <a:p>
            <a:pPr marL="1255713" lvl="2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Unless you tell me not to</a:t>
            </a:r>
          </a:p>
          <a:p>
            <a:pPr marL="1255713" lvl="2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Can include more background information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Please follow file naming convention:</a:t>
            </a:r>
            <a:b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	1a_Hewison_Introduction.pptx/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2" charset="0"/>
              </a:rPr>
              <a:t>pdf</a:t>
            </a: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/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2" charset="0"/>
              </a:rPr>
              <a:t>ppt</a:t>
            </a:r>
            <a:endParaRPr lang="en-GB" sz="2400" dirty="0" smtClean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1266" name="Picture 2" descr="http://rosenblumtv.files.wordpress.com/2008/08/men_at_work_sign2.gif?w=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135" y="1959427"/>
            <a:ext cx="2064340" cy="18235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Minute Taking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Need volunteers to take minutes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For each session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i="1" dirty="0" smtClean="0">
                <a:solidFill>
                  <a:srgbClr val="000000"/>
                </a:solidFill>
                <a:latin typeface="Calibri" pitchFamily="32" charset="0"/>
              </a:rPr>
              <a:t>Must</a:t>
            </a: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 be there for full session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Should not be talking too much!</a:t>
            </a:r>
            <a:endParaRPr lang="en-GB" sz="24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Agenda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chemeClr val="tx1"/>
                </a:solidFill>
              </a:rPr>
              <a:t>The Detailed Agenda was prepared using </a:t>
            </a: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  <a:hlinkClick r:id="rId3"/>
              </a:rPr>
              <a:t>Microsoft </a:t>
            </a:r>
            <a:r>
              <a:rPr lang="en-GB" sz="2400" b="0" dirty="0" err="1" smtClean="0">
                <a:solidFill>
                  <a:srgbClr val="000000"/>
                </a:solidFill>
                <a:latin typeface="Calibri" pitchFamily="32" charset="0"/>
                <a:hlinkClick r:id="rId3"/>
              </a:rPr>
              <a:t>OneDrive</a:t>
            </a:r>
            <a:r>
              <a:rPr lang="en-IE" sz="2400" b="0" dirty="0" smtClean="0">
                <a:solidFill>
                  <a:schemeClr val="tx1"/>
                </a:solidFill>
              </a:rPr>
              <a:t>.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chemeClr val="tx1"/>
                </a:solidFill>
                <a:latin typeface="Calibri" pitchFamily="32" charset="0"/>
              </a:rPr>
              <a:t>With hyperlinks added to presentations uploaded on Wiki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chemeClr val="tx1"/>
                </a:solidFill>
                <a:latin typeface="Calibri" pitchFamily="32" charset="0"/>
              </a:rPr>
              <a:t>Exported as HTML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b="0" dirty="0" smtClean="0">
                <a:solidFill>
                  <a:schemeClr val="tx1"/>
                </a:solidFill>
                <a:latin typeface="Calibri" pitchFamily="32" charset="0"/>
              </a:rPr>
              <a:t>Embedded into GSICS Wiki: </a:t>
            </a:r>
            <a:r>
              <a:rPr lang="en-IE" sz="2400" b="0" dirty="0" smtClean="0">
                <a:solidFill>
                  <a:schemeClr val="tx1"/>
                </a:solidFill>
                <a:latin typeface="Calibri" pitchFamily="32" charset="0"/>
                <a:hlinkClick r:id="rId4"/>
              </a:rPr>
              <a:t>https://gsics.nesdis.noaa.gov/wiki/Development/20150316 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E" sz="2400" b="0" dirty="0" smtClean="0">
              <a:solidFill>
                <a:schemeClr val="tx1"/>
              </a:solidFill>
              <a:latin typeface="Calibri" pitchFamily="32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chemeClr val="tx1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035" y="188641"/>
            <a:ext cx="9477503" cy="1052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We have used “Google Docs for the agenda/minute</a:t>
            </a:r>
          </a:p>
          <a:p>
            <a:pPr marL="265113" indent="-26511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This time, we will use “Microsoft </a:t>
            </a:r>
            <a:r>
              <a:rPr lang="en-US" sz="1800" dirty="0" err="1" smtClean="0">
                <a:solidFill>
                  <a:schemeClr val="tx1"/>
                </a:solidFill>
              </a:rPr>
              <a:t>OneDrive</a:t>
            </a:r>
            <a:r>
              <a:rPr lang="en-US" sz="1800" dirty="0" smtClean="0">
                <a:solidFill>
                  <a:schemeClr val="tx1"/>
                </a:solidFill>
              </a:rPr>
              <a:t>” </a:t>
            </a:r>
            <a:r>
              <a:rPr lang="en-US" sz="1600" dirty="0" smtClean="0">
                <a:solidFill>
                  <a:schemeClr val="tx1"/>
                </a:solidFill>
              </a:rPr>
              <a:t>(https://onedrive.live.com)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627063" indent="-265113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Interface/functionality: the same as Microsoft Office, similar to Google Docs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33468" t="23940" r="31488" b="8651"/>
          <a:stretch>
            <a:fillRect/>
          </a:stretch>
        </p:blipFill>
        <p:spPr bwMode="auto">
          <a:xfrm>
            <a:off x="5031009" y="1681965"/>
            <a:ext cx="4290477" cy="476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969" t="15120" r="62988" b="19361"/>
          <a:stretch>
            <a:fillRect/>
          </a:stretch>
        </p:blipFill>
        <p:spPr bwMode="auto">
          <a:xfrm>
            <a:off x="350489" y="1700809"/>
            <a:ext cx="4446494" cy="479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4689" y="3933057"/>
            <a:ext cx="162095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OneDrive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5165" y="3933057"/>
            <a:ext cx="209865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Google Docs</a:t>
            </a:r>
            <a:endParaRPr lang="en-GB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Outline of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 smtClean="0"/>
              <a:t>The basic plan is to start at 10:00 on Monday and end by 16:00 on Friday, as follows:</a:t>
            </a:r>
          </a:p>
          <a:p>
            <a:r>
              <a:rPr lang="en-IE" sz="2400" b="1" dirty="0" smtClean="0"/>
              <a:t>Monday</a:t>
            </a:r>
            <a:r>
              <a:rPr lang="en-IE" sz="2400" dirty="0" smtClean="0"/>
              <a:t> : Plenary – “Mini Conference” (interesting items that are not yet directly linked to GSICS Products)</a:t>
            </a:r>
          </a:p>
          <a:p>
            <a:r>
              <a:rPr lang="en-IE" sz="2400" b="1" dirty="0" smtClean="0"/>
              <a:t>Tuesday</a:t>
            </a:r>
            <a:r>
              <a:rPr lang="en-IE" sz="2400" dirty="0" smtClean="0"/>
              <a:t> : Plenary Session – Reports and Briefs</a:t>
            </a:r>
          </a:p>
          <a:p>
            <a:r>
              <a:rPr lang="en-IE" sz="2400" dirty="0" smtClean="0"/>
              <a:t>Wednesday, Thursday &amp; Friday morning: Break-out session for Research and Data Working Groups:</a:t>
            </a:r>
          </a:p>
          <a:p>
            <a:r>
              <a:rPr lang="en-IE" sz="2400" b="1" dirty="0" smtClean="0"/>
              <a:t>Wednesday: </a:t>
            </a:r>
            <a:r>
              <a:rPr lang="en-IE" sz="2400" dirty="0" smtClean="0"/>
              <a:t>VIS/NIR</a:t>
            </a:r>
          </a:p>
          <a:p>
            <a:r>
              <a:rPr lang="en-IE" sz="2400" b="1" dirty="0" smtClean="0"/>
              <a:t>Thursday</a:t>
            </a:r>
            <a:r>
              <a:rPr lang="en-IE" sz="2400" dirty="0" smtClean="0"/>
              <a:t> : IR until 15:00 – then Sub-Groups or Visits</a:t>
            </a:r>
          </a:p>
          <a:p>
            <a:r>
              <a:rPr lang="en-IE" sz="2400" b="1" dirty="0" smtClean="0"/>
              <a:t>Friday morning</a:t>
            </a:r>
            <a:r>
              <a:rPr lang="en-IE" sz="2400" dirty="0" smtClean="0"/>
              <a:t> : GRWG &amp; GDWG wrap-up</a:t>
            </a:r>
          </a:p>
          <a:p>
            <a:r>
              <a:rPr lang="en-IE" sz="2400" b="1" dirty="0" smtClean="0"/>
              <a:t>Friday afternoon</a:t>
            </a:r>
            <a:r>
              <a:rPr lang="en-IE" sz="2400" dirty="0" smtClean="0"/>
              <a:t>: Plenary Session – Reporting Outcomes &amp; Planning Future Meetings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035" y="188641"/>
            <a:ext cx="9477503" cy="791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You can see the contents, and edit them w/o registration to Microsoft</a:t>
            </a:r>
          </a:p>
          <a:p>
            <a:pPr marL="627063" indent="-265113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When you register, your account name can be seen on the browser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9" t="14490" r="61019" b="14951"/>
          <a:stretch>
            <a:fillRect/>
          </a:stretch>
        </p:blipFill>
        <p:spPr bwMode="auto">
          <a:xfrm>
            <a:off x="5236532" y="1484785"/>
            <a:ext cx="392829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1969" t="15120" r="62988" b="19361"/>
          <a:stretch>
            <a:fillRect/>
          </a:stretch>
        </p:blipFill>
        <p:spPr bwMode="auto">
          <a:xfrm>
            <a:off x="584515" y="1484784"/>
            <a:ext cx="4105956" cy="442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977987" y="2316982"/>
            <a:ext cx="101411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90037" y="2996954"/>
            <a:ext cx="2964329" cy="2308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To edit the agenda, click “EDIT IN BROWSER”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1426108" y="2696920"/>
            <a:ext cx="288032" cy="31203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225012" y="3789041"/>
            <a:ext cx="3978442" cy="2308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Then, edit menu becomes available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Any Other Business?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47621" y="15652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b="0" dirty="0" smtClean="0">
                <a:solidFill>
                  <a:srgbClr val="000000"/>
                </a:solidFill>
                <a:latin typeface="Calibri" pitchFamily="32" charset="0"/>
              </a:rPr>
              <a:t>New Chair for GRWG!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Minute Taking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Microsoft </a:t>
            </a:r>
            <a:r>
              <a:rPr lang="en-GB" sz="2400" b="0" dirty="0" err="1" smtClean="0">
                <a:solidFill>
                  <a:srgbClr val="000000"/>
                </a:solidFill>
                <a:latin typeface="Calibri" pitchFamily="32" charset="0"/>
              </a:rPr>
              <a:t>OneDrive</a:t>
            </a: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 Live Doc – 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Template – Agenda pasted into Google Doc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Anyone with link can add short summary of their presentation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Minute Taker should write Actions in Bold, 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precede with word </a:t>
            </a: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ACTION: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Will number later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Will review new actions on Friday morning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0" dirty="0" smtClean="0">
                <a:solidFill>
                  <a:srgbClr val="000000"/>
                </a:solidFill>
                <a:latin typeface="Calibri" pitchFamily="32" charset="0"/>
              </a:rPr>
              <a:t>GCC to enter into action tracking tool (GSICS Operations Plan?)</a:t>
            </a:r>
            <a:endParaRPr lang="en-GB" sz="2400" b="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Minute Takers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dirty="0" smtClean="0">
              <a:solidFill>
                <a:srgbClr val="000000"/>
              </a:solidFill>
              <a:latin typeface="Calibri" pitchFamily="3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93766" y="1548300"/>
          <a:ext cx="8787741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346"/>
                <a:gridCol w="2367148"/>
                <a:gridCol w="292924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Minute Taker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1: Plenary – Mini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</a:t>
                      </a:r>
                      <a:r>
                        <a:rPr lang="en-GB" baseline="0" dirty="0" smtClean="0"/>
                        <a:t> Hewison/Manik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2: Plenary – Briefs &amp;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Tim Hewison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3: GRWG – VIS/NIR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Dave Doelling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4: GRWG –</a:t>
                      </a: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Tim Hewison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2" charset="0"/>
                        </a:rPr>
                        <a:t>5: GRWG – Microwave Sub-Group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Ralph</a:t>
                      </a:r>
                      <a:r>
                        <a:rPr lang="en-GB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Ferraro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itchFamily="32" charset="0"/>
                        </a:rPr>
                        <a:t>6: GRWG – UV Sub-Group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Rose Munro</a:t>
                      </a:r>
                      <a:endParaRPr lang="en-GB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7: GRWG – Other 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Tim Hewison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8: GDWG – Wed am </a:t>
                      </a: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session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                     Wed pm session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                     Thurs am session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                     Thurs pm session</a:t>
                      </a:r>
                      <a:endParaRPr lang="en-GB" sz="1800" dirty="0" smtClean="0">
                        <a:solidFill>
                          <a:srgbClr val="000000"/>
                        </a:solidFill>
                        <a:latin typeface="Calibri" pitchFamily="3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TBC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Calibri" pitchFamily="32" charset="0"/>
                        </a:rPr>
                        <a:t>9: Plenary – Wrap-up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Tim Hewison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IE" sz="4000" dirty="0" smtClean="0"/>
              <a:t>Remote Access?</a:t>
            </a:r>
            <a:br>
              <a:rPr lang="en-IE" sz="4000" dirty="0" smtClean="0"/>
            </a:br>
            <a:r>
              <a:rPr lang="en-IE" sz="4000" dirty="0" smtClean="0"/>
              <a:t>TBC</a:t>
            </a:r>
            <a:br>
              <a:rPr lang="en-IE" sz="4000" dirty="0" smtClean="0"/>
            </a:br>
            <a:r>
              <a:rPr lang="en-IE" sz="3200" dirty="0" err="1" smtClean="0"/>
              <a:t>n.b</a:t>
            </a:r>
            <a:r>
              <a:rPr lang="en-IE" sz="3200" dirty="0" smtClean="0"/>
              <a:t>. All times here are local, India Standard Time, which is UTC+5:30.</a:t>
            </a:r>
            <a:r>
              <a:rPr lang="en-IE" sz="4000" dirty="0" smtClean="0"/>
              <a:t/>
            </a:r>
            <a:br>
              <a:rPr lang="en-IE" sz="4000" dirty="0" smtClean="0"/>
            </a:br>
            <a:endParaRPr lang="en-GB" sz="4000" b="1" dirty="0" smtClean="0"/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5133975"/>
            <a:ext cx="9144000" cy="600075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Tim Hewison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(EUMETSAT)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(GRWG Chair)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98764" y="285011"/>
          <a:ext cx="8918367" cy="6444084"/>
        </p:xfrm>
        <a:graphic>
          <a:graphicData uri="http://schemas.openxmlformats.org/drawingml/2006/table">
            <a:tbl>
              <a:tblPr/>
              <a:tblGrid>
                <a:gridCol w="1007832"/>
                <a:gridCol w="1901570"/>
                <a:gridCol w="1236021"/>
                <a:gridCol w="3784127"/>
                <a:gridCol w="418346"/>
                <a:gridCol w="570471"/>
              </a:tblGrid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 dirty="0">
                          <a:latin typeface="Arial"/>
                        </a:rPr>
                        <a:t>Mon 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>
                          <a:latin typeface="Arial"/>
                        </a:rPr>
                        <a:t>Mini Conference 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latin typeface="Arial"/>
                        </a:rPr>
                        <a:t>Chair: Tim Hewison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10:00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Tim Hewison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EUMETSAT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600" b="0" i="0" u="none" strike="noStrike">
                          <a:latin typeface="Arial"/>
                        </a:rPr>
                        <a:t>Introduction to Mini Conference &amp; GSICS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10:20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IMD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Welcome to IMD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436594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 dirty="0">
                          <a:latin typeface="Arial"/>
                        </a:rPr>
                        <a:t>10:40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>
                          <a:latin typeface="Arial"/>
                        </a:rPr>
                        <a:t>IMD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Satellite Data requirements for Climate Monitoring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00:40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74430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11:20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>
                          <a:latin typeface="Arial"/>
                        </a:rPr>
                        <a:t>Coffee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378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11:40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  <a:r>
                        <a:rPr lang="en-GB" sz="1600" b="0" i="0" u="none" strike="noStrike" dirty="0" smtClean="0">
                          <a:latin typeface="Arial"/>
                        </a:rPr>
                        <a:t>Dave Doelling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  <a:r>
                        <a:rPr lang="en-GB" sz="1600" b="0" i="0" u="none" strike="noStrike" dirty="0" smtClean="0">
                          <a:latin typeface="Arial"/>
                        </a:rPr>
                        <a:t>NASA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 smtClean="0">
                          <a:latin typeface="Arial"/>
                        </a:rPr>
                        <a:t>CLARREO </a:t>
                      </a:r>
                      <a:endParaRPr lang="en-GB" sz="16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24534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12:00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37008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12:20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37008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12:40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 dirty="0">
                          <a:latin typeface="Arial"/>
                        </a:rPr>
                        <a:t>13:00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latin typeface="Arial"/>
                        </a:rPr>
                        <a:t>Lunch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1:00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Mon pm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>
                          <a:latin typeface="Arial"/>
                        </a:rPr>
                        <a:t>Mini Conference pm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>
                          <a:latin typeface="Arial"/>
                        </a:rPr>
                        <a:t>Chair: Tim Hewison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14:00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14:20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14:40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1j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15:00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15:20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61956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15:50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>
                          <a:latin typeface="Arial"/>
                        </a:rPr>
                        <a:t>Coffee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0:30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16:20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16:40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17:00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17:20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1p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17:40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All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Discussion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1q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0E3"/>
                    </a:solidFill>
                  </a:tcPr>
                </a:tc>
              </a:tr>
              <a:tr h="212059"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0" i="0" u="none" strike="noStrike">
                          <a:latin typeface="Arial"/>
                        </a:rPr>
                        <a:t>18:00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latin typeface="Arial"/>
                        </a:rPr>
                        <a:t>END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8765" y="273137"/>
          <a:ext cx="8906492" cy="6330493"/>
        </p:xfrm>
        <a:graphic>
          <a:graphicData uri="http://schemas.openxmlformats.org/drawingml/2006/table">
            <a:tbl>
              <a:tblPr/>
              <a:tblGrid>
                <a:gridCol w="1006491"/>
                <a:gridCol w="1899039"/>
                <a:gridCol w="1234375"/>
                <a:gridCol w="3779087"/>
                <a:gridCol w="417789"/>
                <a:gridCol w="569711"/>
              </a:tblGrid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latin typeface="Arial"/>
                        </a:rPr>
                        <a:t>Tues 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Plenary - Briefs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Chair: Tim Hewison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8:30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All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Round Table Introductions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08:50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Tim Hewison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EUMETSAT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Agree Agenda &amp; Minute Taking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Tim Hewison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EUMETSAT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GRWG Briefing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Ralph Ferraro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NOAA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Microwave Sub-Group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Dave Doelling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NASA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VIS/NIR Sub-Group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10:10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Rose Munro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NOAA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UV Sub-Group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10:30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Coffee Break &amp; Photos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10:50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Manik Bali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NOAA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GDWG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Manik Bali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NOAA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GCC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Rob Roebeling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EUMETSAT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Instrument Landing Pages for OSCAR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2i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12:10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Lunch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1:00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Tues pm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Plenary - GPRC Reports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Chair: Tim Hewison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13:10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CMA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CMA GPRC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2j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13:30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CNES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CNES GPRC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13:50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IMD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IMD GPRC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ISRO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ISRO GPRC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88689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JAXA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JAXA GPRC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Coffee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0:40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latin typeface="Arial"/>
                        </a:rPr>
                        <a:t>15:30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EUMETSAT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EUMETSAT GPRC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15:50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JMA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JMA GPRC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2p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KMA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KMA GPRC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2q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356413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latin typeface="Arial"/>
                        </a:rPr>
                        <a:t>16:30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NASA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NASA GPRC Report/MODIS &amp; VIIRS Status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NOAA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NOAA GPRC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17:10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USGS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USGS GPRC Report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2t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178206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17:30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END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8762" y="273138"/>
          <a:ext cx="8894619" cy="6949360"/>
        </p:xfrm>
        <a:graphic>
          <a:graphicData uri="http://schemas.openxmlformats.org/drawingml/2006/table">
            <a:tbl>
              <a:tblPr/>
              <a:tblGrid>
                <a:gridCol w="1005149"/>
                <a:gridCol w="1896507"/>
                <a:gridCol w="1232729"/>
                <a:gridCol w="3774048"/>
                <a:gridCol w="417233"/>
                <a:gridCol w="568953"/>
              </a:tblGrid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latin typeface="Arial"/>
                        </a:rPr>
                        <a:t>Wed 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GRWG: GEO-LEO VIS DCC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Chair: Dave Doelling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8:30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81930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08:50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81930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10:10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Coffee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0:40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930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10:50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0:10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81930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0:10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81930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12:10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12:30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Lunch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1:00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latin typeface="Arial"/>
                        </a:rPr>
                        <a:t>13:30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Tour of IMD? TBC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1:00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Wed pm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GRWG: Other Vis </a:t>
                      </a:r>
                      <a:r>
                        <a:rPr lang="en-GB" sz="1400" b="1" i="0" u="none" strike="noStrike" dirty="0" err="1">
                          <a:latin typeface="Arial"/>
                        </a:rPr>
                        <a:t>incl</a:t>
                      </a:r>
                      <a:r>
                        <a:rPr lang="en-GB" sz="1400" b="1" i="0" u="none" strike="noStrike" dirty="0">
                          <a:latin typeface="Arial"/>
                        </a:rPr>
                        <a:t> Lunar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Chair: Dave Doelling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1930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81930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81930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15:10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15:30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15:50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Coffee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17:10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17:30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17:50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Discussion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All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Next visible products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1409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18:10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END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764" y="261263"/>
          <a:ext cx="8930243" cy="7456408"/>
        </p:xfrm>
        <a:graphic>
          <a:graphicData uri="http://schemas.openxmlformats.org/drawingml/2006/table">
            <a:tbl>
              <a:tblPr/>
              <a:tblGrid>
                <a:gridCol w="748825"/>
                <a:gridCol w="1740511"/>
                <a:gridCol w="1194072"/>
                <a:gridCol w="4067943"/>
                <a:gridCol w="526200"/>
                <a:gridCol w="652692"/>
              </a:tblGrid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GDWG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Chair: Peter </a:t>
                      </a:r>
                      <a:r>
                        <a:rPr lang="en-GB" sz="1400" b="1" i="0" u="none" strike="noStrike" dirty="0" err="1">
                          <a:latin typeface="Arial"/>
                        </a:rPr>
                        <a:t>Miu</a:t>
                      </a:r>
                      <a:endParaRPr lang="en-GB" sz="14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8:30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2"/>
                        </a:rPr>
                        <a:t>8a</a:t>
                      </a:r>
                      <a:endParaRPr lang="en-GB" sz="14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242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08:50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GSICS File Conventions - Review process for updates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3"/>
                        </a:rPr>
                        <a:t>8b</a:t>
                      </a:r>
                      <a:endParaRPr lang="en-GB" sz="14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242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Masaya Takahashi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JMA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Establish GSICS standards for datasets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8c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8d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Coffee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242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10:50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Masaya Takahashi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JMA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Repository for archiving datasets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4"/>
                        </a:rPr>
                        <a:t>8e</a:t>
                      </a:r>
                      <a:endParaRPr lang="en-GB" sz="14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242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Masaya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Takahashi &amp;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GB" sz="1400" b="0" i="0" u="none" strike="noStrike" baseline="0" dirty="0" err="1" smtClean="0">
                          <a:solidFill>
                            <a:srgbClr val="C00000"/>
                          </a:solidFill>
                          <a:latin typeface="Arial"/>
                        </a:rPr>
                        <a:t>Manik</a:t>
                      </a:r>
                      <a:r>
                        <a:rPr lang="en-GB" sz="1400" b="0" i="0" u="none" strike="noStrike" baseline="0" dirty="0" smtClean="0">
                          <a:solidFill>
                            <a:srgbClr val="C00000"/>
                          </a:solidFill>
                          <a:latin typeface="Arial"/>
                        </a:rPr>
                        <a:t> Bali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JMA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Repository for sharing codes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sng" strike="noStrike">
                          <a:solidFill>
                            <a:srgbClr val="0000FF"/>
                          </a:solidFill>
                          <a:latin typeface="Arial"/>
                          <a:hlinkClick r:id="rId5"/>
                        </a:rPr>
                        <a:t>8f</a:t>
                      </a:r>
                      <a:endParaRPr lang="en-GB" sz="1400" b="0" i="0" u="sng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242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Masaya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Takahashi &amp;</a:t>
                      </a:r>
                    </a:p>
                    <a:p>
                      <a:pPr algn="l" fontAlgn="t"/>
                      <a:r>
                        <a:rPr lang="en-GB" sz="1400" b="0" i="0" u="none" strike="noStrike" dirty="0" err="1" smtClean="0">
                          <a:solidFill>
                            <a:srgbClr val="C00000"/>
                          </a:solidFill>
                          <a:latin typeface="Arial"/>
                        </a:rPr>
                        <a:t>Manik</a:t>
                      </a:r>
                      <a:r>
                        <a:rPr lang="en-GB" sz="1400" b="0" i="0" u="none" strike="noStrike" baseline="0" dirty="0" smtClean="0">
                          <a:solidFill>
                            <a:srgbClr val="C00000"/>
                          </a:solidFill>
                          <a:latin typeface="Arial"/>
                        </a:rPr>
                        <a:t> Bali</a:t>
                      </a:r>
                      <a:endParaRPr lang="en-GB" sz="1400" b="0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JMA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Repository for sharing tools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847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1" u="none" strike="noStrike" dirty="0">
                          <a:latin typeface="Arial"/>
                        </a:rPr>
                        <a:t>Join GRWG for requirements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12:30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Lunch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1:00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13:30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Tour of IMD? TBC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1:00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GDWG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Chair: Masaya Takahashi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7242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Peter Miu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EUMETSAT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0" u="none" strike="noStrike" dirty="0">
                          <a:latin typeface="Arial"/>
                        </a:rPr>
                        <a:t>GSICS Server - THREDDS configuration, directory restructuring and upgrades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  <a:hlinkClick r:id="rId6"/>
                        </a:rPr>
                        <a:t>8g</a:t>
                      </a:r>
                      <a:endParaRPr lang="en-GB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317242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0" u="none" strike="noStrike">
                          <a:latin typeface="Arial"/>
                        </a:rPr>
                        <a:t>Plotting Tool - Enhancement for CMA IR products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  <a:hlinkClick r:id="rId7"/>
                        </a:rPr>
                        <a:t>8h</a:t>
                      </a:r>
                      <a:endParaRPr lang="en-GB" sz="14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317242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15:10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Masaya Takahashi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JMA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0" u="none" strike="noStrike" dirty="0">
                          <a:latin typeface="Arial"/>
                        </a:rPr>
                        <a:t>Plotting Tool - Extension to DCC &amp; Lunar results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8i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15:30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Discussion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  <a:hlinkClick r:id="rId8"/>
                        </a:rPr>
                        <a:t>8j</a:t>
                      </a:r>
                      <a:endParaRPr lang="en-GB" sz="14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Coffee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Rob </a:t>
                      </a:r>
                      <a:r>
                        <a:rPr lang="en-GB" sz="1400" b="0" i="0" u="none" strike="noStrike" dirty="0" err="1">
                          <a:latin typeface="Arial"/>
                        </a:rPr>
                        <a:t>Roebeling</a:t>
                      </a:r>
                      <a:endParaRPr lang="en-GB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EUMETSAT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Event logging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8k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8l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17:10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8m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0:30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17:40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6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0638" y="296883"/>
          <a:ext cx="8906493" cy="6776659"/>
        </p:xfrm>
        <a:graphic>
          <a:graphicData uri="http://schemas.openxmlformats.org/drawingml/2006/table">
            <a:tbl>
              <a:tblPr/>
              <a:tblGrid>
                <a:gridCol w="1006491"/>
                <a:gridCol w="1899040"/>
                <a:gridCol w="1234375"/>
                <a:gridCol w="3779087"/>
                <a:gridCol w="417789"/>
                <a:gridCol w="569711"/>
              </a:tblGrid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latin typeface="Arial"/>
                        </a:rPr>
                        <a:t>Thurs 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GRWG: Extending GEO-LEO IR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17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Chair: Tim Hewison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8:30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08:50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10:10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Coffee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0:30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10:40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359049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12:00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Lunch Break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1:00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Thurs pm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GRWG: Future IR Products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Chair: Tim Hewison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13:00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13:20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13:40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Discussion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All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Progress towards Demonstration Products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Coffee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Thurs pm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GRWG: Microwave Subgroup - TBC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176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Chair: Ralph Ferraro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15:20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15:40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AD3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17:00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</a:tr>
              <a:tr h="179525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17:20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END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/>
              <a:t> </a:t>
            </a:r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0639" y="285008"/>
          <a:ext cx="8894618" cy="7047602"/>
        </p:xfrm>
        <a:graphic>
          <a:graphicData uri="http://schemas.openxmlformats.org/drawingml/2006/table">
            <a:tbl>
              <a:tblPr/>
              <a:tblGrid>
                <a:gridCol w="1198491"/>
                <a:gridCol w="1198491"/>
                <a:gridCol w="2801125"/>
                <a:gridCol w="2801125"/>
                <a:gridCol w="445951"/>
                <a:gridCol w="449435"/>
              </a:tblGrid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GDWG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67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Chair: Peter Miu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9:00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  <a:r>
                        <a:rPr lang="en-GB" sz="1400" b="0" i="0" u="none" strike="noStrike" dirty="0" err="1" smtClean="0">
                          <a:latin typeface="Arial"/>
                        </a:rPr>
                        <a:t>Manik</a:t>
                      </a:r>
                      <a:r>
                        <a:rPr lang="en-GB" sz="1400" b="0" i="0" u="none" strike="noStrike" dirty="0" smtClean="0">
                          <a:latin typeface="Arial"/>
                        </a:rPr>
                        <a:t> Bali</a:t>
                      </a:r>
                      <a:endParaRPr lang="en-GB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 smtClean="0">
                          <a:latin typeface="Arial"/>
                        </a:rPr>
                        <a:t>GPPA  Timeliness</a:t>
                      </a:r>
                      <a:endParaRPr lang="en-GB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1" u="none" strike="noStrike">
                          <a:latin typeface="Arial"/>
                        </a:rPr>
                        <a:t>8o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1" u="none" strike="noStrike">
                          <a:latin typeface="Arial"/>
                        </a:rPr>
                        <a:t>0:30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latin typeface="Arial"/>
                        </a:rPr>
                        <a:t>09:30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1" u="none" strike="noStrike">
                          <a:latin typeface="Arial"/>
                          <a:hlinkClick r:id="rId2"/>
                        </a:rPr>
                        <a:t>8p</a:t>
                      </a:r>
                      <a:endParaRPr lang="en-GB" sz="1400" b="0" i="1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1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1" u="none" strike="noStrike">
                          <a:latin typeface="Arial"/>
                        </a:rPr>
                        <a:t>8q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1" u="none" strike="noStrike">
                          <a:latin typeface="Arial"/>
                        </a:rPr>
                        <a:t>0:30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75441">
                <a:tc rowSpan="2"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10:20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Coffee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0:40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4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B7B7B7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B7B7B7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362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1" u="none" strike="noStrike">
                          <a:latin typeface="Arial"/>
                        </a:rPr>
                        <a:t>Join GRWG for technical discussion on GEO-LEO IR products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B7B7B7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B7B7B7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B7B7B7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B7B7B7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B7B7B7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Lunch Break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GDWG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Chair: Masaya Takahashi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13:00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  <a:r>
                        <a:rPr lang="en-GB" sz="1400" b="0" i="0" u="none" strike="noStrike" dirty="0" err="1" smtClean="0">
                          <a:latin typeface="Arial"/>
                        </a:rPr>
                        <a:t>Manik</a:t>
                      </a:r>
                      <a:r>
                        <a:rPr lang="en-GB" sz="1400" b="0" i="0" u="none" strike="noStrike" baseline="0" dirty="0" smtClean="0">
                          <a:latin typeface="Arial"/>
                        </a:rPr>
                        <a:t> Bali</a:t>
                      </a:r>
                      <a:endParaRPr lang="en-GB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DOIs for </a:t>
                      </a:r>
                      <a:r>
                        <a:rPr lang="en-GB" sz="1400" b="0" i="0" u="none" strike="noStrike" dirty="0" smtClean="0">
                          <a:latin typeface="Arial"/>
                        </a:rPr>
                        <a:t>products/Documents</a:t>
                      </a:r>
                      <a:endParaRPr lang="en-GB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8r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13:20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  <a:r>
                        <a:rPr lang="en-GB" sz="1400" b="0" i="0" u="none" strike="noStrike" dirty="0" err="1" smtClean="0">
                          <a:latin typeface="Arial"/>
                        </a:rPr>
                        <a:t>Manik</a:t>
                      </a:r>
                      <a:r>
                        <a:rPr lang="en-GB" sz="1400" b="0" i="0" u="none" strike="noStrike" dirty="0" smtClean="0">
                          <a:latin typeface="Arial"/>
                        </a:rPr>
                        <a:t> Bali</a:t>
                      </a:r>
                      <a:endParaRPr lang="en-GB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  <a:r>
                        <a:rPr lang="en-GB" sz="1400" b="0" i="0" u="none" strike="noStrike" dirty="0" smtClean="0">
                          <a:latin typeface="Arial"/>
                        </a:rPr>
                        <a:t>MW Metadata Standards </a:t>
                      </a:r>
                      <a:endParaRPr lang="en-GB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8s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13:40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8t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  <a:hlinkClick r:id="rId3"/>
                        </a:rPr>
                        <a:t>8u</a:t>
                      </a:r>
                      <a:endParaRPr lang="en-GB" sz="1400" b="0" i="0" u="none" strike="noStrike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8v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8w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AF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15:00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Coffee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0:40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GRWG: UV Subgroup - TBC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672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Chair: Rosemary Munro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15:20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15:40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  <a:hlinkClick r:id="rId4"/>
                        </a:rPr>
                        <a:t>6c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  <a:hlinkClick r:id="rId5"/>
                        </a:rPr>
                        <a:t>6d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16:40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17:00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</a:tr>
              <a:tr h="175441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17:20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END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0636" y="296885"/>
          <a:ext cx="8894620" cy="5484266"/>
        </p:xfrm>
        <a:graphic>
          <a:graphicData uri="http://schemas.openxmlformats.org/drawingml/2006/table">
            <a:tbl>
              <a:tblPr/>
              <a:tblGrid>
                <a:gridCol w="1005148"/>
                <a:gridCol w="1896508"/>
                <a:gridCol w="1232730"/>
                <a:gridCol w="3774049"/>
                <a:gridCol w="417232"/>
                <a:gridCol w="568953"/>
              </a:tblGrid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latin typeface="Arial"/>
                        </a:rPr>
                        <a:t>Fri 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 smtClean="0">
                          <a:latin typeface="Arial"/>
                        </a:rPr>
                        <a:t>GRWG/GDWG: </a:t>
                      </a:r>
                      <a:r>
                        <a:rPr lang="en-GB" sz="1400" b="1" i="0" u="none" strike="noStrike" dirty="0">
                          <a:latin typeface="Arial"/>
                        </a:rPr>
                        <a:t>Wrap-up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Chair</a:t>
                      </a:r>
                      <a:r>
                        <a:rPr lang="en-GB" sz="1400" b="1" i="0" u="none" strike="noStrike" dirty="0" smtClean="0">
                          <a:latin typeface="Arial"/>
                        </a:rPr>
                        <a:t>:</a:t>
                      </a:r>
                      <a:endParaRPr lang="en-GB" sz="1400" b="1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8:30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08:50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09:50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10:10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Coffee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0:40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10:50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Tim Hewison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GRWG Summary &amp; Agree Actions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9a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0:40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11:30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Masaya Takahashi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GDWG Summary &amp; Agree Actions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9b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0:40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12:10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Dave Doelling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VIS/NIR Sub-Group Summary &amp; Actions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9c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12:30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Lunch Break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1:00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Fri pm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Plenary - Wrap-up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5197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latin typeface="Arial"/>
                        </a:rPr>
                        <a:t>Chair: Tim Hewison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13:30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7F7F7F"/>
                          </a:solidFill>
                          <a:latin typeface="Arial"/>
                        </a:rPr>
                        <a:t>UV Sub-Group Summary &amp; Actions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9d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13:50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7F7F7F"/>
                          </a:solidFill>
                          <a:latin typeface="Arial"/>
                        </a:rPr>
                        <a:t>Microwave Sub-Group Summary &amp; Actions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9e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Manik Bali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0" u="none" strike="noStrike" dirty="0">
                          <a:latin typeface="Arial"/>
                        </a:rPr>
                        <a:t>User Interaction &amp; 2015 Users </a:t>
                      </a:r>
                      <a:r>
                        <a:rPr lang="en-IE" sz="1400" b="0" i="0" u="none" strike="noStrike" dirty="0" smtClean="0">
                          <a:latin typeface="Arial"/>
                        </a:rPr>
                        <a:t>Workshop</a:t>
                      </a:r>
                    </a:p>
                    <a:p>
                      <a:pPr algn="l" fontAlgn="t"/>
                      <a:r>
                        <a:rPr lang="en-IE" sz="1400" b="0" i="0" u="none" strike="noStrike" dirty="0" smtClean="0">
                          <a:latin typeface="Arial"/>
                        </a:rPr>
                        <a:t>Special Issues of GSICS Quarterly</a:t>
                      </a:r>
                      <a:endParaRPr lang="en-IE" sz="1400" b="0" i="0" u="none" strike="noStrike" dirty="0"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9f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All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0" u="none" strike="noStrike">
                          <a:latin typeface="Arial"/>
                        </a:rPr>
                        <a:t>Topics &amp; Chairing next Web Meetings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9g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14:50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All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E" sz="1400" b="0" i="0" u="none" strike="noStrike">
                          <a:latin typeface="Arial"/>
                        </a:rPr>
                        <a:t>Date &amp; Place of Next WG Meetings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9h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247064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15:10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All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latin typeface="Arial"/>
                        </a:rPr>
                        <a:t>Any Other Business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9i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latin typeface="Arial"/>
                        </a:rPr>
                        <a:t>0:20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2E9"/>
                    </a:solidFill>
                  </a:tcPr>
                </a:tc>
              </a:tr>
              <a:tr h="305197"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latin typeface="Arial"/>
                        </a:rPr>
                        <a:t>15:30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latin typeface="Arial"/>
                        </a:rPr>
                        <a:t>END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1643</Words>
  <Application>Microsoft Office PowerPoint</Application>
  <PresentationFormat>A4 Paper (210x297 mm)</PresentationFormat>
  <Paragraphs>1133</Paragraphs>
  <Slides>24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Outline Agenda</vt:lpstr>
      <vt:lpstr>Outline of Agenda</vt:lpstr>
      <vt:lpstr>Slide 3</vt:lpstr>
      <vt:lpstr>Slide 4</vt:lpstr>
      <vt:lpstr>Slide 5</vt:lpstr>
      <vt:lpstr>Slide 6</vt:lpstr>
      <vt:lpstr>Slide 7</vt:lpstr>
      <vt:lpstr> </vt:lpstr>
      <vt:lpstr>Slide 9</vt:lpstr>
      <vt:lpstr>Detailed GRWG/Plenary Agenda Items</vt:lpstr>
      <vt:lpstr>Topics for Plenary Session</vt:lpstr>
      <vt:lpstr>Topics for GRWG Agenda</vt:lpstr>
      <vt:lpstr>Topics for GRWG Agenda</vt:lpstr>
      <vt:lpstr>Topics for GRWG Agenda</vt:lpstr>
      <vt:lpstr>Topics for GDWG Agenda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Remote Access? TBC n.b. All times here are local, India Standard Time, which is UTC+5:30. 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Masaya Takahashi</cp:lastModifiedBy>
  <cp:revision>1070</cp:revision>
  <cp:lastPrinted>2006-03-06T14:11:17Z</cp:lastPrinted>
  <dcterms:created xsi:type="dcterms:W3CDTF">1997-07-23T08:21:02Z</dcterms:created>
  <dcterms:modified xsi:type="dcterms:W3CDTF">2015-02-03T13:56:46Z</dcterms:modified>
</cp:coreProperties>
</file>