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54" r:id="rId3"/>
    <p:sldId id="341" r:id="rId4"/>
    <p:sldId id="342" r:id="rId5"/>
    <p:sldId id="349" r:id="rId6"/>
    <p:sldId id="350" r:id="rId7"/>
    <p:sldId id="343" r:id="rId8"/>
    <p:sldId id="344" r:id="rId9"/>
    <p:sldId id="345" r:id="rId10"/>
    <p:sldId id="346" r:id="rId11"/>
    <p:sldId id="347" r:id="rId12"/>
    <p:sldId id="348" r:id="rId13"/>
    <p:sldId id="338" r:id="rId14"/>
    <p:sldId id="351" r:id="rId15"/>
    <p:sldId id="352" r:id="rId16"/>
    <p:sldId id="328" r:id="rId17"/>
    <p:sldId id="330" r:id="rId18"/>
    <p:sldId id="331" r:id="rId19"/>
    <p:sldId id="336" r:id="rId20"/>
    <p:sldId id="353" r:id="rId21"/>
    <p:sldId id="333" r:id="rId22"/>
    <p:sldId id="334" r:id="rId23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2DADE"/>
    <a:srgbClr val="3333FF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88511" autoAdjust="0"/>
  </p:normalViewPr>
  <p:slideViewPr>
    <p:cSldViewPr snapToGrid="0">
      <p:cViewPr>
        <p:scale>
          <a:sx n="70" d="100"/>
          <a:sy n="70" d="100"/>
        </p:scale>
        <p:origin x="-1104" y="-16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2980F-552B-4A1A-B9B6-FA6C23A3AF4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782684-790B-4760-9B0A-9D107594E2A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Exec Panel</a:t>
          </a:r>
          <a:endParaRPr lang="en-GB" b="1" dirty="0"/>
        </a:p>
      </dgm:t>
    </dgm:pt>
    <dgm:pt modelId="{FEC727C1-9ACB-4E82-A3DB-82A69E0A01EF}" type="parTrans" cxnId="{3EB07BB7-1FBB-4E30-997A-47ED4DEFBC7C}">
      <dgm:prSet/>
      <dgm:spPr/>
      <dgm:t>
        <a:bodyPr/>
        <a:lstStyle/>
        <a:p>
          <a:endParaRPr lang="en-GB"/>
        </a:p>
      </dgm:t>
    </dgm:pt>
    <dgm:pt modelId="{413E1536-1C2E-436D-9C02-5C85F1016F37}" type="sibTrans" cxnId="{3EB07BB7-1FBB-4E30-997A-47ED4DEFBC7C}">
      <dgm:prSet/>
      <dgm:spPr/>
      <dgm:t>
        <a:bodyPr/>
        <a:lstStyle/>
        <a:p>
          <a:endParaRPr lang="en-GB"/>
        </a:p>
      </dgm:t>
    </dgm:pt>
    <dgm:pt modelId="{F62CF2BB-A131-4A46-A38D-4EE427A3C15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Coordination </a:t>
          </a:r>
          <a:r>
            <a:rPr lang="en-GB" b="1" dirty="0" err="1" smtClean="0"/>
            <a:t>Center</a:t>
          </a:r>
          <a:endParaRPr lang="en-GB" b="1" dirty="0"/>
        </a:p>
      </dgm:t>
    </dgm:pt>
    <dgm:pt modelId="{9CAFCFD9-41DC-4BCA-A2DB-4FE12B7EB1C1}" type="parTrans" cxnId="{8A9F98C2-E0E1-4ACF-A784-620FED42F280}">
      <dgm:prSet/>
      <dgm:spPr/>
      <dgm:t>
        <a:bodyPr/>
        <a:lstStyle/>
        <a:p>
          <a:endParaRPr lang="en-GB"/>
        </a:p>
      </dgm:t>
    </dgm:pt>
    <dgm:pt modelId="{93E429C4-5275-4A16-BC45-1CE0551C9DFF}" type="sibTrans" cxnId="{8A9F98C2-E0E1-4ACF-A784-620FED42F280}">
      <dgm:prSet/>
      <dgm:spPr/>
      <dgm:t>
        <a:bodyPr/>
        <a:lstStyle/>
        <a:p>
          <a:endParaRPr lang="en-GB"/>
        </a:p>
      </dgm:t>
    </dgm:pt>
    <dgm:pt modelId="{557CE354-969C-498D-86A0-8683AADBA258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Research Working Group</a:t>
          </a:r>
          <a:endParaRPr lang="en-GB" b="1" dirty="0"/>
        </a:p>
      </dgm:t>
    </dgm:pt>
    <dgm:pt modelId="{311A8585-A2AB-4AC2-8487-1A4864E3A5CA}" type="parTrans" cxnId="{DEA1E4A9-08E9-420C-A465-02DDD1B26F96}">
      <dgm:prSet/>
      <dgm:spPr/>
      <dgm:t>
        <a:bodyPr/>
        <a:lstStyle/>
        <a:p>
          <a:endParaRPr lang="en-GB"/>
        </a:p>
      </dgm:t>
    </dgm:pt>
    <dgm:pt modelId="{643AD364-E195-49CC-BA95-15EB1B2F665A}" type="sibTrans" cxnId="{DEA1E4A9-08E9-420C-A465-02DDD1B26F96}">
      <dgm:prSet/>
      <dgm:spPr/>
      <dgm:t>
        <a:bodyPr/>
        <a:lstStyle/>
        <a:p>
          <a:endParaRPr lang="en-GB"/>
        </a:p>
      </dgm:t>
    </dgm:pt>
    <dgm:pt modelId="{B6FE41D9-2071-4A18-B0AA-BB6277BDD8D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Data Working Group</a:t>
          </a:r>
          <a:endParaRPr lang="en-GB" b="1" dirty="0"/>
        </a:p>
      </dgm:t>
    </dgm:pt>
    <dgm:pt modelId="{1D931AE9-B218-413B-9CE4-4FEFF5FCD25E}" type="parTrans" cxnId="{9F7022CE-89C1-46AB-A741-6E5B4E23906E}">
      <dgm:prSet/>
      <dgm:spPr/>
      <dgm:t>
        <a:bodyPr/>
        <a:lstStyle/>
        <a:p>
          <a:endParaRPr lang="en-GB"/>
        </a:p>
      </dgm:t>
    </dgm:pt>
    <dgm:pt modelId="{C064E780-1C17-4A71-B86F-1D74C2DFD8FB}" type="sibTrans" cxnId="{9F7022CE-89C1-46AB-A741-6E5B4E23906E}">
      <dgm:prSet/>
      <dgm:spPr/>
      <dgm:t>
        <a:bodyPr/>
        <a:lstStyle/>
        <a:p>
          <a:endParaRPr lang="en-GB"/>
        </a:p>
      </dgm:t>
    </dgm:pt>
    <dgm:pt modelId="{745F9827-BD5B-4BFD-B04A-2B09C1201DC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VIS/NIR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12AC806E-ED55-4D77-8EDB-566FC2DFCB98}" type="parTrans" cxnId="{D13FFD3B-E2C5-4B46-ACA4-FD4118BCCCEA}">
      <dgm:prSet/>
      <dgm:spPr/>
      <dgm:t>
        <a:bodyPr/>
        <a:lstStyle/>
        <a:p>
          <a:endParaRPr lang="en-GB"/>
        </a:p>
      </dgm:t>
    </dgm:pt>
    <dgm:pt modelId="{023FE213-271C-47D8-8E16-60B9F075FF7E}" type="sibTrans" cxnId="{D13FFD3B-E2C5-4B46-ACA4-FD4118BCCCEA}">
      <dgm:prSet/>
      <dgm:spPr/>
      <dgm:t>
        <a:bodyPr/>
        <a:lstStyle/>
        <a:p>
          <a:endParaRPr lang="en-GB"/>
        </a:p>
      </dgm:t>
    </dgm:pt>
    <dgm:pt modelId="{BAD0FAE7-F439-48FE-8D56-48A564937B1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Microwave Sub-Group</a:t>
          </a:r>
          <a:endParaRPr lang="en-GB" dirty="0"/>
        </a:p>
      </dgm:t>
    </dgm:pt>
    <dgm:pt modelId="{13880C4C-DC77-42DB-B27A-8CA0EBECDB36}" type="parTrans" cxnId="{D4FBDA79-D877-4442-960F-C53488554553}">
      <dgm:prSet/>
      <dgm:spPr/>
      <dgm:t>
        <a:bodyPr/>
        <a:lstStyle/>
        <a:p>
          <a:endParaRPr lang="en-GB"/>
        </a:p>
      </dgm:t>
    </dgm:pt>
    <dgm:pt modelId="{BD5758B2-8261-490C-8137-109917B3C8FD}" type="sibTrans" cxnId="{D4FBDA79-D877-4442-960F-C53488554553}">
      <dgm:prSet/>
      <dgm:spPr/>
      <dgm:t>
        <a:bodyPr/>
        <a:lstStyle/>
        <a:p>
          <a:endParaRPr lang="en-GB"/>
        </a:p>
      </dgm:t>
    </dgm:pt>
    <dgm:pt modelId="{093D0514-1200-4972-92AD-ED9D808E7E75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UV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E13EDCAE-7844-4C91-834F-5EF39C91BEF4}" type="parTrans" cxnId="{B60FA27A-A115-4A3D-BA97-19C289EFF433}">
      <dgm:prSet/>
      <dgm:spPr/>
      <dgm:t>
        <a:bodyPr/>
        <a:lstStyle/>
        <a:p>
          <a:endParaRPr lang="en-GB"/>
        </a:p>
      </dgm:t>
    </dgm:pt>
    <dgm:pt modelId="{C3F58771-7FA7-44C8-A905-6D7592C26AB1}" type="sibTrans" cxnId="{B60FA27A-A115-4A3D-BA97-19C289EFF433}">
      <dgm:prSet/>
      <dgm:spPr/>
      <dgm:t>
        <a:bodyPr/>
        <a:lstStyle/>
        <a:p>
          <a:endParaRPr lang="en-GB"/>
        </a:p>
      </dgm:t>
    </dgm:pt>
    <dgm:pt modelId="{575264D4-1B3A-4778-9E5C-192E94D3850A}">
      <dgm:prSet phldrT="[Text]"/>
      <dgm:spPr>
        <a:solidFill>
          <a:srgbClr val="EFC8DF"/>
        </a:solidFill>
      </dgm:spPr>
      <dgm:t>
        <a:bodyPr/>
        <a:lstStyle/>
        <a:p>
          <a:r>
            <a:rPr lang="en-GB" dirty="0" smtClean="0"/>
            <a:t>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781E86D2-5164-4083-8EFE-D72117B0EBBF}" type="parTrans" cxnId="{03BBF1C2-126D-4CCB-A195-81E79D8BD740}">
      <dgm:prSet/>
      <dgm:spPr/>
      <dgm:t>
        <a:bodyPr/>
        <a:lstStyle/>
        <a:p>
          <a:endParaRPr lang="en-GB"/>
        </a:p>
      </dgm:t>
    </dgm:pt>
    <dgm:pt modelId="{D7A3D46A-9C68-44FD-B574-8EACFF9D57DB}" type="sibTrans" cxnId="{03BBF1C2-126D-4CCB-A195-81E79D8BD740}">
      <dgm:prSet/>
      <dgm:spPr/>
      <dgm:t>
        <a:bodyPr/>
        <a:lstStyle/>
        <a:p>
          <a:endParaRPr lang="en-GB"/>
        </a:p>
      </dgm:t>
    </dgm:pt>
    <dgm:pt modelId="{58B5E815-58A2-434E-981F-5BD8E0B73075}">
      <dgm:prSet phldrT="[Text]"/>
      <dgm:spPr/>
      <dgm:t>
        <a:bodyPr/>
        <a:lstStyle/>
        <a:p>
          <a:r>
            <a:rPr lang="en-GB" dirty="0" smtClean="0"/>
            <a:t>WGCV MWSG</a:t>
          </a:r>
          <a:endParaRPr lang="en-GB" dirty="0"/>
        </a:p>
      </dgm:t>
    </dgm:pt>
    <dgm:pt modelId="{2E378717-0A05-4F46-B6C9-734786EC54B4}" type="parTrans" cxnId="{53A85788-B69B-488C-8669-CD112C726E4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4AEFE9CA-35D0-48B7-91DC-547103D21C10}" type="sibTrans" cxnId="{53A85788-B69B-488C-8669-CD112C726E46}">
      <dgm:prSet/>
      <dgm:spPr/>
      <dgm:t>
        <a:bodyPr/>
        <a:lstStyle/>
        <a:p>
          <a:endParaRPr lang="en-GB"/>
        </a:p>
      </dgm:t>
    </dgm:pt>
    <dgm:pt modelId="{34BCF48E-3B12-4B53-B38E-7546C8C0223D}">
      <dgm:prSet phldrT="[Text]"/>
      <dgm:spPr/>
      <dgm:t>
        <a:bodyPr/>
        <a:lstStyle/>
        <a:p>
          <a:r>
            <a:rPr lang="en-GB" dirty="0" smtClean="0"/>
            <a:t>GPM X-CAL</a:t>
          </a:r>
          <a:endParaRPr lang="en-GB" dirty="0"/>
        </a:p>
      </dgm:t>
    </dgm:pt>
    <dgm:pt modelId="{DC2DF1FD-2AC3-44F7-926C-E0DE510EDE67}" type="parTrans" cxnId="{F87EF945-5661-4689-A913-9D82E7E2F591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95DD8AE3-77A3-48FF-B615-842323F07751}" type="sibTrans" cxnId="{F87EF945-5661-4689-A913-9D82E7E2F591}">
      <dgm:prSet/>
      <dgm:spPr/>
      <dgm:t>
        <a:bodyPr/>
        <a:lstStyle/>
        <a:p>
          <a:endParaRPr lang="en-GB"/>
        </a:p>
      </dgm:t>
    </dgm:pt>
    <dgm:pt modelId="{2B26E254-DF5B-4ED8-B7DB-75D0F0C67EC1}">
      <dgm:prSet phldrT="[Text]"/>
      <dgm:spPr/>
      <dgm:t>
        <a:bodyPr/>
        <a:lstStyle/>
        <a:p>
          <a:r>
            <a:rPr lang="en-GB" dirty="0" smtClean="0"/>
            <a:t>WGCV ACSG</a:t>
          </a:r>
          <a:endParaRPr lang="en-GB" dirty="0"/>
        </a:p>
      </dgm:t>
    </dgm:pt>
    <dgm:pt modelId="{9F91FADF-8E86-4923-B0C7-983D9AE7A413}" type="parTrans" cxnId="{BAC8C561-07DA-4A68-9D60-F2364B5A5E7C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4E0F85C8-9FED-49E9-B4CB-0C3C21F6FA9C}" type="sibTrans" cxnId="{BAC8C561-07DA-4A68-9D60-F2364B5A5E7C}">
      <dgm:prSet/>
      <dgm:spPr/>
      <dgm:t>
        <a:bodyPr/>
        <a:lstStyle/>
        <a:p>
          <a:endParaRPr lang="en-GB"/>
        </a:p>
      </dgm:t>
    </dgm:pt>
    <dgm:pt modelId="{0B1749E4-5E44-4DA7-A7B5-0B575B536B08}">
      <dgm:prSet phldrT="[Text]"/>
      <dgm:spPr/>
      <dgm:t>
        <a:bodyPr/>
        <a:lstStyle/>
        <a:p>
          <a:r>
            <a:rPr lang="en-GB" dirty="0" smtClean="0"/>
            <a:t>CEOS ACC</a:t>
          </a:r>
          <a:endParaRPr lang="en-GB" dirty="0"/>
        </a:p>
      </dgm:t>
    </dgm:pt>
    <dgm:pt modelId="{6D8E3FD4-DEC3-479C-BC4D-F75A4CCCCA93}" type="parTrans" cxnId="{5B86F404-C8F2-4BCB-9763-52B9AEF67454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BD0F13D4-5BA4-40D7-94C9-398D68F2BEE5}" type="sibTrans" cxnId="{5B86F404-C8F2-4BCB-9763-52B9AEF67454}">
      <dgm:prSet/>
      <dgm:spPr/>
      <dgm:t>
        <a:bodyPr/>
        <a:lstStyle/>
        <a:p>
          <a:endParaRPr lang="en-GB"/>
        </a:p>
      </dgm:t>
    </dgm:pt>
    <dgm:pt modelId="{4598A3B3-3901-4828-9374-036AFA1FEE7F}">
      <dgm:prSet phldrT="[Text]"/>
      <dgm:spPr/>
      <dgm:t>
        <a:bodyPr/>
        <a:lstStyle/>
        <a:p>
          <a:r>
            <a:rPr lang="en-GB" dirty="0" smtClean="0"/>
            <a:t>WGCV IVOS</a:t>
          </a:r>
          <a:endParaRPr lang="en-GB" dirty="0"/>
        </a:p>
      </dgm:t>
    </dgm:pt>
    <dgm:pt modelId="{0A640B1D-9034-4A79-9A67-75B3977B0C11}" type="sibTrans" cxnId="{CB803872-A070-46F1-950D-5CB480DD35A6}">
      <dgm:prSet/>
      <dgm:spPr/>
      <dgm:t>
        <a:bodyPr/>
        <a:lstStyle/>
        <a:p>
          <a:endParaRPr lang="en-GB"/>
        </a:p>
      </dgm:t>
    </dgm:pt>
    <dgm:pt modelId="{31FCE2A7-13E8-457A-8A11-F26C808B746B}" type="parTrans" cxnId="{CB803872-A070-46F1-950D-5CB480DD35A6}">
      <dgm:prSet/>
      <dgm:spPr>
        <a:ln>
          <a:prstDash val="dash"/>
        </a:ln>
      </dgm:spPr>
      <dgm:t>
        <a:bodyPr/>
        <a:lstStyle/>
        <a:p>
          <a:endParaRPr lang="en-GB"/>
        </a:p>
      </dgm:t>
    </dgm:pt>
    <dgm:pt modelId="{ED1A0A91-3915-412D-AA76-2610BDBCC4A9}" type="pres">
      <dgm:prSet presAssocID="{27E2980F-552B-4A1A-B9B6-FA6C23A3AF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9A597-6EB8-443B-9666-B773DA58BD40}" type="pres">
      <dgm:prSet presAssocID="{27E2980F-552B-4A1A-B9B6-FA6C23A3AF4C}" presName="hierFlow" presStyleCnt="0"/>
      <dgm:spPr/>
    </dgm:pt>
    <dgm:pt modelId="{87A97B68-CDA3-49B9-B5D1-BD3B9565FF9C}" type="pres">
      <dgm:prSet presAssocID="{27E2980F-552B-4A1A-B9B6-FA6C23A3AF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F3A9A8-5A97-438B-8E24-D06BE2B80E73}" type="pres">
      <dgm:prSet presAssocID="{27782684-790B-4760-9B0A-9D107594E2AC}" presName="Name14" presStyleCnt="0"/>
      <dgm:spPr/>
    </dgm:pt>
    <dgm:pt modelId="{EB556181-2A91-461C-9FE9-2023DFCFF01D}" type="pres">
      <dgm:prSet presAssocID="{27782684-790B-4760-9B0A-9D107594E2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58F0C4-D11F-46E3-A44A-E8F8BBF704BF}" type="pres">
      <dgm:prSet presAssocID="{27782684-790B-4760-9B0A-9D107594E2AC}" presName="hierChild2" presStyleCnt="0"/>
      <dgm:spPr/>
    </dgm:pt>
    <dgm:pt modelId="{A1CEFBCF-63D4-4002-BA6C-5041D5A27720}" type="pres">
      <dgm:prSet presAssocID="{9CAFCFD9-41DC-4BCA-A2DB-4FE12B7EB1C1}" presName="Name19" presStyleLbl="parChTrans1D2" presStyleIdx="0" presStyleCnt="3"/>
      <dgm:spPr/>
      <dgm:t>
        <a:bodyPr/>
        <a:lstStyle/>
        <a:p>
          <a:endParaRPr lang="en-GB"/>
        </a:p>
      </dgm:t>
    </dgm:pt>
    <dgm:pt modelId="{45BE5800-E0B3-4162-BBD3-8AD55ABC0ADF}" type="pres">
      <dgm:prSet presAssocID="{F62CF2BB-A131-4A46-A38D-4EE427A3C154}" presName="Name21" presStyleCnt="0"/>
      <dgm:spPr/>
    </dgm:pt>
    <dgm:pt modelId="{1CC7C8D6-8083-4C5B-8849-4524C3E7309C}" type="pres">
      <dgm:prSet presAssocID="{F62CF2BB-A131-4A46-A38D-4EE427A3C154}" presName="level2Shape" presStyleLbl="node2" presStyleIdx="0" presStyleCnt="3"/>
      <dgm:spPr/>
      <dgm:t>
        <a:bodyPr/>
        <a:lstStyle/>
        <a:p>
          <a:endParaRPr lang="en-GB"/>
        </a:p>
      </dgm:t>
    </dgm:pt>
    <dgm:pt modelId="{2CE72C24-2240-46E7-B517-F46BDED6E586}" type="pres">
      <dgm:prSet presAssocID="{F62CF2BB-A131-4A46-A38D-4EE427A3C154}" presName="hierChild3" presStyleCnt="0"/>
      <dgm:spPr/>
    </dgm:pt>
    <dgm:pt modelId="{848E9E0F-C9B3-4EED-8F8C-99C51DB9EA4E}" type="pres">
      <dgm:prSet presAssocID="{311A8585-A2AB-4AC2-8487-1A4864E3A5CA}" presName="Name19" presStyleLbl="parChTrans1D2" presStyleIdx="1" presStyleCnt="3"/>
      <dgm:spPr/>
      <dgm:t>
        <a:bodyPr/>
        <a:lstStyle/>
        <a:p>
          <a:endParaRPr lang="en-GB"/>
        </a:p>
      </dgm:t>
    </dgm:pt>
    <dgm:pt modelId="{E4FF675F-3802-493F-B028-623C11D0EC05}" type="pres">
      <dgm:prSet presAssocID="{557CE354-969C-498D-86A0-8683AADBA258}" presName="Name21" presStyleCnt="0"/>
      <dgm:spPr/>
    </dgm:pt>
    <dgm:pt modelId="{EDA5A753-27DD-421F-BC45-07333D70FAE9}" type="pres">
      <dgm:prSet presAssocID="{557CE354-969C-498D-86A0-8683AADBA258}" presName="level2Shape" presStyleLbl="node2" presStyleIdx="1" presStyleCnt="3"/>
      <dgm:spPr/>
      <dgm:t>
        <a:bodyPr/>
        <a:lstStyle/>
        <a:p>
          <a:endParaRPr lang="en-GB"/>
        </a:p>
      </dgm:t>
    </dgm:pt>
    <dgm:pt modelId="{C0D2D671-91CA-4B17-B99F-6540DB2FDF83}" type="pres">
      <dgm:prSet presAssocID="{557CE354-969C-498D-86A0-8683AADBA258}" presName="hierChild3" presStyleCnt="0"/>
      <dgm:spPr/>
    </dgm:pt>
    <dgm:pt modelId="{380322F4-57BE-4816-807F-E12D5241257A}" type="pres">
      <dgm:prSet presAssocID="{12AC806E-ED55-4D77-8EDB-566FC2DFCB98}" presName="Name19" presStyleLbl="parChTrans1D3" presStyleIdx="0" presStyleCnt="4"/>
      <dgm:spPr/>
      <dgm:t>
        <a:bodyPr/>
        <a:lstStyle/>
        <a:p>
          <a:endParaRPr lang="en-GB"/>
        </a:p>
      </dgm:t>
    </dgm:pt>
    <dgm:pt modelId="{5419D13B-D457-49C3-9097-4B5C614644EF}" type="pres">
      <dgm:prSet presAssocID="{745F9827-BD5B-4BFD-B04A-2B09C1201DCF}" presName="Name21" presStyleCnt="0"/>
      <dgm:spPr/>
    </dgm:pt>
    <dgm:pt modelId="{31BB0742-3710-46C3-9530-D11D16964A7B}" type="pres">
      <dgm:prSet presAssocID="{745F9827-BD5B-4BFD-B04A-2B09C1201DCF}" presName="level2Shape" presStyleLbl="node3" presStyleIdx="0" presStyleCnt="4"/>
      <dgm:spPr/>
      <dgm:t>
        <a:bodyPr/>
        <a:lstStyle/>
        <a:p>
          <a:endParaRPr lang="en-GB"/>
        </a:p>
      </dgm:t>
    </dgm:pt>
    <dgm:pt modelId="{BC892C50-D5AC-408A-8B04-DB81A7716D81}" type="pres">
      <dgm:prSet presAssocID="{745F9827-BD5B-4BFD-B04A-2B09C1201DCF}" presName="hierChild3" presStyleCnt="0"/>
      <dgm:spPr/>
    </dgm:pt>
    <dgm:pt modelId="{A0540E16-FED4-421A-B323-308DA2729327}" type="pres">
      <dgm:prSet presAssocID="{31FCE2A7-13E8-457A-8A11-F26C808B746B}" presName="Name19" presStyleLbl="parChTrans1D4" presStyleIdx="0" presStyleCnt="5"/>
      <dgm:spPr/>
      <dgm:t>
        <a:bodyPr/>
        <a:lstStyle/>
        <a:p>
          <a:endParaRPr lang="en-GB"/>
        </a:p>
      </dgm:t>
    </dgm:pt>
    <dgm:pt modelId="{B5FB8191-9167-4A6F-9285-40ECDB5FB6CA}" type="pres">
      <dgm:prSet presAssocID="{4598A3B3-3901-4828-9374-036AFA1FEE7F}" presName="Name21" presStyleCnt="0"/>
      <dgm:spPr/>
    </dgm:pt>
    <dgm:pt modelId="{22B14F6D-8617-49B8-8BA6-479706863532}" type="pres">
      <dgm:prSet presAssocID="{4598A3B3-3901-4828-9374-036AFA1FEE7F}" presName="level2Shape" presStyleLbl="node4" presStyleIdx="0" presStyleCnt="5" custLinFactNeighborX="56680" custLinFactNeighborY="-1371"/>
      <dgm:spPr/>
      <dgm:t>
        <a:bodyPr/>
        <a:lstStyle/>
        <a:p>
          <a:endParaRPr lang="en-GB"/>
        </a:p>
      </dgm:t>
    </dgm:pt>
    <dgm:pt modelId="{735040D2-52E9-4D4B-8A61-3784299714D7}" type="pres">
      <dgm:prSet presAssocID="{4598A3B3-3901-4828-9374-036AFA1FEE7F}" presName="hierChild3" presStyleCnt="0"/>
      <dgm:spPr/>
    </dgm:pt>
    <dgm:pt modelId="{E043E564-3957-43F0-B8C0-6B1B470DD2B9}" type="pres">
      <dgm:prSet presAssocID="{13880C4C-DC77-42DB-B27A-8CA0EBECDB36}" presName="Name19" presStyleLbl="parChTrans1D3" presStyleIdx="1" presStyleCnt="4"/>
      <dgm:spPr/>
      <dgm:t>
        <a:bodyPr/>
        <a:lstStyle/>
        <a:p>
          <a:endParaRPr lang="en-GB"/>
        </a:p>
      </dgm:t>
    </dgm:pt>
    <dgm:pt modelId="{9FD7B1B6-E391-4086-AC48-E9CECD1AEA1F}" type="pres">
      <dgm:prSet presAssocID="{BAD0FAE7-F439-48FE-8D56-48A564937B10}" presName="Name21" presStyleCnt="0"/>
      <dgm:spPr/>
    </dgm:pt>
    <dgm:pt modelId="{862827D9-C3DD-4DE0-A79A-E8B96C207F19}" type="pres">
      <dgm:prSet presAssocID="{BAD0FAE7-F439-48FE-8D56-48A564937B10}" presName="level2Shape" presStyleLbl="node3" presStyleIdx="1" presStyleCnt="4" custLinFactNeighborX="71308" custLinFactNeighborY="-1"/>
      <dgm:spPr/>
      <dgm:t>
        <a:bodyPr/>
        <a:lstStyle/>
        <a:p>
          <a:endParaRPr lang="en-GB"/>
        </a:p>
      </dgm:t>
    </dgm:pt>
    <dgm:pt modelId="{EF482B81-4862-415B-91AA-9DCF00C924D6}" type="pres">
      <dgm:prSet presAssocID="{BAD0FAE7-F439-48FE-8D56-48A564937B10}" presName="hierChild3" presStyleCnt="0"/>
      <dgm:spPr/>
    </dgm:pt>
    <dgm:pt modelId="{1ECA76A4-3769-45B6-9FC9-2F65D7A33A80}" type="pres">
      <dgm:prSet presAssocID="{2E378717-0A05-4F46-B6C9-734786EC54B4}" presName="Name19" presStyleLbl="parChTrans1D4" presStyleIdx="1" presStyleCnt="5"/>
      <dgm:spPr/>
      <dgm:t>
        <a:bodyPr/>
        <a:lstStyle/>
        <a:p>
          <a:endParaRPr lang="en-GB"/>
        </a:p>
      </dgm:t>
    </dgm:pt>
    <dgm:pt modelId="{50F1EFEC-9C1A-4741-8905-491BEA4C6378}" type="pres">
      <dgm:prSet presAssocID="{58B5E815-58A2-434E-981F-5BD8E0B73075}" presName="Name21" presStyleCnt="0"/>
      <dgm:spPr/>
    </dgm:pt>
    <dgm:pt modelId="{F0490445-FAA9-4DAE-9916-17C19E5B6967}" type="pres">
      <dgm:prSet presAssocID="{58B5E815-58A2-434E-981F-5BD8E0B73075}" presName="level2Shape" presStyleLbl="node4" presStyleIdx="1" presStyleCnt="5" custLinFactNeighborX="67650"/>
      <dgm:spPr/>
      <dgm:t>
        <a:bodyPr/>
        <a:lstStyle/>
        <a:p>
          <a:endParaRPr lang="en-GB"/>
        </a:p>
      </dgm:t>
    </dgm:pt>
    <dgm:pt modelId="{8F6C218C-BEA0-41D4-9018-A814E2FE0C18}" type="pres">
      <dgm:prSet presAssocID="{58B5E815-58A2-434E-981F-5BD8E0B73075}" presName="hierChild3" presStyleCnt="0"/>
      <dgm:spPr/>
    </dgm:pt>
    <dgm:pt modelId="{1C2DEEE1-D32B-4856-AABA-718129D8D787}" type="pres">
      <dgm:prSet presAssocID="{DC2DF1FD-2AC3-44F7-926C-E0DE510EDE67}" presName="Name19" presStyleLbl="parChTrans1D4" presStyleIdx="2" presStyleCnt="5"/>
      <dgm:spPr/>
      <dgm:t>
        <a:bodyPr/>
        <a:lstStyle/>
        <a:p>
          <a:endParaRPr lang="en-GB"/>
        </a:p>
      </dgm:t>
    </dgm:pt>
    <dgm:pt modelId="{39C6A64C-2835-41AF-A62C-09420C3930D3}" type="pres">
      <dgm:prSet presAssocID="{34BCF48E-3B12-4B53-B38E-7546C8C0223D}" presName="Name21" presStyleCnt="0"/>
      <dgm:spPr/>
    </dgm:pt>
    <dgm:pt modelId="{10418786-886F-4630-B966-1315BFC79BBB}" type="pres">
      <dgm:prSet presAssocID="{34BCF48E-3B12-4B53-B38E-7546C8C0223D}" presName="level2Shape" presStyleLbl="node4" presStyleIdx="2" presStyleCnt="5" custLinFactNeighborX="67650"/>
      <dgm:spPr/>
      <dgm:t>
        <a:bodyPr/>
        <a:lstStyle/>
        <a:p>
          <a:endParaRPr lang="en-GB"/>
        </a:p>
      </dgm:t>
    </dgm:pt>
    <dgm:pt modelId="{DC93BBB2-0882-4C29-84DB-F18888F85BC8}" type="pres">
      <dgm:prSet presAssocID="{34BCF48E-3B12-4B53-B38E-7546C8C0223D}" presName="hierChild3" presStyleCnt="0"/>
      <dgm:spPr/>
    </dgm:pt>
    <dgm:pt modelId="{8E1D26FB-7490-4FFB-82E0-8D459EF000E7}" type="pres">
      <dgm:prSet presAssocID="{E13EDCAE-7844-4C91-834F-5EF39C91BEF4}" presName="Name19" presStyleLbl="parChTrans1D3" presStyleIdx="2" presStyleCnt="4"/>
      <dgm:spPr/>
      <dgm:t>
        <a:bodyPr/>
        <a:lstStyle/>
        <a:p>
          <a:endParaRPr lang="en-GB"/>
        </a:p>
      </dgm:t>
    </dgm:pt>
    <dgm:pt modelId="{D4989191-71F2-4DDA-A443-DB8AD4D8CDFF}" type="pres">
      <dgm:prSet presAssocID="{093D0514-1200-4972-92AD-ED9D808E7E75}" presName="Name21" presStyleCnt="0"/>
      <dgm:spPr/>
    </dgm:pt>
    <dgm:pt modelId="{4BC1EC1C-38D6-4990-8725-473097D854BE}" type="pres">
      <dgm:prSet presAssocID="{093D0514-1200-4972-92AD-ED9D808E7E75}" presName="level2Shape" presStyleLbl="node3" presStyleIdx="2" presStyleCnt="4" custLinFactNeighborX="70393" custLinFactNeighborY="0"/>
      <dgm:spPr/>
      <dgm:t>
        <a:bodyPr/>
        <a:lstStyle/>
        <a:p>
          <a:endParaRPr lang="en-GB"/>
        </a:p>
      </dgm:t>
    </dgm:pt>
    <dgm:pt modelId="{E7FB3B81-1F69-4FFA-A999-2E9E9F5AA013}" type="pres">
      <dgm:prSet presAssocID="{093D0514-1200-4972-92AD-ED9D808E7E75}" presName="hierChild3" presStyleCnt="0"/>
      <dgm:spPr/>
    </dgm:pt>
    <dgm:pt modelId="{A52E0677-47C3-4776-86B1-E6F71D5C147C}" type="pres">
      <dgm:prSet presAssocID="{9F91FADF-8E86-4923-B0C7-983D9AE7A413}" presName="Name19" presStyleLbl="parChTrans1D4" presStyleIdx="3" presStyleCnt="5"/>
      <dgm:spPr/>
      <dgm:t>
        <a:bodyPr/>
        <a:lstStyle/>
        <a:p>
          <a:endParaRPr lang="en-GB"/>
        </a:p>
      </dgm:t>
    </dgm:pt>
    <dgm:pt modelId="{BBB23FDE-D647-490C-BA69-C32330F85387}" type="pres">
      <dgm:prSet presAssocID="{2B26E254-DF5B-4ED8-B7DB-75D0F0C67EC1}" presName="Name21" presStyleCnt="0"/>
      <dgm:spPr/>
    </dgm:pt>
    <dgm:pt modelId="{4446C758-CC3B-4302-BC01-1EC2E79C9AA4}" type="pres">
      <dgm:prSet presAssocID="{2B26E254-DF5B-4ED8-B7DB-75D0F0C67EC1}" presName="level2Shape" presStyleLbl="node4" presStyleIdx="3" presStyleCnt="5" custLinFactNeighborX="64908" custLinFactNeighborY="-1371"/>
      <dgm:spPr/>
      <dgm:t>
        <a:bodyPr/>
        <a:lstStyle/>
        <a:p>
          <a:endParaRPr lang="en-GB"/>
        </a:p>
      </dgm:t>
    </dgm:pt>
    <dgm:pt modelId="{0F8CD321-BBA6-4A1F-BE0D-339514040834}" type="pres">
      <dgm:prSet presAssocID="{2B26E254-DF5B-4ED8-B7DB-75D0F0C67EC1}" presName="hierChild3" presStyleCnt="0"/>
      <dgm:spPr/>
    </dgm:pt>
    <dgm:pt modelId="{900C827D-97B2-40C5-BE74-A11E49A0FA96}" type="pres">
      <dgm:prSet presAssocID="{6D8E3FD4-DEC3-479C-BC4D-F75A4CCCCA93}" presName="Name19" presStyleLbl="parChTrans1D4" presStyleIdx="4" presStyleCnt="5"/>
      <dgm:spPr/>
      <dgm:t>
        <a:bodyPr/>
        <a:lstStyle/>
        <a:p>
          <a:endParaRPr lang="en-GB"/>
        </a:p>
      </dgm:t>
    </dgm:pt>
    <dgm:pt modelId="{CC27ECBD-F9A5-4A40-9AC2-9E97B1B0C3D5}" type="pres">
      <dgm:prSet presAssocID="{0B1749E4-5E44-4DA7-A7B5-0B575B536B08}" presName="Name21" presStyleCnt="0"/>
      <dgm:spPr/>
    </dgm:pt>
    <dgm:pt modelId="{2F63C9E1-2FC6-4CAE-8D3A-406D37CF7DCE}" type="pres">
      <dgm:prSet presAssocID="{0B1749E4-5E44-4DA7-A7B5-0B575B536B08}" presName="level2Shape" presStyleLbl="node4" presStyleIdx="4" presStyleCnt="5" custLinFactNeighborX="64908" custLinFactNeighborY="-1371"/>
      <dgm:spPr/>
      <dgm:t>
        <a:bodyPr/>
        <a:lstStyle/>
        <a:p>
          <a:endParaRPr lang="en-GB"/>
        </a:p>
      </dgm:t>
    </dgm:pt>
    <dgm:pt modelId="{4345DE52-864F-4BDC-8013-F261C68EDAA8}" type="pres">
      <dgm:prSet presAssocID="{0B1749E4-5E44-4DA7-A7B5-0B575B536B08}" presName="hierChild3" presStyleCnt="0"/>
      <dgm:spPr/>
    </dgm:pt>
    <dgm:pt modelId="{B08380C2-C12B-4754-BF0F-EE80883083F3}" type="pres">
      <dgm:prSet presAssocID="{781E86D2-5164-4083-8EFE-D72117B0EBBF}" presName="Name19" presStyleLbl="parChTrans1D3" presStyleIdx="3" presStyleCnt="4"/>
      <dgm:spPr/>
      <dgm:t>
        <a:bodyPr/>
        <a:lstStyle/>
        <a:p>
          <a:endParaRPr lang="en-GB"/>
        </a:p>
      </dgm:t>
    </dgm:pt>
    <dgm:pt modelId="{B43A9A18-C4A2-46FD-B8B2-FFD5C209EA74}" type="pres">
      <dgm:prSet presAssocID="{575264D4-1B3A-4778-9E5C-192E94D3850A}" presName="Name21" presStyleCnt="0"/>
      <dgm:spPr/>
    </dgm:pt>
    <dgm:pt modelId="{5C35A32B-B539-4E26-864C-55A9E3E17CE1}" type="pres">
      <dgm:prSet presAssocID="{575264D4-1B3A-4778-9E5C-192E94D3850A}" presName="level2Shape" presStyleLbl="node3" presStyleIdx="3" presStyleCnt="4" custLinFactX="-200000" custLinFactNeighborX="-270447" custLinFactNeighborY="-1371"/>
      <dgm:spPr/>
      <dgm:t>
        <a:bodyPr/>
        <a:lstStyle/>
        <a:p>
          <a:endParaRPr lang="en-GB"/>
        </a:p>
      </dgm:t>
    </dgm:pt>
    <dgm:pt modelId="{8822A261-7160-4126-86A3-43EE91CC68CA}" type="pres">
      <dgm:prSet presAssocID="{575264D4-1B3A-4778-9E5C-192E94D3850A}" presName="hierChild3" presStyleCnt="0"/>
      <dgm:spPr/>
    </dgm:pt>
    <dgm:pt modelId="{785E11EE-5A08-41F1-BB0F-024A0F91D569}" type="pres">
      <dgm:prSet presAssocID="{1D931AE9-B218-413B-9CE4-4FEFF5FCD25E}" presName="Name19" presStyleLbl="parChTrans1D2" presStyleIdx="2" presStyleCnt="3"/>
      <dgm:spPr/>
      <dgm:t>
        <a:bodyPr/>
        <a:lstStyle/>
        <a:p>
          <a:endParaRPr lang="en-GB"/>
        </a:p>
      </dgm:t>
    </dgm:pt>
    <dgm:pt modelId="{B479CA27-A218-4C40-8912-6464AACF6AE9}" type="pres">
      <dgm:prSet presAssocID="{B6FE41D9-2071-4A18-B0AA-BB6277BDD8DC}" presName="Name21" presStyleCnt="0"/>
      <dgm:spPr/>
    </dgm:pt>
    <dgm:pt modelId="{58ED0F4A-ACB6-4D52-B857-1E2275A94F7D}" type="pres">
      <dgm:prSet presAssocID="{B6FE41D9-2071-4A18-B0AA-BB6277BDD8DC}" presName="level2Shape" presStyleLbl="node2" presStyleIdx="2" presStyleCnt="3"/>
      <dgm:spPr/>
      <dgm:t>
        <a:bodyPr/>
        <a:lstStyle/>
        <a:p>
          <a:endParaRPr lang="en-GB"/>
        </a:p>
      </dgm:t>
    </dgm:pt>
    <dgm:pt modelId="{23541813-CF2D-4E5A-B3CF-3D2CD02AB065}" type="pres">
      <dgm:prSet presAssocID="{B6FE41D9-2071-4A18-B0AA-BB6277BDD8DC}" presName="hierChild3" presStyleCnt="0"/>
      <dgm:spPr/>
    </dgm:pt>
    <dgm:pt modelId="{F65C0906-FE99-40D9-89C5-1F44C517E50C}" type="pres">
      <dgm:prSet presAssocID="{27E2980F-552B-4A1A-B9B6-FA6C23A3AF4C}" presName="bgShapesFlow" presStyleCnt="0"/>
      <dgm:spPr/>
    </dgm:pt>
  </dgm:ptLst>
  <dgm:cxnLst>
    <dgm:cxn modelId="{5EA1109B-FDA0-4386-ACEA-C4406EF0F12E}" type="presOf" srcId="{31FCE2A7-13E8-457A-8A11-F26C808B746B}" destId="{A0540E16-FED4-421A-B323-308DA2729327}" srcOrd="0" destOrd="0" presId="urn:microsoft.com/office/officeart/2005/8/layout/hierarchy6"/>
    <dgm:cxn modelId="{145554D2-65F9-456F-8CBC-97E064953512}" type="presOf" srcId="{F62CF2BB-A131-4A46-A38D-4EE427A3C154}" destId="{1CC7C8D6-8083-4C5B-8849-4524C3E7309C}" srcOrd="0" destOrd="0" presId="urn:microsoft.com/office/officeart/2005/8/layout/hierarchy6"/>
    <dgm:cxn modelId="{A6538C44-1DDF-42A4-AFBD-A02C1B3A99F3}" type="presOf" srcId="{9CAFCFD9-41DC-4BCA-A2DB-4FE12B7EB1C1}" destId="{A1CEFBCF-63D4-4002-BA6C-5041D5A27720}" srcOrd="0" destOrd="0" presId="urn:microsoft.com/office/officeart/2005/8/layout/hierarchy6"/>
    <dgm:cxn modelId="{D13FFD3B-E2C5-4B46-ACA4-FD4118BCCCEA}" srcId="{557CE354-969C-498D-86A0-8683AADBA258}" destId="{745F9827-BD5B-4BFD-B04A-2B09C1201DCF}" srcOrd="0" destOrd="0" parTransId="{12AC806E-ED55-4D77-8EDB-566FC2DFCB98}" sibTransId="{023FE213-271C-47D8-8E16-60B9F075FF7E}"/>
    <dgm:cxn modelId="{0C2082DC-58EC-43E5-9472-B5F5C82261DE}" type="presOf" srcId="{2E378717-0A05-4F46-B6C9-734786EC54B4}" destId="{1ECA76A4-3769-45B6-9FC9-2F65D7A33A80}" srcOrd="0" destOrd="0" presId="urn:microsoft.com/office/officeart/2005/8/layout/hierarchy6"/>
    <dgm:cxn modelId="{AD0B7856-F31A-4276-AB7D-A7FAA232DD9A}" type="presOf" srcId="{9F91FADF-8E86-4923-B0C7-983D9AE7A413}" destId="{A52E0677-47C3-4776-86B1-E6F71D5C147C}" srcOrd="0" destOrd="0" presId="urn:microsoft.com/office/officeart/2005/8/layout/hierarchy6"/>
    <dgm:cxn modelId="{3A2EC368-2DB9-41EF-A1BA-AF261392DFFE}" type="presOf" srcId="{58B5E815-58A2-434E-981F-5BD8E0B73075}" destId="{F0490445-FAA9-4DAE-9916-17C19E5B6967}" srcOrd="0" destOrd="0" presId="urn:microsoft.com/office/officeart/2005/8/layout/hierarchy6"/>
    <dgm:cxn modelId="{7EDE1D10-78C3-4B23-8B34-204CD08C3159}" type="presOf" srcId="{DC2DF1FD-2AC3-44F7-926C-E0DE510EDE67}" destId="{1C2DEEE1-D32B-4856-AABA-718129D8D787}" srcOrd="0" destOrd="0" presId="urn:microsoft.com/office/officeart/2005/8/layout/hierarchy6"/>
    <dgm:cxn modelId="{53A85788-B69B-488C-8669-CD112C726E46}" srcId="{BAD0FAE7-F439-48FE-8D56-48A564937B10}" destId="{58B5E815-58A2-434E-981F-5BD8E0B73075}" srcOrd="0" destOrd="0" parTransId="{2E378717-0A05-4F46-B6C9-734786EC54B4}" sibTransId="{4AEFE9CA-35D0-48B7-91DC-547103D21C10}"/>
    <dgm:cxn modelId="{EA19E8CC-60D6-4588-9B38-C5044DF3166A}" type="presOf" srcId="{311A8585-A2AB-4AC2-8487-1A4864E3A5CA}" destId="{848E9E0F-C9B3-4EED-8F8C-99C51DB9EA4E}" srcOrd="0" destOrd="0" presId="urn:microsoft.com/office/officeart/2005/8/layout/hierarchy6"/>
    <dgm:cxn modelId="{0746CE65-CA5E-4A0E-AFDD-D07D07DB7137}" type="presOf" srcId="{27782684-790B-4760-9B0A-9D107594E2AC}" destId="{EB556181-2A91-461C-9FE9-2023DFCFF01D}" srcOrd="0" destOrd="0" presId="urn:microsoft.com/office/officeart/2005/8/layout/hierarchy6"/>
    <dgm:cxn modelId="{2CAAA043-3AD3-44DD-948D-7081208612E0}" type="presOf" srcId="{093D0514-1200-4972-92AD-ED9D808E7E75}" destId="{4BC1EC1C-38D6-4990-8725-473097D854BE}" srcOrd="0" destOrd="0" presId="urn:microsoft.com/office/officeart/2005/8/layout/hierarchy6"/>
    <dgm:cxn modelId="{31184327-3E56-41A1-B8E6-089CCEEC85A9}" type="presOf" srcId="{12AC806E-ED55-4D77-8EDB-566FC2DFCB98}" destId="{380322F4-57BE-4816-807F-E12D5241257A}" srcOrd="0" destOrd="0" presId="urn:microsoft.com/office/officeart/2005/8/layout/hierarchy6"/>
    <dgm:cxn modelId="{8A9F98C2-E0E1-4ACF-A784-620FED42F280}" srcId="{27782684-790B-4760-9B0A-9D107594E2AC}" destId="{F62CF2BB-A131-4A46-A38D-4EE427A3C154}" srcOrd="0" destOrd="0" parTransId="{9CAFCFD9-41DC-4BCA-A2DB-4FE12B7EB1C1}" sibTransId="{93E429C4-5275-4A16-BC45-1CE0551C9DFF}"/>
    <dgm:cxn modelId="{1CC1EA5D-8F4C-473D-A9FA-2FB41175B76B}" type="presOf" srcId="{4598A3B3-3901-4828-9374-036AFA1FEE7F}" destId="{22B14F6D-8617-49B8-8BA6-479706863532}" srcOrd="0" destOrd="0" presId="urn:microsoft.com/office/officeart/2005/8/layout/hierarchy6"/>
    <dgm:cxn modelId="{77960BD8-78D4-4F7C-9647-9395F7C442FD}" type="presOf" srcId="{557CE354-969C-498D-86A0-8683AADBA258}" destId="{EDA5A753-27DD-421F-BC45-07333D70FAE9}" srcOrd="0" destOrd="0" presId="urn:microsoft.com/office/officeart/2005/8/layout/hierarchy6"/>
    <dgm:cxn modelId="{EC183A01-087E-43DB-9EDB-9D4276658A96}" type="presOf" srcId="{BAD0FAE7-F439-48FE-8D56-48A564937B10}" destId="{862827D9-C3DD-4DE0-A79A-E8B96C207F19}" srcOrd="0" destOrd="0" presId="urn:microsoft.com/office/officeart/2005/8/layout/hierarchy6"/>
    <dgm:cxn modelId="{BF747FDF-7857-4B5F-9E3C-0F08EDF56EBA}" type="presOf" srcId="{0B1749E4-5E44-4DA7-A7B5-0B575B536B08}" destId="{2F63C9E1-2FC6-4CAE-8D3A-406D37CF7DCE}" srcOrd="0" destOrd="0" presId="urn:microsoft.com/office/officeart/2005/8/layout/hierarchy6"/>
    <dgm:cxn modelId="{CB803872-A070-46F1-950D-5CB480DD35A6}" srcId="{745F9827-BD5B-4BFD-B04A-2B09C1201DCF}" destId="{4598A3B3-3901-4828-9374-036AFA1FEE7F}" srcOrd="0" destOrd="0" parTransId="{31FCE2A7-13E8-457A-8A11-F26C808B746B}" sibTransId="{0A640B1D-9034-4A79-9A67-75B3977B0C11}"/>
    <dgm:cxn modelId="{9F7022CE-89C1-46AB-A741-6E5B4E23906E}" srcId="{27782684-790B-4760-9B0A-9D107594E2AC}" destId="{B6FE41D9-2071-4A18-B0AA-BB6277BDD8DC}" srcOrd="2" destOrd="0" parTransId="{1D931AE9-B218-413B-9CE4-4FEFF5FCD25E}" sibTransId="{C064E780-1C17-4A71-B86F-1D74C2DFD8FB}"/>
    <dgm:cxn modelId="{40D157C1-03B0-454F-B002-CDAE31394AE7}" type="presOf" srcId="{2B26E254-DF5B-4ED8-B7DB-75D0F0C67EC1}" destId="{4446C758-CC3B-4302-BC01-1EC2E79C9AA4}" srcOrd="0" destOrd="0" presId="urn:microsoft.com/office/officeart/2005/8/layout/hierarchy6"/>
    <dgm:cxn modelId="{FBB97A56-9402-4BDA-A9FE-0C6E400116DC}" type="presOf" srcId="{1D931AE9-B218-413B-9CE4-4FEFF5FCD25E}" destId="{785E11EE-5A08-41F1-BB0F-024A0F91D569}" srcOrd="0" destOrd="0" presId="urn:microsoft.com/office/officeart/2005/8/layout/hierarchy6"/>
    <dgm:cxn modelId="{5B86F404-C8F2-4BCB-9763-52B9AEF67454}" srcId="{093D0514-1200-4972-92AD-ED9D808E7E75}" destId="{0B1749E4-5E44-4DA7-A7B5-0B575B536B08}" srcOrd="1" destOrd="0" parTransId="{6D8E3FD4-DEC3-479C-BC4D-F75A4CCCCA93}" sibTransId="{BD0F13D4-5BA4-40D7-94C9-398D68F2BEE5}"/>
    <dgm:cxn modelId="{BAC8C561-07DA-4A68-9D60-F2364B5A5E7C}" srcId="{093D0514-1200-4972-92AD-ED9D808E7E75}" destId="{2B26E254-DF5B-4ED8-B7DB-75D0F0C67EC1}" srcOrd="0" destOrd="0" parTransId="{9F91FADF-8E86-4923-B0C7-983D9AE7A413}" sibTransId="{4E0F85C8-9FED-49E9-B4CB-0C3C21F6FA9C}"/>
    <dgm:cxn modelId="{458CFE9F-D516-46C3-B3E1-EE10EE7781AD}" type="presOf" srcId="{34BCF48E-3B12-4B53-B38E-7546C8C0223D}" destId="{10418786-886F-4630-B966-1315BFC79BBB}" srcOrd="0" destOrd="0" presId="urn:microsoft.com/office/officeart/2005/8/layout/hierarchy6"/>
    <dgm:cxn modelId="{4C30F31D-E3FA-460C-8846-68D402E8EE3D}" type="presOf" srcId="{745F9827-BD5B-4BFD-B04A-2B09C1201DCF}" destId="{31BB0742-3710-46C3-9530-D11D16964A7B}" srcOrd="0" destOrd="0" presId="urn:microsoft.com/office/officeart/2005/8/layout/hierarchy6"/>
    <dgm:cxn modelId="{A2138C27-BF3D-43C7-A8B2-A9829B7BBC2A}" type="presOf" srcId="{781E86D2-5164-4083-8EFE-D72117B0EBBF}" destId="{B08380C2-C12B-4754-BF0F-EE80883083F3}" srcOrd="0" destOrd="0" presId="urn:microsoft.com/office/officeart/2005/8/layout/hierarchy6"/>
    <dgm:cxn modelId="{DEA1E4A9-08E9-420C-A465-02DDD1B26F96}" srcId="{27782684-790B-4760-9B0A-9D107594E2AC}" destId="{557CE354-969C-498D-86A0-8683AADBA258}" srcOrd="1" destOrd="0" parTransId="{311A8585-A2AB-4AC2-8487-1A4864E3A5CA}" sibTransId="{643AD364-E195-49CC-BA95-15EB1B2F665A}"/>
    <dgm:cxn modelId="{8A30580F-EEBF-43FB-828F-27218ADA8AFB}" type="presOf" srcId="{27E2980F-552B-4A1A-B9B6-FA6C23A3AF4C}" destId="{ED1A0A91-3915-412D-AA76-2610BDBCC4A9}" srcOrd="0" destOrd="0" presId="urn:microsoft.com/office/officeart/2005/8/layout/hierarchy6"/>
    <dgm:cxn modelId="{FDBFFED5-9E4E-4D67-95F5-5C32CA677EB4}" type="presOf" srcId="{B6FE41D9-2071-4A18-B0AA-BB6277BDD8DC}" destId="{58ED0F4A-ACB6-4D52-B857-1E2275A94F7D}" srcOrd="0" destOrd="0" presId="urn:microsoft.com/office/officeart/2005/8/layout/hierarchy6"/>
    <dgm:cxn modelId="{03BBF1C2-126D-4CCB-A195-81E79D8BD740}" srcId="{557CE354-969C-498D-86A0-8683AADBA258}" destId="{575264D4-1B3A-4778-9E5C-192E94D3850A}" srcOrd="3" destOrd="0" parTransId="{781E86D2-5164-4083-8EFE-D72117B0EBBF}" sibTransId="{D7A3D46A-9C68-44FD-B574-8EACFF9D57DB}"/>
    <dgm:cxn modelId="{F87EF945-5661-4689-A913-9D82E7E2F591}" srcId="{BAD0FAE7-F439-48FE-8D56-48A564937B10}" destId="{34BCF48E-3B12-4B53-B38E-7546C8C0223D}" srcOrd="1" destOrd="0" parTransId="{DC2DF1FD-2AC3-44F7-926C-E0DE510EDE67}" sibTransId="{95DD8AE3-77A3-48FF-B615-842323F07751}"/>
    <dgm:cxn modelId="{B60FA27A-A115-4A3D-BA97-19C289EFF433}" srcId="{557CE354-969C-498D-86A0-8683AADBA258}" destId="{093D0514-1200-4972-92AD-ED9D808E7E75}" srcOrd="2" destOrd="0" parTransId="{E13EDCAE-7844-4C91-834F-5EF39C91BEF4}" sibTransId="{C3F58771-7FA7-44C8-A905-6D7592C26AB1}"/>
    <dgm:cxn modelId="{F5088675-599E-4651-8E49-EDB929AF5238}" type="presOf" srcId="{6D8E3FD4-DEC3-479C-BC4D-F75A4CCCCA93}" destId="{900C827D-97B2-40C5-BE74-A11E49A0FA96}" srcOrd="0" destOrd="0" presId="urn:microsoft.com/office/officeart/2005/8/layout/hierarchy6"/>
    <dgm:cxn modelId="{08EE5870-C7E5-4D5D-A75B-9D4EA9CAAAD8}" type="presOf" srcId="{575264D4-1B3A-4778-9E5C-192E94D3850A}" destId="{5C35A32B-B539-4E26-864C-55A9E3E17CE1}" srcOrd="0" destOrd="0" presId="urn:microsoft.com/office/officeart/2005/8/layout/hierarchy6"/>
    <dgm:cxn modelId="{D4FBDA79-D877-4442-960F-C53488554553}" srcId="{557CE354-969C-498D-86A0-8683AADBA258}" destId="{BAD0FAE7-F439-48FE-8D56-48A564937B10}" srcOrd="1" destOrd="0" parTransId="{13880C4C-DC77-42DB-B27A-8CA0EBECDB36}" sibTransId="{BD5758B2-8261-490C-8137-109917B3C8FD}"/>
    <dgm:cxn modelId="{10D997EF-D46A-4AE0-9D4D-C79386094484}" type="presOf" srcId="{13880C4C-DC77-42DB-B27A-8CA0EBECDB36}" destId="{E043E564-3957-43F0-B8C0-6B1B470DD2B9}" srcOrd="0" destOrd="0" presId="urn:microsoft.com/office/officeart/2005/8/layout/hierarchy6"/>
    <dgm:cxn modelId="{CE497CBD-2A2C-4E97-98FF-485086BF26EC}" type="presOf" srcId="{E13EDCAE-7844-4C91-834F-5EF39C91BEF4}" destId="{8E1D26FB-7490-4FFB-82E0-8D459EF000E7}" srcOrd="0" destOrd="0" presId="urn:microsoft.com/office/officeart/2005/8/layout/hierarchy6"/>
    <dgm:cxn modelId="{3EB07BB7-1FBB-4E30-997A-47ED4DEFBC7C}" srcId="{27E2980F-552B-4A1A-B9B6-FA6C23A3AF4C}" destId="{27782684-790B-4760-9B0A-9D107594E2AC}" srcOrd="0" destOrd="0" parTransId="{FEC727C1-9ACB-4E82-A3DB-82A69E0A01EF}" sibTransId="{413E1536-1C2E-436D-9C02-5C85F1016F37}"/>
    <dgm:cxn modelId="{6C2A6A18-C225-4720-B67D-F08EC53624C3}" type="presParOf" srcId="{ED1A0A91-3915-412D-AA76-2610BDBCC4A9}" destId="{9919A597-6EB8-443B-9666-B773DA58BD40}" srcOrd="0" destOrd="0" presId="urn:microsoft.com/office/officeart/2005/8/layout/hierarchy6"/>
    <dgm:cxn modelId="{7982A7C0-F74A-449A-8A4F-C282BB1500C7}" type="presParOf" srcId="{9919A597-6EB8-443B-9666-B773DA58BD40}" destId="{87A97B68-CDA3-49B9-B5D1-BD3B9565FF9C}" srcOrd="0" destOrd="0" presId="urn:microsoft.com/office/officeart/2005/8/layout/hierarchy6"/>
    <dgm:cxn modelId="{89FEB932-A0F2-4EC9-9DA8-44E934ADD586}" type="presParOf" srcId="{87A97B68-CDA3-49B9-B5D1-BD3B9565FF9C}" destId="{A1F3A9A8-5A97-438B-8E24-D06BE2B80E73}" srcOrd="0" destOrd="0" presId="urn:microsoft.com/office/officeart/2005/8/layout/hierarchy6"/>
    <dgm:cxn modelId="{CA3F21EA-1657-4081-9667-AB2C834BAFCF}" type="presParOf" srcId="{A1F3A9A8-5A97-438B-8E24-D06BE2B80E73}" destId="{EB556181-2A91-461C-9FE9-2023DFCFF01D}" srcOrd="0" destOrd="0" presId="urn:microsoft.com/office/officeart/2005/8/layout/hierarchy6"/>
    <dgm:cxn modelId="{005A41A1-BBB1-42FC-9232-FF2A084C745A}" type="presParOf" srcId="{A1F3A9A8-5A97-438B-8E24-D06BE2B80E73}" destId="{5758F0C4-D11F-46E3-A44A-E8F8BBF704BF}" srcOrd="1" destOrd="0" presId="urn:microsoft.com/office/officeart/2005/8/layout/hierarchy6"/>
    <dgm:cxn modelId="{22F067B9-8BC8-476F-963F-B5F725EEBFCB}" type="presParOf" srcId="{5758F0C4-D11F-46E3-A44A-E8F8BBF704BF}" destId="{A1CEFBCF-63D4-4002-BA6C-5041D5A27720}" srcOrd="0" destOrd="0" presId="urn:microsoft.com/office/officeart/2005/8/layout/hierarchy6"/>
    <dgm:cxn modelId="{A5D15D1E-3EC3-4F11-A80E-601C66D56813}" type="presParOf" srcId="{5758F0C4-D11F-46E3-A44A-E8F8BBF704BF}" destId="{45BE5800-E0B3-4162-BBD3-8AD55ABC0ADF}" srcOrd="1" destOrd="0" presId="urn:microsoft.com/office/officeart/2005/8/layout/hierarchy6"/>
    <dgm:cxn modelId="{D4833DD5-914D-484E-BB5B-762B96C82E7C}" type="presParOf" srcId="{45BE5800-E0B3-4162-BBD3-8AD55ABC0ADF}" destId="{1CC7C8D6-8083-4C5B-8849-4524C3E7309C}" srcOrd="0" destOrd="0" presId="urn:microsoft.com/office/officeart/2005/8/layout/hierarchy6"/>
    <dgm:cxn modelId="{4F989271-5745-4A4B-933B-3CA83E81EC3E}" type="presParOf" srcId="{45BE5800-E0B3-4162-BBD3-8AD55ABC0ADF}" destId="{2CE72C24-2240-46E7-B517-F46BDED6E586}" srcOrd="1" destOrd="0" presId="urn:microsoft.com/office/officeart/2005/8/layout/hierarchy6"/>
    <dgm:cxn modelId="{BB9693DA-74A5-4BE8-B5A2-BEDF1BBE2ECC}" type="presParOf" srcId="{5758F0C4-D11F-46E3-A44A-E8F8BBF704BF}" destId="{848E9E0F-C9B3-4EED-8F8C-99C51DB9EA4E}" srcOrd="2" destOrd="0" presId="urn:microsoft.com/office/officeart/2005/8/layout/hierarchy6"/>
    <dgm:cxn modelId="{9C197759-CB10-4F40-A11D-3DFDFDA7F9B3}" type="presParOf" srcId="{5758F0C4-D11F-46E3-A44A-E8F8BBF704BF}" destId="{E4FF675F-3802-493F-B028-623C11D0EC05}" srcOrd="3" destOrd="0" presId="urn:microsoft.com/office/officeart/2005/8/layout/hierarchy6"/>
    <dgm:cxn modelId="{DC9ECAAA-7614-455C-98AA-A28D5F97850D}" type="presParOf" srcId="{E4FF675F-3802-493F-B028-623C11D0EC05}" destId="{EDA5A753-27DD-421F-BC45-07333D70FAE9}" srcOrd="0" destOrd="0" presId="urn:microsoft.com/office/officeart/2005/8/layout/hierarchy6"/>
    <dgm:cxn modelId="{64766834-A92B-4D20-9438-9C86CD522F45}" type="presParOf" srcId="{E4FF675F-3802-493F-B028-623C11D0EC05}" destId="{C0D2D671-91CA-4B17-B99F-6540DB2FDF83}" srcOrd="1" destOrd="0" presId="urn:microsoft.com/office/officeart/2005/8/layout/hierarchy6"/>
    <dgm:cxn modelId="{03F5E0A7-1347-4B85-8A03-3A4837A0A36B}" type="presParOf" srcId="{C0D2D671-91CA-4B17-B99F-6540DB2FDF83}" destId="{380322F4-57BE-4816-807F-E12D5241257A}" srcOrd="0" destOrd="0" presId="urn:microsoft.com/office/officeart/2005/8/layout/hierarchy6"/>
    <dgm:cxn modelId="{D2CB1AE9-DC94-414B-8EF5-1024568B17F0}" type="presParOf" srcId="{C0D2D671-91CA-4B17-B99F-6540DB2FDF83}" destId="{5419D13B-D457-49C3-9097-4B5C614644EF}" srcOrd="1" destOrd="0" presId="urn:microsoft.com/office/officeart/2005/8/layout/hierarchy6"/>
    <dgm:cxn modelId="{57B88EDA-6BE1-4D43-9AB2-4CFECD2534CA}" type="presParOf" srcId="{5419D13B-D457-49C3-9097-4B5C614644EF}" destId="{31BB0742-3710-46C3-9530-D11D16964A7B}" srcOrd="0" destOrd="0" presId="urn:microsoft.com/office/officeart/2005/8/layout/hierarchy6"/>
    <dgm:cxn modelId="{E3AEFC1F-5177-4037-9F61-4A9755705347}" type="presParOf" srcId="{5419D13B-D457-49C3-9097-4B5C614644EF}" destId="{BC892C50-D5AC-408A-8B04-DB81A7716D81}" srcOrd="1" destOrd="0" presId="urn:microsoft.com/office/officeart/2005/8/layout/hierarchy6"/>
    <dgm:cxn modelId="{8ACB8A30-0037-4955-BF6E-ED89B8827598}" type="presParOf" srcId="{BC892C50-D5AC-408A-8B04-DB81A7716D81}" destId="{A0540E16-FED4-421A-B323-308DA2729327}" srcOrd="0" destOrd="0" presId="urn:microsoft.com/office/officeart/2005/8/layout/hierarchy6"/>
    <dgm:cxn modelId="{37BE7DB7-48B8-444F-8045-D7635FE5A803}" type="presParOf" srcId="{BC892C50-D5AC-408A-8B04-DB81A7716D81}" destId="{B5FB8191-9167-4A6F-9285-40ECDB5FB6CA}" srcOrd="1" destOrd="0" presId="urn:microsoft.com/office/officeart/2005/8/layout/hierarchy6"/>
    <dgm:cxn modelId="{ECFEBC19-14A7-4C7A-8616-2857945E61FC}" type="presParOf" srcId="{B5FB8191-9167-4A6F-9285-40ECDB5FB6CA}" destId="{22B14F6D-8617-49B8-8BA6-479706863532}" srcOrd="0" destOrd="0" presId="urn:microsoft.com/office/officeart/2005/8/layout/hierarchy6"/>
    <dgm:cxn modelId="{412FC20C-7783-49F7-9831-82C9838E8318}" type="presParOf" srcId="{B5FB8191-9167-4A6F-9285-40ECDB5FB6CA}" destId="{735040D2-52E9-4D4B-8A61-3784299714D7}" srcOrd="1" destOrd="0" presId="urn:microsoft.com/office/officeart/2005/8/layout/hierarchy6"/>
    <dgm:cxn modelId="{DA2C03C7-FC53-400F-8FBE-8858AE3B9535}" type="presParOf" srcId="{C0D2D671-91CA-4B17-B99F-6540DB2FDF83}" destId="{E043E564-3957-43F0-B8C0-6B1B470DD2B9}" srcOrd="2" destOrd="0" presId="urn:microsoft.com/office/officeart/2005/8/layout/hierarchy6"/>
    <dgm:cxn modelId="{B63C538E-E705-4122-8AB5-F34D081BE12F}" type="presParOf" srcId="{C0D2D671-91CA-4B17-B99F-6540DB2FDF83}" destId="{9FD7B1B6-E391-4086-AC48-E9CECD1AEA1F}" srcOrd="3" destOrd="0" presId="urn:microsoft.com/office/officeart/2005/8/layout/hierarchy6"/>
    <dgm:cxn modelId="{9FCE6F84-545C-431D-9CAB-1A537A785329}" type="presParOf" srcId="{9FD7B1B6-E391-4086-AC48-E9CECD1AEA1F}" destId="{862827D9-C3DD-4DE0-A79A-E8B96C207F19}" srcOrd="0" destOrd="0" presId="urn:microsoft.com/office/officeart/2005/8/layout/hierarchy6"/>
    <dgm:cxn modelId="{AA05095C-C626-40AF-B9F6-F236A8AAB490}" type="presParOf" srcId="{9FD7B1B6-E391-4086-AC48-E9CECD1AEA1F}" destId="{EF482B81-4862-415B-91AA-9DCF00C924D6}" srcOrd="1" destOrd="0" presId="urn:microsoft.com/office/officeart/2005/8/layout/hierarchy6"/>
    <dgm:cxn modelId="{FC5C6D82-C5B4-4B66-A312-911463E2E027}" type="presParOf" srcId="{EF482B81-4862-415B-91AA-9DCF00C924D6}" destId="{1ECA76A4-3769-45B6-9FC9-2F65D7A33A80}" srcOrd="0" destOrd="0" presId="urn:microsoft.com/office/officeart/2005/8/layout/hierarchy6"/>
    <dgm:cxn modelId="{4B29D22C-12F9-43CB-82CD-1CD737B5BFCA}" type="presParOf" srcId="{EF482B81-4862-415B-91AA-9DCF00C924D6}" destId="{50F1EFEC-9C1A-4741-8905-491BEA4C6378}" srcOrd="1" destOrd="0" presId="urn:microsoft.com/office/officeart/2005/8/layout/hierarchy6"/>
    <dgm:cxn modelId="{0E5CDF0B-28FA-46B2-966B-92945B77A97A}" type="presParOf" srcId="{50F1EFEC-9C1A-4741-8905-491BEA4C6378}" destId="{F0490445-FAA9-4DAE-9916-17C19E5B6967}" srcOrd="0" destOrd="0" presId="urn:microsoft.com/office/officeart/2005/8/layout/hierarchy6"/>
    <dgm:cxn modelId="{0C23C3A8-7CBB-4B1A-91B8-0053446B5E35}" type="presParOf" srcId="{50F1EFEC-9C1A-4741-8905-491BEA4C6378}" destId="{8F6C218C-BEA0-41D4-9018-A814E2FE0C18}" srcOrd="1" destOrd="0" presId="urn:microsoft.com/office/officeart/2005/8/layout/hierarchy6"/>
    <dgm:cxn modelId="{3807CEBE-8DF4-4B11-ABE0-E4058C2A58A4}" type="presParOf" srcId="{EF482B81-4862-415B-91AA-9DCF00C924D6}" destId="{1C2DEEE1-D32B-4856-AABA-718129D8D787}" srcOrd="2" destOrd="0" presId="urn:microsoft.com/office/officeart/2005/8/layout/hierarchy6"/>
    <dgm:cxn modelId="{8904C3CC-1C1F-494E-91DA-BA6489FBA31F}" type="presParOf" srcId="{EF482B81-4862-415B-91AA-9DCF00C924D6}" destId="{39C6A64C-2835-41AF-A62C-09420C3930D3}" srcOrd="3" destOrd="0" presId="urn:microsoft.com/office/officeart/2005/8/layout/hierarchy6"/>
    <dgm:cxn modelId="{248C7FBF-8597-48E2-91E1-ABF442FD96E3}" type="presParOf" srcId="{39C6A64C-2835-41AF-A62C-09420C3930D3}" destId="{10418786-886F-4630-B966-1315BFC79BBB}" srcOrd="0" destOrd="0" presId="urn:microsoft.com/office/officeart/2005/8/layout/hierarchy6"/>
    <dgm:cxn modelId="{70D85A75-970E-4B84-868A-2BB9CA9CB0E7}" type="presParOf" srcId="{39C6A64C-2835-41AF-A62C-09420C3930D3}" destId="{DC93BBB2-0882-4C29-84DB-F18888F85BC8}" srcOrd="1" destOrd="0" presId="urn:microsoft.com/office/officeart/2005/8/layout/hierarchy6"/>
    <dgm:cxn modelId="{A6626F1C-55B4-49CB-BA55-A481CD1E56CC}" type="presParOf" srcId="{C0D2D671-91CA-4B17-B99F-6540DB2FDF83}" destId="{8E1D26FB-7490-4FFB-82E0-8D459EF000E7}" srcOrd="4" destOrd="0" presId="urn:microsoft.com/office/officeart/2005/8/layout/hierarchy6"/>
    <dgm:cxn modelId="{9B8C37CC-8937-4D0C-BB0E-ABBB20D02E3E}" type="presParOf" srcId="{C0D2D671-91CA-4B17-B99F-6540DB2FDF83}" destId="{D4989191-71F2-4DDA-A443-DB8AD4D8CDFF}" srcOrd="5" destOrd="0" presId="urn:microsoft.com/office/officeart/2005/8/layout/hierarchy6"/>
    <dgm:cxn modelId="{0EAAD4BB-D6CB-4039-9570-B605FBBD6FC6}" type="presParOf" srcId="{D4989191-71F2-4DDA-A443-DB8AD4D8CDFF}" destId="{4BC1EC1C-38D6-4990-8725-473097D854BE}" srcOrd="0" destOrd="0" presId="urn:microsoft.com/office/officeart/2005/8/layout/hierarchy6"/>
    <dgm:cxn modelId="{4808A65B-94B8-4824-87EF-E6C91E64F8E5}" type="presParOf" srcId="{D4989191-71F2-4DDA-A443-DB8AD4D8CDFF}" destId="{E7FB3B81-1F69-4FFA-A999-2E9E9F5AA013}" srcOrd="1" destOrd="0" presId="urn:microsoft.com/office/officeart/2005/8/layout/hierarchy6"/>
    <dgm:cxn modelId="{507CF281-FA68-40ED-9BEA-8EBB3D80E675}" type="presParOf" srcId="{E7FB3B81-1F69-4FFA-A999-2E9E9F5AA013}" destId="{A52E0677-47C3-4776-86B1-E6F71D5C147C}" srcOrd="0" destOrd="0" presId="urn:microsoft.com/office/officeart/2005/8/layout/hierarchy6"/>
    <dgm:cxn modelId="{05DB95F0-C37C-4F51-B39C-6DFE3E99C3FB}" type="presParOf" srcId="{E7FB3B81-1F69-4FFA-A999-2E9E9F5AA013}" destId="{BBB23FDE-D647-490C-BA69-C32330F85387}" srcOrd="1" destOrd="0" presId="urn:microsoft.com/office/officeart/2005/8/layout/hierarchy6"/>
    <dgm:cxn modelId="{C08C842D-034A-42A7-A2EC-F73084851B3A}" type="presParOf" srcId="{BBB23FDE-D647-490C-BA69-C32330F85387}" destId="{4446C758-CC3B-4302-BC01-1EC2E79C9AA4}" srcOrd="0" destOrd="0" presId="urn:microsoft.com/office/officeart/2005/8/layout/hierarchy6"/>
    <dgm:cxn modelId="{CD4D3280-3226-46DD-BEA3-D8D36266491F}" type="presParOf" srcId="{BBB23FDE-D647-490C-BA69-C32330F85387}" destId="{0F8CD321-BBA6-4A1F-BE0D-339514040834}" srcOrd="1" destOrd="0" presId="urn:microsoft.com/office/officeart/2005/8/layout/hierarchy6"/>
    <dgm:cxn modelId="{928ADB50-8ECA-4F3B-8D56-F517EEAF2844}" type="presParOf" srcId="{E7FB3B81-1F69-4FFA-A999-2E9E9F5AA013}" destId="{900C827D-97B2-40C5-BE74-A11E49A0FA96}" srcOrd="2" destOrd="0" presId="urn:microsoft.com/office/officeart/2005/8/layout/hierarchy6"/>
    <dgm:cxn modelId="{BB1B9F48-B588-4B2B-8292-9070B5AF782A}" type="presParOf" srcId="{E7FB3B81-1F69-4FFA-A999-2E9E9F5AA013}" destId="{CC27ECBD-F9A5-4A40-9AC2-9E97B1B0C3D5}" srcOrd="3" destOrd="0" presId="urn:microsoft.com/office/officeart/2005/8/layout/hierarchy6"/>
    <dgm:cxn modelId="{404BCE9B-C67B-4A8B-8AFB-98C42EB12901}" type="presParOf" srcId="{CC27ECBD-F9A5-4A40-9AC2-9E97B1B0C3D5}" destId="{2F63C9E1-2FC6-4CAE-8D3A-406D37CF7DCE}" srcOrd="0" destOrd="0" presId="urn:microsoft.com/office/officeart/2005/8/layout/hierarchy6"/>
    <dgm:cxn modelId="{AAC7811F-DEC9-41BE-BB7C-ED832D8EAD6D}" type="presParOf" srcId="{CC27ECBD-F9A5-4A40-9AC2-9E97B1B0C3D5}" destId="{4345DE52-864F-4BDC-8013-F261C68EDAA8}" srcOrd="1" destOrd="0" presId="urn:microsoft.com/office/officeart/2005/8/layout/hierarchy6"/>
    <dgm:cxn modelId="{F6321A9B-E51A-4D48-8BD5-05700E746901}" type="presParOf" srcId="{C0D2D671-91CA-4B17-B99F-6540DB2FDF83}" destId="{B08380C2-C12B-4754-BF0F-EE80883083F3}" srcOrd="6" destOrd="0" presId="urn:microsoft.com/office/officeart/2005/8/layout/hierarchy6"/>
    <dgm:cxn modelId="{CA4A6E1C-1199-4CDC-8E7A-A8FAB9BB0432}" type="presParOf" srcId="{C0D2D671-91CA-4B17-B99F-6540DB2FDF83}" destId="{B43A9A18-C4A2-46FD-B8B2-FFD5C209EA74}" srcOrd="7" destOrd="0" presId="urn:microsoft.com/office/officeart/2005/8/layout/hierarchy6"/>
    <dgm:cxn modelId="{34658F08-FDFD-4170-AF2A-4ADCF2E852DC}" type="presParOf" srcId="{B43A9A18-C4A2-46FD-B8B2-FFD5C209EA74}" destId="{5C35A32B-B539-4E26-864C-55A9E3E17CE1}" srcOrd="0" destOrd="0" presId="urn:microsoft.com/office/officeart/2005/8/layout/hierarchy6"/>
    <dgm:cxn modelId="{D138DCEC-3622-4B83-91B0-129B26251AB5}" type="presParOf" srcId="{B43A9A18-C4A2-46FD-B8B2-FFD5C209EA74}" destId="{8822A261-7160-4126-86A3-43EE91CC68CA}" srcOrd="1" destOrd="0" presId="urn:microsoft.com/office/officeart/2005/8/layout/hierarchy6"/>
    <dgm:cxn modelId="{35D0CDD4-9C6D-43AD-934F-943F38615623}" type="presParOf" srcId="{5758F0C4-D11F-46E3-A44A-E8F8BBF704BF}" destId="{785E11EE-5A08-41F1-BB0F-024A0F91D569}" srcOrd="4" destOrd="0" presId="urn:microsoft.com/office/officeart/2005/8/layout/hierarchy6"/>
    <dgm:cxn modelId="{52F04080-57E3-4617-BBE4-34A5D3D5188F}" type="presParOf" srcId="{5758F0C4-D11F-46E3-A44A-E8F8BBF704BF}" destId="{B479CA27-A218-4C40-8912-6464AACF6AE9}" srcOrd="5" destOrd="0" presId="urn:microsoft.com/office/officeart/2005/8/layout/hierarchy6"/>
    <dgm:cxn modelId="{1F492646-C123-4792-8AF0-73A0A96D6FD9}" type="presParOf" srcId="{B479CA27-A218-4C40-8912-6464AACF6AE9}" destId="{58ED0F4A-ACB6-4D52-B857-1E2275A94F7D}" srcOrd="0" destOrd="0" presId="urn:microsoft.com/office/officeart/2005/8/layout/hierarchy6"/>
    <dgm:cxn modelId="{0D87F89C-9CF9-4E10-BD38-7731156A219A}" type="presParOf" srcId="{B479CA27-A218-4C40-8912-6464AACF6AE9}" destId="{23541813-CF2D-4E5A-B3CF-3D2CD02AB065}" srcOrd="1" destOrd="0" presId="urn:microsoft.com/office/officeart/2005/8/layout/hierarchy6"/>
    <dgm:cxn modelId="{5E1BE634-BDE8-455C-BC59-915895224622}" type="presParOf" srcId="{ED1A0A91-3915-412D-AA76-2610BDBCC4A9}" destId="{F65C0906-FE99-40D9-89C5-1F44C517E5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56181-2A91-461C-9FE9-2023DFCFF01D}">
      <dsp:nvSpPr>
        <dsp:cNvPr id="0" name=""/>
        <dsp:cNvSpPr/>
      </dsp:nvSpPr>
      <dsp:spPr>
        <a:xfrm>
          <a:off x="3806693" y="10592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Exec Panel</a:t>
          </a:r>
          <a:endParaRPr lang="en-GB" sz="1400" b="1" kern="1200" dirty="0"/>
        </a:p>
      </dsp:txBody>
      <dsp:txXfrm>
        <a:off x="3806693" y="10592"/>
        <a:ext cx="1298997" cy="865998"/>
      </dsp:txXfrm>
    </dsp:sp>
    <dsp:sp modelId="{A1CEFBCF-63D4-4002-BA6C-5041D5A27720}">
      <dsp:nvSpPr>
        <dsp:cNvPr id="0" name=""/>
        <dsp:cNvSpPr/>
      </dsp:nvSpPr>
      <dsp:spPr>
        <a:xfrm>
          <a:off x="2767495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1688696" y="0"/>
              </a:moveTo>
              <a:lnTo>
                <a:pt x="1688696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C8D6-8083-4C5B-8849-4524C3E7309C}">
      <dsp:nvSpPr>
        <dsp:cNvPr id="0" name=""/>
        <dsp:cNvSpPr/>
      </dsp:nvSpPr>
      <dsp:spPr>
        <a:xfrm>
          <a:off x="2117996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Coordination </a:t>
          </a:r>
          <a:r>
            <a:rPr lang="en-GB" sz="1400" b="1" kern="1200" dirty="0" err="1" smtClean="0"/>
            <a:t>Center</a:t>
          </a:r>
          <a:endParaRPr lang="en-GB" sz="1400" b="1" kern="1200" dirty="0"/>
        </a:p>
      </dsp:txBody>
      <dsp:txXfrm>
        <a:off x="2117996" y="1222989"/>
        <a:ext cx="1298997" cy="865998"/>
      </dsp:txXfrm>
    </dsp:sp>
    <dsp:sp modelId="{848E9E0F-C9B3-4EED-8F8C-99C51DB9EA4E}">
      <dsp:nvSpPr>
        <dsp:cNvPr id="0" name=""/>
        <dsp:cNvSpPr/>
      </dsp:nvSpPr>
      <dsp:spPr>
        <a:xfrm>
          <a:off x="4410472" y="876590"/>
          <a:ext cx="91440" cy="3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A753-27DD-421F-BC45-07333D70FAE9}">
      <dsp:nvSpPr>
        <dsp:cNvPr id="0" name=""/>
        <dsp:cNvSpPr/>
      </dsp:nvSpPr>
      <dsp:spPr>
        <a:xfrm>
          <a:off x="3806693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Research Working Group</a:t>
          </a:r>
          <a:endParaRPr lang="en-GB" sz="1400" b="1" kern="1200" dirty="0"/>
        </a:p>
      </dsp:txBody>
      <dsp:txXfrm>
        <a:off x="3806693" y="1222989"/>
        <a:ext cx="1298997" cy="865998"/>
      </dsp:txXfrm>
    </dsp:sp>
    <dsp:sp modelId="{380322F4-57BE-4816-807F-E12D5241257A}">
      <dsp:nvSpPr>
        <dsp:cNvPr id="0" name=""/>
        <dsp:cNvSpPr/>
      </dsp:nvSpPr>
      <dsp:spPr>
        <a:xfrm>
          <a:off x="656624" y="2088987"/>
          <a:ext cx="3799567" cy="346399"/>
        </a:xfrm>
        <a:custGeom>
          <a:avLst/>
          <a:gdLst/>
          <a:ahLst/>
          <a:cxnLst/>
          <a:rect l="0" t="0" r="0" b="0"/>
          <a:pathLst>
            <a:path>
              <a:moveTo>
                <a:pt x="3799567" y="0"/>
              </a:moveTo>
              <a:lnTo>
                <a:pt x="3799567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0742-3710-46C3-9530-D11D16964A7B}">
      <dsp:nvSpPr>
        <dsp:cNvPr id="0" name=""/>
        <dsp:cNvSpPr/>
      </dsp:nvSpPr>
      <dsp:spPr>
        <a:xfrm>
          <a:off x="7125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VIS/NIR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7125" y="2435387"/>
        <a:ext cx="1298997" cy="865998"/>
      </dsp:txXfrm>
    </dsp:sp>
    <dsp:sp modelId="{A0540E16-FED4-421A-B323-308DA2729327}">
      <dsp:nvSpPr>
        <dsp:cNvPr id="0" name=""/>
        <dsp:cNvSpPr/>
      </dsp:nvSpPr>
      <dsp:spPr>
        <a:xfrm>
          <a:off x="656624" y="3301385"/>
          <a:ext cx="736271" cy="33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63"/>
              </a:lnTo>
              <a:lnTo>
                <a:pt x="736271" y="167263"/>
              </a:lnTo>
              <a:lnTo>
                <a:pt x="736271" y="3345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14F6D-8617-49B8-8BA6-479706863532}">
      <dsp:nvSpPr>
        <dsp:cNvPr id="0" name=""/>
        <dsp:cNvSpPr/>
      </dsp:nvSpPr>
      <dsp:spPr>
        <a:xfrm>
          <a:off x="743397" y="3635911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IVOS</a:t>
          </a:r>
          <a:endParaRPr lang="en-GB" sz="1400" kern="1200" dirty="0"/>
        </a:p>
      </dsp:txBody>
      <dsp:txXfrm>
        <a:off x="743397" y="3635911"/>
        <a:ext cx="1298997" cy="865998"/>
      </dsp:txXfrm>
    </dsp:sp>
    <dsp:sp modelId="{E043E564-3957-43F0-B8C0-6B1B470DD2B9}">
      <dsp:nvSpPr>
        <dsp:cNvPr id="0" name=""/>
        <dsp:cNvSpPr/>
      </dsp:nvSpPr>
      <dsp:spPr>
        <a:xfrm>
          <a:off x="4115958" y="2088987"/>
          <a:ext cx="340233" cy="346390"/>
        </a:xfrm>
        <a:custGeom>
          <a:avLst/>
          <a:gdLst/>
          <a:ahLst/>
          <a:cxnLst/>
          <a:rect l="0" t="0" r="0" b="0"/>
          <a:pathLst>
            <a:path>
              <a:moveTo>
                <a:pt x="340233" y="0"/>
              </a:moveTo>
              <a:lnTo>
                <a:pt x="340233" y="173195"/>
              </a:lnTo>
              <a:lnTo>
                <a:pt x="0" y="173195"/>
              </a:lnTo>
              <a:lnTo>
                <a:pt x="0" y="346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827D9-C3DD-4DE0-A79A-E8B96C207F19}">
      <dsp:nvSpPr>
        <dsp:cNvPr id="0" name=""/>
        <dsp:cNvSpPr/>
      </dsp:nvSpPr>
      <dsp:spPr>
        <a:xfrm>
          <a:off x="3466459" y="2435378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Microwave Sub-Group</a:t>
          </a:r>
          <a:endParaRPr lang="en-GB" sz="1400" kern="1200" dirty="0"/>
        </a:p>
      </dsp:txBody>
      <dsp:txXfrm>
        <a:off x="3466459" y="2435378"/>
        <a:ext cx="1298997" cy="865998"/>
      </dsp:txXfrm>
    </dsp:sp>
    <dsp:sp modelId="{1ECA76A4-3769-45B6-9FC9-2F65D7A33A80}">
      <dsp:nvSpPr>
        <dsp:cNvPr id="0" name=""/>
        <dsp:cNvSpPr/>
      </dsp:nvSpPr>
      <dsp:spPr>
        <a:xfrm>
          <a:off x="3224092" y="3301376"/>
          <a:ext cx="891865" cy="346407"/>
        </a:xfrm>
        <a:custGeom>
          <a:avLst/>
          <a:gdLst/>
          <a:ahLst/>
          <a:cxnLst/>
          <a:rect l="0" t="0" r="0" b="0"/>
          <a:pathLst>
            <a:path>
              <a:moveTo>
                <a:pt x="891865" y="0"/>
              </a:moveTo>
              <a:lnTo>
                <a:pt x="891865" y="173203"/>
              </a:lnTo>
              <a:lnTo>
                <a:pt x="0" y="173203"/>
              </a:lnTo>
              <a:lnTo>
                <a:pt x="0" y="346407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90445-FAA9-4DAE-9916-17C19E5B6967}">
      <dsp:nvSpPr>
        <dsp:cNvPr id="0" name=""/>
        <dsp:cNvSpPr/>
      </dsp:nvSpPr>
      <dsp:spPr>
        <a:xfrm>
          <a:off x="2574594" y="3647784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MWSG</a:t>
          </a:r>
          <a:endParaRPr lang="en-GB" sz="1400" kern="1200" dirty="0"/>
        </a:p>
      </dsp:txBody>
      <dsp:txXfrm>
        <a:off x="2574594" y="3647784"/>
        <a:ext cx="1298997" cy="865998"/>
      </dsp:txXfrm>
    </dsp:sp>
    <dsp:sp modelId="{1C2DEEE1-D32B-4856-AABA-718129D8D787}">
      <dsp:nvSpPr>
        <dsp:cNvPr id="0" name=""/>
        <dsp:cNvSpPr/>
      </dsp:nvSpPr>
      <dsp:spPr>
        <a:xfrm>
          <a:off x="4115958" y="3301376"/>
          <a:ext cx="796830" cy="34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03"/>
              </a:lnTo>
              <a:lnTo>
                <a:pt x="796830" y="173203"/>
              </a:lnTo>
              <a:lnTo>
                <a:pt x="796830" y="346407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8786-886F-4630-B966-1315BFC79BBB}">
      <dsp:nvSpPr>
        <dsp:cNvPr id="0" name=""/>
        <dsp:cNvSpPr/>
      </dsp:nvSpPr>
      <dsp:spPr>
        <a:xfrm>
          <a:off x="4263290" y="3647784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GPM X-CAL</a:t>
          </a:r>
          <a:endParaRPr lang="en-GB" sz="1400" kern="1200" dirty="0"/>
        </a:p>
      </dsp:txBody>
      <dsp:txXfrm>
        <a:off x="4263290" y="3647784"/>
        <a:ext cx="1298997" cy="865998"/>
      </dsp:txXfrm>
    </dsp:sp>
    <dsp:sp modelId="{8E1D26FB-7490-4FFB-82E0-8D459EF000E7}">
      <dsp:nvSpPr>
        <dsp:cNvPr id="0" name=""/>
        <dsp:cNvSpPr/>
      </dsp:nvSpPr>
      <dsp:spPr>
        <a:xfrm>
          <a:off x="4456192" y="2088987"/>
          <a:ext cx="3025273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3025273" y="173199"/>
              </a:lnTo>
              <a:lnTo>
                <a:pt x="3025273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1EC1C-38D6-4990-8725-473097D854BE}">
      <dsp:nvSpPr>
        <dsp:cNvPr id="0" name=""/>
        <dsp:cNvSpPr/>
      </dsp:nvSpPr>
      <dsp:spPr>
        <a:xfrm>
          <a:off x="6831967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UV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6831967" y="2435387"/>
        <a:ext cx="1298997" cy="865998"/>
      </dsp:txXfrm>
    </dsp:sp>
    <dsp:sp modelId="{A52E0677-47C3-4776-86B1-E6F71D5C147C}">
      <dsp:nvSpPr>
        <dsp:cNvPr id="0" name=""/>
        <dsp:cNvSpPr/>
      </dsp:nvSpPr>
      <dsp:spPr>
        <a:xfrm>
          <a:off x="6565867" y="3301385"/>
          <a:ext cx="915598" cy="334526"/>
        </a:xfrm>
        <a:custGeom>
          <a:avLst/>
          <a:gdLst/>
          <a:ahLst/>
          <a:cxnLst/>
          <a:rect l="0" t="0" r="0" b="0"/>
          <a:pathLst>
            <a:path>
              <a:moveTo>
                <a:pt x="915598" y="0"/>
              </a:moveTo>
              <a:lnTo>
                <a:pt x="915598" y="167263"/>
              </a:lnTo>
              <a:lnTo>
                <a:pt x="0" y="167263"/>
              </a:lnTo>
              <a:lnTo>
                <a:pt x="0" y="3345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C758-CC3B-4302-BC01-1EC2E79C9AA4}">
      <dsp:nvSpPr>
        <dsp:cNvPr id="0" name=""/>
        <dsp:cNvSpPr/>
      </dsp:nvSpPr>
      <dsp:spPr>
        <a:xfrm>
          <a:off x="5916368" y="3635911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ACSG</a:t>
          </a:r>
          <a:endParaRPr lang="en-GB" sz="1400" kern="1200" dirty="0"/>
        </a:p>
      </dsp:txBody>
      <dsp:txXfrm>
        <a:off x="5916368" y="3635911"/>
        <a:ext cx="1298997" cy="865998"/>
      </dsp:txXfrm>
    </dsp:sp>
    <dsp:sp modelId="{900C827D-97B2-40C5-BE74-A11E49A0FA96}">
      <dsp:nvSpPr>
        <dsp:cNvPr id="0" name=""/>
        <dsp:cNvSpPr/>
      </dsp:nvSpPr>
      <dsp:spPr>
        <a:xfrm>
          <a:off x="7481465" y="3301385"/>
          <a:ext cx="773098" cy="334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63"/>
              </a:lnTo>
              <a:lnTo>
                <a:pt x="773098" y="167263"/>
              </a:lnTo>
              <a:lnTo>
                <a:pt x="773098" y="33452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3C9E1-2FC6-4CAE-8D3A-406D37CF7DCE}">
      <dsp:nvSpPr>
        <dsp:cNvPr id="0" name=""/>
        <dsp:cNvSpPr/>
      </dsp:nvSpPr>
      <dsp:spPr>
        <a:xfrm>
          <a:off x="7605065" y="3635911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CEOS ACC</a:t>
          </a:r>
          <a:endParaRPr lang="en-GB" sz="1400" kern="1200" dirty="0"/>
        </a:p>
      </dsp:txBody>
      <dsp:txXfrm>
        <a:off x="7605065" y="3635911"/>
        <a:ext cx="1298997" cy="865998"/>
      </dsp:txXfrm>
    </dsp:sp>
    <dsp:sp modelId="{B08380C2-C12B-4754-BF0F-EE80883083F3}">
      <dsp:nvSpPr>
        <dsp:cNvPr id="0" name=""/>
        <dsp:cNvSpPr/>
      </dsp:nvSpPr>
      <dsp:spPr>
        <a:xfrm>
          <a:off x="2144665" y="2088987"/>
          <a:ext cx="2311526" cy="334526"/>
        </a:xfrm>
        <a:custGeom>
          <a:avLst/>
          <a:gdLst/>
          <a:ahLst/>
          <a:cxnLst/>
          <a:rect l="0" t="0" r="0" b="0"/>
          <a:pathLst>
            <a:path>
              <a:moveTo>
                <a:pt x="2311526" y="0"/>
              </a:moveTo>
              <a:lnTo>
                <a:pt x="2311526" y="167263"/>
              </a:lnTo>
              <a:lnTo>
                <a:pt x="0" y="167263"/>
              </a:lnTo>
              <a:lnTo>
                <a:pt x="0" y="334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5A32B-B539-4E26-864C-55A9E3E17CE1}">
      <dsp:nvSpPr>
        <dsp:cNvPr id="0" name=""/>
        <dsp:cNvSpPr/>
      </dsp:nvSpPr>
      <dsp:spPr>
        <a:xfrm>
          <a:off x="1495166" y="2423514"/>
          <a:ext cx="1298997" cy="865998"/>
        </a:xfrm>
        <a:prstGeom prst="roundRect">
          <a:avLst>
            <a:gd name="adj" fmla="val 10000"/>
          </a:avLst>
        </a:prstGeom>
        <a:solidFill>
          <a:srgbClr val="EFC8D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IR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1495166" y="2423514"/>
        <a:ext cx="1298997" cy="865998"/>
      </dsp:txXfrm>
    </dsp:sp>
    <dsp:sp modelId="{785E11EE-5A08-41F1-BB0F-024A0F91D569}">
      <dsp:nvSpPr>
        <dsp:cNvPr id="0" name=""/>
        <dsp:cNvSpPr/>
      </dsp:nvSpPr>
      <dsp:spPr>
        <a:xfrm>
          <a:off x="4456192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1688696" y="173199"/>
              </a:lnTo>
              <a:lnTo>
                <a:pt x="1688696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0F4A-ACB6-4D52-B857-1E2275A94F7D}">
      <dsp:nvSpPr>
        <dsp:cNvPr id="0" name=""/>
        <dsp:cNvSpPr/>
      </dsp:nvSpPr>
      <dsp:spPr>
        <a:xfrm>
          <a:off x="5495389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Data Working Group</a:t>
          </a:r>
          <a:endParaRPr lang="en-GB" sz="1400" b="1" kern="1200" dirty="0"/>
        </a:p>
      </dsp:txBody>
      <dsp:txXfrm>
        <a:off x="5495389" y="1222989"/>
        <a:ext cx="1298997" cy="86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15 March 2015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15 March 2015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15 March 2015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71A935-43A3-4515-8773-7D3F2D3DAA36}" type="slidenum">
              <a:rPr lang="de-DE"/>
              <a:pPr/>
              <a:t>19</a:t>
            </a:fld>
            <a:endParaRPr lang="de-DE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36E6ED-6C82-4005-B5A7-D3367B259A0C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21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22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B30926-4EBD-4B2B-9178-155116E1B94F}" type="slidenum">
              <a:rPr lang="de-DE"/>
              <a:pPr/>
              <a:t>3</a:t>
            </a:fld>
            <a:endParaRPr lang="de-DE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66DCA8D-F001-475E-BE7B-9E85E212CC49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4538"/>
            <a:ext cx="537686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66591" y="4714876"/>
            <a:ext cx="5334319" cy="4468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Well, what is GSICS?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The Global Space-based Inter-Calibration System (GSICS) is an initiative of CGMS and WMO, which aims to ensure consistent calibration and inter-calibration of operational meteorological satellite instruments.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One of the basic strategies of GSICS is to develop an integrated on-orbit cal/val system - initially by LEO-GEO Inter-satellite/inter-sensor calibration.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This will then allow us to provide corrections to improve the consistency between instruments, produce less biased level 1, and therefore, level 2 data, and ultimately, retrospectively re-calibrate archive data, which is of great interest in the climate monitoring community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0BE0BC-606A-4E00-8A36-47E045F780CC}" type="slidenum">
              <a:rPr lang="de-DE"/>
              <a:pPr/>
              <a:t>4</a:t>
            </a:fld>
            <a:endParaRPr lang="de-DE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6C11A1-178D-4375-AFC4-293CDEF31467}" type="slidenum">
              <a:rPr lang="de-DE"/>
              <a:pPr/>
              <a:t>6</a:t>
            </a:fld>
            <a:endParaRPr lang="de-DE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7D29FD-A8F2-4AC9-B688-5280F2E55B77}" type="slidenum">
              <a:rPr lang="de-DE"/>
              <a:pPr/>
              <a:t>7</a:t>
            </a:fld>
            <a:endParaRPr lang="de-DE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</p:spPr>
        <p:txBody>
          <a:bodyPr/>
          <a:lstStyle/>
          <a:p>
            <a:fld id="{8F18DA27-B3A0-4D83-B30E-B06E198A3390}" type="datetime1">
              <a:rPr lang="en-GB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15/03/2015</a:t>
            </a:fld>
            <a:endParaRPr lang="en-GB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8777F4B-C175-4CCA-A610-A90DED55FB7B}" type="slidenum">
              <a:rPr lang="de-DE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/>
              <a:t>13</a:t>
            </a:fld>
            <a:endParaRPr lang="de-DE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4301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2950"/>
            <a:ext cx="5375275" cy="3722688"/>
          </a:xfrm>
          <a:solidFill>
            <a:srgbClr val="FFFFFF"/>
          </a:solidFill>
          <a:ln/>
        </p:spPr>
      </p:sp>
      <p:sp>
        <p:nvSpPr>
          <p:cNvPr id="4301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7202" y="4714875"/>
            <a:ext cx="4893098" cy="44704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269C98-56AB-45E3-BC1C-AC9287E52E08}" type="slidenum">
              <a:rPr lang="de-DE"/>
              <a:pPr/>
              <a:t>16</a:t>
            </a:fld>
            <a:endParaRPr lang="de-DE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7D70D-2886-4609-B6E7-551685F93A1F}" type="slidenum">
              <a:rPr lang="de-DE"/>
              <a:pPr/>
              <a:t>17</a:t>
            </a:fld>
            <a:endParaRPr lang="de-DE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15/03/2015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18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15 March 2015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  <p:sldLayoutId id="214748445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GCC/ProductCatalog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tools.eumetsat.int/plotter/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gsics.wmo.int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19" Type="http://schemas.openxmlformats.org/officeDocument/2006/relationships/image" Target="../media/image52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sics.nesdis.noaa.gov/pub/Development/20150316/1a_Hewison_Introduction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sics.nesdis.noaa.gov/pub/Development/20150316/1p_Lukashin_ARCSTONE_Lunar_Cal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dirty="0" smtClean="0"/>
              <a:t>Introduction to </a:t>
            </a:r>
            <a:br>
              <a:rPr lang="en-IE" sz="4000" dirty="0" smtClean="0"/>
            </a:br>
            <a:r>
              <a:rPr lang="en-IE" sz="4000" dirty="0" smtClean="0"/>
              <a:t>Mini Conference &amp; GSICS</a:t>
            </a: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600075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Tim Hewison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(EUMETSAT)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r>
              <a:rPr lang="en-GB" sz="2000" dirty="0" smtClean="0"/>
              <a:t>Spatial Averaging</a:t>
            </a:r>
          </a:p>
          <a:p>
            <a:pPr lvl="1"/>
            <a:r>
              <a:rPr lang="en-IE" sz="1600" dirty="0" smtClean="0"/>
              <a:t>Average GEO pixels in each LEO </a:t>
            </a:r>
            <a:r>
              <a:rPr lang="en-IE" sz="1600" dirty="0" err="1" smtClean="0"/>
              <a:t>FoV</a:t>
            </a:r>
            <a:endParaRPr lang="en-IE" sz="1600" dirty="0" smtClean="0"/>
          </a:p>
          <a:p>
            <a:pPr lvl="1"/>
            <a:r>
              <a:rPr lang="en-IE" sz="1600" dirty="0" smtClean="0"/>
              <a:t>Standard Deviation of GEO pixels as weight</a:t>
            </a:r>
          </a:p>
          <a:p>
            <a:pPr lvl="1"/>
            <a:endParaRPr lang="en-GB" sz="16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7056438" y="2154238"/>
            <a:ext cx="23399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0066FF"/>
                </a:solidFill>
              </a:rPr>
              <a:t>LEO FoV~10km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124700" y="2603500"/>
            <a:ext cx="2138363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700">
                <a:solidFill>
                  <a:srgbClr val="FF0000"/>
                </a:solidFill>
              </a:rPr>
              <a:t>~ 3x3 GEO pixels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353050" y="1885950"/>
          <a:ext cx="1924050" cy="1952625"/>
        </p:xfrm>
        <a:graphic>
          <a:graphicData uri="http://schemas.openxmlformats.org/presentationml/2006/ole">
            <p:oleObj spid="_x0000_s52226" name="Document" r:id="rId3" imgW="1911543" imgH="1947841" progId="Word.Document.12">
              <p:embed/>
            </p:oleObj>
          </a:graphicData>
        </a:graphic>
      </p:graphicFrame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5619750" y="3867150"/>
            <a:ext cx="4048125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Illustration of spatial transformation. </a:t>
            </a:r>
            <a:r>
              <a:rPr lang="en-US" sz="1100" dirty="0" smtClean="0">
                <a:solidFill>
                  <a:schemeClr val="tx1"/>
                </a:solidFill>
              </a:rPr>
              <a:t/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Small </a:t>
            </a:r>
            <a:r>
              <a:rPr lang="en-US" sz="1100" dirty="0">
                <a:solidFill>
                  <a:schemeClr val="tx1"/>
                </a:solidFill>
              </a:rPr>
              <a:t>circles represent the GEO </a:t>
            </a:r>
            <a:r>
              <a:rPr lang="en-US" sz="1100" dirty="0" err="1">
                <a:solidFill>
                  <a:schemeClr val="tx1"/>
                </a:solidFill>
              </a:rPr>
              <a:t>FoVs</a:t>
            </a:r>
            <a:r>
              <a:rPr lang="en-US" sz="1100" dirty="0">
                <a:solidFill>
                  <a:schemeClr val="tx1"/>
                </a:solidFill>
              </a:rPr>
              <a:t> and the two large circles represent the LEO </a:t>
            </a:r>
            <a:r>
              <a:rPr lang="en-US" sz="1100" dirty="0" err="1">
                <a:solidFill>
                  <a:schemeClr val="tx1"/>
                </a:solidFill>
              </a:rPr>
              <a:t>FoV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for </a:t>
            </a:r>
            <a:r>
              <a:rPr lang="en-US" sz="1100" dirty="0">
                <a:solidFill>
                  <a:schemeClr val="tx1"/>
                </a:solidFill>
              </a:rPr>
              <a:t>the extreme cases of FY2-IASI, where </a:t>
            </a:r>
            <a:r>
              <a:rPr lang="en-US" sz="1100" dirty="0" err="1">
                <a:solidFill>
                  <a:schemeClr val="tx1"/>
                </a:solidFill>
              </a:rPr>
              <a:t>nxm</a:t>
            </a:r>
            <a:r>
              <a:rPr lang="en-US" sz="1100" dirty="0">
                <a:solidFill>
                  <a:schemeClr val="tx1"/>
                </a:solidFill>
              </a:rPr>
              <a:t>=3x3 and </a:t>
            </a:r>
            <a:r>
              <a:rPr lang="en-US" sz="1100" dirty="0" smtClean="0">
                <a:solidFill>
                  <a:schemeClr val="tx1"/>
                </a:solidFill>
              </a:rPr>
              <a:t/>
            </a:r>
            <a:br>
              <a:rPr lang="en-US" sz="1100" dirty="0" smtClean="0">
                <a:solidFill>
                  <a:schemeClr val="tx1"/>
                </a:solidFill>
              </a:rPr>
            </a:br>
            <a:r>
              <a:rPr lang="en-US" sz="1100" dirty="0" smtClean="0">
                <a:solidFill>
                  <a:schemeClr val="tx1"/>
                </a:solidFill>
              </a:rPr>
              <a:t>SEVIRI-IASI</a:t>
            </a:r>
            <a:r>
              <a:rPr lang="en-US" sz="1100" dirty="0">
                <a:solidFill>
                  <a:schemeClr val="tx1"/>
                </a:solidFill>
              </a:rPr>
              <a:t>, where </a:t>
            </a:r>
            <a:r>
              <a:rPr lang="en-US" sz="1100" dirty="0" err="1">
                <a:solidFill>
                  <a:schemeClr val="tx1"/>
                </a:solidFill>
              </a:rPr>
              <a:t>nxm</a:t>
            </a:r>
            <a:r>
              <a:rPr lang="en-US" sz="1100" dirty="0">
                <a:solidFill>
                  <a:schemeClr val="tx1"/>
                </a:solidFill>
              </a:rPr>
              <a:t>=5x5.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r>
              <a:rPr lang="en-GB" sz="2000" dirty="0" smtClean="0"/>
              <a:t>Spatial Averaging</a:t>
            </a:r>
          </a:p>
          <a:p>
            <a:pPr lvl="1"/>
            <a:r>
              <a:rPr lang="en-IE" sz="1600" dirty="0" smtClean="0"/>
              <a:t>Average GEO pixels in each LEO </a:t>
            </a:r>
            <a:r>
              <a:rPr lang="en-IE" sz="1600" dirty="0" err="1" smtClean="0"/>
              <a:t>FoV</a:t>
            </a:r>
            <a:endParaRPr lang="en-IE" sz="1600" dirty="0" smtClean="0"/>
          </a:p>
          <a:p>
            <a:pPr lvl="1"/>
            <a:r>
              <a:rPr lang="en-IE" sz="1600" dirty="0" smtClean="0"/>
              <a:t>Standard Deviation of GEO pixels as weight</a:t>
            </a:r>
          </a:p>
          <a:p>
            <a:r>
              <a:rPr lang="en-IE" sz="2000" dirty="0" smtClean="0"/>
              <a:t>Weighted Regression of LEO v GEO </a:t>
            </a:r>
            <a:r>
              <a:rPr lang="en-IE" sz="2000" dirty="0" err="1" smtClean="0"/>
              <a:t>rads</a:t>
            </a:r>
            <a:endParaRPr lang="en-IE" sz="2000" dirty="0" smtClean="0"/>
          </a:p>
          <a:p>
            <a:pPr lvl="1"/>
            <a:r>
              <a:rPr lang="en-IE" sz="1600" dirty="0" smtClean="0"/>
              <a:t>Evaluate Bias for Standard Radiance Scene</a:t>
            </a:r>
          </a:p>
          <a:p>
            <a:endParaRPr lang="en-GB" sz="2000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971925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GB" sz="1100" b="1" dirty="0" smtClean="0">
                <a:latin typeface="Tahoma" pitchFamily="34" charset="0"/>
              </a:rPr>
              <a:t>Weighted linear regression of L</a:t>
            </a:r>
            <a:r>
              <a:rPr lang="en-GB" sz="1100" b="1" baseline="-25000" dirty="0" smtClean="0">
                <a:latin typeface="Tahoma" pitchFamily="34" charset="0"/>
              </a:rPr>
              <a:t>GEO|REF</a:t>
            </a:r>
            <a:r>
              <a:rPr lang="en-GB" sz="1100" b="1" dirty="0" smtClean="0">
                <a:latin typeface="Tahoma" pitchFamily="34" charset="0"/>
              </a:rPr>
              <a:t> and &lt;L</a:t>
            </a:r>
            <a:r>
              <a:rPr lang="en-GB" sz="1100" b="1" baseline="-25000" dirty="0" smtClean="0">
                <a:latin typeface="Tahoma" pitchFamily="34" charset="0"/>
              </a:rPr>
              <a:t>GEO</a:t>
            </a:r>
            <a:r>
              <a:rPr lang="en-GB" sz="1100" b="1" dirty="0" smtClean="0">
                <a:latin typeface="Tahoma" pitchFamily="34" charset="0"/>
              </a:rPr>
              <a:t>&gt; </a:t>
            </a:r>
            <a:br>
              <a:rPr lang="en-GB" sz="1100" b="1" dirty="0" smtClean="0">
                <a:latin typeface="Tahoma" pitchFamily="34" charset="0"/>
              </a:rPr>
            </a:br>
            <a:r>
              <a:rPr lang="en-GB" sz="1100" b="1" dirty="0" smtClean="0">
                <a:latin typeface="Tahoma" pitchFamily="34" charset="0"/>
              </a:rPr>
              <a:t>for Meteosat-9 13.4</a:t>
            </a:r>
            <a:r>
              <a:rPr lang="el-GR" sz="1100" b="1" dirty="0" smtClean="0">
                <a:latin typeface="Tahoma" pitchFamily="34" charset="0"/>
              </a:rPr>
              <a:t>μ</a:t>
            </a:r>
            <a:r>
              <a:rPr lang="en-GB" sz="1100" b="1" dirty="0" smtClean="0">
                <a:latin typeface="Tahoma" pitchFamily="34" charset="0"/>
              </a:rPr>
              <a:t>m channel based on single overpass of IASI</a:t>
            </a:r>
          </a:p>
        </p:txBody>
      </p:sp>
      <p:pic>
        <p:nvPicPr>
          <p:cNvPr id="22" name="Picture 2" descr="D:\UserData\HewisonT\H-drive\GSICS\Journal\GEO-LEO IR\msg2-iasi_20111120_2215_scatter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1600200"/>
            <a:ext cx="40846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cweb.eumetsat.int/tcc1/proj/gsics/results/seviri/msg3/iasi/metopa/2014/11/msg3-iasi_20141104_2130_bias_ts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325" y="1616075"/>
            <a:ext cx="4023360" cy="3017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r>
              <a:rPr lang="en-GB" sz="2000" dirty="0" smtClean="0"/>
              <a:t>Spatial Averaging</a:t>
            </a:r>
          </a:p>
          <a:p>
            <a:pPr lvl="1"/>
            <a:r>
              <a:rPr lang="en-IE" sz="1600" dirty="0" smtClean="0"/>
              <a:t>Average GEO pixels in each LEO </a:t>
            </a:r>
            <a:r>
              <a:rPr lang="en-IE" sz="1600" dirty="0" err="1" smtClean="0"/>
              <a:t>FoV</a:t>
            </a:r>
            <a:endParaRPr lang="en-IE" sz="1600" dirty="0" smtClean="0"/>
          </a:p>
          <a:p>
            <a:pPr lvl="1"/>
            <a:r>
              <a:rPr lang="en-IE" sz="1600" dirty="0" smtClean="0"/>
              <a:t>Standard Deviation of GEO pixels as weight</a:t>
            </a:r>
          </a:p>
          <a:p>
            <a:r>
              <a:rPr lang="en-IE" sz="2000" dirty="0" smtClean="0"/>
              <a:t>Weighted Regression of LEO v GEO </a:t>
            </a:r>
            <a:r>
              <a:rPr lang="en-IE" sz="2000" dirty="0" err="1" smtClean="0"/>
              <a:t>rads</a:t>
            </a:r>
            <a:endParaRPr lang="en-IE" sz="2000" dirty="0" smtClean="0"/>
          </a:p>
          <a:p>
            <a:pPr lvl="1"/>
            <a:r>
              <a:rPr lang="en-IE" sz="1600" dirty="0" smtClean="0"/>
              <a:t>Evaluate Bias for Standard Radiance Scene</a:t>
            </a:r>
          </a:p>
          <a:p>
            <a:r>
              <a:rPr lang="en-GB" sz="2000" dirty="0" smtClean="0"/>
              <a:t>Plot time series of Bias</a:t>
            </a:r>
            <a:endParaRPr lang="en-GB" sz="2000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971925" cy="4525963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Time Series of Bias from inter-calibration of  </a:t>
            </a:r>
            <a:br>
              <a:rPr lang="en-GB" sz="1100" b="1" dirty="0" smtClean="0">
                <a:latin typeface="Tahoma" pitchFamily="34" charset="0"/>
              </a:rPr>
            </a:br>
            <a:r>
              <a:rPr lang="en-GB" sz="1100" b="1" dirty="0" smtClean="0">
                <a:latin typeface="Tahoma" pitchFamily="34" charset="0"/>
              </a:rPr>
              <a:t>13.4</a:t>
            </a:r>
            <a:r>
              <a:rPr lang="en-GB" sz="1100" b="1" dirty="0" smtClean="0">
                <a:latin typeface="Tahoma" pitchFamily="34" charset="0"/>
                <a:sym typeface="Symbol"/>
              </a:rPr>
              <a:t>m channel of </a:t>
            </a:r>
            <a:br>
              <a:rPr lang="en-GB" sz="1100" b="1" dirty="0" smtClean="0">
                <a:latin typeface="Tahoma" pitchFamily="34" charset="0"/>
                <a:sym typeface="Symbol"/>
              </a:rPr>
            </a:br>
            <a:r>
              <a:rPr lang="en-GB" sz="1100" b="1" dirty="0" smtClean="0">
                <a:latin typeface="Tahoma" pitchFamily="34" charset="0"/>
              </a:rPr>
              <a:t>Meteosat-10/SEVIRI with Metop-A/IASI</a:t>
            </a:r>
            <a:endParaRPr lang="en-GB" sz="1100" b="1" dirty="0" smtClean="0">
              <a:latin typeface="Tahoma" pitchFamily="34" charset="0"/>
              <a:sym typeface="Symbol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expressed in Brightness Temperature Bias </a:t>
            </a:r>
            <a:br>
              <a:rPr lang="en-GB" sz="1100" b="1" dirty="0" smtClean="0">
                <a:latin typeface="Tahoma" pitchFamily="34" charset="0"/>
              </a:rPr>
            </a:br>
            <a:r>
              <a:rPr lang="en-GB" sz="1100" b="1" dirty="0" smtClean="0">
                <a:latin typeface="Tahoma" pitchFamily="34" charset="0"/>
              </a:rPr>
              <a:t>for Standard Scene Radiance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Blue x = Daily Result, Blue Line=trend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100" b="1" dirty="0" smtClean="0">
                <a:latin typeface="Tahoma" pitchFamily="34" charset="0"/>
              </a:rPr>
              <a:t>Red dot = Monthly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/>
          <p:cNvGraphicFramePr>
            <a:graphicFrameLocks noGrp="1"/>
          </p:cNvGraphicFramePr>
          <p:nvPr/>
        </p:nvGraphicFramePr>
        <p:xfrm>
          <a:off x="238087" y="930276"/>
          <a:ext cx="9448874" cy="52990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12660"/>
                <a:gridCol w="2061831"/>
                <a:gridCol w="1515682"/>
                <a:gridCol w="1479451"/>
                <a:gridCol w="1679306"/>
                <a:gridCol w="1599944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GPRC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Monitored Instrument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Reference Instrument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GSICS NRT Correction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GSICS Re-Analysis Correction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GSICS Bias Monitoring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horzOverflow="overflow">
                    <a:solidFill>
                      <a:schemeClr val="accent1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EUMETSAT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Meteosat-8 – 10 }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Meteosat-7 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Metop-A/IASI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Demo/Pre-operational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Demo/Pre-operational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Plots RAC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JMA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MTSAT-1R }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MTSAT-2   }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Demonstration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Plots RAC?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11188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NOAA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GOES-13 &amp; -15 Imager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GOES-11 &amp; -12 Imager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Pre-op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Pre-op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Demo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Prototype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5365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GOES Sounder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CMA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FY2C – 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IASI (+ AIRS)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Development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Prototype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KMA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COMS-1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ISRO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INSAT-3D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</a:txBody>
                  <a:tcPr marL="89986" marR="89986" marT="46800" marB="46800" anchor="ctr" horzOverflow="overflow"/>
                </a:tc>
              </a:tr>
            </a:tbl>
          </a:graphicData>
        </a:graphic>
      </p:graphicFrame>
      <p:sp>
        <p:nvSpPr>
          <p:cNvPr id="16451" name="Text Box 156"/>
          <p:cNvSpPr txBox="1">
            <a:spLocks noChangeArrowheads="1"/>
          </p:cNvSpPr>
          <p:nvPr/>
        </p:nvSpPr>
        <p:spPr bwMode="auto">
          <a:xfrm>
            <a:off x="0" y="274639"/>
            <a:ext cx="9905999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dirty="0">
                <a:solidFill>
                  <a:srgbClr val="000000"/>
                </a:solidFill>
                <a:latin typeface="Calibri" pitchFamily="34" charset="0"/>
              </a:rPr>
              <a:t>GSICS </a:t>
            </a:r>
            <a:r>
              <a:rPr lang="en-GB" sz="4400" b="0" dirty="0" smtClean="0">
                <a:solidFill>
                  <a:srgbClr val="000000"/>
                </a:solidFill>
                <a:latin typeface="Calibri" pitchFamily="34" charset="0"/>
              </a:rPr>
              <a:t>GEO-LEO IR Product </a:t>
            </a:r>
            <a:r>
              <a:rPr lang="en-GB" sz="4400" b="0" dirty="0">
                <a:solidFill>
                  <a:srgbClr val="000000"/>
                </a:solidFill>
                <a:latin typeface="Calibri" pitchFamily="34" charset="0"/>
              </a:rPr>
              <a:t>Status </a:t>
            </a:r>
            <a:r>
              <a:rPr lang="en-GB" sz="4400" b="0" dirty="0" smtClean="0">
                <a:solidFill>
                  <a:srgbClr val="000000"/>
                </a:solidFill>
                <a:latin typeface="Calibri" pitchFamily="34" charset="0"/>
              </a:rPr>
              <a:t>2015-03</a:t>
            </a:r>
            <a:endParaRPr lang="en-GB" sz="4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52" name="Rectangle 157"/>
          <p:cNvSpPr>
            <a:spLocks noChangeArrowheads="1"/>
          </p:cNvSpPr>
          <p:nvPr/>
        </p:nvSpPr>
        <p:spPr bwMode="auto">
          <a:xfrm>
            <a:off x="88886" y="6238876"/>
            <a:ext cx="8363197" cy="27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dirty="0">
                <a:solidFill>
                  <a:schemeClr val="accent2"/>
                </a:solidFill>
              </a:rPr>
              <a:t>Full GSICS Product </a:t>
            </a:r>
            <a:r>
              <a:rPr lang="en-GB" sz="1200" b="0" dirty="0" err="1">
                <a:solidFill>
                  <a:schemeClr val="accent2"/>
                </a:solidFill>
              </a:rPr>
              <a:t>Catalog</a:t>
            </a:r>
            <a:r>
              <a:rPr lang="en-GB" sz="1200" b="0" dirty="0">
                <a:solidFill>
                  <a:schemeClr val="accent2"/>
                </a:solidFill>
              </a:rPr>
              <a:t> available at </a:t>
            </a:r>
            <a:r>
              <a:rPr lang="en-GB" sz="1200" b="0" dirty="0">
                <a:solidFill>
                  <a:schemeClr val="accent2"/>
                </a:solidFill>
                <a:hlinkClick r:id="rId3"/>
              </a:rPr>
              <a:t>http://www.star.nesdis.noaa.gov/smcd/GCC/ProductCatalog.php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GEO-LEO VIS - </a:t>
            </a:r>
            <a:r>
              <a:rPr lang="en-IE" sz="3600" dirty="0" smtClean="0"/>
              <a:t>Deep Convective Clouds (DCCs)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grpSp>
        <p:nvGrpSpPr>
          <p:cNvPr id="4" name="Group 26"/>
          <p:cNvGrpSpPr/>
          <p:nvPr/>
        </p:nvGrpSpPr>
        <p:grpSpPr>
          <a:xfrm>
            <a:off x="4160913" y="1307320"/>
            <a:ext cx="3249360" cy="2328354"/>
            <a:chOff x="312302" y="3337972"/>
            <a:chExt cx="4050724" cy="3066162"/>
          </a:xfrm>
          <a:solidFill>
            <a:schemeClr val="accent3"/>
          </a:solidFill>
        </p:grpSpPr>
        <p:sp>
          <p:nvSpPr>
            <p:cNvPr id="24" name="テキスト ボックス 14"/>
            <p:cNvSpPr txBox="1"/>
            <p:nvPr/>
          </p:nvSpPr>
          <p:spPr>
            <a:xfrm>
              <a:off x="3475377" y="5796177"/>
              <a:ext cx="887649" cy="607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0" dirty="0" smtClean="0">
                  <a:solidFill>
                    <a:schemeClr val="tx1"/>
                  </a:solidFill>
                </a:rPr>
                <a:t>10.8μm TB [K]</a:t>
              </a:r>
              <a:endParaRPr kumimoji="1" lang="ja-JP" alt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" descr="C:\Users\jma802b\Desktop\cmp_jma_nasa_IR.pn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12302" y="3553416"/>
              <a:ext cx="3900433" cy="2302069"/>
            </a:xfrm>
            <a:prstGeom prst="rect">
              <a:avLst/>
            </a:prstGeom>
            <a:grpFill/>
            <a:extLst/>
          </p:spPr>
        </p:pic>
        <p:sp>
          <p:nvSpPr>
            <p:cNvPr id="25" name="テキスト ボックス 17"/>
            <p:cNvSpPr txBox="1"/>
            <p:nvPr/>
          </p:nvSpPr>
          <p:spPr>
            <a:xfrm>
              <a:off x="823083" y="3337972"/>
              <a:ext cx="3445366" cy="243183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US" altLang="ja-JP" sz="1200" b="0" dirty="0" smtClean="0">
                  <a:solidFill>
                    <a:schemeClr val="tx1"/>
                  </a:solidFill>
                </a:rPr>
                <a:t>MTSAT-2 </a:t>
              </a:r>
              <a:r>
                <a:rPr lang="en-US" altLang="ja-JP" sz="1200" b="0" dirty="0">
                  <a:solidFill>
                    <a:schemeClr val="tx1"/>
                  </a:solidFill>
                </a:rPr>
                <a:t>DCC detection </a:t>
              </a:r>
              <a:r>
                <a:rPr lang="en-US" altLang="ja-JP" sz="1200" b="0" dirty="0" smtClean="0">
                  <a:solidFill>
                    <a:schemeClr val="tx1"/>
                  </a:solidFill>
                </a:rPr>
                <a:t>2012-07-01T04</a:t>
              </a:r>
              <a:endParaRPr kumimoji="1" lang="ja-JP" alt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" descr="C:\Users\jma802b\Desktop\cmp_jma_nasa_IR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-4794" b="-640"/>
            <a:stretch/>
          </p:blipFill>
          <p:spPr bwMode="auto">
            <a:xfrm>
              <a:off x="823083" y="5861798"/>
              <a:ext cx="2730303" cy="360040"/>
            </a:xfrm>
            <a:prstGeom prst="rect">
              <a:avLst/>
            </a:prstGeom>
            <a:grpFill/>
            <a:extLst/>
          </p:spPr>
        </p:pic>
      </p:grpSp>
      <p:pic>
        <p:nvPicPr>
          <p:cNvPr id="22" name="Picture 3" descr="h:\My Documents\Work\Presentations\EUMETSAT_UserConf2013\Figures_Material\MSG2_PDF_AfterBRDFCorrection_Incr4.png"/>
          <p:cNvPicPr>
            <a:picLocks noChangeAspect="1" noChangeArrowheads="1"/>
          </p:cNvPicPr>
          <p:nvPr/>
        </p:nvPicPr>
        <p:blipFill>
          <a:blip r:embed="rId4" cstate="print"/>
          <a:srcRect l="3816" t="2760" r="2022" b="1241"/>
          <a:stretch>
            <a:fillRect/>
          </a:stretch>
        </p:blipFill>
        <p:spPr bwMode="auto">
          <a:xfrm>
            <a:off x="7419525" y="1239969"/>
            <a:ext cx="2429086" cy="24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272480" y="1257300"/>
            <a:ext cx="4875542" cy="5340052"/>
          </a:xfrm>
        </p:spPr>
        <p:txBody>
          <a:bodyPr/>
          <a:lstStyle/>
          <a:p>
            <a:r>
              <a:rPr lang="en-IE" sz="2100" dirty="0" smtClean="0"/>
              <a:t>Bright, natural solar diffusers </a:t>
            </a:r>
          </a:p>
          <a:p>
            <a:r>
              <a:rPr lang="en-IE" sz="2100" dirty="0" smtClean="0"/>
              <a:t>Near Top Of Atmosphere</a:t>
            </a:r>
          </a:p>
          <a:p>
            <a:pPr lvl="1"/>
            <a:r>
              <a:rPr lang="en-IE" sz="1600" dirty="0" smtClean="0"/>
              <a:t>Little water vapour, aerosol</a:t>
            </a:r>
          </a:p>
          <a:p>
            <a:r>
              <a:rPr lang="en-IE" sz="2100" dirty="0" smtClean="0"/>
              <a:t>Globally available</a:t>
            </a:r>
          </a:p>
          <a:p>
            <a:pPr lvl="1"/>
            <a:r>
              <a:rPr lang="en-IE" sz="1600" dirty="0" smtClean="0"/>
              <a:t>In Equatorial Band</a:t>
            </a:r>
          </a:p>
          <a:p>
            <a:r>
              <a:rPr lang="en-GB" sz="2100" dirty="0"/>
              <a:t>Use as Pseudo Invariant Targets </a:t>
            </a:r>
          </a:p>
          <a:p>
            <a:pPr lvl="1"/>
            <a:r>
              <a:rPr lang="en-GB" sz="1700" dirty="0"/>
              <a:t>to transfer calibration MODIS-&gt;GEO</a:t>
            </a:r>
          </a:p>
          <a:p>
            <a:r>
              <a:rPr lang="en-IE" sz="2100" dirty="0" smtClean="0"/>
              <a:t>Select coldest, brightest pixels</a:t>
            </a:r>
          </a:p>
          <a:p>
            <a:pPr lvl="1"/>
            <a:r>
              <a:rPr lang="en-IE" sz="1600" dirty="0" smtClean="0"/>
              <a:t>Identify using T</a:t>
            </a:r>
            <a:r>
              <a:rPr lang="en-IE" sz="1600" baseline="-25000" dirty="0" smtClean="0"/>
              <a:t>IR</a:t>
            </a:r>
            <a:r>
              <a:rPr lang="en-IE" sz="1600" dirty="0" smtClean="0"/>
              <a:t> threshold </a:t>
            </a:r>
          </a:p>
          <a:p>
            <a:pPr lvl="1"/>
            <a:r>
              <a:rPr lang="en-GB" sz="1600" dirty="0" smtClean="0"/>
              <a:t>Homogeneity Tests</a:t>
            </a:r>
          </a:p>
          <a:p>
            <a:pPr lvl="1"/>
            <a:r>
              <a:rPr lang="en-GB" sz="1600" dirty="0" smtClean="0"/>
              <a:t>Limit viewing and solar geometry &amp; Normalise</a:t>
            </a:r>
          </a:p>
          <a:p>
            <a:r>
              <a:rPr lang="en-GB" sz="2100" dirty="0" smtClean="0"/>
              <a:t>Build up monthly PDF statistics</a:t>
            </a:r>
          </a:p>
          <a:p>
            <a:r>
              <a:rPr lang="en-GB" sz="2100" dirty="0" smtClean="0"/>
              <a:t>Compare mode/mean with ref </a:t>
            </a:r>
            <a:r>
              <a:rPr lang="en-GB" sz="2100" dirty="0" err="1" smtClean="0"/>
              <a:t>obs</a:t>
            </a:r>
            <a:endParaRPr lang="en-GB" sz="2100" dirty="0" smtClean="0"/>
          </a:p>
          <a:p>
            <a:r>
              <a:rPr lang="en-GB" sz="2100" dirty="0" smtClean="0"/>
              <a:t>Derive Calibration Coefficients</a:t>
            </a:r>
          </a:p>
          <a:p>
            <a:pPr lvl="1"/>
            <a:r>
              <a:rPr lang="en-GB" sz="1700" dirty="0" smtClean="0"/>
              <a:t>Seasonal and Land/Sea Variations </a:t>
            </a:r>
          </a:p>
        </p:txBody>
      </p:sp>
      <p:grpSp>
        <p:nvGrpSpPr>
          <p:cNvPr id="5" name="Group 26"/>
          <p:cNvGrpSpPr/>
          <p:nvPr/>
        </p:nvGrpSpPr>
        <p:grpSpPr>
          <a:xfrm>
            <a:off x="4920065" y="3395868"/>
            <a:ext cx="4985935" cy="3452883"/>
            <a:chOff x="4920065" y="3395868"/>
            <a:chExt cx="4985935" cy="3452883"/>
          </a:xfrm>
        </p:grpSpPr>
        <p:sp>
          <p:nvSpPr>
            <p:cNvPr id="16" name="TextBox 15"/>
            <p:cNvSpPr txBox="1"/>
            <p:nvPr/>
          </p:nvSpPr>
          <p:spPr>
            <a:xfrm>
              <a:off x="4940579" y="3395868"/>
              <a:ext cx="49654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Gains for Meteosat-7/VIS using Aqua/MODIS Reference via DCCs</a:t>
              </a:r>
              <a:endParaRPr lang="en-GB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7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0065" y="3656694"/>
              <a:ext cx="4965421" cy="3192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:\My Documents\Work\Calibration\Moon\Figures\EUMConf\MSG2_VIS06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4926" y="3855430"/>
            <a:ext cx="3377191" cy="21457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VIS/NIR - </a:t>
            </a:r>
            <a:r>
              <a:rPr lang="en-IE" dirty="0" smtClean="0"/>
              <a:t>The Moon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"/>
          </p:nvPr>
        </p:nvSpPr>
        <p:spPr>
          <a:xfrm>
            <a:off x="272480" y="1247774"/>
            <a:ext cx="4746625" cy="5349577"/>
          </a:xfrm>
        </p:spPr>
        <p:txBody>
          <a:bodyPr/>
          <a:lstStyle/>
          <a:p>
            <a:r>
              <a:rPr lang="en-IE" sz="2100" dirty="0" smtClean="0"/>
              <a:t>Dark, natural solar diffuser</a:t>
            </a:r>
          </a:p>
          <a:p>
            <a:pPr lvl="1"/>
            <a:r>
              <a:rPr lang="en-IE" sz="1600" dirty="0" smtClean="0"/>
              <a:t>No kind of atmosphere</a:t>
            </a:r>
          </a:p>
          <a:p>
            <a:r>
              <a:rPr lang="en-IE" sz="2100" dirty="0" smtClean="0"/>
              <a:t>Extremely stable</a:t>
            </a:r>
          </a:p>
          <a:p>
            <a:pPr lvl="1"/>
            <a:r>
              <a:rPr lang="en-IE" sz="1600" dirty="0" smtClean="0"/>
              <a:t>Can apply retrospectively to generate FCDRs</a:t>
            </a:r>
          </a:p>
          <a:p>
            <a:r>
              <a:rPr lang="en-IE" sz="2100" dirty="0" smtClean="0"/>
              <a:t>Globally available</a:t>
            </a:r>
          </a:p>
          <a:p>
            <a:r>
              <a:rPr lang="en-IE" sz="2100" dirty="0" smtClean="0"/>
              <a:t>Select pixels of Moon</a:t>
            </a:r>
          </a:p>
          <a:p>
            <a:pPr lvl="1"/>
            <a:r>
              <a:rPr lang="en-IE" sz="1600" dirty="0" smtClean="0"/>
              <a:t>Applying threshold to IR image</a:t>
            </a:r>
          </a:p>
          <a:p>
            <a:pPr lvl="1"/>
            <a:r>
              <a:rPr lang="en-GB" sz="1600" dirty="0" smtClean="0"/>
              <a:t>Calculate integrated irradiance</a:t>
            </a:r>
          </a:p>
          <a:p>
            <a:r>
              <a:rPr lang="en-GB" sz="2100" dirty="0" smtClean="0"/>
              <a:t>Compare with model</a:t>
            </a:r>
            <a:endParaRPr lang="en-IE" sz="1600" dirty="0" smtClean="0"/>
          </a:p>
          <a:p>
            <a:pPr lvl="1"/>
            <a:r>
              <a:rPr lang="en-IE" sz="1600" dirty="0" smtClean="0"/>
              <a:t>ROLO developed by USGS</a:t>
            </a:r>
          </a:p>
          <a:p>
            <a:pPr lvl="1"/>
            <a:r>
              <a:rPr lang="en-IE" sz="1600" dirty="0" smtClean="0"/>
              <a:t>&lt;1% relative uncertainty</a:t>
            </a:r>
          </a:p>
          <a:p>
            <a:r>
              <a:rPr lang="en-GB" sz="2100" dirty="0" smtClean="0"/>
              <a:t>Applicable to full Reflected Solar Band</a:t>
            </a:r>
          </a:p>
          <a:p>
            <a:r>
              <a:rPr lang="en-GB" sz="2100" dirty="0" smtClean="0"/>
              <a:t>Use as Pseudo Invariant Targets </a:t>
            </a:r>
          </a:p>
          <a:p>
            <a:pPr lvl="1"/>
            <a:r>
              <a:rPr lang="en-GB" sz="1700" dirty="0" smtClean="0"/>
              <a:t>to transfer calibration MODIS-&gt;GEO</a:t>
            </a:r>
          </a:p>
          <a:p>
            <a:r>
              <a:rPr lang="en-GB" sz="2100" dirty="0" smtClean="0"/>
              <a:t>Lunar Calibration Workshop </a:t>
            </a:r>
          </a:p>
          <a:p>
            <a:pPr lvl="1"/>
            <a:r>
              <a:rPr lang="en-GB" sz="1700" dirty="0" smtClean="0"/>
              <a:t>       at EUMETSAT,  1-4 December 2014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130823" y="1368427"/>
            <a:ext cx="1805781" cy="3545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SEVIRI </a:t>
            </a:r>
            <a:r>
              <a:rPr lang="en-GB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L1.0 </a:t>
            </a:r>
            <a:r>
              <a:rPr lang="en-GB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image</a:t>
            </a:r>
          </a:p>
        </p:txBody>
      </p:sp>
      <p:pic>
        <p:nvPicPr>
          <p:cNvPr id="19" name="Picture 2" descr="H:\MY DOCUMENTS\Work\Missions\MSG\Calibration\Figures\SEVIRI_20060214140010_level1.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97476" y="1809749"/>
            <a:ext cx="1805781" cy="193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H:\MY DOCUMENTS\Work\Missions\MSG\Calibration\Figures\ZOOM_MOON_SEVIRI_20060214140010_level1.0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2466" t="11427" r="30766" b="35516"/>
          <a:stretch>
            <a:fillRect/>
          </a:stretch>
        </p:blipFill>
        <p:spPr bwMode="auto">
          <a:xfrm>
            <a:off x="7379548" y="1809735"/>
            <a:ext cx="1931998" cy="1932676"/>
          </a:xfrm>
          <a:prstGeom prst="rect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>
            <a:off x="6818428" y="2263800"/>
            <a:ext cx="561120" cy="14787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7" name="Straight Arrow Connector 12"/>
          <p:cNvCxnSpPr>
            <a:cxnSpLocks noChangeShapeType="1"/>
          </p:cNvCxnSpPr>
          <p:nvPr/>
        </p:nvCxnSpPr>
        <p:spPr bwMode="auto">
          <a:xfrm flipV="1">
            <a:off x="6818428" y="1800226"/>
            <a:ext cx="563447" cy="332784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3" name="Rectangle 32"/>
          <p:cNvSpPr/>
          <p:nvPr/>
        </p:nvSpPr>
        <p:spPr bwMode="auto">
          <a:xfrm>
            <a:off x="6661475" y="2133010"/>
            <a:ext cx="156953" cy="130790"/>
          </a:xfrm>
          <a:prstGeom prst="rect">
            <a:avLst/>
          </a:prstGeom>
          <a:noFill/>
          <a:ln w="25400" cap="flat" cmpd="sng" algn="ctr">
            <a:solidFill>
              <a:srgbClr val="FE5000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42239" tIns="42239" rIns="42239" bIns="42239" numCol="1" rtlCol="0" anchor="t" anchorCtr="0" compatLnSpc="1">
            <a:prstTxWarp prst="textNoShape">
              <a:avLst/>
            </a:prstTxWarp>
          </a:bodyPr>
          <a:lstStyle/>
          <a:p>
            <a:pPr defTabSz="1072866" eaLnBrk="0" hangingPunct="0">
              <a:spcBef>
                <a:spcPct val="50000"/>
              </a:spcBef>
            </a:pPr>
            <a:endParaRPr lang="en-GB" sz="1100" dirty="0" smtClean="0"/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5428553" y="5939952"/>
            <a:ext cx="3003067" cy="87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87" tIns="53643" rIns="107287" bIns="53643">
            <a:spAutoFit/>
          </a:bodyPr>
          <a:lstStyle/>
          <a:p>
            <a:pPr marL="342900" lvl="0" indent="-342900" algn="ctr" eaLnBrk="0" hangingPunct="0">
              <a:lnSpc>
                <a:spcPct val="150000"/>
              </a:lnSpc>
            </a:pPr>
            <a:r>
              <a:rPr lang="en-GB" sz="1100" dirty="0" smtClean="0">
                <a:solidFill>
                  <a:schemeClr val="tx1"/>
                </a:solidFill>
              </a:rPr>
              <a:t>Meteosat-9/VIS06 Bias Change </a:t>
            </a:r>
          </a:p>
          <a:p>
            <a:pPr marL="342900" lvl="0" indent="-342900" algn="ctr" eaLnBrk="0" hangingPunct="0">
              <a:lnSpc>
                <a:spcPct val="150000"/>
              </a:lnSpc>
            </a:pPr>
            <a:r>
              <a:rPr lang="en-GB" sz="1100" dirty="0" err="1" smtClean="0">
                <a:solidFill>
                  <a:schemeClr val="tx1"/>
                </a:solidFill>
              </a:rPr>
              <a:t>wrt</a:t>
            </a:r>
            <a:r>
              <a:rPr lang="en-GB" sz="1100" dirty="0" smtClean="0">
                <a:solidFill>
                  <a:schemeClr val="tx1"/>
                </a:solidFill>
              </a:rPr>
              <a:t> ROLO Model Lunar Irradiance</a:t>
            </a:r>
          </a:p>
          <a:p>
            <a:pPr marL="342900" lvl="0" indent="-342900" algn="ctr" eaLnBrk="0" hangingPunct="0">
              <a:lnSpc>
                <a:spcPct val="150000"/>
              </a:lnSpc>
            </a:pPr>
            <a:r>
              <a:rPr lang="en-GB" sz="1100" dirty="0" smtClean="0">
                <a:solidFill>
                  <a:schemeClr val="tx1"/>
                </a:solidFill>
              </a:rPr>
              <a:t>(after phase angle correction)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98381" y="274638"/>
            <a:ext cx="8913971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Calibri" pitchFamily="32" charset="0"/>
              </a:rPr>
              <a:t>GSICS Procedure for Product Acceptance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2211" y="1401763"/>
            <a:ext cx="5033155" cy="4781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Based on QA4EO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Products progress from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2" charset="0"/>
              </a:rPr>
              <a:t>Demonstration Mode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Through 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2" charset="0"/>
              </a:rPr>
              <a:t>Pre-Operational Mode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To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2" charset="0"/>
              </a:rPr>
              <a:t>Operational Mode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By a series of reviews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Over period of ~1.5yr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Subject to meeting acceptance criteria</a:t>
            </a:r>
          </a:p>
          <a:p>
            <a:pPr marL="342900" indent="-341313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00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28470" t="17601" r="22552" b="9216"/>
          <a:stretch>
            <a:fillRect/>
          </a:stretch>
        </p:blipFill>
        <p:spPr bwMode="auto">
          <a:xfrm>
            <a:off x="5252197" y="1390650"/>
            <a:ext cx="4477619" cy="535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274639"/>
            <a:ext cx="4761737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000000"/>
                </a:solidFill>
                <a:latin typeface="Calibri" pitchFamily="32" charset="0"/>
              </a:rPr>
              <a:t>Where to get the data?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8725" y="1231901"/>
            <a:ext cx="4603012" cy="4741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55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itchFamily="32" charset="0"/>
              </a:rPr>
              <a:t>GSICS Bias Monitoring </a:t>
            </a:r>
          </a:p>
          <a:p>
            <a:pPr marL="265113" lvl="1" indent="0">
              <a:spcBef>
                <a:spcPts val="45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Hosted on websites of GSICS Processing &amp; Research Centres (GPRCs</a:t>
            </a: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</a:rPr>
              <a:t>)</a:t>
            </a:r>
          </a:p>
          <a:p>
            <a:pPr marL="265113" lvl="1" indent="0">
              <a:spcBef>
                <a:spcPts val="45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  <a:hlinkClick r:id="rId3"/>
              </a:rPr>
              <a:t>http://gsics.tools.eumetsat.int/plotter/</a:t>
            </a:r>
            <a:endParaRPr lang="en-GB" sz="1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265113" lvl="1" indent="0">
              <a:spcBef>
                <a:spcPts val="45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1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55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Calibri" pitchFamily="32" charset="0"/>
              </a:rPr>
              <a:t>GSICS </a:t>
            </a:r>
            <a:r>
              <a:rPr lang="en-GB" sz="2200" dirty="0">
                <a:solidFill>
                  <a:srgbClr val="000000"/>
                </a:solidFill>
                <a:latin typeface="Calibri" pitchFamily="32" charset="0"/>
              </a:rPr>
              <a:t>Corrections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</a:rPr>
              <a:t>− GSICS 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Data &amp; Products Servers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</a:rPr>
              <a:t>− THREDDS-based 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system</a:t>
            </a:r>
          </a:p>
          <a:p>
            <a:pPr marL="2667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</a:t>
            </a:r>
            <a:r>
              <a:rPr lang="en-GB" sz="1800" dirty="0" err="1">
                <a:solidFill>
                  <a:srgbClr val="000000"/>
                </a:solidFill>
                <a:latin typeface="Calibri" pitchFamily="32" charset="0"/>
              </a:rPr>
              <a:t>NetCDF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 format</a:t>
            </a:r>
          </a:p>
          <a:p>
            <a:pPr marL="2667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WMO GTS standard file names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</a:t>
            </a:r>
            <a:r>
              <a:rPr lang="en-GB" sz="1800" dirty="0" err="1">
                <a:solidFill>
                  <a:srgbClr val="000000"/>
                </a:solidFill>
                <a:latin typeface="Calibri" pitchFamily="32" charset="0"/>
              </a:rPr>
              <a:t>Unidata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 &amp; CF conventions</a:t>
            </a: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</a:rPr>
              <a:t>See </a:t>
            </a:r>
            <a:r>
              <a:rPr lang="en-GB" sz="2000" dirty="0">
                <a:solidFill>
                  <a:srgbClr val="0000FF"/>
                </a:solidFill>
                <a:latin typeface="Calibri" pitchFamily="32" charset="0"/>
                <a:hlinkClick r:id="rId4"/>
              </a:rPr>
              <a:t>gsics.wmo.int</a:t>
            </a:r>
            <a:r>
              <a:rPr lang="en-GB" sz="2000" dirty="0">
                <a:solidFill>
                  <a:srgbClr val="000000"/>
                </a:solidFill>
                <a:latin typeface="Calibri" pitchFamily="32" charset="0"/>
              </a:rPr>
              <a:t> for links</a:t>
            </a: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 l="10196" t="11438" r="10017" b="37657"/>
          <a:stretch>
            <a:fillRect/>
          </a:stretch>
        </p:blipFill>
        <p:spPr bwMode="auto">
          <a:xfrm>
            <a:off x="4761736" y="6351"/>
            <a:ext cx="5142676" cy="305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3829" y="2751139"/>
            <a:ext cx="5218863" cy="3368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 r="10284" b="20001"/>
          <a:stretch>
            <a:fillRect/>
          </a:stretch>
        </p:blipFill>
        <p:spPr bwMode="auto">
          <a:xfrm>
            <a:off x="5612500" y="3746500"/>
            <a:ext cx="4291912" cy="311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0469" y="5918200"/>
            <a:ext cx="3631618" cy="490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>
                <a:solidFill>
                  <a:srgbClr val="FF0000"/>
                </a:solidFill>
              </a:rPr>
              <a:t>GTS = Global Telecommunication System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>
                <a:solidFill>
                  <a:srgbClr val="FF0000"/>
                </a:solidFill>
              </a:rPr>
              <a:t>CF = Climate and Forecast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Conclusions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GSICS is maturing into a system for generating inter-calibration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suitable for integrating into operational processing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First products soon to be declared operational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Continuing to develop new inter-calibration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While cooperating with related activities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To integrate GSICS into WIGOS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dirty="0" smtClean="0">
                <a:solidFill>
                  <a:srgbClr val="000000"/>
                </a:solidFill>
                <a:latin typeface="Calibri" pitchFamily="32" charset="0"/>
              </a:rPr>
              <a:t>To support Architecture for Climate Monitoring from Space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Today: Examples of potential future activities &amp; interactions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Rest of the Week: Focusing on the development of GSICS products</a:t>
            </a:r>
            <a:endParaRPr lang="en-GB" sz="24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42831" y="2693989"/>
            <a:ext cx="841875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0000"/>
                </a:solidFill>
                <a:latin typeface="Calibri" pitchFamily="32" charset="0"/>
              </a:rPr>
              <a:t>Thank You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85662" y="4473575"/>
            <a:ext cx="6933089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96037"/>
          </a:xfrm>
        </p:spPr>
        <p:txBody>
          <a:bodyPr/>
          <a:lstStyle/>
          <a:p>
            <a:r>
              <a:rPr lang="en-GB" sz="3600" dirty="0" smtClean="0"/>
              <a:t>300 years of Observations to help forecasting</a:t>
            </a:r>
            <a:endParaRPr lang="en-GB" sz="3600" dirty="0"/>
          </a:p>
        </p:txBody>
      </p:sp>
      <p:pic>
        <p:nvPicPr>
          <p:cNvPr id="102402" name="Picture 2" descr="http://www.alltouristattractions.org/ala/2012/08/Jantar-Man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07" y="663576"/>
            <a:ext cx="8640000" cy="6008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7" name="Picture 17" descr="H:\MY DOCUMENTS\Personal\mini_mi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213" y="3926527"/>
            <a:ext cx="5297639" cy="2503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that sort of Mini Conference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pic>
        <p:nvPicPr>
          <p:cNvPr id="56321" name="Picture 1" descr="IMG_0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29" y="2956956"/>
            <a:ext cx="1524000" cy="1143000"/>
          </a:xfrm>
          <a:prstGeom prst="rect">
            <a:avLst/>
          </a:prstGeom>
          <a:noFill/>
        </p:spPr>
      </p:pic>
      <p:pic>
        <p:nvPicPr>
          <p:cNvPr id="56322" name="Picture 2" descr="IMG_07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91" y="5201393"/>
            <a:ext cx="1524000" cy="1143000"/>
          </a:xfrm>
          <a:prstGeom prst="rect">
            <a:avLst/>
          </a:prstGeom>
          <a:noFill/>
        </p:spPr>
      </p:pic>
      <p:pic>
        <p:nvPicPr>
          <p:cNvPr id="56323" name="Picture 3" descr="IMG_07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1927" y="1710047"/>
            <a:ext cx="1524000" cy="1143000"/>
          </a:xfrm>
          <a:prstGeom prst="rect">
            <a:avLst/>
          </a:prstGeom>
          <a:noFill/>
        </p:spPr>
      </p:pic>
      <p:pic>
        <p:nvPicPr>
          <p:cNvPr id="56324" name="Picture 4" descr="IMG_07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1933" y="5225143"/>
            <a:ext cx="1524000" cy="1143000"/>
          </a:xfrm>
          <a:prstGeom prst="rect">
            <a:avLst/>
          </a:prstGeom>
          <a:noFill/>
        </p:spPr>
      </p:pic>
      <p:pic>
        <p:nvPicPr>
          <p:cNvPr id="56325" name="Picture 5" descr="IMG_07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9596" y="1745673"/>
            <a:ext cx="1524000" cy="1143000"/>
          </a:xfrm>
          <a:prstGeom prst="rect">
            <a:avLst/>
          </a:prstGeom>
          <a:noFill/>
        </p:spPr>
      </p:pic>
      <p:pic>
        <p:nvPicPr>
          <p:cNvPr id="56326" name="Picture 6" descr="IMG_07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5807" y="2719448"/>
            <a:ext cx="1524000" cy="1143000"/>
          </a:xfrm>
          <a:prstGeom prst="rect">
            <a:avLst/>
          </a:prstGeom>
          <a:noFill/>
        </p:spPr>
      </p:pic>
      <p:pic>
        <p:nvPicPr>
          <p:cNvPr id="56327" name="Picture 7" descr="IMG_07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4432" y="4108862"/>
            <a:ext cx="1524000" cy="1143000"/>
          </a:xfrm>
          <a:prstGeom prst="rect">
            <a:avLst/>
          </a:prstGeom>
          <a:noFill/>
        </p:spPr>
      </p:pic>
      <p:pic>
        <p:nvPicPr>
          <p:cNvPr id="56328" name="Picture 8" descr="IMG_076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9486" y="2766951"/>
            <a:ext cx="1524000" cy="1143000"/>
          </a:xfrm>
          <a:prstGeom prst="rect">
            <a:avLst/>
          </a:prstGeom>
          <a:noFill/>
        </p:spPr>
      </p:pic>
      <p:pic>
        <p:nvPicPr>
          <p:cNvPr id="56329" name="Picture 9" descr="IMG_076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8306" y="1615044"/>
            <a:ext cx="1524000" cy="1143000"/>
          </a:xfrm>
          <a:prstGeom prst="rect">
            <a:avLst/>
          </a:prstGeom>
          <a:noFill/>
        </p:spPr>
      </p:pic>
      <p:pic>
        <p:nvPicPr>
          <p:cNvPr id="56330" name="Picture 10" descr="IMG_076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2644" y="1805049"/>
            <a:ext cx="1524000" cy="1143000"/>
          </a:xfrm>
          <a:prstGeom prst="rect">
            <a:avLst/>
          </a:prstGeom>
          <a:noFill/>
        </p:spPr>
      </p:pic>
      <p:pic>
        <p:nvPicPr>
          <p:cNvPr id="56331" name="Picture 11" descr="IMG_076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5102" y="1745673"/>
            <a:ext cx="1524000" cy="1143000"/>
          </a:xfrm>
          <a:prstGeom prst="rect">
            <a:avLst/>
          </a:prstGeom>
          <a:noFill/>
        </p:spPr>
      </p:pic>
      <p:pic>
        <p:nvPicPr>
          <p:cNvPr id="56332" name="Picture 12" descr="IMG_076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3143" y="3871357"/>
            <a:ext cx="1524000" cy="1143000"/>
          </a:xfrm>
          <a:prstGeom prst="rect">
            <a:avLst/>
          </a:prstGeom>
          <a:noFill/>
        </p:spPr>
      </p:pic>
      <p:pic>
        <p:nvPicPr>
          <p:cNvPr id="56333" name="Picture 13" descr="IMG_076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9392" y="2600696"/>
            <a:ext cx="1524000" cy="1143000"/>
          </a:xfrm>
          <a:prstGeom prst="rect">
            <a:avLst/>
          </a:prstGeom>
          <a:noFill/>
        </p:spPr>
      </p:pic>
      <p:pic>
        <p:nvPicPr>
          <p:cNvPr id="56334" name="Picture 14" descr="IMG_076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522" y="1460664"/>
            <a:ext cx="1524000" cy="1143000"/>
          </a:xfrm>
          <a:prstGeom prst="rect">
            <a:avLst/>
          </a:prstGeom>
          <a:noFill/>
        </p:spPr>
      </p:pic>
      <p:pic>
        <p:nvPicPr>
          <p:cNvPr id="56335" name="Picture 15" descr="IMG_077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0224" y="2861954"/>
            <a:ext cx="1524000" cy="1143000"/>
          </a:xfrm>
          <a:prstGeom prst="rect">
            <a:avLst/>
          </a:prstGeom>
          <a:noFill/>
        </p:spPr>
      </p:pic>
      <p:pic>
        <p:nvPicPr>
          <p:cNvPr id="64514" name="Picture 2" descr="https://lh3.googleusercontent.com/-SODpU-SiPQ4/VLy78hHHKAI/AAAAAAAAKFQ/u9witGhDywY/w863-h647-no/IMG_20141216_175913.jpg"/>
          <p:cNvPicPr>
            <a:picLocks noChangeAspect="1" noChangeArrowheads="1"/>
          </p:cNvPicPr>
          <p:nvPr/>
        </p:nvPicPr>
        <p:blipFill>
          <a:blip r:embed="rId18" cstate="print"/>
          <a:srcRect l="8181" t="14825" r="16694" b="10021"/>
          <a:stretch>
            <a:fillRect/>
          </a:stretch>
        </p:blipFill>
        <p:spPr bwMode="auto">
          <a:xfrm>
            <a:off x="1310185" y="4640238"/>
            <a:ext cx="2456597" cy="1842448"/>
          </a:xfrm>
          <a:prstGeom prst="rect">
            <a:avLst/>
          </a:prstGeom>
          <a:noFill/>
        </p:spPr>
      </p:pic>
      <p:pic>
        <p:nvPicPr>
          <p:cNvPr id="64516" name="Picture 4" descr="https://lh6.googleusercontent.com/-u7a4EAexgd4/VP3AYAUT1SI/AAAAAAAALLE/QITEwBJiYpo/w863-h647-no/IMG_20150115_190126.jpg"/>
          <p:cNvPicPr>
            <a:picLocks noChangeAspect="1" noChangeArrowheads="1"/>
          </p:cNvPicPr>
          <p:nvPr/>
        </p:nvPicPr>
        <p:blipFill>
          <a:blip r:embed="rId19" cstate="print"/>
          <a:srcRect t="13912" r="9047"/>
          <a:stretch>
            <a:fillRect/>
          </a:stretch>
        </p:blipFill>
        <p:spPr bwMode="auto">
          <a:xfrm>
            <a:off x="5663821" y="1316419"/>
            <a:ext cx="3780430" cy="268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160064"/>
          <a:ext cx="9905998" cy="5697935"/>
        </p:xfrm>
        <a:graphic>
          <a:graphicData uri="http://schemas.openxmlformats.org/drawingml/2006/table">
            <a:tbl>
              <a:tblPr/>
              <a:tblGrid>
                <a:gridCol w="1062296"/>
                <a:gridCol w="2313964"/>
                <a:gridCol w="1321543"/>
                <a:gridCol w="3980832"/>
                <a:gridCol w="501274"/>
                <a:gridCol w="726089"/>
              </a:tblGrid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11:20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Tim Hewison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EUMETSAT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Introduction to Mini Conference &amp; GSICS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>
                          <a:solidFill>
                            <a:srgbClr val="0563C1"/>
                          </a:solidFill>
                          <a:latin typeface="Arial"/>
                          <a:ea typeface="Times New Roman"/>
                          <a:cs typeface="Times New Roman"/>
                          <a:hlinkClick r:id="rId3"/>
                        </a:rPr>
                        <a:t>1a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11:40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Jerome Lafeuille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WMO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WMO's commitment to GSICS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1b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12:00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Arial"/>
                          <a:ea typeface="Times New Roman"/>
                          <a:cs typeface="Times New Roman"/>
                        </a:rPr>
                        <a:t>B.Wielicki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GB" sz="1400" dirty="0" err="1">
                          <a:latin typeface="Arial"/>
                          <a:ea typeface="Times New Roman"/>
                          <a:cs typeface="Times New Roman"/>
                        </a:rPr>
                        <a:t>D.Doelling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NASA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CLARREO update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1c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12:20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Xiuqing ("Scott") Hu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CMA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SI-traceable demo instrument for FY-3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1d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0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12:40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Rob Roebeling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EUMETSAT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Inter-calibrating Meteosats-HIRS/AIRS/IASI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782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13:00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/>
                          <a:ea typeface="Times New Roman"/>
                          <a:cs typeface="Times New Roman"/>
                        </a:rPr>
                        <a:t>Lunch 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Break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Times New Roman"/>
                        </a:rPr>
                        <a:t>1:00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14:00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Hidehiko Murata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JMA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Himawari-8 Update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1f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14:20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Fred Wu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NOAA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JMA-NESDIS collaboration on Himawari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1g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14:40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Denis Jouglet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CNES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Comparison of Hyperspectral TIR sensors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1h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0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15:00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Manik Bali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NOAA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SRF retrieval using AIRS/IASI/CrIS radiances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1i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87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15:20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Pradeep Thapliyal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ISRO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Diurnal calibration of INSAT-3D Sounder/Imager using AIRS/IASI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1j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15:50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Arial"/>
                          <a:ea typeface="Times New Roman"/>
                          <a:cs typeface="Times New Roman"/>
                        </a:rPr>
                        <a:t>Coffee Break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0:30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0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16:20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A.K.Mitra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IMD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INSAT-3D calibration campaign in Jaisalmer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1m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87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16:40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Yong Zhang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CMA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Reference site Ground-based Automatic Measurement system for CAL/VAL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1n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17:00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Kusuma Rao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ISRO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1o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987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17:20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Constantine Lukashin / Dave Doelling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NASA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ARCSTONE Lunar Spectral Calibraiton Mission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>
                          <a:solidFill>
                            <a:srgbClr val="0563C1"/>
                          </a:solidFill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1p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17:40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All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Discussion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1q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0:20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493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18:00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END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442" marR="59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Agenda for GSICS Mini Conference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Notes to speakers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Please follow file naming convention:</a:t>
            </a:r>
            <a:b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1a_Hewison_Introduction.pptx/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2" charset="0"/>
              </a:rPr>
              <a:t>pdf</a:t>
            </a: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/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2" charset="0"/>
              </a:rPr>
              <a:t>ppt</a:t>
            </a: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Presentations will be uploaded to the GSICS Wiki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Unless you tell me not to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All slots are strictly 20min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Please leave at least 5min for questions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I will give a warning after 13min</a:t>
            </a:r>
          </a:p>
        </p:txBody>
      </p:sp>
      <p:pic>
        <p:nvPicPr>
          <p:cNvPr id="2050" name="Picture 2" descr="http://icons.iconarchive.com/icons/cemagraphics/classic-cars/512/bmw-mini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152" y="4503761"/>
            <a:ext cx="1625397" cy="1625397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91618" y="6045958"/>
            <a:ext cx="2060812" cy="6048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Thank you!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961730" y="1219200"/>
            <a:ext cx="4942683" cy="56388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pitchFamily="32" charset="0"/>
              </a:rPr>
              <a:t>Global Space-based Inter-Calibration System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0462" y="1425575"/>
            <a:ext cx="4952206" cy="523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What is GSICS?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Global Space-based Inter-Calibration System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Initiative of CGMS and WMO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Effort to produce consistent, well-calibrated data from the international constellation of Earth Observing satellites </a:t>
            </a:r>
          </a:p>
          <a:p>
            <a:pPr marL="446088" lvl="1" indent="-266700">
              <a:lnSpc>
                <a:spcPct val="80000"/>
              </a:lnSpc>
              <a:spcBef>
                <a:spcPts val="200"/>
              </a:spcBef>
              <a:buFont typeface="Calibri" pitchFamily="32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800" dirty="0">
              <a:solidFill>
                <a:srgbClr val="000000"/>
              </a:solidFill>
              <a:latin typeface="Calibri" pitchFamily="32" charset="0"/>
            </a:endParaRPr>
          </a:p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What are the basic strategies of GSICS?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Improve on-orbit calibration by developing an integrated inter-comparison system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Initially for GEO-LEO Inter-satellite calibration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Being extended to LEO-LEO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Using external references as necessary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Best practices for </a:t>
            </a:r>
            <a:r>
              <a:rPr lang="en-GB" sz="1600" dirty="0" smtClean="0">
                <a:solidFill>
                  <a:srgbClr val="000000"/>
                </a:solidFill>
                <a:latin typeface="Calibri" pitchFamily="32" charset="0"/>
              </a:rPr>
              <a:t>calibration &amp; characterisation</a:t>
            </a:r>
            <a:endParaRPr lang="en-GB" sz="1600" dirty="0">
              <a:solidFill>
                <a:srgbClr val="000000"/>
              </a:solidFill>
              <a:latin typeface="Calibri" pitchFamily="32" charset="0"/>
            </a:endParaRPr>
          </a:p>
          <a:p>
            <a:pPr marL="446088" lvl="1" indent="-266700">
              <a:lnSpc>
                <a:spcPct val="80000"/>
              </a:lnSpc>
              <a:spcBef>
                <a:spcPts val="225"/>
              </a:spcBef>
              <a:buFont typeface="Calibri" pitchFamily="32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dirty="0">
              <a:solidFill>
                <a:srgbClr val="000000"/>
              </a:solidFill>
              <a:latin typeface="Calibri" pitchFamily="32" charset="0"/>
            </a:endParaRPr>
          </a:p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This will allow us to: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Improve consistency between instruments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Reduce bias in Level 1 and 2 products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Provide traceability of measurements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Retrospectively re-calibrate archive data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Better specify future instruments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669" y="1268413"/>
            <a:ext cx="3971288" cy="161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904412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8" name="Group 6"/>
          <p:cNvGraphicFramePr>
            <a:graphicFrameLocks noGrp="1"/>
          </p:cNvGraphicFramePr>
          <p:nvPr/>
        </p:nvGraphicFramePr>
        <p:xfrm>
          <a:off x="5704561" y="2952750"/>
          <a:ext cx="3750662" cy="3964052"/>
        </p:xfrm>
        <a:graphic>
          <a:graphicData uri="http://schemas.openxmlformats.org/drawingml/2006/table">
            <a:tbl>
              <a:tblPr/>
              <a:tblGrid>
                <a:gridCol w="1266622"/>
                <a:gridCol w="1234877"/>
                <a:gridCol w="1249163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EUMETSAT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CNES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JMA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NOAA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KMA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ISRO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NASA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WMO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USGS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NIST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JAXA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ROSHYDROMET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IMD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ESA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342" y="2995614"/>
            <a:ext cx="480935" cy="433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8313" y="2890838"/>
            <a:ext cx="457127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8314" y="4546601"/>
            <a:ext cx="542838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1534" y="3754439"/>
            <a:ext cx="485697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3506" y="3759201"/>
            <a:ext cx="399986" cy="390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2079" y="2781301"/>
            <a:ext cx="685690" cy="71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2080" y="4508500"/>
            <a:ext cx="517442" cy="541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11" cstate="print"/>
          <a:srcRect r="74084"/>
          <a:stretch>
            <a:fillRect/>
          </a:stretch>
        </p:blipFill>
        <p:spPr bwMode="auto">
          <a:xfrm>
            <a:off x="8452083" y="5373688"/>
            <a:ext cx="774576" cy="43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3874" y="5470525"/>
            <a:ext cx="952347" cy="279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1533" y="4543425"/>
            <a:ext cx="585694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3394" y="3754438"/>
            <a:ext cx="538076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15" cstate="print"/>
          <a:srcRect r="75264" b="29283"/>
          <a:stretch>
            <a:fillRect/>
          </a:stretch>
        </p:blipFill>
        <p:spPr bwMode="auto">
          <a:xfrm>
            <a:off x="6074389" y="5326063"/>
            <a:ext cx="512680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5342" y="6088063"/>
            <a:ext cx="576170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0535" y="6088063"/>
            <a:ext cx="434905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52079" y="6126163"/>
            <a:ext cx="539663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pitchFamily="32" charset="0"/>
              </a:rPr>
              <a:t>GSICS Principles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3328" y="1308100"/>
            <a:ext cx="8779477" cy="521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b="0" dirty="0">
                <a:solidFill>
                  <a:srgbClr val="FF0000"/>
                </a:solidFill>
                <a:latin typeface="Calibri" pitchFamily="32" charset="0"/>
              </a:rPr>
              <a:t>Systematic</a:t>
            </a: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 generation of </a:t>
            </a:r>
            <a:r>
              <a:rPr lang="en-GB" sz="2000" b="0" dirty="0">
                <a:solidFill>
                  <a:srgbClr val="FF0000"/>
                </a:solidFill>
                <a:latin typeface="Calibri" pitchFamily="32" charset="0"/>
              </a:rPr>
              <a:t>inter-calibration</a:t>
            </a: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 products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for Level 1 data from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satellite sensors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to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compare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GB" sz="1600" b="0" i="1" dirty="0">
                <a:solidFill>
                  <a:srgbClr val="000000"/>
                </a:solidFill>
                <a:latin typeface="Calibri" pitchFamily="32" charset="0"/>
              </a:rPr>
              <a:t>monitor 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and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correct 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the calibration of </a:t>
            </a:r>
            <a:r>
              <a:rPr lang="en-GB" sz="1600" i="1" dirty="0">
                <a:solidFill>
                  <a:srgbClr val="000000"/>
                </a:solidFill>
                <a:latin typeface="Calibri" pitchFamily="32" charset="0"/>
              </a:rPr>
              <a:t>monitored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 instruments </a:t>
            </a:r>
            <a:br>
              <a:rPr lang="en-GB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to community references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by generating calibration corrections </a:t>
            </a:r>
            <a:r>
              <a:rPr lang="en-IE" sz="1600" dirty="0">
                <a:solidFill>
                  <a:srgbClr val="000000"/>
                </a:solidFill>
                <a:latin typeface="Calibri" pitchFamily="32" charset="0"/>
              </a:rPr>
              <a:t> on a routine operational basis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with specified uncertainties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through well-documented, peer-reviewed procedures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based on various techniques to ensure consistent and robust results</a:t>
            </a:r>
          </a:p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Delivery to users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Free and open access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Adopting community standards</a:t>
            </a:r>
          </a:p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To promote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Greater understanding of instruments’ absolute calibration, </a:t>
            </a:r>
            <a:br>
              <a:rPr lang="en-GB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by analysing the root causes of biases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More accurate and more globally consistent retrieved L2 products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Inter-operability for more accurate environmental, climate and weather forecasting products</a:t>
            </a: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7625128" y="1547814"/>
            <a:ext cx="380939" cy="1857375"/>
          </a:xfrm>
          <a:prstGeom prst="rightBrace">
            <a:avLst>
              <a:gd name="adj1" fmla="val 43333"/>
              <a:gd name="adj2" fmla="val 50000"/>
            </a:avLst>
          </a:prstGeom>
          <a:noFill/>
          <a:ln w="442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971147" y="1905000"/>
            <a:ext cx="1752319" cy="956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>
                <a:solidFill>
                  <a:srgbClr val="FF0000"/>
                </a:solidFill>
              </a:rPr>
              <a:t>TRACEABILITY / UNBROKEN CHAINS OF COMPARISONS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Organisation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5221" y="1600201"/>
          <a:ext cx="8912384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921199" y="1484784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</a:t>
              </a:r>
              <a:endParaRPr lang="en-GB" sz="1400" kern="1200" dirty="0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7832859" y="1484784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WMO</a:t>
              </a:r>
              <a:endParaRPr lang="en-GB" sz="1400" kern="1200" dirty="0"/>
            </a:p>
          </p:txBody>
        </p:sp>
      </p:grpSp>
      <p:cxnSp>
        <p:nvCxnSpPr>
          <p:cNvPr id="12" name="Straight Arrow Connector 11"/>
          <p:cNvCxnSpPr>
            <a:stCxn id="6" idx="3"/>
          </p:cNvCxnSpPr>
          <p:nvPr/>
        </p:nvCxnSpPr>
        <p:spPr bwMode="auto">
          <a:xfrm>
            <a:off x="2220195" y="1917854"/>
            <a:ext cx="2084837" cy="709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1"/>
          </p:cNvCxnSpPr>
          <p:nvPr/>
        </p:nvCxnSpPr>
        <p:spPr bwMode="auto">
          <a:xfrm flipH="1">
            <a:off x="5600968" y="1917854"/>
            <a:ext cx="2231890" cy="709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Straight Connector 3"/>
          <p:cNvSpPr/>
          <p:nvPr/>
        </p:nvSpPr>
        <p:spPr>
          <a:xfrm flipH="1">
            <a:off x="1901041" y="4900532"/>
            <a:ext cx="736271" cy="3345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67263"/>
                </a:lnTo>
                <a:lnTo>
                  <a:pt x="736271" y="167263"/>
                </a:lnTo>
                <a:lnTo>
                  <a:pt x="736271" y="334526"/>
                </a:lnTo>
              </a:path>
            </a:pathLst>
          </a:custGeom>
          <a:noFill/>
          <a:ln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327546" y="4899546"/>
            <a:ext cx="9239535" cy="1255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95221" y="0"/>
            <a:ext cx="8913971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GSICS User Community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7757" y="1339850"/>
            <a:ext cx="8913971" cy="4883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Satellite Operators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To improve the calibration of Earth-observing satellite instruments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Prelaunch instrument characterization guidelines 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Cal/Val Plans 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Best practices for instrument monitoring and improved calibration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Satellite </a:t>
            </a:r>
            <a:r>
              <a:rPr lang="en-GB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Application Community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CDR generation for climate monitoring</a:t>
            </a:r>
            <a:b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</a:br>
            <a:r>
              <a:rPr lang="en-US" sz="2000" dirty="0">
                <a:solidFill>
                  <a:srgbClr val="000000"/>
                </a:solidFill>
                <a:latin typeface="Calibri" pitchFamily="32" charset="0"/>
              </a:rPr>
              <a:t>“</a:t>
            </a: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SCOPE-CM”  framework, national/international programs 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Reanalysis community for climate modelling (ECMWF reanalysis – 2012/15)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Operational </a:t>
            </a: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NWP:  direct radiance assimilation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Other users interested in accurate/consistent calibration </a:t>
            </a:r>
            <a:b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</a:b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to generate stable (composite) L2 quantitative products or </a:t>
            </a:r>
            <a:r>
              <a:rPr lang="en-GB" sz="2000" dirty="0" smtClean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imagery</a:t>
            </a:r>
            <a:endParaRPr lang="en-GB" sz="2000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03160" y="1187450"/>
            <a:ext cx="8990159" cy="5175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12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 dirty="0">
                <a:solidFill>
                  <a:srgbClr val="000000"/>
                </a:solidFill>
                <a:latin typeface="Calibri" pitchFamily="32" charset="0"/>
              </a:rPr>
              <a:t>GSICS Bias Monitoring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Routine comparisons of satellite radiances against reference</a:t>
            </a:r>
          </a:p>
          <a:p>
            <a:pPr marL="341313" indent="-341313">
              <a:spcBef>
                <a:spcPts val="12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 dirty="0">
                <a:solidFill>
                  <a:srgbClr val="000000"/>
                </a:solidFill>
                <a:latin typeface="Calibri" pitchFamily="32" charset="0"/>
              </a:rPr>
              <a:t>GSICS Correction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Function to correct issued </a:t>
            </a:r>
            <a:r>
              <a:rPr lang="en-GB" sz="1700" dirty="0" smtClean="0">
                <a:solidFill>
                  <a:srgbClr val="000000"/>
                </a:solidFill>
                <a:latin typeface="Calibri" pitchFamily="32" charset="0"/>
              </a:rPr>
              <a:t>radiances for 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consistent calibration with reference</a:t>
            </a:r>
          </a:p>
          <a:p>
            <a:pPr marL="341313" indent="-341313">
              <a:spcBef>
                <a:spcPts val="12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 dirty="0" smtClean="0">
                <a:solidFill>
                  <a:srgbClr val="000000"/>
                </a:solidFill>
                <a:latin typeface="Calibri" pitchFamily="32" charset="0"/>
              </a:rPr>
              <a:t>GSICS Calibration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dirty="0" smtClean="0">
                <a:solidFill>
                  <a:srgbClr val="000000"/>
                </a:solidFill>
                <a:latin typeface="Calibri" pitchFamily="32" charset="0"/>
              </a:rPr>
              <a:t>Alternative Calibration Coefficients = operational calibration + inter-calibration corrections</a:t>
            </a:r>
          </a:p>
          <a:p>
            <a:pPr marL="341313" indent="-341313">
              <a:spcBef>
                <a:spcPts val="12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 dirty="0" smtClean="0">
                <a:solidFill>
                  <a:srgbClr val="000000"/>
                </a:solidFill>
                <a:latin typeface="Calibri" pitchFamily="32" charset="0"/>
              </a:rPr>
              <a:t>GSICS </a:t>
            </a:r>
            <a:r>
              <a:rPr lang="en-GB" sz="2000" b="0" dirty="0">
                <a:solidFill>
                  <a:srgbClr val="000000"/>
                </a:solidFill>
                <a:latin typeface="Calibri" pitchFamily="32" charset="0"/>
              </a:rPr>
              <a:t>Reports &amp; Guidelines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Recommendations to modify </a:t>
            </a:r>
            <a:r>
              <a:rPr lang="en-GB" sz="1700" dirty="0" smtClean="0">
                <a:solidFill>
                  <a:srgbClr val="000000"/>
                </a:solidFill>
                <a:latin typeface="Calibri" pitchFamily="32" charset="0"/>
              </a:rPr>
              <a:t>processing/practices</a:t>
            </a:r>
            <a:endParaRPr lang="en-GB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Design and Operation of future satellite instruments</a:t>
            </a:r>
          </a:p>
          <a:p>
            <a:pPr marL="341313" indent="-341313">
              <a:spcBef>
                <a:spcPts val="12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 dirty="0">
                <a:solidFill>
                  <a:srgbClr val="000000"/>
                </a:solidFill>
                <a:latin typeface="Calibri" pitchFamily="32" charset="0"/>
              </a:rPr>
              <a:t>For Operational Environmental Satellites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 dirty="0">
                <a:solidFill>
                  <a:srgbClr val="00B050"/>
                </a:solidFill>
                <a:latin typeface="Calibri" pitchFamily="32" charset="0"/>
              </a:rPr>
              <a:t>	</a:t>
            </a:r>
            <a:r>
              <a:rPr lang="en-GB" sz="1700" b="0" dirty="0">
                <a:solidFill>
                  <a:srgbClr val="00B050"/>
                </a:solidFill>
                <a:latin typeface="Wingdings" charset="2"/>
              </a:rPr>
              <a:t></a:t>
            </a:r>
            <a:r>
              <a:rPr lang="en-GB" sz="1700" b="0" dirty="0">
                <a:solidFill>
                  <a:srgbClr val="00B050"/>
                </a:solidFill>
                <a:latin typeface="Calibri" pitchFamily="32" charset="0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Infra-red recalibration (GEO and LEO)		</a:t>
            </a:r>
            <a:r>
              <a:rPr lang="en-GB" sz="1700" b="0" dirty="0">
                <a:solidFill>
                  <a:srgbClr val="00B050"/>
                </a:solidFill>
                <a:latin typeface="Wingdings" charset="2"/>
              </a:rPr>
              <a:t></a:t>
            </a:r>
            <a:r>
              <a:rPr lang="en-GB" sz="1700" b="0" dirty="0">
                <a:solidFill>
                  <a:srgbClr val="00B050"/>
                </a:solidFill>
                <a:latin typeface="Calibri" pitchFamily="32" charset="0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Pre-Operational &amp; Demo status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 dirty="0">
                <a:solidFill>
                  <a:srgbClr val="00B050"/>
                </a:solidFill>
                <a:latin typeface="Calibri" pitchFamily="32" charset="0"/>
              </a:rPr>
              <a:t>		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(current operational satellites)			</a:t>
            </a:r>
            <a:r>
              <a:rPr lang="en-GB" sz="1700" b="0" dirty="0">
                <a:solidFill>
                  <a:srgbClr val="00B050"/>
                </a:solidFill>
                <a:latin typeface="Wingdings" charset="2"/>
              </a:rPr>
              <a:t></a:t>
            </a:r>
            <a:r>
              <a:rPr lang="en-GB" sz="1700" b="0" dirty="0">
                <a:solidFill>
                  <a:srgbClr val="00B050"/>
                </a:solidFill>
                <a:latin typeface="Calibri" pitchFamily="32" charset="0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Near real-time and re-analysis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 dirty="0">
                <a:solidFill>
                  <a:srgbClr val="FFC000"/>
                </a:solidFill>
                <a:latin typeface="Calibri" pitchFamily="32" charset="0"/>
              </a:rPr>
              <a:t>	</a:t>
            </a:r>
            <a:r>
              <a:rPr lang="en-GB" sz="1700" b="0" dirty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 Visible and near-infrared recalibration (GEO and LEO)	</a:t>
            </a:r>
            <a:r>
              <a:rPr lang="en-GB" sz="1700" b="0" dirty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 In development within GSICS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 dirty="0">
                <a:solidFill>
                  <a:srgbClr val="FFC000"/>
                </a:solidFill>
                <a:latin typeface="Calibri" pitchFamily="32" charset="0"/>
              </a:rPr>
              <a:t>	</a:t>
            </a:r>
            <a:r>
              <a:rPr lang="en-GB" sz="1700" b="0" dirty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b="0" dirty="0">
                <a:solidFill>
                  <a:srgbClr val="FFC000"/>
                </a:solidFill>
                <a:latin typeface="Calibri" pitchFamily="32" charset="0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Microwave – Conical &amp; Cross-track Scanners (LEO)	</a:t>
            </a:r>
            <a:r>
              <a:rPr lang="en-GB" sz="1700" b="0" dirty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b="0" dirty="0">
                <a:solidFill>
                  <a:srgbClr val="FFC000"/>
                </a:solidFill>
                <a:latin typeface="Calibri" pitchFamily="32" charset="0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In development with GPM XCAL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 dirty="0">
                <a:solidFill>
                  <a:srgbClr val="FFC000"/>
                </a:solidFill>
                <a:latin typeface="Calibri" pitchFamily="32" charset="0"/>
              </a:rPr>
              <a:t>	</a:t>
            </a:r>
            <a:r>
              <a:rPr lang="en-GB" sz="1700" b="0" dirty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b="0" dirty="0">
                <a:solidFill>
                  <a:srgbClr val="FFC000"/>
                </a:solidFill>
                <a:latin typeface="Calibri" pitchFamily="32" charset="0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Historic Instruments				</a:t>
            </a:r>
            <a:r>
              <a:rPr lang="en-GB" sz="1700" b="0" dirty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b="0" dirty="0">
                <a:solidFill>
                  <a:srgbClr val="FFC000"/>
                </a:solidFill>
                <a:latin typeface="Calibri" pitchFamily="32" charset="0"/>
              </a:rPr>
              <a:t> </a:t>
            </a:r>
            <a:r>
              <a:rPr lang="en-GB" sz="1700" dirty="0">
                <a:solidFill>
                  <a:srgbClr val="000000"/>
                </a:solidFill>
                <a:latin typeface="Calibri" pitchFamily="32" charset="0"/>
              </a:rPr>
              <a:t>In </a:t>
            </a:r>
            <a:r>
              <a:rPr lang="en-GB" sz="1700" dirty="0" smtClean="0">
                <a:solidFill>
                  <a:srgbClr val="000000"/>
                </a:solidFill>
                <a:latin typeface="Calibri" pitchFamily="32" charset="0"/>
              </a:rPr>
              <a:t>development for SCOPE-CM</a:t>
            </a:r>
            <a:endParaRPr lang="en-GB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55600" lvl="1" indent="-265113">
              <a:spcBef>
                <a:spcPts val="3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55600" lvl="1" indent="-265113">
              <a:spcBef>
                <a:spcPts val="3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55600" lvl="1" indent="-265113">
              <a:spcBef>
                <a:spcPts val="3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pitchFamily="32" charset="0"/>
              </a:rPr>
              <a:t>GSICS </a:t>
            </a:r>
            <a:r>
              <a:rPr lang="en-GB" sz="3200" dirty="0" smtClean="0">
                <a:solidFill>
                  <a:srgbClr val="000000"/>
                </a:solidFill>
                <a:latin typeface="Calibri" pitchFamily="32" charset="0"/>
              </a:rPr>
              <a:t>Product Types</a:t>
            </a:r>
            <a:endParaRPr lang="en-GB" sz="32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/>
              <a:t>Select Collocations</a:t>
            </a:r>
          </a:p>
          <a:p>
            <a:pPr lvl="1"/>
            <a:r>
              <a:rPr lang="en-GB" sz="1600" dirty="0"/>
              <a:t>Spatial, temporal and geometric thresholds</a:t>
            </a:r>
          </a:p>
          <a:p>
            <a:endParaRPr lang="en-GB" sz="2000" dirty="0"/>
          </a:p>
        </p:txBody>
      </p:sp>
      <p:pic>
        <p:nvPicPr>
          <p:cNvPr id="5" name="Picture 4" descr="H:\MY DOCUMENTS\plots\GEO-LEO collocations_V01_2012-02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7363" y="1428750"/>
            <a:ext cx="40608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657850" y="5048250"/>
            <a:ext cx="4114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Schematic illustration of the geostationary orbit (GEO) and polar low Earth orbit (LEO) satellites and distribution of their collocated observations.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IR - Hyperspectral SNO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2B3461"/>
                </a:solidFill>
                <a:cs typeface="Arial" charset="0"/>
              </a:rPr>
              <a:t>Simultaneous near-Nadir Overpasses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2B3461"/>
                </a:solidFill>
                <a:cs typeface="Arial" charset="0"/>
              </a:rPr>
              <a:t>of GEO imager and LEO sounder</a:t>
            </a:r>
          </a:p>
          <a:p>
            <a:r>
              <a:rPr lang="en-GB" sz="2000" dirty="0" smtClean="0"/>
              <a:t>Select Collocations</a:t>
            </a:r>
          </a:p>
          <a:p>
            <a:pPr lvl="1"/>
            <a:r>
              <a:rPr lang="en-GB" sz="1600" dirty="0" smtClean="0"/>
              <a:t>Spatial, temporal and geometric thresholds</a:t>
            </a:r>
          </a:p>
          <a:p>
            <a:r>
              <a:rPr lang="en-IE" sz="2000" dirty="0" smtClean="0"/>
              <a:t>Spectral Convolution:</a:t>
            </a:r>
          </a:p>
          <a:p>
            <a:pPr lvl="1"/>
            <a:r>
              <a:rPr lang="en-IE" sz="1600" dirty="0" smtClean="0"/>
              <a:t>Convolve LEO Radiance Spectra</a:t>
            </a:r>
            <a:br>
              <a:rPr lang="en-IE" sz="1600" dirty="0" smtClean="0"/>
            </a:br>
            <a:r>
              <a:rPr lang="en-IE" sz="1600" dirty="0" smtClean="0"/>
              <a:t>with GEO Spectral Response Functions</a:t>
            </a:r>
          </a:p>
          <a:p>
            <a:pPr lvl="1"/>
            <a:r>
              <a:rPr lang="en-IE" sz="1600" dirty="0" smtClean="0"/>
              <a:t> to synthesise radiance in GEO channels</a:t>
            </a:r>
          </a:p>
          <a:p>
            <a:endParaRPr lang="en-GB" sz="2000" dirty="0"/>
          </a:p>
        </p:txBody>
      </p:sp>
      <p:pic>
        <p:nvPicPr>
          <p:cNvPr id="9" name="Picture 2" descr="plot_rad_srf_ieee"/>
          <p:cNvPicPr>
            <a:picLocks noChangeAspect="1" noChangeArrowheads="1"/>
          </p:cNvPicPr>
          <p:nvPr/>
        </p:nvPicPr>
        <p:blipFill>
          <a:blip r:embed="rId2" cstate="print"/>
          <a:srcRect l="1501" r="2409"/>
          <a:stretch>
            <a:fillRect/>
          </a:stretch>
        </p:blipFill>
        <p:spPr bwMode="auto">
          <a:xfrm>
            <a:off x="5048250" y="1638300"/>
            <a:ext cx="437991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5086350" y="3990975"/>
            <a:ext cx="4562475" cy="8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tx1"/>
                </a:solidFill>
              </a:rPr>
              <a:t>Example radiance spectra measured by IASI (black</a:t>
            </a:r>
            <a:r>
              <a:rPr lang="en-US" sz="1100" dirty="0" smtClean="0">
                <a:solidFill>
                  <a:schemeClr val="tx1"/>
                </a:solidFill>
              </a:rPr>
              <a:t>), </a:t>
            </a:r>
            <a:r>
              <a:rPr lang="en-US" sz="1100" dirty="0">
                <a:solidFill>
                  <a:schemeClr val="tx1"/>
                </a:solidFill>
              </a:rPr>
              <a:t>convolved with the Spectral Response Functions of SEVIRI channels 3-11 from right to left (colored shaded areas). 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24822</TotalTime>
  <Words>1295</Words>
  <Application>Microsoft Office PowerPoint</Application>
  <PresentationFormat>A4 Paper (210x297 mm)</PresentationFormat>
  <Paragraphs>443</Paragraphs>
  <Slides>22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Introduction to  Mini Conference &amp; GSICS</vt:lpstr>
      <vt:lpstr>300 years of Observations to help forecasting</vt:lpstr>
      <vt:lpstr>Slide 3</vt:lpstr>
      <vt:lpstr>Slide 4</vt:lpstr>
      <vt:lpstr>GSICS Organisation</vt:lpstr>
      <vt:lpstr>Slide 6</vt:lpstr>
      <vt:lpstr>Slide 7</vt:lpstr>
      <vt:lpstr>GEO-LEO IR - Hyperspectral SNO</vt:lpstr>
      <vt:lpstr>GEO-LEO IR - Hyperspectral SNO</vt:lpstr>
      <vt:lpstr>GEO-LEO IR - Hyperspectral SNO</vt:lpstr>
      <vt:lpstr>GEO-LEO IR - Hyperspectral SNO</vt:lpstr>
      <vt:lpstr>GEO-LEO IR - Hyperspectral SNO</vt:lpstr>
      <vt:lpstr>Slide 13</vt:lpstr>
      <vt:lpstr>GEO-LEO VIS - Deep Convective Clouds (DCCs)</vt:lpstr>
      <vt:lpstr>GEO-LEO VIS/NIR - The Moon</vt:lpstr>
      <vt:lpstr>Slide 16</vt:lpstr>
      <vt:lpstr>Slide 17</vt:lpstr>
      <vt:lpstr>Slide 18</vt:lpstr>
      <vt:lpstr>Slide 19</vt:lpstr>
      <vt:lpstr>Not that sort of Mini Conference </vt:lpstr>
      <vt:lpstr>Slide 21</vt:lpstr>
      <vt:lpstr>Slide 22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HewisonT</cp:lastModifiedBy>
  <cp:revision>1029</cp:revision>
  <cp:lastPrinted>2006-03-06T14:11:17Z</cp:lastPrinted>
  <dcterms:created xsi:type="dcterms:W3CDTF">1997-07-23T08:21:02Z</dcterms:created>
  <dcterms:modified xsi:type="dcterms:W3CDTF">2015-03-15T13:47:45Z</dcterms:modified>
</cp:coreProperties>
</file>