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8" r:id="rId3"/>
  </p:sldMasterIdLst>
  <p:notesMasterIdLst>
    <p:notesMasterId r:id="rId18"/>
  </p:notesMasterIdLst>
  <p:sldIdLst>
    <p:sldId id="257" r:id="rId4"/>
    <p:sldId id="316" r:id="rId5"/>
    <p:sldId id="317" r:id="rId6"/>
    <p:sldId id="328" r:id="rId7"/>
    <p:sldId id="318" r:id="rId8"/>
    <p:sldId id="320" r:id="rId9"/>
    <p:sldId id="323" r:id="rId10"/>
    <p:sldId id="319" r:id="rId11"/>
    <p:sldId id="321" r:id="rId12"/>
    <p:sldId id="326" r:id="rId13"/>
    <p:sldId id="324" r:id="rId14"/>
    <p:sldId id="325" r:id="rId15"/>
    <p:sldId id="307" r:id="rId16"/>
    <p:sldId id="32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CCECFF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553" autoAdjust="0"/>
  </p:normalViewPr>
  <p:slideViewPr>
    <p:cSldViewPr>
      <p:cViewPr>
        <p:scale>
          <a:sx n="100" d="100"/>
          <a:sy n="100" d="100"/>
        </p:scale>
        <p:origin x="-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94F6F-2BC9-4879-8497-8D58B67C435C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AA88-98BF-4FC1-BE7D-F98D799AA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2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52E05E54-7D95-4B82-A1CC-72A6C64AFB91}" type="slidenum">
              <a:rPr lang="en-US" altLang="en-US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D9D4D-359D-429B-81CE-A46A9E0A3AC9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90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9613" y="630238"/>
            <a:ext cx="67691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FFFFFF"/>
                </a:solidFill>
              </a:rPr>
              <a:t>World Meteorological Organization</a:t>
            </a:r>
            <a:r>
              <a:rPr lang="en-US" altLang="en-US" sz="2400">
                <a:solidFill>
                  <a:srgbClr val="FFFFFF"/>
                </a:solidFill>
              </a:rPr>
              <a:t/>
            </a:r>
            <a:br>
              <a:rPr lang="en-US" altLang="en-US" sz="2400">
                <a:solidFill>
                  <a:srgbClr val="FFFFFF"/>
                </a:solidFill>
              </a:rPr>
            </a:br>
            <a:r>
              <a:rPr lang="en-US" altLang="en-US" sz="1800">
                <a:solidFill>
                  <a:srgbClr val="FFFFFF"/>
                </a:solidFill>
              </a:rPr>
              <a:t>Working together in weather, climate and water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0825" y="1341438"/>
            <a:ext cx="1512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6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950" y="6381750"/>
            <a:ext cx="23764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WMO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300788" y="6376988"/>
            <a:ext cx="2741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800">
                <a:solidFill>
                  <a:srgbClr val="000000"/>
                </a:solidFill>
              </a:rPr>
              <a:t>www.wmo.int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6000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66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64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0196-F613-46A9-B4DD-0BAFE3755C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6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15888"/>
            <a:ext cx="2068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15888"/>
            <a:ext cx="6057900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9305D-B669-4E67-B7E8-D948A875DD9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70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350" y="115888"/>
            <a:ext cx="756126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03CB-0C35-403D-B8E8-71736208FF1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98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423A-1E65-4ED1-892E-25A3666B10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9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3816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309320"/>
            <a:ext cx="115212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F0F1A-A739-41F2-89E3-5D554E053D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85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6EDA-6161-4807-A6C2-4D460BBF26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50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37ABD-DC96-40D5-B3D9-B317533F7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9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DE12-67E3-40FE-8FBC-40DBC324F4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53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816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932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DB0CB-84DE-4B1B-865B-371031D777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09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CAD2-F0CB-40BB-B56D-8772B6B0B9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55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2A9D5-BB68-4CBF-AC39-42D45F52C8D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83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8554-102B-4154-9C53-491F9398C6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89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A8BD-FAA7-4760-A75B-B63E94EE63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56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7ACB-A925-4EC5-ABCC-83269AB095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368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E03D-A91E-4D17-9162-9119AD4C3D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782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423A-1E65-4ED1-892E-25A3666B10E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0742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F0F1A-A739-41F2-89E3-5D554E053D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8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6EDA-6161-4807-A6C2-4D460BBF26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4878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37ABD-DC96-40D5-B3D9-B317533F71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6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1DE12-67E3-40FE-8FBC-40DBC324F4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20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B0CB-84DE-4B1B-865B-371031D777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3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E4783-BD83-4BEF-8FB0-79BD46365A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199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CAD2-F0CB-40BB-B56D-8772B6B0B92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7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8554-102B-4154-9C53-491F9398C6D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22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A8BD-FAA7-4760-A75B-B63E94EE630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201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7ACB-A925-4EC5-ABCC-83269AB095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2168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E03D-A91E-4D17-9162-9119AD4C3D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B71D-E2F9-4584-A370-DE6217F549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5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A7ED1-5977-4ABD-A821-DB0A35CB32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2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F67B0-CE83-4784-8955-7A0362C282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01CA-FB6E-4E82-BD7D-9CEBC0A01D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3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E5B05-0151-462C-B5A2-851639A20A0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2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3C61-3313-4904-B39E-EEE146B3C8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0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15888"/>
            <a:ext cx="75612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9334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3713" y="6381750"/>
            <a:ext cx="56165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381750"/>
            <a:ext cx="86201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DEC690-8E2B-4D18-8137-45DE636712C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946150"/>
            <a:ext cx="15128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FFFFFF"/>
                </a:solidFill>
                <a:latin typeface="Arial Black" pitchFamily="34" charset="0"/>
              </a:rPr>
              <a:t>WMO OMM</a:t>
            </a:r>
            <a:endParaRPr lang="en-US" altLang="en-US" sz="120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84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3" descr="wmo_ppt_201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22238" y="-92075"/>
            <a:ext cx="9266238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195263"/>
            <a:ext cx="83359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57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01EA1266-9F24-43B2-A432-335FF95577C9}" type="slidenum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2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3" descr="wmo_ppt_201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22238" y="-92075"/>
            <a:ext cx="9266238" cy="695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195263"/>
            <a:ext cx="83359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573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57200">
              <a:defRPr/>
            </a:pPr>
            <a:fld id="{01EA1266-9F24-43B2-A432-335FF95577C9}" type="slidenum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4572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6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2438400"/>
            <a:ext cx="8686800" cy="1926704"/>
          </a:xfrm>
        </p:spPr>
        <p:txBody>
          <a:bodyPr/>
          <a:lstStyle/>
          <a:p>
            <a:r>
              <a:rPr lang="en-GB" sz="4400" b="1" dirty="0" smtClean="0"/>
              <a:t>A WMO perspective on GSICS</a:t>
            </a:r>
            <a:r>
              <a:rPr lang="en-GB" sz="4000" b="1" dirty="0"/>
              <a:t/>
            </a:r>
            <a:br>
              <a:rPr lang="en-GB" sz="4000" b="1" dirty="0"/>
            </a:br>
            <a:r>
              <a:rPr lang="en-GB" sz="2800" b="1" dirty="0" smtClean="0"/>
              <a:t>Joint Meeting of the Working Groups </a:t>
            </a:r>
            <a:br>
              <a:rPr lang="en-GB" sz="2800" b="1" dirty="0" smtClean="0"/>
            </a:br>
            <a:r>
              <a:rPr lang="en-GB" sz="2800" b="1" dirty="0" smtClean="0"/>
              <a:t>on Research and on Data Management</a:t>
            </a:r>
            <a:endParaRPr lang="en-US" alt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8610600" cy="1219200"/>
          </a:xfrm>
        </p:spPr>
        <p:txBody>
          <a:bodyPr/>
          <a:lstStyle/>
          <a:p>
            <a:r>
              <a:rPr lang="fr-CH" altLang="en-US" sz="2000" i="1" dirty="0">
                <a:latin typeface="Arial" pitchFamily="34" charset="0"/>
              </a:rPr>
              <a:t>Jérôme </a:t>
            </a:r>
            <a:r>
              <a:rPr lang="fr-CH" altLang="en-US" sz="2000" i="1" dirty="0" err="1">
                <a:latin typeface="Arial" pitchFamily="34" charset="0"/>
              </a:rPr>
              <a:t>Lafeuille</a:t>
            </a:r>
            <a:r>
              <a:rPr lang="fr-CH" altLang="en-US" sz="2000" i="1" dirty="0">
                <a:latin typeface="Arial" pitchFamily="34" charset="0"/>
              </a:rPr>
              <a:t>  </a:t>
            </a:r>
            <a:endParaRPr lang="fr-CH" altLang="en-US" sz="2000" i="1" dirty="0" smtClean="0">
              <a:latin typeface="Arial" pitchFamily="34" charset="0"/>
            </a:endParaRPr>
          </a:p>
          <a:p>
            <a:r>
              <a:rPr lang="fr-CH" altLang="en-US" sz="2000" i="1" dirty="0" smtClean="0">
                <a:latin typeface="Arial" pitchFamily="34" charset="0"/>
              </a:rPr>
              <a:t>(WMO </a:t>
            </a:r>
            <a:r>
              <a:rPr lang="fr-CH" altLang="en-US" sz="2000" i="1" dirty="0" err="1" smtClean="0">
                <a:latin typeface="Arial" pitchFamily="34" charset="0"/>
              </a:rPr>
              <a:t>Space</a:t>
            </a:r>
            <a:r>
              <a:rPr lang="fr-CH" altLang="en-US" sz="2000" i="1" dirty="0" smtClean="0">
                <a:latin typeface="Arial" pitchFamily="34" charset="0"/>
              </a:rPr>
              <a:t> Programme)</a:t>
            </a:r>
            <a:endParaRPr lang="fr-CH" altLang="en-US" sz="2000" i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000" dirty="0" smtClean="0"/>
              <a:t>Strategy towards an Architecture for Climate Monitoring from Space</a:t>
            </a:r>
            <a:br>
              <a:rPr lang="en-US" sz="2000" dirty="0" smtClean="0"/>
            </a:br>
            <a:r>
              <a:rPr lang="en-US" sz="1800" i="1" dirty="0" smtClean="0"/>
              <a:t>Decomposition </a:t>
            </a:r>
            <a:r>
              <a:rPr lang="en-US" sz="1800" i="1" dirty="0"/>
              <a:t>of "Create and Maintain Long-term Climate Data Records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066800"/>
            <a:ext cx="7892561" cy="4916489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270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35962" cy="94773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dirty="0" smtClean="0"/>
              <a:t>5. </a:t>
            </a:r>
            <a:r>
              <a:rPr lang="fr-CH" dirty="0" err="1" smtClean="0"/>
              <a:t>Renaming</a:t>
            </a:r>
            <a:r>
              <a:rPr lang="fr-CH" dirty="0" smtClean="0"/>
              <a:t> GSICS ?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fr-CH" sz="2000" dirty="0" smtClean="0"/>
              <a:t>The </a:t>
            </a:r>
            <a:r>
              <a:rPr lang="fr-CH" sz="2000" dirty="0" err="1" smtClean="0"/>
              <a:t>term</a:t>
            </a:r>
            <a:r>
              <a:rPr lang="fr-CH" sz="2000" dirty="0" smtClean="0"/>
              <a:t> Inter-calibration </a:t>
            </a:r>
            <a:r>
              <a:rPr lang="fr-CH" sz="2000" dirty="0"/>
              <a:t>(or Cross-calibration) </a:t>
            </a:r>
            <a:r>
              <a:rPr lang="fr-CH" sz="2000" dirty="0" err="1"/>
              <a:t>is</a:t>
            </a:r>
            <a:r>
              <a:rPr lang="fr-CH" sz="2000" dirty="0"/>
              <a:t> </a:t>
            </a:r>
            <a:r>
              <a:rPr lang="fr-CH" sz="2000" dirty="0" err="1" smtClean="0"/>
              <a:t>regularly</a:t>
            </a:r>
            <a:r>
              <a:rPr lang="fr-CH" sz="2000" dirty="0" smtClean="0"/>
              <a:t> </a:t>
            </a:r>
            <a:r>
              <a:rPr lang="fr-CH" sz="2000" dirty="0" err="1" smtClean="0"/>
              <a:t>questioned</a:t>
            </a:r>
            <a:r>
              <a:rPr lang="fr-CH" sz="2000" dirty="0" smtClean="0"/>
              <a:t> </a:t>
            </a:r>
            <a:r>
              <a:rPr lang="fr-CH" sz="2000" dirty="0" err="1" smtClean="0"/>
              <a:t>since</a:t>
            </a:r>
            <a:r>
              <a:rPr lang="fr-CH" sz="2000" dirty="0" smtClean="0"/>
              <a:t> </a:t>
            </a:r>
            <a:r>
              <a:rPr lang="fr-CH" sz="2000" dirty="0" err="1" smtClean="0"/>
              <a:t>it</a:t>
            </a:r>
            <a:r>
              <a:rPr lang="fr-CH" sz="2000" dirty="0" smtClean="0"/>
              <a:t> </a:t>
            </a:r>
            <a:r>
              <a:rPr lang="fr-CH" sz="2000" dirty="0" err="1" smtClean="0"/>
              <a:t>is</a:t>
            </a:r>
            <a:r>
              <a:rPr lang="fr-CH" sz="2000" dirty="0" smtClean="0"/>
              <a:t> not </a:t>
            </a:r>
            <a:r>
              <a:rPr lang="fr-CH" sz="2000" dirty="0" err="1"/>
              <a:t>used</a:t>
            </a:r>
            <a:r>
              <a:rPr lang="fr-CH" sz="2000" dirty="0"/>
              <a:t> in the VIM</a:t>
            </a:r>
          </a:p>
          <a:p>
            <a:r>
              <a:rPr lang="fr-CH" sz="2000" dirty="0" err="1"/>
              <a:t>Involves</a:t>
            </a:r>
            <a:r>
              <a:rPr lang="fr-CH" sz="2000" dirty="0"/>
              <a:t> 2 </a:t>
            </a:r>
            <a:r>
              <a:rPr lang="fr-CH" sz="2000" dirty="0" err="1"/>
              <a:t>steps</a:t>
            </a:r>
            <a:r>
              <a:rPr lang="fr-CH" sz="2000" dirty="0"/>
              <a:t>:</a:t>
            </a:r>
          </a:p>
          <a:p>
            <a:pPr lvl="1"/>
            <a:r>
              <a:rPr lang="fr-CH" sz="1800" dirty="0" err="1" smtClean="0"/>
              <a:t>Comparison</a:t>
            </a:r>
            <a:r>
              <a:rPr lang="fr-CH" sz="1800" dirty="0" smtClean="0"/>
              <a:t> </a:t>
            </a:r>
            <a:r>
              <a:rPr lang="fr-CH" sz="1800" dirty="0" err="1"/>
              <a:t>with</a:t>
            </a:r>
            <a:r>
              <a:rPr lang="fr-CH" sz="1800" dirty="0"/>
              <a:t> a </a:t>
            </a:r>
            <a:r>
              <a:rPr lang="fr-CH" sz="1800" dirty="0" err="1"/>
              <a:t>measurement</a:t>
            </a:r>
            <a:r>
              <a:rPr lang="fr-CH" sz="1800" dirty="0"/>
              <a:t> </a:t>
            </a:r>
            <a:r>
              <a:rPr lang="fr-CH" sz="1800" dirty="0" err="1"/>
              <a:t>reference</a:t>
            </a:r>
            <a:r>
              <a:rPr lang="fr-CH" sz="1800" dirty="0"/>
              <a:t> instrument</a:t>
            </a:r>
          </a:p>
          <a:p>
            <a:pPr lvl="1"/>
            <a:r>
              <a:rPr lang="fr-CH" sz="1800" dirty="0" smtClean="0"/>
              <a:t>Calibration </a:t>
            </a:r>
            <a:r>
              <a:rPr lang="fr-CH" sz="1800" dirty="0" err="1" smtClean="0"/>
              <a:t>adjustment</a:t>
            </a:r>
            <a:r>
              <a:rPr lang="fr-CH" sz="1800" dirty="0" smtClean="0"/>
              <a:t> </a:t>
            </a:r>
            <a:r>
              <a:rPr lang="fr-CH" sz="1800" dirty="0" err="1" smtClean="0"/>
              <a:t>taking</a:t>
            </a:r>
            <a:r>
              <a:rPr lang="fr-CH" sz="1800" dirty="0" smtClean="0"/>
              <a:t> </a:t>
            </a:r>
            <a:r>
              <a:rPr lang="fr-CH" sz="1800" dirty="0" err="1"/>
              <a:t>into</a:t>
            </a:r>
            <a:r>
              <a:rPr lang="fr-CH" sz="1800" dirty="0"/>
              <a:t> </a:t>
            </a:r>
            <a:r>
              <a:rPr lang="fr-CH" sz="1800" dirty="0" err="1"/>
              <a:t>account</a:t>
            </a:r>
            <a:r>
              <a:rPr lang="fr-CH" sz="1800" dirty="0"/>
              <a:t> </a:t>
            </a:r>
            <a:r>
              <a:rPr lang="fr-CH" sz="1800" dirty="0" err="1"/>
              <a:t>this</a:t>
            </a:r>
            <a:r>
              <a:rPr lang="fr-CH" sz="1800" dirty="0"/>
              <a:t> </a:t>
            </a:r>
            <a:r>
              <a:rPr lang="fr-CH" sz="1800" dirty="0" err="1" smtClean="0"/>
              <a:t>comparison</a:t>
            </a:r>
            <a:endParaRPr lang="fr-CH" sz="1800" dirty="0"/>
          </a:p>
          <a:p>
            <a:r>
              <a:rPr lang="fr-CH" sz="2000" dirty="0" err="1" smtClean="0"/>
              <a:t>Could</a:t>
            </a:r>
            <a:r>
              <a:rPr lang="fr-CH" sz="2000" dirty="0" smtClean="0"/>
              <a:t>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simply</a:t>
            </a:r>
            <a:r>
              <a:rPr lang="fr-CH" sz="2000" dirty="0" smtClean="0"/>
              <a:t> </a:t>
            </a:r>
            <a:r>
              <a:rPr lang="fr-CH" sz="2000" dirty="0" err="1" smtClean="0"/>
              <a:t>named</a:t>
            </a:r>
            <a:r>
              <a:rPr lang="fr-CH" sz="2000" dirty="0" smtClean="0"/>
              <a:t> «Calibration»:</a:t>
            </a:r>
            <a:br>
              <a:rPr lang="fr-CH" sz="2000" dirty="0" smtClean="0"/>
            </a:br>
            <a:r>
              <a:rPr lang="fr-CH" sz="2000" dirty="0" smtClean="0"/>
              <a:t>the </a:t>
            </a:r>
            <a:r>
              <a:rPr lang="fr-CH" sz="2000" dirty="0" err="1" smtClean="0"/>
              <a:t>operation</a:t>
            </a:r>
            <a:r>
              <a:rPr lang="fr-CH" sz="2000" dirty="0" smtClean="0"/>
              <a:t> </a:t>
            </a:r>
            <a:r>
              <a:rPr lang="fr-CH" sz="2000" dirty="0" err="1" smtClean="0"/>
              <a:t>that</a:t>
            </a:r>
            <a:r>
              <a:rPr lang="fr-CH" sz="2000" dirty="0" smtClean="0"/>
              <a:t> (i) </a:t>
            </a:r>
            <a:r>
              <a:rPr lang="fr-CH" sz="2000" dirty="0" err="1" smtClean="0"/>
              <a:t>establishes</a:t>
            </a:r>
            <a:r>
              <a:rPr lang="fr-CH" sz="2000" dirty="0" smtClean="0"/>
              <a:t> a relation </a:t>
            </a:r>
            <a:r>
              <a:rPr lang="fr-CH" sz="2000" dirty="0" err="1" smtClean="0"/>
              <a:t>between</a:t>
            </a:r>
            <a:r>
              <a:rPr lang="fr-CH" sz="2000" dirty="0" smtClean="0"/>
              <a:t> a </a:t>
            </a:r>
            <a:r>
              <a:rPr lang="fr-CH" sz="2000" dirty="0" err="1" smtClean="0"/>
              <a:t>quantity</a:t>
            </a:r>
            <a:r>
              <a:rPr lang="fr-CH" sz="2000" dirty="0" smtClean="0"/>
              <a:t> </a:t>
            </a:r>
            <a:r>
              <a:rPr lang="fr-CH" sz="2000" dirty="0"/>
              <a:t>value </a:t>
            </a:r>
            <a:r>
              <a:rPr lang="fr-CH" sz="2000" dirty="0" smtClean="0"/>
              <a:t>and an </a:t>
            </a:r>
            <a:r>
              <a:rPr lang="fr-CH" sz="2000" dirty="0"/>
              <a:t>indication and </a:t>
            </a:r>
            <a:r>
              <a:rPr lang="fr-CH" sz="2000" dirty="0" smtClean="0"/>
              <a:t>(ii) uses </a:t>
            </a:r>
            <a:r>
              <a:rPr lang="fr-CH" sz="2000" dirty="0" err="1" smtClean="0"/>
              <a:t>this</a:t>
            </a:r>
            <a:r>
              <a:rPr lang="fr-CH" sz="2000" dirty="0" smtClean="0"/>
              <a:t> relation to </a:t>
            </a:r>
            <a:r>
              <a:rPr lang="fr-CH" sz="2000" dirty="0" err="1" smtClean="0"/>
              <a:t>determine</a:t>
            </a:r>
            <a:r>
              <a:rPr lang="fr-CH" sz="2000" dirty="0" smtClean="0"/>
              <a:t> a </a:t>
            </a:r>
            <a:r>
              <a:rPr lang="fr-CH" sz="2000" dirty="0" err="1" smtClean="0"/>
              <a:t>measurement</a:t>
            </a:r>
            <a:r>
              <a:rPr lang="fr-CH" sz="2000" dirty="0" smtClean="0"/>
              <a:t> </a:t>
            </a:r>
            <a:r>
              <a:rPr lang="fr-CH" sz="2000" dirty="0" err="1" smtClean="0"/>
              <a:t>result</a:t>
            </a:r>
            <a:r>
              <a:rPr lang="fr-CH" sz="2000" dirty="0" smtClean="0"/>
              <a:t> </a:t>
            </a:r>
            <a:r>
              <a:rPr lang="fr-CH" sz="2000" dirty="0" err="1" smtClean="0"/>
              <a:t>from</a:t>
            </a:r>
            <a:r>
              <a:rPr lang="fr-CH" sz="2000" dirty="0" smtClean="0"/>
              <a:t> an indication</a:t>
            </a:r>
          </a:p>
          <a:p>
            <a:r>
              <a:rPr lang="fr-CH" sz="2000" dirty="0" err="1" smtClean="0"/>
              <a:t>Without</a:t>
            </a:r>
            <a:r>
              <a:rPr lang="fr-CH" sz="2000" dirty="0" smtClean="0"/>
              <a:t> </a:t>
            </a:r>
            <a:r>
              <a:rPr lang="fr-CH" sz="2000" dirty="0" err="1" smtClean="0"/>
              <a:t>changing</a:t>
            </a:r>
            <a:r>
              <a:rPr lang="fr-CH" sz="2000" dirty="0" smtClean="0"/>
              <a:t> the </a:t>
            </a:r>
            <a:r>
              <a:rPr lang="fr-CH" sz="2000" dirty="0" err="1" smtClean="0"/>
              <a:t>acronym</a:t>
            </a:r>
            <a:r>
              <a:rPr lang="fr-CH" sz="2000" dirty="0" smtClean="0"/>
              <a:t>, </a:t>
            </a:r>
            <a:r>
              <a:rPr lang="fr-CH" sz="2000" dirty="0" err="1" smtClean="0"/>
              <a:t>could</a:t>
            </a:r>
            <a:r>
              <a:rPr lang="fr-CH" sz="2000" dirty="0" smtClean="0"/>
              <a:t> GSICS </a:t>
            </a:r>
            <a:r>
              <a:rPr lang="fr-CH" sz="2000" dirty="0" err="1" smtClean="0"/>
              <a:t>be</a:t>
            </a:r>
            <a:r>
              <a:rPr lang="fr-CH" sz="2000" dirty="0" smtClean="0"/>
              <a:t> </a:t>
            </a:r>
            <a:r>
              <a:rPr lang="fr-CH" sz="2000" dirty="0" err="1" smtClean="0"/>
              <a:t>renamed</a:t>
            </a:r>
            <a:r>
              <a:rPr lang="fr-CH" sz="2000" dirty="0" smtClean="0"/>
              <a:t>:</a:t>
            </a:r>
            <a:br>
              <a:rPr lang="fr-CH" sz="2000" dirty="0" smtClean="0"/>
            </a:br>
            <a:r>
              <a:rPr lang="fr-CH" sz="2000" dirty="0" smtClean="0"/>
              <a:t>«</a:t>
            </a:r>
            <a:r>
              <a:rPr lang="fr-CH" sz="2000" b="1" dirty="0" smtClean="0"/>
              <a:t>Global </a:t>
            </a:r>
            <a:r>
              <a:rPr lang="fr-CH" sz="2000" b="1" dirty="0" err="1" smtClean="0"/>
              <a:t>Space-based</a:t>
            </a:r>
            <a:r>
              <a:rPr lang="fr-CH" sz="2000" b="1" dirty="0" smtClean="0"/>
              <a:t> </a:t>
            </a:r>
            <a:r>
              <a:rPr lang="fr-CH" sz="2000" b="1" dirty="0" smtClean="0">
                <a:solidFill>
                  <a:srgbClr val="FF0000"/>
                </a:solidFill>
              </a:rPr>
              <a:t>Inter-</a:t>
            </a:r>
            <a:r>
              <a:rPr lang="fr-CH" sz="2000" b="1" dirty="0" err="1" smtClean="0">
                <a:solidFill>
                  <a:srgbClr val="FF0000"/>
                </a:solidFill>
              </a:rPr>
              <a:t>comparison</a:t>
            </a:r>
            <a:r>
              <a:rPr lang="fr-CH" sz="2000" b="1" dirty="0" smtClean="0">
                <a:solidFill>
                  <a:srgbClr val="FF0000"/>
                </a:solidFill>
              </a:rPr>
              <a:t> and Calibration </a:t>
            </a:r>
            <a:r>
              <a:rPr lang="fr-CH" sz="2000" b="1" dirty="0" smtClean="0"/>
              <a:t>System</a:t>
            </a:r>
            <a:r>
              <a:rPr lang="fr-CH" sz="2000" dirty="0" smtClean="0"/>
              <a:t>»?</a:t>
            </a:r>
            <a:br>
              <a:rPr lang="fr-CH" sz="2000" dirty="0" smtClean="0"/>
            </a:br>
            <a:r>
              <a:rPr lang="fr-CH" sz="2000" dirty="0" smtClean="0"/>
              <a:t>Or «</a:t>
            </a:r>
            <a:r>
              <a:rPr lang="fr-CH" sz="2000" b="1" dirty="0" smtClean="0"/>
              <a:t>Global Satellite </a:t>
            </a:r>
            <a:r>
              <a:rPr lang="fr-CH" sz="2000" b="1" dirty="0" smtClean="0">
                <a:solidFill>
                  <a:srgbClr val="FF0000"/>
                </a:solidFill>
              </a:rPr>
              <a:t>Instrument Calibration </a:t>
            </a:r>
            <a:r>
              <a:rPr lang="fr-CH" sz="2000" b="1" dirty="0" smtClean="0"/>
              <a:t>System</a:t>
            </a:r>
            <a:r>
              <a:rPr lang="fr-CH" sz="2000" dirty="0" smtClean="0"/>
              <a:t>» </a:t>
            </a:r>
            <a:r>
              <a:rPr lang="fr-CH" sz="2000" dirty="0"/>
              <a:t>?</a:t>
            </a:r>
            <a:br>
              <a:rPr lang="fr-CH" sz="2000" dirty="0"/>
            </a:br>
            <a:r>
              <a:rPr lang="fr-CH" sz="2000" dirty="0"/>
              <a:t>Or «</a:t>
            </a:r>
            <a:r>
              <a:rPr lang="fr-CH" sz="2000" b="1" dirty="0"/>
              <a:t>Global </a:t>
            </a:r>
            <a:r>
              <a:rPr lang="fr-CH" sz="2000" b="1" dirty="0" smtClean="0">
                <a:solidFill>
                  <a:srgbClr val="FF0000"/>
                </a:solidFill>
              </a:rPr>
              <a:t>Inter-</a:t>
            </a:r>
            <a:r>
              <a:rPr lang="fr-CH" sz="2000" b="1" dirty="0" smtClean="0"/>
              <a:t>Satellite </a:t>
            </a:r>
            <a:r>
              <a:rPr lang="fr-CH" sz="2000" b="1" dirty="0">
                <a:solidFill>
                  <a:srgbClr val="FF0000"/>
                </a:solidFill>
              </a:rPr>
              <a:t>Instrument Calibration </a:t>
            </a:r>
            <a:r>
              <a:rPr lang="fr-CH" sz="2000" b="1" dirty="0"/>
              <a:t>System</a:t>
            </a:r>
            <a:r>
              <a:rPr lang="fr-CH" sz="2000" dirty="0"/>
              <a:t>» ?</a:t>
            </a:r>
          </a:p>
          <a:p>
            <a:endParaRPr lang="fr-CH" sz="2000" dirty="0" smtClean="0"/>
          </a:p>
          <a:p>
            <a:pPr marL="0" indent="0">
              <a:buNone/>
            </a:pPr>
            <a:r>
              <a:rPr lang="fr-CH" sz="2000" dirty="0"/>
              <a:t/>
            </a:r>
            <a:br>
              <a:rPr lang="fr-CH" sz="2000" dirty="0"/>
            </a:br>
            <a:endParaRPr lang="fr-CH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9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35962" cy="9477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dirty="0" smtClean="0"/>
              <a:t>Conclusions: </a:t>
            </a:r>
            <a:r>
              <a:rPr lang="fr-CH" dirty="0" err="1" smtClean="0"/>
              <a:t>proposed</a:t>
            </a:r>
            <a:r>
              <a:rPr lang="fr-CH" dirty="0" smtClean="0"/>
              <a:t> actions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</a:t>
            </a:r>
            <a:r>
              <a:rPr lang="fr-CH" sz="2000" dirty="0" err="1" smtClean="0"/>
              <a:t>disseminate</a:t>
            </a:r>
            <a:r>
              <a:rPr lang="fr-CH" sz="2000" dirty="0" smtClean="0"/>
              <a:t> of </a:t>
            </a:r>
            <a:r>
              <a:rPr lang="fr-CH" sz="2000" dirty="0"/>
              <a:t>GSICS-</a:t>
            </a:r>
            <a:r>
              <a:rPr lang="fr-CH" sz="2000" dirty="0" err="1"/>
              <a:t>corrected</a:t>
            </a:r>
            <a:r>
              <a:rPr lang="fr-CH" sz="2000" dirty="0"/>
              <a:t> calibration </a:t>
            </a:r>
            <a:r>
              <a:rPr lang="fr-CH" sz="2000" dirty="0" err="1" smtClean="0"/>
              <a:t>with</a:t>
            </a:r>
            <a:r>
              <a:rPr lang="fr-CH" sz="2000" dirty="0" smtClean="0"/>
              <a:t> </a:t>
            </a:r>
            <a:r>
              <a:rPr lang="fr-CH" sz="2000" dirty="0" err="1" smtClean="0"/>
              <a:t>Level</a:t>
            </a:r>
            <a:r>
              <a:rPr lang="fr-CH" sz="2000" dirty="0" smtClean="0"/>
              <a:t> </a:t>
            </a:r>
            <a:r>
              <a:rPr lang="fr-CH" sz="2000" dirty="0"/>
              <a:t>1 data</a:t>
            </a:r>
          </a:p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</a:t>
            </a:r>
            <a:r>
              <a:rPr lang="fr-CH" sz="2000" dirty="0" err="1" smtClean="0"/>
              <a:t>describe</a:t>
            </a:r>
            <a:r>
              <a:rPr lang="fr-CH" sz="2000" dirty="0" smtClean="0"/>
              <a:t> GSICS in the future WIGOS Architecture Document</a:t>
            </a:r>
          </a:p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</a:t>
            </a:r>
            <a:r>
              <a:rPr lang="fr-CH" sz="2000" dirty="0" err="1" smtClean="0"/>
              <a:t>describe</a:t>
            </a:r>
            <a:r>
              <a:rPr lang="fr-CH" sz="2000" dirty="0" smtClean="0"/>
              <a:t> the use of GSICS in a </a:t>
            </a:r>
            <a:r>
              <a:rPr lang="fr-CH" sz="2000" dirty="0" err="1" smtClean="0"/>
              <a:t>chapter</a:t>
            </a:r>
            <a:r>
              <a:rPr lang="fr-CH" sz="2000" dirty="0" smtClean="0"/>
              <a:t> of future Guide to WIGOS</a:t>
            </a:r>
          </a:p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</a:t>
            </a:r>
            <a:r>
              <a:rPr lang="fr-CH" sz="2000" dirty="0" err="1" smtClean="0"/>
              <a:t>define</a:t>
            </a:r>
            <a:r>
              <a:rPr lang="fr-CH" sz="2000" dirty="0" smtClean="0"/>
              <a:t> </a:t>
            </a:r>
            <a:r>
              <a:rPr lang="fr-CH" sz="2000" dirty="0" err="1" smtClean="0"/>
              <a:t>realistic</a:t>
            </a:r>
            <a:r>
              <a:rPr lang="fr-CH" sz="2000" dirty="0" smtClean="0"/>
              <a:t> </a:t>
            </a:r>
            <a:r>
              <a:rPr lang="fr-CH" sz="2000" dirty="0" err="1" smtClean="0"/>
              <a:t>requirements</a:t>
            </a:r>
            <a:r>
              <a:rPr lang="fr-CH" sz="2000" dirty="0" smtClean="0"/>
              <a:t> for in-</a:t>
            </a:r>
            <a:r>
              <a:rPr lang="fr-CH" sz="2000" dirty="0" err="1" smtClean="0"/>
              <a:t>orbit</a:t>
            </a:r>
            <a:r>
              <a:rPr lang="fr-CH" sz="2000" dirty="0" smtClean="0"/>
              <a:t> </a:t>
            </a:r>
            <a:r>
              <a:rPr lang="fr-CH" sz="2000" dirty="0" err="1" smtClean="0"/>
              <a:t>measurement</a:t>
            </a:r>
            <a:r>
              <a:rPr lang="fr-CH" sz="2000" dirty="0" smtClean="0"/>
              <a:t> </a:t>
            </a:r>
            <a:r>
              <a:rPr lang="fr-CH" sz="2000" dirty="0" err="1" smtClean="0"/>
              <a:t>reference</a:t>
            </a:r>
            <a:r>
              <a:rPr lang="fr-CH" sz="2000" dirty="0" smtClean="0"/>
              <a:t> standards for the Vision of WIGOS/</a:t>
            </a:r>
            <a:r>
              <a:rPr lang="fr-CH" sz="2000" dirty="0" err="1" smtClean="0"/>
              <a:t>space</a:t>
            </a:r>
            <a:r>
              <a:rPr lang="fr-CH" sz="2000" dirty="0" smtClean="0"/>
              <a:t> in 2040  </a:t>
            </a:r>
            <a:r>
              <a:rPr lang="fr-CH" sz="2000" i="1" dirty="0" smtClean="0"/>
              <a:t>(CLARREO-type)</a:t>
            </a:r>
          </a:p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document key </a:t>
            </a:r>
            <a:r>
              <a:rPr lang="fr-CH" sz="2000" dirty="0" err="1" smtClean="0"/>
              <a:t>processes</a:t>
            </a:r>
            <a:r>
              <a:rPr lang="fr-CH" sz="2000" dirty="0" smtClean="0"/>
              <a:t> </a:t>
            </a:r>
            <a:r>
              <a:rPr lang="fr-CH" sz="2000" dirty="0" err="1" smtClean="0"/>
              <a:t>within</a:t>
            </a:r>
            <a:r>
              <a:rPr lang="fr-CH" sz="2000" dirty="0" smtClean="0"/>
              <a:t> the </a:t>
            </a:r>
            <a:r>
              <a:rPr lang="fr-CH" sz="2000" i="1" dirty="0" smtClean="0"/>
              <a:t>Calibration</a:t>
            </a:r>
            <a:r>
              <a:rPr lang="fr-CH" sz="2000" dirty="0" smtClean="0"/>
              <a:t> </a:t>
            </a:r>
            <a:r>
              <a:rPr lang="fr-CH" sz="2000" dirty="0" err="1" smtClean="0"/>
              <a:t>function</a:t>
            </a:r>
            <a:r>
              <a:rPr lang="fr-CH" sz="2000" dirty="0" smtClean="0"/>
              <a:t> of the </a:t>
            </a:r>
            <a:r>
              <a:rPr lang="fr-CH" sz="2000" dirty="0" err="1" smtClean="0"/>
              <a:t>Climate</a:t>
            </a:r>
            <a:r>
              <a:rPr lang="fr-CH" sz="2000" dirty="0" smtClean="0"/>
              <a:t> Architecture</a:t>
            </a:r>
          </a:p>
          <a:p>
            <a:pPr marL="457200" indent="-457200">
              <a:buFont typeface="+mj-lt"/>
              <a:buAutoNum type="alphaLcPeriod"/>
            </a:pPr>
            <a:r>
              <a:rPr lang="fr-CH" sz="2000" dirty="0" smtClean="0"/>
              <a:t>To </a:t>
            </a:r>
            <a:r>
              <a:rPr lang="fr-CH" sz="2000" dirty="0" err="1" smtClean="0"/>
              <a:t>rename</a:t>
            </a:r>
            <a:r>
              <a:rPr lang="fr-CH" sz="2000" dirty="0" smtClean="0"/>
              <a:t> GSICS «Global </a:t>
            </a:r>
            <a:r>
              <a:rPr lang="fr-CH" sz="2000" dirty="0" err="1"/>
              <a:t>Space-based</a:t>
            </a:r>
            <a:r>
              <a:rPr lang="fr-CH" sz="2000" dirty="0"/>
              <a:t> Inter-</a:t>
            </a:r>
            <a:r>
              <a:rPr lang="fr-CH" sz="2000" dirty="0" err="1"/>
              <a:t>comparison</a:t>
            </a:r>
            <a:r>
              <a:rPr lang="fr-CH" sz="2000" dirty="0"/>
              <a:t> and Calibration </a:t>
            </a:r>
            <a:r>
              <a:rPr lang="fr-CH" sz="2000" dirty="0" smtClean="0"/>
              <a:t>System» </a:t>
            </a:r>
            <a:r>
              <a:rPr lang="fr-CH" sz="2000" dirty="0"/>
              <a:t>or </a:t>
            </a:r>
            <a:r>
              <a:rPr lang="fr-CH" sz="2000" dirty="0" smtClean="0"/>
              <a:t>«Global </a:t>
            </a:r>
            <a:r>
              <a:rPr lang="fr-CH" sz="2000" dirty="0"/>
              <a:t>Satellite Instrument Calibration </a:t>
            </a:r>
            <a:r>
              <a:rPr lang="fr-CH" sz="2000" dirty="0" smtClean="0"/>
              <a:t>System»</a:t>
            </a:r>
          </a:p>
          <a:p>
            <a:pPr marL="0" indent="0">
              <a:buNone/>
            </a:pPr>
            <a:endParaRPr lang="fr-CH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11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wmo_ppt_2012_las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" y="-9939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9"/>
          <p:cNvSpPr>
            <a:spLocks noGrp="1"/>
          </p:cNvSpPr>
          <p:nvPr>
            <p:ph type="ctrTitle"/>
          </p:nvPr>
        </p:nvSpPr>
        <p:spPr>
          <a:xfrm>
            <a:off x="832048" y="2996952"/>
            <a:ext cx="7772400" cy="244827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Thank you for your attention!</a:t>
            </a:r>
            <a:r>
              <a:rPr lang="en-US" sz="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US" sz="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7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en-US" sz="700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fr-CH" altLang="en-US" sz="2800" dirty="0" err="1">
                <a:solidFill>
                  <a:srgbClr val="FFC000"/>
                </a:solidFill>
              </a:rPr>
              <a:t>Please</a:t>
            </a:r>
            <a:r>
              <a:rPr lang="fr-CH" altLang="en-US" sz="2800" dirty="0">
                <a:solidFill>
                  <a:srgbClr val="FFC000"/>
                </a:solidFill>
              </a:rPr>
              <a:t> </a:t>
            </a:r>
            <a:r>
              <a:rPr lang="fr-CH" altLang="en-US" sz="2800" dirty="0" err="1" smtClean="0">
                <a:solidFill>
                  <a:srgbClr val="FFC000"/>
                </a:solidFill>
              </a:rPr>
              <a:t>visit</a:t>
            </a:r>
            <a:r>
              <a:rPr lang="fr-CH" altLang="en-US" sz="2800" dirty="0" smtClean="0">
                <a:solidFill>
                  <a:srgbClr val="FFC000"/>
                </a:solidFill>
              </a:rPr>
              <a:t>:   </a:t>
            </a:r>
            <a:r>
              <a:rPr lang="fr-CH" altLang="en-US" dirty="0">
                <a:solidFill>
                  <a:srgbClr val="FFFF00"/>
                </a:solidFill>
              </a:rPr>
              <a:t>www.wmo.int/oscar</a:t>
            </a:r>
            <a:r>
              <a:rPr lang="fr-CH" altLang="en-US" sz="2800" dirty="0">
                <a:solidFill>
                  <a:srgbClr val="FFC000"/>
                </a:solidFill>
              </a:rPr>
              <a:t/>
            </a:r>
            <a:br>
              <a:rPr lang="fr-CH" altLang="en-US" sz="2800" dirty="0">
                <a:solidFill>
                  <a:srgbClr val="FFC000"/>
                </a:solidFill>
              </a:rPr>
            </a:br>
            <a:r>
              <a:rPr lang="fr-CH" altLang="en-US" sz="2800" dirty="0" err="1">
                <a:solidFill>
                  <a:srgbClr val="FFC000"/>
                </a:solidFill>
              </a:rPr>
              <a:t>Your</a:t>
            </a:r>
            <a:r>
              <a:rPr lang="fr-CH" altLang="en-US" sz="2800" dirty="0">
                <a:solidFill>
                  <a:srgbClr val="FFC000"/>
                </a:solidFill>
              </a:rPr>
              <a:t> feedback </a:t>
            </a:r>
            <a:r>
              <a:rPr lang="fr-CH" altLang="en-US" sz="2800" dirty="0" err="1">
                <a:solidFill>
                  <a:srgbClr val="FFC000"/>
                </a:solidFill>
              </a:rPr>
              <a:t>is</a:t>
            </a:r>
            <a:r>
              <a:rPr lang="fr-CH" altLang="en-US" sz="2800" dirty="0">
                <a:solidFill>
                  <a:srgbClr val="FFC000"/>
                </a:solidFill>
              </a:rPr>
              <a:t> </a:t>
            </a:r>
            <a:r>
              <a:rPr lang="fr-CH" altLang="en-US" sz="2800" dirty="0" err="1" smtClean="0">
                <a:solidFill>
                  <a:srgbClr val="FFC000"/>
                </a:solidFill>
              </a:rPr>
              <a:t>welcome</a:t>
            </a:r>
            <a:r>
              <a:rPr lang="fr-CH" altLang="en-US" sz="2800" dirty="0"/>
              <a:t/>
            </a:r>
            <a:br>
              <a:rPr lang="fr-CH" altLang="en-US" sz="2800" dirty="0"/>
            </a:br>
            <a:r>
              <a:rPr lang="en-US" sz="2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jlafeuille@wmo.int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4384675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en-US" sz="1200" dirty="0" err="1">
                <a:solidFill>
                  <a:prstClr val="black"/>
                </a:solidFill>
                <a:latin typeface="Arial"/>
                <a:cs typeface="Arial"/>
              </a:rPr>
              <a:t>www.wmo.int</a:t>
            </a:r>
            <a:endParaRPr lang="en-US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0423A-1E65-4ED1-892E-25A3666B10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VIM </a:t>
            </a:r>
            <a:r>
              <a:rPr lang="fr-CH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sz="1800" b="1" dirty="0"/>
              <a:t>CALIBRATION</a:t>
            </a:r>
            <a:r>
              <a:rPr lang="en-US" sz="1800" dirty="0"/>
              <a:t>: Operation that, under specified conditions, in a first step, establishes a relation between the quantity values with measurement uncertainties provided by measurement standards and corresponding indications with associated measurement </a:t>
            </a:r>
            <a:r>
              <a:rPr lang="en-US" sz="1800" dirty="0" smtClean="0"/>
              <a:t>uncertainties </a:t>
            </a:r>
            <a:r>
              <a:rPr lang="en-US" sz="1800" dirty="0"/>
              <a:t>and, in a second step, uses this information to establish a relation for obtaining a measurement result from an indication. </a:t>
            </a:r>
            <a:endParaRPr lang="fr-CH" sz="1800" dirty="0"/>
          </a:p>
          <a:p>
            <a:pPr lvl="1"/>
            <a:r>
              <a:rPr lang="en-US" sz="1400" dirty="0"/>
              <a:t>NOTE 2 Calibration should not be confused with adjustment of a measuring system, often mistakenly called “self-calibration”, nor with verification of calibration. </a:t>
            </a:r>
            <a:endParaRPr lang="en-US" sz="1400" dirty="0" smtClean="0"/>
          </a:p>
          <a:p>
            <a:r>
              <a:rPr lang="en-US" sz="2000" b="1" dirty="0" smtClean="0"/>
              <a:t>adjustment of a measuring system</a:t>
            </a:r>
            <a:r>
              <a:rPr lang="en-US" sz="2000" dirty="0" smtClean="0"/>
              <a:t> : adjustment </a:t>
            </a:r>
            <a:r>
              <a:rPr lang="en-US" sz="2000" dirty="0"/>
              <a:t>set of operations carried out on a measuring system so that it provides prescribed indications corresponding to given values of a quantity to be measured </a:t>
            </a:r>
            <a:endParaRPr lang="en-US" sz="2000" dirty="0" smtClean="0"/>
          </a:p>
          <a:p>
            <a:pPr lvl="1"/>
            <a:r>
              <a:rPr lang="en-US" sz="1600" dirty="0" smtClean="0"/>
              <a:t>NOTE </a:t>
            </a:r>
            <a:r>
              <a:rPr lang="en-US" sz="1600" dirty="0"/>
              <a:t>1 Types of adjustment of a measuring system include zero adjustment of a measuring system, offset adjustment, and span adjustment (sometimes called gain adjustment). </a:t>
            </a:r>
            <a:endParaRPr lang="en-US" sz="1600" dirty="0" smtClean="0"/>
          </a:p>
          <a:p>
            <a:pPr lvl="1"/>
            <a:r>
              <a:rPr lang="en-US" sz="1600" dirty="0" smtClean="0"/>
              <a:t>NOTE </a:t>
            </a:r>
            <a:r>
              <a:rPr lang="en-US" sz="1600" dirty="0"/>
              <a:t>2 Adjustment of a measuring system should not be confused with calibration, which is a prerequisite for adjustment.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228600"/>
            <a:ext cx="7391400" cy="609600"/>
          </a:xfrm>
          <a:prstGeom prst="rect">
            <a:avLst/>
          </a:prstGeom>
          <a:solidFill>
            <a:srgbClr val="CCEC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600" dirty="0" smtClean="0"/>
              <a:t>A WMO perspective of GSICS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419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H" dirty="0" smtClean="0"/>
              <a:t>GSICS </a:t>
            </a:r>
            <a:r>
              <a:rPr lang="fr-CH" dirty="0" err="1" smtClean="0"/>
              <a:t>Executive</a:t>
            </a:r>
            <a:r>
              <a:rPr lang="fr-CH" dirty="0" smtClean="0"/>
              <a:t> Panel </a:t>
            </a:r>
            <a:r>
              <a:rPr lang="fr-CH" dirty="0"/>
              <a:t>guidance </a:t>
            </a:r>
            <a:r>
              <a:rPr lang="fr-CH" dirty="0" smtClean="0"/>
              <a:t>to move to </a:t>
            </a:r>
            <a:r>
              <a:rPr lang="fr-CH" dirty="0" err="1" smtClean="0"/>
              <a:t>operational</a:t>
            </a:r>
            <a:r>
              <a:rPr lang="fr-CH" dirty="0" smtClean="0"/>
              <a:t> </a:t>
            </a:r>
            <a:r>
              <a:rPr lang="fr-CH" dirty="0" err="1" smtClean="0"/>
              <a:t>status</a:t>
            </a:r>
            <a:endParaRPr lang="fr-CH" dirty="0" smtClean="0"/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do more/</a:t>
            </a:r>
            <a:r>
              <a:rPr lang="fr-CH" dirty="0" err="1" smtClean="0"/>
              <a:t>better</a:t>
            </a:r>
            <a:r>
              <a:rPr lang="fr-CH" dirty="0" smtClean="0"/>
              <a:t> to </a:t>
            </a:r>
            <a:r>
              <a:rPr lang="fr-CH" dirty="0" err="1" smtClean="0"/>
              <a:t>make</a:t>
            </a:r>
            <a:r>
              <a:rPr lang="fr-CH" dirty="0" smtClean="0"/>
              <a:t> GSICS </a:t>
            </a:r>
            <a:r>
              <a:rPr lang="fr-CH" dirty="0" err="1" smtClean="0"/>
              <a:t>fully</a:t>
            </a:r>
            <a:r>
              <a:rPr lang="fr-CH" dirty="0" smtClean="0"/>
              <a:t> </a:t>
            </a:r>
            <a:r>
              <a:rPr lang="fr-CH" dirty="0" err="1" smtClean="0"/>
              <a:t>operational</a:t>
            </a:r>
            <a:r>
              <a:rPr lang="fr-CH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Recognizing</a:t>
            </a:r>
            <a:r>
              <a:rPr lang="fr-CH" dirty="0" smtClean="0"/>
              <a:t> GSICS as </a:t>
            </a:r>
            <a:r>
              <a:rPr lang="fr-CH" dirty="0" smtClean="0"/>
              <a:t>part of WIGOS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 smtClean="0"/>
              <a:t>GSICS in the Architecture for </a:t>
            </a:r>
            <a:r>
              <a:rPr lang="fr-CH" dirty="0" err="1" smtClean="0"/>
              <a:t>Climate</a:t>
            </a:r>
            <a:r>
              <a:rPr lang="fr-CH" dirty="0" smtClean="0"/>
              <a:t> Monitoring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endParaRPr lang="fr-CH" dirty="0" smtClean="0"/>
          </a:p>
          <a:p>
            <a:pPr marL="457200" indent="-457200">
              <a:buFont typeface="+mj-lt"/>
              <a:buAutoNum type="arabicPeriod"/>
            </a:pPr>
            <a:r>
              <a:rPr lang="fr-CH" dirty="0" err="1" smtClean="0"/>
              <a:t>Renaming</a:t>
            </a:r>
            <a:r>
              <a:rPr lang="fr-CH" dirty="0" smtClean="0"/>
              <a:t> GSICS ?</a:t>
            </a:r>
          </a:p>
          <a:p>
            <a:pPr marL="0" indent="0">
              <a:buNone/>
            </a:pPr>
            <a:endParaRPr lang="fr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6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328613"/>
            <a:ext cx="8335962" cy="66198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sz="3600" dirty="0" smtClean="0"/>
              <a:t>1. GSICS </a:t>
            </a:r>
            <a:r>
              <a:rPr lang="fr-CH" sz="3600" dirty="0" err="1"/>
              <a:t>Executive</a:t>
            </a:r>
            <a:r>
              <a:rPr lang="fr-CH" sz="3600" dirty="0"/>
              <a:t> </a:t>
            </a:r>
            <a:r>
              <a:rPr lang="fr-CH" sz="3600" dirty="0" smtClean="0"/>
              <a:t>Panel guidance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648200"/>
          </a:xfrm>
        </p:spPr>
        <p:txBody>
          <a:bodyPr/>
          <a:lstStyle/>
          <a:p>
            <a:r>
              <a:rPr lang="fr-CH" dirty="0" err="1" smtClean="0"/>
              <a:t>Established</a:t>
            </a:r>
            <a:r>
              <a:rPr lang="fr-CH" dirty="0" smtClean="0"/>
              <a:t> GRWG, GDWG, GCC 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ToRs</a:t>
            </a:r>
            <a:endParaRPr lang="fr-CH" dirty="0" smtClean="0"/>
          </a:p>
          <a:p>
            <a:r>
              <a:rPr lang="fr-CH" dirty="0" err="1" smtClean="0"/>
              <a:t>Nominated</a:t>
            </a:r>
            <a:r>
              <a:rPr lang="fr-CH" dirty="0" smtClean="0"/>
              <a:t> WG Chairs</a:t>
            </a:r>
          </a:p>
          <a:p>
            <a:r>
              <a:rPr lang="fr-CH" dirty="0" err="1"/>
              <a:t>Defines</a:t>
            </a:r>
            <a:r>
              <a:rPr lang="fr-CH" dirty="0"/>
              <a:t> </a:t>
            </a:r>
            <a:r>
              <a:rPr lang="fr-CH" dirty="0" err="1" smtClean="0"/>
              <a:t>aims</a:t>
            </a:r>
            <a:r>
              <a:rPr lang="fr-CH" dirty="0" smtClean="0"/>
              <a:t> and scope </a:t>
            </a:r>
            <a:r>
              <a:rPr lang="fr-CH" dirty="0"/>
              <a:t>of GSICS:  Vision of GSICS</a:t>
            </a:r>
          </a:p>
          <a:p>
            <a:r>
              <a:rPr lang="fr-CH" dirty="0" err="1" smtClean="0"/>
              <a:t>Approves</a:t>
            </a:r>
            <a:r>
              <a:rPr lang="fr-CH" dirty="0" smtClean="0"/>
              <a:t> </a:t>
            </a:r>
            <a:r>
              <a:rPr lang="fr-CH" dirty="0" err="1" smtClean="0"/>
              <a:t>procedures</a:t>
            </a:r>
            <a:r>
              <a:rPr lang="fr-CH" dirty="0" smtClean="0"/>
              <a:t> (GPPA)</a:t>
            </a:r>
          </a:p>
          <a:p>
            <a:r>
              <a:rPr lang="fr-CH" dirty="0" err="1" smtClean="0"/>
              <a:t>Approves</a:t>
            </a:r>
            <a:r>
              <a:rPr lang="fr-CH" dirty="0" smtClean="0"/>
              <a:t> new </a:t>
            </a:r>
            <a:r>
              <a:rPr lang="fr-CH" dirty="0" err="1" smtClean="0"/>
              <a:t>products</a:t>
            </a:r>
            <a:r>
              <a:rPr lang="fr-CH" dirty="0" smtClean="0"/>
              <a:t> </a:t>
            </a:r>
            <a:r>
              <a:rPr lang="fr-CH" dirty="0" err="1" smtClean="0"/>
              <a:t>compliant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scope and </a:t>
            </a:r>
            <a:r>
              <a:rPr lang="fr-CH" dirty="0" err="1" smtClean="0"/>
              <a:t>procedure</a:t>
            </a:r>
            <a:endParaRPr lang="fr-CH" dirty="0" smtClean="0"/>
          </a:p>
          <a:p>
            <a:r>
              <a:rPr lang="fr-CH" dirty="0" err="1" smtClean="0"/>
              <a:t>Endorses</a:t>
            </a:r>
            <a:r>
              <a:rPr lang="fr-CH" dirty="0" smtClean="0"/>
              <a:t> </a:t>
            </a:r>
            <a:r>
              <a:rPr lang="fr-CH" dirty="0" err="1"/>
              <a:t>work</a:t>
            </a:r>
            <a:r>
              <a:rPr lang="fr-CH" dirty="0"/>
              <a:t> </a:t>
            </a:r>
            <a:r>
              <a:rPr lang="fr-CH" dirty="0" smtClean="0"/>
              <a:t>plans </a:t>
            </a:r>
            <a:r>
              <a:rPr lang="fr-CH" dirty="0" err="1" smtClean="0"/>
              <a:t>including</a:t>
            </a:r>
            <a:r>
              <a:rPr lang="fr-CH" dirty="0" smtClean="0"/>
              <a:t> </a:t>
            </a:r>
            <a:br>
              <a:rPr lang="fr-CH" dirty="0" smtClean="0"/>
            </a:br>
            <a:r>
              <a:rPr lang="fr-CH" dirty="0" smtClean="0"/>
              <a:t>user </a:t>
            </a:r>
            <a:r>
              <a:rPr lang="fr-CH" dirty="0" err="1" smtClean="0"/>
              <a:t>outreach</a:t>
            </a:r>
            <a:r>
              <a:rPr lang="fr-CH" dirty="0" smtClean="0"/>
              <a:t> </a:t>
            </a:r>
            <a:r>
              <a:rPr lang="fr-CH" dirty="0" err="1" smtClean="0"/>
              <a:t>activities</a:t>
            </a:r>
            <a:r>
              <a:rPr lang="fr-CH" dirty="0" smtClean="0"/>
              <a:t> (</a:t>
            </a:r>
            <a:r>
              <a:rPr lang="fr-CH" dirty="0" err="1" smtClean="0"/>
              <a:t>Quarterly</a:t>
            </a:r>
            <a:r>
              <a:rPr lang="fr-CH" dirty="0" smtClean="0"/>
              <a:t>, workshop, publication)</a:t>
            </a:r>
          </a:p>
          <a:p>
            <a:r>
              <a:rPr lang="fr-CH" dirty="0" err="1" smtClean="0"/>
              <a:t>Stressed</a:t>
            </a:r>
            <a:r>
              <a:rPr lang="fr-CH" dirty="0" smtClean="0"/>
              <a:t> the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i="1" dirty="0" err="1" smtClean="0"/>
              <a:t>bring</a:t>
            </a:r>
            <a:r>
              <a:rPr lang="fr-CH" i="1" dirty="0" smtClean="0"/>
              <a:t> GSICS </a:t>
            </a:r>
            <a:r>
              <a:rPr lang="fr-CH" i="1" dirty="0" err="1" smtClean="0"/>
              <a:t>products</a:t>
            </a:r>
            <a:r>
              <a:rPr lang="fr-CH" i="1" dirty="0" smtClean="0"/>
              <a:t> to </a:t>
            </a:r>
            <a:r>
              <a:rPr lang="fr-CH" i="1" dirty="0" err="1" smtClean="0"/>
              <a:t>operational</a:t>
            </a:r>
            <a:r>
              <a:rPr lang="fr-CH" i="1" dirty="0" smtClean="0"/>
              <a:t> </a:t>
            </a:r>
            <a:r>
              <a:rPr lang="fr-CH" i="1" dirty="0" err="1" smtClean="0"/>
              <a:t>status</a:t>
            </a:r>
            <a:endParaRPr lang="fr-CH" i="1" dirty="0" smtClean="0"/>
          </a:p>
          <a:p>
            <a:pPr marL="0" indent="0">
              <a:buNone/>
            </a:pPr>
            <a:endParaRPr lang="fr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89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dirty="0" smtClean="0"/>
              <a:t>In the Vision…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GB" sz="2000" dirty="0"/>
              <a:t>The aim of </a:t>
            </a:r>
            <a:r>
              <a:rPr lang="en-GB" sz="2000" dirty="0" smtClean="0"/>
              <a:t>GSICS </a:t>
            </a:r>
            <a:r>
              <a:rPr lang="en-GB" sz="2000" dirty="0"/>
              <a:t>is </a:t>
            </a:r>
            <a:r>
              <a:rPr lang="en-GB" sz="2000" b="1" dirty="0"/>
              <a:t>to organize the production of satellite inter-calibration information</a:t>
            </a:r>
            <a:r>
              <a:rPr lang="en-GB" sz="2000" dirty="0"/>
              <a:t> to enable improved and consistent accuracy among space-based observations worldwide for climate monitoring, weather forecasting, and environmental applications</a:t>
            </a:r>
            <a:r>
              <a:rPr lang="en-GB" sz="20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66"/>
                </a:solidFill>
              </a:rPr>
              <a:t>satellite operators and science teams collaborate to define, implement and share community-agreed best practices, standards, procedures and </a:t>
            </a:r>
            <a:r>
              <a:rPr lang="en-GB" sz="1800" dirty="0" smtClean="0">
                <a:solidFill>
                  <a:srgbClr val="000066"/>
                </a:solidFill>
              </a:rPr>
              <a:t>tools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0066"/>
                </a:solidFill>
              </a:rPr>
              <a:t>users can </a:t>
            </a:r>
            <a:r>
              <a:rPr lang="en-GB" sz="1800" dirty="0">
                <a:solidFill>
                  <a:srgbClr val="000066"/>
                </a:solidFill>
              </a:rPr>
              <a:t>monitor, improve and harmonize the calibration of instruments aboard operational </a:t>
            </a:r>
            <a:r>
              <a:rPr lang="en-GB" sz="1800" dirty="0" smtClean="0">
                <a:solidFill>
                  <a:srgbClr val="000066"/>
                </a:solidFill>
              </a:rPr>
              <a:t>GOS satellites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66"/>
                </a:solidFill>
              </a:rPr>
              <a:t>Focus on </a:t>
            </a:r>
            <a:r>
              <a:rPr lang="en-GB" sz="1800" dirty="0">
                <a:solidFill>
                  <a:srgbClr val="000066"/>
                </a:solidFill>
              </a:rPr>
              <a:t>the systematic generation of on-orbit inter-calibration information </a:t>
            </a:r>
            <a:r>
              <a:rPr lang="en-US" sz="1800" dirty="0">
                <a:solidFill>
                  <a:srgbClr val="000066"/>
                </a:solidFill>
              </a:rPr>
              <a:t>to correct the individual calibration of Level 1 satellite </a:t>
            </a:r>
            <a:r>
              <a:rPr lang="en-US" sz="1800" dirty="0">
                <a:solidFill>
                  <a:srgbClr val="000066"/>
                </a:solidFill>
              </a:rPr>
              <a:t>data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CH" sz="1800" dirty="0">
                <a:solidFill>
                  <a:srgbClr val="000066"/>
                </a:solidFill>
              </a:rPr>
              <a:t>As part of a </a:t>
            </a:r>
            <a:r>
              <a:rPr lang="fr-CH" sz="1800" dirty="0" err="1">
                <a:solidFill>
                  <a:srgbClr val="000066"/>
                </a:solidFill>
              </a:rPr>
              <a:t>comprehensive</a:t>
            </a:r>
            <a:r>
              <a:rPr lang="fr-CH" sz="1800" dirty="0">
                <a:solidFill>
                  <a:srgbClr val="000066"/>
                </a:solidFill>
              </a:rPr>
              <a:t> calibration </a:t>
            </a:r>
            <a:r>
              <a:rPr lang="fr-CH" sz="1800" dirty="0" err="1">
                <a:solidFill>
                  <a:srgbClr val="000066"/>
                </a:solidFill>
              </a:rPr>
              <a:t>strategy</a:t>
            </a:r>
            <a:r>
              <a:rPr lang="fr-CH" sz="1800" dirty="0">
                <a:solidFill>
                  <a:srgbClr val="000066"/>
                </a:solidFill>
              </a:rPr>
              <a:t> </a:t>
            </a:r>
            <a:r>
              <a:rPr lang="fr-CH" sz="1800" dirty="0" err="1">
                <a:solidFill>
                  <a:srgbClr val="000066"/>
                </a:solidFill>
              </a:rPr>
              <a:t>with</a:t>
            </a:r>
            <a:r>
              <a:rPr lang="fr-CH" sz="1800" dirty="0">
                <a:solidFill>
                  <a:srgbClr val="000066"/>
                </a:solidFill>
              </a:rPr>
              <a:t> relevant </a:t>
            </a:r>
            <a:r>
              <a:rPr lang="fr-CH" sz="1800" dirty="0" err="1">
                <a:solidFill>
                  <a:srgbClr val="000066"/>
                </a:solidFill>
              </a:rPr>
              <a:t>partners</a:t>
            </a:r>
            <a:endParaRPr lang="fr-CH" sz="1800" dirty="0">
              <a:solidFill>
                <a:srgbClr val="00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GSIGS Working Groups, 16-20 March 2015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89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sz="3600" dirty="0" err="1"/>
              <a:t>Becoming</a:t>
            </a:r>
            <a:r>
              <a:rPr lang="fr-CH" sz="3600" dirty="0"/>
              <a:t> </a:t>
            </a:r>
            <a:r>
              <a:rPr lang="fr-CH" sz="3600" dirty="0" err="1"/>
              <a:t>fully</a:t>
            </a:r>
            <a:r>
              <a:rPr lang="fr-CH" sz="3600" dirty="0"/>
              <a:t> </a:t>
            </a:r>
            <a:r>
              <a:rPr lang="fr-CH" sz="3600" dirty="0" err="1"/>
              <a:t>operational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fr-CH" dirty="0" smtClean="0"/>
              <a:t>Routine </a:t>
            </a:r>
            <a:r>
              <a:rPr lang="fr-CH" dirty="0" err="1" smtClean="0"/>
              <a:t>near</a:t>
            </a:r>
            <a:r>
              <a:rPr lang="fr-CH" dirty="0" smtClean="0"/>
              <a:t>-real time production of </a:t>
            </a:r>
            <a:r>
              <a:rPr lang="fr-CH" dirty="0" err="1" smtClean="0"/>
              <a:t>validated</a:t>
            </a:r>
            <a:r>
              <a:rPr lang="fr-CH" dirty="0" smtClean="0"/>
              <a:t> inter-calibration corrections</a:t>
            </a:r>
          </a:p>
          <a:p>
            <a:r>
              <a:rPr lang="fr-CH" dirty="0" smtClean="0"/>
              <a:t>User </a:t>
            </a:r>
            <a:r>
              <a:rPr lang="fr-CH" dirty="0" err="1" smtClean="0"/>
              <a:t>take</a:t>
            </a:r>
            <a:r>
              <a:rPr lang="fr-CH" dirty="0" smtClean="0"/>
              <a:t> up: </a:t>
            </a:r>
          </a:p>
          <a:p>
            <a:pPr lvl="1"/>
            <a:r>
              <a:rPr lang="fr-CH" dirty="0" smtClean="0"/>
              <a:t>Catalogue</a:t>
            </a:r>
          </a:p>
          <a:p>
            <a:pPr lvl="1"/>
            <a:r>
              <a:rPr lang="fr-CH" dirty="0" err="1" smtClean="0"/>
              <a:t>Outreach</a:t>
            </a:r>
            <a:r>
              <a:rPr lang="fr-CH" dirty="0" smtClean="0"/>
              <a:t> </a:t>
            </a:r>
            <a:r>
              <a:rPr lang="fr-CH" dirty="0" err="1" smtClean="0"/>
              <a:t>activities</a:t>
            </a:r>
            <a:endParaRPr lang="fr-CH" dirty="0" smtClean="0"/>
          </a:p>
          <a:p>
            <a:r>
              <a:rPr lang="fr-CH" dirty="0" smtClean="0"/>
              <a:t>GSICS </a:t>
            </a:r>
            <a:r>
              <a:rPr lang="fr-CH" dirty="0" err="1" smtClean="0"/>
              <a:t>mentioned</a:t>
            </a:r>
            <a:r>
              <a:rPr lang="fr-CH" dirty="0" smtClean="0"/>
              <a:t> in the </a:t>
            </a:r>
            <a:r>
              <a:rPr lang="fr-CH" dirty="0" err="1" smtClean="0"/>
              <a:t>Manual</a:t>
            </a:r>
            <a:r>
              <a:rPr lang="fr-CH" dirty="0" smtClean="0"/>
              <a:t> in WIGOS</a:t>
            </a:r>
            <a:br>
              <a:rPr lang="fr-CH" dirty="0" smtClean="0"/>
            </a:br>
            <a:r>
              <a:rPr lang="fr-CH" dirty="0" smtClean="0"/>
              <a:t>(WMO Integrated Global </a:t>
            </a:r>
            <a:r>
              <a:rPr lang="fr-CH" dirty="0" err="1" smtClean="0"/>
              <a:t>Observing</a:t>
            </a:r>
            <a:r>
              <a:rPr lang="fr-CH" dirty="0" smtClean="0"/>
              <a:t> </a:t>
            </a:r>
            <a:r>
              <a:rPr lang="fr-CH" dirty="0" err="1" smtClean="0"/>
              <a:t>Systems</a:t>
            </a:r>
            <a:r>
              <a:rPr lang="fr-CH" dirty="0" smtClean="0"/>
              <a:t>)</a:t>
            </a:r>
          </a:p>
          <a:p>
            <a:pPr marL="457200" lvl="1" indent="0">
              <a:buNone/>
            </a:pPr>
            <a:endParaRPr lang="fr-CH" dirty="0"/>
          </a:p>
          <a:p>
            <a:endParaRPr lang="fr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44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sz="3600" dirty="0" smtClean="0"/>
              <a:t>Calibration in the </a:t>
            </a:r>
            <a:r>
              <a:rPr lang="fr-CH" sz="3600" dirty="0" err="1" smtClean="0"/>
              <a:t>Manual</a:t>
            </a:r>
            <a:r>
              <a:rPr lang="fr-CH" sz="3600" dirty="0" smtClean="0"/>
              <a:t> on WIGOS</a:t>
            </a:r>
            <a:endParaRPr lang="fr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105399"/>
          </a:xfrm>
        </p:spPr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4.3.1</a:t>
            </a:r>
            <a:r>
              <a:rPr lang="en-GB" sz="1600" b="1" dirty="0"/>
              <a:t>	Calibration and Traceability</a:t>
            </a:r>
            <a:endParaRPr lang="en-US" sz="1600" dirty="0"/>
          </a:p>
          <a:p>
            <a:pPr marL="0" indent="0">
              <a:buNone/>
            </a:pPr>
            <a:r>
              <a:rPr lang="en-GB" sz="1800" dirty="0" smtClean="0"/>
              <a:t>4.3.1.1 Satellite </a:t>
            </a:r>
            <a:r>
              <a:rPr lang="en-GB" sz="1800" dirty="0"/>
              <a:t>operators shall perform a detailed instrument characterization before launch. </a:t>
            </a:r>
            <a:endParaRPr lang="en-US" sz="1800" dirty="0"/>
          </a:p>
          <a:p>
            <a:pPr marL="0" indent="0">
              <a:buNone/>
            </a:pPr>
            <a:r>
              <a:rPr lang="en-GB" sz="1600" dirty="0"/>
              <a:t>Note: Members must strive to follow the pre-launch instrument characterization guidelines recommended by the </a:t>
            </a:r>
            <a:r>
              <a:rPr lang="en-GB" sz="1600" b="1" dirty="0"/>
              <a:t>Global Space-based Inter-calibration System</a:t>
            </a:r>
            <a:r>
              <a:rPr lang="en-GB" sz="1600" dirty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GB" sz="1800" dirty="0"/>
              <a:t>4.3.1.2 After launch, satellite operators shall calibrate all instruments on a routine basis against reference instruments or calibration targets.</a:t>
            </a:r>
            <a:endParaRPr lang="en-US" sz="1800" dirty="0"/>
          </a:p>
          <a:p>
            <a:pPr marL="0" indent="0">
              <a:buNone/>
            </a:pPr>
            <a:r>
              <a:rPr lang="en-GB" sz="1600" dirty="0"/>
              <a:t>Note 1: Advantage should be taken of satellite collocation to perform on-orbit instrument </a:t>
            </a:r>
            <a:r>
              <a:rPr lang="en-GB" sz="1600" dirty="0" err="1"/>
              <a:t>intercomparison</a:t>
            </a:r>
            <a:r>
              <a:rPr lang="en-GB" sz="1600" dirty="0"/>
              <a:t> and calibration.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Note 2: Calibration must be done in accordance with established and documented methodologies by the </a:t>
            </a:r>
            <a:r>
              <a:rPr lang="en-GB" sz="1600" b="1" dirty="0"/>
              <a:t>Global Space-based Inter-calibration System </a:t>
            </a:r>
            <a:r>
              <a:rPr lang="en-GB" sz="1600" dirty="0"/>
              <a:t>and the CEOS Working Group on Calibration and Validation.</a:t>
            </a:r>
            <a:endParaRPr lang="en-US" sz="1600" dirty="0"/>
          </a:p>
          <a:p>
            <a:pPr marL="0" indent="0">
              <a:buNone/>
            </a:pPr>
            <a:r>
              <a:rPr lang="en-GB" sz="1800" dirty="0"/>
              <a:t>4.3.1.3	Satellite operators shall ensure traceability to SI according to international approved standards</a:t>
            </a:r>
            <a:r>
              <a:rPr lang="en-GB" sz="1600" dirty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GB" sz="1600" dirty="0"/>
              <a:t>Note: The Implementation Plan for the Global Climate Observing System (WMO/TD-No. 1253) calls for sustained measurement of key variables from space traceable to reference standards, and recommends implementing and evaluating a satellite climate calibration mission.</a:t>
            </a:r>
            <a:endParaRPr lang="en-US" sz="1600" dirty="0"/>
          </a:p>
          <a:p>
            <a:pPr marL="0" indent="0">
              <a:buNone/>
            </a:pPr>
            <a:r>
              <a:rPr lang="en-GB" sz="1800" dirty="0"/>
              <a:t>4.3.1.4	To ensure traceability to SI, satellite operators shall define a range of ground-based reference targets for calibration purposes.</a:t>
            </a:r>
            <a:endParaRPr lang="en-US" sz="1800" dirty="0"/>
          </a:p>
          <a:p>
            <a:endParaRPr lang="fr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195263"/>
            <a:ext cx="8335962" cy="87153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sz="2800" dirty="0" smtClean="0"/>
              <a:t>2. </a:t>
            </a:r>
            <a:r>
              <a:rPr lang="fr-CH" sz="2800" dirty="0" err="1" smtClean="0"/>
              <a:t>What</a:t>
            </a:r>
            <a:r>
              <a:rPr lang="fr-CH" sz="2800" dirty="0" smtClean="0"/>
              <a:t> </a:t>
            </a:r>
            <a:r>
              <a:rPr lang="fr-CH" sz="2800" dirty="0" err="1"/>
              <a:t>can</a:t>
            </a:r>
            <a:r>
              <a:rPr lang="fr-CH" sz="2800" dirty="0"/>
              <a:t> </a:t>
            </a:r>
            <a:r>
              <a:rPr lang="fr-CH" sz="2800" dirty="0" err="1"/>
              <a:t>we</a:t>
            </a:r>
            <a:r>
              <a:rPr lang="fr-CH" sz="2800" dirty="0"/>
              <a:t> do </a:t>
            </a:r>
            <a:r>
              <a:rPr lang="fr-CH" sz="2800" dirty="0" smtClean="0"/>
              <a:t>to </a:t>
            </a:r>
            <a:r>
              <a:rPr lang="fr-CH" sz="2800" dirty="0" err="1" smtClean="0"/>
              <a:t>make</a:t>
            </a:r>
            <a:r>
              <a:rPr lang="fr-CH" sz="2800" dirty="0" smtClean="0"/>
              <a:t> GSICS </a:t>
            </a:r>
            <a:r>
              <a:rPr lang="fr-CH" sz="2800" dirty="0" err="1" smtClean="0"/>
              <a:t>fully</a:t>
            </a:r>
            <a:r>
              <a:rPr lang="fr-CH" sz="2800" dirty="0" smtClean="0"/>
              <a:t> </a:t>
            </a:r>
            <a:r>
              <a:rPr lang="fr-CH" sz="2800" dirty="0" err="1" smtClean="0"/>
              <a:t>operational</a:t>
            </a:r>
            <a:r>
              <a:rPr lang="fr-CH" sz="2800" dirty="0" smtClean="0"/>
              <a:t>?</a:t>
            </a:r>
            <a:endParaRPr lang="fr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fr-CH" dirty="0" err="1" smtClean="0"/>
              <a:t>Systematic</a:t>
            </a:r>
            <a:r>
              <a:rPr lang="fr-CH" dirty="0" smtClean="0"/>
              <a:t> </a:t>
            </a:r>
            <a:r>
              <a:rPr lang="fr-CH" dirty="0" err="1" smtClean="0"/>
              <a:t>availability</a:t>
            </a:r>
            <a:r>
              <a:rPr lang="fr-CH" dirty="0" smtClean="0"/>
              <a:t> of GSICS-</a:t>
            </a:r>
            <a:r>
              <a:rPr lang="fr-CH" dirty="0" err="1" smtClean="0"/>
              <a:t>corrected</a:t>
            </a:r>
            <a:r>
              <a:rPr lang="fr-CH" dirty="0" smtClean="0"/>
              <a:t> calibration information </a:t>
            </a:r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Level</a:t>
            </a:r>
            <a:r>
              <a:rPr lang="fr-CH" dirty="0" smtClean="0"/>
              <a:t> 1 data</a:t>
            </a:r>
          </a:p>
          <a:p>
            <a:r>
              <a:rPr lang="fr-CH" dirty="0" smtClean="0"/>
              <a:t>GSICS as an </a:t>
            </a:r>
            <a:r>
              <a:rPr lang="fr-CH" dirty="0" err="1" smtClean="0"/>
              <a:t>element</a:t>
            </a:r>
            <a:r>
              <a:rPr lang="fr-CH" dirty="0" smtClean="0"/>
              <a:t> of WIGOS</a:t>
            </a:r>
          </a:p>
          <a:p>
            <a:r>
              <a:rPr lang="fr-CH" dirty="0" smtClean="0"/>
              <a:t>GSICS </a:t>
            </a:r>
            <a:r>
              <a:rPr lang="fr-CH" dirty="0"/>
              <a:t>as an </a:t>
            </a:r>
            <a:r>
              <a:rPr lang="fr-CH" dirty="0" err="1"/>
              <a:t>element</a:t>
            </a:r>
            <a:r>
              <a:rPr lang="fr-CH" dirty="0"/>
              <a:t> of </a:t>
            </a:r>
            <a:r>
              <a:rPr lang="fr-CH" dirty="0" smtClean="0"/>
              <a:t>Architecture for </a:t>
            </a:r>
            <a:r>
              <a:rPr lang="fr-CH" dirty="0" err="1" smtClean="0"/>
              <a:t>Climate</a:t>
            </a:r>
            <a:r>
              <a:rPr lang="fr-CH" dirty="0" smtClean="0"/>
              <a:t> Monitoring</a:t>
            </a:r>
            <a:endParaRPr lang="fr-CH" dirty="0"/>
          </a:p>
          <a:p>
            <a:pPr marL="457200" lvl="1" indent="0">
              <a:buNone/>
            </a:pPr>
            <a:endParaRPr lang="fr-CH" dirty="0"/>
          </a:p>
          <a:p>
            <a:endParaRPr lang="fr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43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5263"/>
            <a:ext cx="8610600" cy="66198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dirty="0" smtClean="0"/>
              <a:t>3. Can GSICS </a:t>
            </a:r>
            <a:r>
              <a:rPr lang="fr-CH" dirty="0" err="1" smtClean="0"/>
              <a:t>be</a:t>
            </a:r>
            <a:r>
              <a:rPr lang="fr-CH" dirty="0"/>
              <a:t> </a:t>
            </a:r>
            <a:r>
              <a:rPr lang="fr-CH" dirty="0" err="1" smtClean="0"/>
              <a:t>recognized</a:t>
            </a:r>
            <a:r>
              <a:rPr lang="fr-CH" dirty="0" smtClean="0"/>
              <a:t> as </a:t>
            </a:r>
            <a:r>
              <a:rPr lang="fr-CH" dirty="0" err="1" smtClean="0"/>
              <a:t>element</a:t>
            </a:r>
            <a:r>
              <a:rPr lang="fr-CH" dirty="0" smtClean="0"/>
              <a:t> of WIGOS ?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r>
              <a:rPr lang="fr-CH" dirty="0"/>
              <a:t>GSICS in the future WIGOS Architecture</a:t>
            </a:r>
          </a:p>
          <a:p>
            <a:pPr lvl="1"/>
            <a:r>
              <a:rPr lang="fr-CH" dirty="0" err="1"/>
              <a:t>should</a:t>
            </a:r>
            <a:r>
              <a:rPr lang="fr-CH" dirty="0"/>
              <a:t> </a:t>
            </a:r>
            <a:r>
              <a:rPr lang="fr-CH" dirty="0" err="1"/>
              <a:t>describe</a:t>
            </a:r>
            <a:r>
              <a:rPr lang="fr-CH" dirty="0"/>
              <a:t> GSICS </a:t>
            </a:r>
            <a:r>
              <a:rPr lang="fr-CH" dirty="0" err="1"/>
              <a:t>functions</a:t>
            </a:r>
            <a:r>
              <a:rPr lang="fr-CH" dirty="0"/>
              <a:t> </a:t>
            </a:r>
            <a:r>
              <a:rPr lang="fr-CH" dirty="0" err="1"/>
              <a:t>besides</a:t>
            </a:r>
            <a:r>
              <a:rPr lang="fr-CH" dirty="0"/>
              <a:t> </a:t>
            </a:r>
            <a:r>
              <a:rPr lang="fr-CH" dirty="0" err="1"/>
              <a:t>other</a:t>
            </a:r>
            <a:r>
              <a:rPr lang="fr-CH" dirty="0"/>
              <a:t> key WIGOS </a:t>
            </a:r>
            <a:r>
              <a:rPr lang="fr-CH" dirty="0" err="1"/>
              <a:t>functions</a:t>
            </a:r>
            <a:r>
              <a:rPr lang="fr-CH" dirty="0"/>
              <a:t> </a:t>
            </a:r>
            <a:r>
              <a:rPr lang="fr-CH" dirty="0" err="1"/>
              <a:t>such</a:t>
            </a:r>
            <a:r>
              <a:rPr lang="fr-CH" dirty="0"/>
              <a:t> as: </a:t>
            </a:r>
            <a:r>
              <a:rPr lang="fr-CH" dirty="0" err="1"/>
              <a:t>maintaining</a:t>
            </a:r>
            <a:r>
              <a:rPr lang="fr-CH" dirty="0"/>
              <a:t> </a:t>
            </a:r>
            <a:r>
              <a:rPr lang="fr-CH" dirty="0" err="1"/>
              <a:t>requirements</a:t>
            </a:r>
            <a:r>
              <a:rPr lang="fr-CH" dirty="0"/>
              <a:t>, observation monitoring, </a:t>
            </a:r>
            <a:r>
              <a:rPr lang="fr-CH" dirty="0" err="1"/>
              <a:t>populating</a:t>
            </a:r>
            <a:r>
              <a:rPr lang="fr-CH" dirty="0"/>
              <a:t> OSCAR.</a:t>
            </a:r>
          </a:p>
          <a:p>
            <a:r>
              <a:rPr lang="fr-CH" dirty="0" smtClean="0"/>
              <a:t>GSICS </a:t>
            </a:r>
            <a:r>
              <a:rPr lang="fr-CH" dirty="0"/>
              <a:t>to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addressed</a:t>
            </a:r>
            <a:r>
              <a:rPr lang="fr-CH" dirty="0"/>
              <a:t> by a </a:t>
            </a:r>
            <a:r>
              <a:rPr lang="fr-CH" dirty="0" err="1"/>
              <a:t>Chapter</a:t>
            </a:r>
            <a:r>
              <a:rPr lang="fr-CH" dirty="0"/>
              <a:t> in future Guide to WIGOS</a:t>
            </a:r>
          </a:p>
          <a:p>
            <a:pPr lvl="1"/>
            <a:r>
              <a:rPr lang="fr-CH" dirty="0" err="1" smtClean="0"/>
              <a:t>Need</a:t>
            </a:r>
            <a:r>
              <a:rPr lang="fr-CH" dirty="0" smtClean="0"/>
              <a:t> up-to-date description of scope, structure, main </a:t>
            </a:r>
            <a:r>
              <a:rPr lang="fr-CH" dirty="0" err="1" smtClean="0"/>
              <a:t>processes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included</a:t>
            </a:r>
            <a:r>
              <a:rPr lang="fr-CH" dirty="0" smtClean="0"/>
              <a:t> in WIGOS documentation</a:t>
            </a:r>
          </a:p>
          <a:p>
            <a:pPr lvl="1"/>
            <a:r>
              <a:rPr lang="fr-CH" dirty="0" smtClean="0"/>
              <a:t>Rewriting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on the GCOS Vision, </a:t>
            </a:r>
            <a:r>
              <a:rPr lang="fr-CH" dirty="0" err="1" smtClean="0"/>
              <a:t>existing</a:t>
            </a:r>
            <a:r>
              <a:rPr lang="fr-CH" dirty="0" smtClean="0"/>
              <a:t> </a:t>
            </a:r>
            <a:r>
              <a:rPr lang="fr-CH" dirty="0" err="1" smtClean="0"/>
              <a:t>ToRs</a:t>
            </a:r>
            <a:r>
              <a:rPr lang="fr-CH" dirty="0" smtClean="0"/>
              <a:t>, GPPA</a:t>
            </a:r>
          </a:p>
          <a:p>
            <a:pPr lvl="1"/>
            <a:r>
              <a:rPr lang="fr-CH" dirty="0" err="1" smtClean="0"/>
              <a:t>Role</a:t>
            </a:r>
            <a:r>
              <a:rPr lang="fr-CH" dirty="0" smtClean="0"/>
              <a:t> of user interaction: GSICS </a:t>
            </a:r>
            <a:r>
              <a:rPr lang="fr-CH" dirty="0" err="1" smtClean="0"/>
              <a:t>responds</a:t>
            </a:r>
            <a:r>
              <a:rPr lang="fr-CH" dirty="0" smtClean="0"/>
              <a:t> to </a:t>
            </a:r>
            <a:r>
              <a:rPr lang="fr-CH" dirty="0" err="1" smtClean="0"/>
              <a:t>users</a:t>
            </a:r>
            <a:r>
              <a:rPr lang="fr-CH" dirty="0" smtClean="0"/>
              <a:t>’ </a:t>
            </a:r>
            <a:r>
              <a:rPr lang="fr-CH" dirty="0" err="1" smtClean="0"/>
              <a:t>needs</a:t>
            </a:r>
            <a:endParaRPr lang="fr-CH" dirty="0" smtClean="0"/>
          </a:p>
          <a:p>
            <a:pPr lvl="1"/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submitted</a:t>
            </a:r>
            <a:r>
              <a:rPr lang="fr-CH" dirty="0" smtClean="0"/>
              <a:t> to </a:t>
            </a:r>
            <a:r>
              <a:rPr lang="fr-CH" dirty="0" err="1" smtClean="0"/>
              <a:t>endorsement</a:t>
            </a:r>
            <a:r>
              <a:rPr lang="fr-CH" dirty="0" smtClean="0"/>
              <a:t> by WMO </a:t>
            </a:r>
            <a:r>
              <a:rPr lang="fr-CH" dirty="0" err="1" smtClean="0"/>
              <a:t>Members</a:t>
            </a:r>
            <a:r>
              <a:rPr lang="fr-CH" dirty="0" smtClean="0"/>
              <a:t> at CBS</a:t>
            </a:r>
          </a:p>
          <a:p>
            <a:r>
              <a:rPr lang="fr-CH" dirty="0" smtClean="0"/>
              <a:t>Reference </a:t>
            </a:r>
            <a:r>
              <a:rPr lang="fr-CH" dirty="0" err="1" smtClean="0"/>
              <a:t>measurement</a:t>
            </a:r>
            <a:r>
              <a:rPr lang="fr-CH" dirty="0" smtClean="0"/>
              <a:t> standards (in </a:t>
            </a:r>
            <a:r>
              <a:rPr lang="fr-CH" dirty="0" err="1" smtClean="0"/>
              <a:t>orbit</a:t>
            </a:r>
            <a:r>
              <a:rPr lang="fr-CH" dirty="0" smtClean="0"/>
              <a:t>) </a:t>
            </a:r>
            <a:r>
              <a:rPr lang="fr-CH" dirty="0"/>
              <a:t>in the Vision of the future </a:t>
            </a:r>
            <a:r>
              <a:rPr lang="fr-CH" dirty="0" err="1"/>
              <a:t>space-based</a:t>
            </a:r>
            <a:r>
              <a:rPr lang="fr-CH" dirty="0"/>
              <a:t> component of WIGOS</a:t>
            </a:r>
          </a:p>
          <a:p>
            <a:pPr lvl="1"/>
            <a:r>
              <a:rPr lang="fr-CH" dirty="0" err="1"/>
              <a:t>Specify</a:t>
            </a:r>
            <a:r>
              <a:rPr lang="fr-CH" dirty="0"/>
              <a:t> </a:t>
            </a:r>
            <a:r>
              <a:rPr lang="fr-CH" dirty="0" err="1"/>
              <a:t>realistic</a:t>
            </a:r>
            <a:r>
              <a:rPr lang="fr-CH" dirty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for 2040</a:t>
            </a:r>
            <a:endParaRPr lang="fr-CH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58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" y="195263"/>
            <a:ext cx="8485187" cy="9477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CH" dirty="0" smtClean="0"/>
              <a:t>4. GSICS and the Architecture for </a:t>
            </a:r>
            <a:r>
              <a:rPr lang="fr-CH" dirty="0" err="1" smtClean="0"/>
              <a:t>Climate</a:t>
            </a:r>
            <a:r>
              <a:rPr lang="fr-CH" dirty="0" smtClean="0"/>
              <a:t> Monitoring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the </a:t>
            </a:r>
            <a:r>
              <a:rPr lang="fr-CH" dirty="0" err="1" smtClean="0"/>
              <a:t>Climate</a:t>
            </a:r>
            <a:r>
              <a:rPr lang="fr-CH" dirty="0" smtClean="0"/>
              <a:t> Architecture </a:t>
            </a:r>
            <a:r>
              <a:rPr lang="fr-CH" dirty="0" err="1" smtClean="0"/>
              <a:t>be</a:t>
            </a:r>
            <a:r>
              <a:rPr lang="fr-CH" dirty="0" smtClean="0"/>
              <a:t> ?</a:t>
            </a:r>
          </a:p>
          <a:p>
            <a:pPr lvl="1"/>
            <a:r>
              <a:rPr lang="fr-CH" dirty="0" smtClean="0"/>
              <a:t>Not a </a:t>
            </a:r>
            <a:r>
              <a:rPr lang="fr-CH" dirty="0" err="1" smtClean="0"/>
              <a:t>physically</a:t>
            </a:r>
            <a:r>
              <a:rPr lang="fr-CH" dirty="0" smtClean="0"/>
              <a:t> </a:t>
            </a:r>
            <a:r>
              <a:rPr lang="fr-CH" dirty="0" err="1" smtClean="0"/>
              <a:t>separated</a:t>
            </a:r>
            <a:r>
              <a:rPr lang="fr-CH" dirty="0" smtClean="0"/>
              <a:t> «</a:t>
            </a:r>
            <a:r>
              <a:rPr lang="fr-CH" dirty="0" err="1" smtClean="0"/>
              <a:t>climate</a:t>
            </a:r>
            <a:r>
              <a:rPr lang="fr-CH" dirty="0" smtClean="0"/>
              <a:t> monitoring constellation»</a:t>
            </a:r>
          </a:p>
          <a:p>
            <a:pPr lvl="1"/>
            <a:r>
              <a:rPr lang="fr-CH" dirty="0" smtClean="0"/>
              <a:t>A </a:t>
            </a:r>
            <a:r>
              <a:rPr lang="fr-CH" dirty="0" err="1" smtClean="0"/>
              <a:t>virtual</a:t>
            </a:r>
            <a:r>
              <a:rPr lang="fr-CH" dirty="0" smtClean="0"/>
              <a:t> constellation </a:t>
            </a:r>
            <a:r>
              <a:rPr lang="fr-CH" dirty="0" err="1" smtClean="0"/>
              <a:t>integrated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the WIGOS </a:t>
            </a:r>
            <a:r>
              <a:rPr lang="fr-CH" dirty="0" err="1" smtClean="0"/>
              <a:t>Space</a:t>
            </a:r>
            <a:r>
              <a:rPr lang="fr-CH" dirty="0" smtClean="0"/>
              <a:t> component </a:t>
            </a:r>
          </a:p>
          <a:p>
            <a:pPr lvl="1"/>
            <a:r>
              <a:rPr lang="fr-CH" dirty="0" smtClean="0"/>
              <a:t>The </a:t>
            </a:r>
            <a:r>
              <a:rPr lang="fr-CH" dirty="0" err="1" smtClean="0"/>
              <a:t>Climate</a:t>
            </a:r>
            <a:r>
              <a:rPr lang="fr-CH" dirty="0" smtClean="0"/>
              <a:t> Architecture </a:t>
            </a:r>
            <a:r>
              <a:rPr lang="fr-CH" dirty="0" err="1" smtClean="0"/>
              <a:t>would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composed</a:t>
            </a:r>
            <a:r>
              <a:rPr lang="fr-CH" dirty="0" smtClean="0"/>
              <a:t> of </a:t>
            </a:r>
            <a:r>
              <a:rPr lang="fr-CH" i="1" dirty="0" err="1" smtClean="0"/>
              <a:t>elements</a:t>
            </a:r>
            <a:r>
              <a:rPr lang="fr-CH" dirty="0" smtClean="0"/>
              <a:t> of the WIGOS </a:t>
            </a:r>
            <a:r>
              <a:rPr lang="fr-CH" dirty="0" err="1" smtClean="0"/>
              <a:t>space</a:t>
            </a:r>
            <a:r>
              <a:rPr lang="fr-CH" dirty="0" smtClean="0"/>
              <a:t> component  (</a:t>
            </a:r>
            <a:r>
              <a:rPr lang="fr-CH" dirty="0" err="1" smtClean="0"/>
              <a:t>climate</a:t>
            </a:r>
            <a:r>
              <a:rPr lang="fr-CH" dirty="0" smtClean="0"/>
              <a:t> relevant missions) and </a:t>
            </a:r>
            <a:r>
              <a:rPr lang="fr-CH" i="1" dirty="0" err="1" smtClean="0"/>
              <a:t>processes</a:t>
            </a:r>
            <a:r>
              <a:rPr lang="fr-CH" dirty="0" smtClean="0"/>
              <a:t> </a:t>
            </a:r>
            <a:r>
              <a:rPr lang="fr-CH" dirty="0" err="1" smtClean="0"/>
              <a:t>ensuring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usability</a:t>
            </a:r>
            <a:r>
              <a:rPr lang="fr-CH" dirty="0" smtClean="0"/>
              <a:t> for </a:t>
            </a:r>
            <a:r>
              <a:rPr lang="fr-CH" dirty="0" err="1" smtClean="0"/>
              <a:t>climate</a:t>
            </a:r>
            <a:r>
              <a:rPr lang="fr-CH" dirty="0" smtClean="0"/>
              <a:t> monitoring</a:t>
            </a:r>
          </a:p>
          <a:p>
            <a:r>
              <a:rPr lang="fr-CH" dirty="0" smtClean="0"/>
              <a:t>GSICS </a:t>
            </a:r>
            <a:r>
              <a:rPr lang="fr-CH" dirty="0" err="1" smtClean="0"/>
              <a:t>should</a:t>
            </a:r>
            <a:r>
              <a:rPr lang="fr-CH" dirty="0" smtClean="0"/>
              <a:t> document </a:t>
            </a:r>
            <a:r>
              <a:rPr lang="fr-CH" dirty="0" err="1" smtClean="0"/>
              <a:t>its</a:t>
            </a:r>
            <a:r>
              <a:rPr lang="fr-CH" dirty="0" smtClean="0"/>
              <a:t> key </a:t>
            </a:r>
            <a:r>
              <a:rPr lang="fr-CH" dirty="0" err="1" smtClean="0"/>
              <a:t>processes</a:t>
            </a:r>
            <a:r>
              <a:rPr lang="fr-CH" dirty="0" smtClean="0"/>
              <a:t> as a contribution to the </a:t>
            </a:r>
            <a:r>
              <a:rPr lang="fr-CH" i="1" dirty="0" smtClean="0"/>
              <a:t>Calibration</a:t>
            </a:r>
            <a:r>
              <a:rPr lang="fr-CH" dirty="0" smtClean="0"/>
              <a:t> </a:t>
            </a:r>
            <a:r>
              <a:rPr lang="fr-CH" dirty="0" err="1" smtClean="0"/>
              <a:t>function</a:t>
            </a:r>
            <a:r>
              <a:rPr lang="fr-CH" dirty="0" smtClean="0"/>
              <a:t> of the </a:t>
            </a:r>
            <a:r>
              <a:rPr lang="fr-CH" dirty="0" err="1" smtClean="0"/>
              <a:t>Climate</a:t>
            </a:r>
            <a:r>
              <a:rPr lang="fr-CH" dirty="0" smtClean="0"/>
              <a:t> Architecture</a:t>
            </a:r>
          </a:p>
          <a:p>
            <a:pPr lvl="1"/>
            <a:r>
              <a:rPr lang="fr-CH" dirty="0" smtClean="0"/>
              <a:t>Scope for collaboration </a:t>
            </a:r>
            <a:r>
              <a:rPr lang="fr-CH" dirty="0" err="1" smtClean="0"/>
              <a:t>with</a:t>
            </a:r>
            <a:r>
              <a:rPr lang="fr-CH" dirty="0" smtClean="0"/>
              <a:t> CEOS WGCV</a:t>
            </a:r>
          </a:p>
          <a:p>
            <a:pPr lvl="1"/>
            <a:r>
              <a:rPr lang="fr-CH" dirty="0" err="1" smtClean="0"/>
              <a:t>Inform</a:t>
            </a:r>
            <a:r>
              <a:rPr lang="fr-CH" dirty="0" smtClean="0"/>
              <a:t> the Joint CEOS-CGMS WG </a:t>
            </a:r>
            <a:r>
              <a:rPr lang="fr-CH" dirty="0" err="1" smtClean="0"/>
              <a:t>Climate</a:t>
            </a:r>
            <a:r>
              <a:rPr lang="fr-CH" dirty="0" smtClean="0"/>
              <a:t> Geneva on 24-26 March</a:t>
            </a:r>
          </a:p>
          <a:p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GSIGS Working Groups, 16-20 March 2015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0F1A-A739-41F2-89E3-5D554E053D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53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MO_PPT_standard">
  <a:themeElements>
    <a:clrScheme name="1_WMO_PPT_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WMO_PPT_standard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WMO_PPT_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MO_PPT_stand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MO_PPT_stand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MO_Powerpoint_template_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WMO_Powerpoint_template_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912</Words>
  <Application>Microsoft Office PowerPoint</Application>
  <PresentationFormat>On-screen Show (4:3)</PresentationFormat>
  <Paragraphs>114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1_WMO_PPT_standard</vt:lpstr>
      <vt:lpstr>WMO_Powerpoint_template_2013</vt:lpstr>
      <vt:lpstr>1_WMO_Powerpoint_template_2013</vt:lpstr>
      <vt:lpstr>A WMO perspective on GSICS Joint Meeting of the Working Groups  on Research and on Data Management</vt:lpstr>
      <vt:lpstr>A WMO perspective of GSICS</vt:lpstr>
      <vt:lpstr>1. GSICS Executive Panel guidance</vt:lpstr>
      <vt:lpstr>In the Vision…</vt:lpstr>
      <vt:lpstr>Becoming fully operational</vt:lpstr>
      <vt:lpstr>Calibration in the Manual on WIGOS</vt:lpstr>
      <vt:lpstr>2. What can we do to make GSICS fully operational?</vt:lpstr>
      <vt:lpstr>3. Can GSICS be recognized as element of WIGOS ?</vt:lpstr>
      <vt:lpstr>4. GSICS and the Architecture for Climate Monitoring from Space</vt:lpstr>
      <vt:lpstr>Strategy towards an Architecture for Climate Monitoring from Space Decomposition of "Create and Maintain Long-term Climate Data Records</vt:lpstr>
      <vt:lpstr>5. Renaming GSICS ?</vt:lpstr>
      <vt:lpstr>Conclusions: proposed actions</vt:lpstr>
      <vt:lpstr>Thank you for your attention!  Please visit:   www.wmo.int/oscar Your feedback is welcome jlafeuille@wmo.int</vt:lpstr>
      <vt:lpstr>VIM definitions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JLafeuille</dc:creator>
  <cp:lastModifiedBy>JLafeuille</cp:lastModifiedBy>
  <cp:revision>61</cp:revision>
  <dcterms:created xsi:type="dcterms:W3CDTF">2014-11-15T13:54:40Z</dcterms:created>
  <dcterms:modified xsi:type="dcterms:W3CDTF">2015-03-16T03:05:08Z</dcterms:modified>
</cp:coreProperties>
</file>