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57" r:id="rId3"/>
    <p:sldId id="267" r:id="rId4"/>
    <p:sldId id="270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71" r:id="rId13"/>
    <p:sldId id="272" r:id="rId14"/>
    <p:sldId id="273" r:id="rId15"/>
    <p:sldId id="268" r:id="rId16"/>
    <p:sldId id="269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1E29A-5377-422F-B282-9719CA8164CE}" type="datetimeFigureOut">
              <a:rPr lang="zh-CN" altLang="en-US" smtClean="0"/>
              <a:t>2015/3/16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C99B9-A425-4E04-93E2-05A85D89A4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196947-7255-4056-9CAF-73BD402651E2}" type="slidenum">
              <a:rPr lang="zh-CN" altLang="en-US" sz="1200"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E389-F83D-4D59-B7CE-1FE03D543D05}" type="datetimeFigureOut">
              <a:rPr lang="zh-CN" altLang="en-US" smtClean="0"/>
              <a:pPr/>
              <a:t>2015/3/16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8588-417D-4227-A49C-53A2D79FCD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E389-F83D-4D59-B7CE-1FE03D543D05}" type="datetimeFigureOut">
              <a:rPr lang="zh-CN" altLang="en-US" smtClean="0"/>
              <a:pPr/>
              <a:t>2015/3/16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8588-417D-4227-A49C-53A2D79FCD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E389-F83D-4D59-B7CE-1FE03D543D05}" type="datetimeFigureOut">
              <a:rPr lang="zh-CN" altLang="en-US" smtClean="0"/>
              <a:pPr/>
              <a:t>2015/3/16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8588-417D-4227-A49C-53A2D79FCD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E389-F83D-4D59-B7CE-1FE03D543D05}" type="datetimeFigureOut">
              <a:rPr lang="zh-CN" altLang="en-US" smtClean="0"/>
              <a:pPr/>
              <a:t>2015/3/16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8588-417D-4227-A49C-53A2D79FCD1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直接连接符 3"/>
          <p:cNvSpPr>
            <a:spLocks noChangeShapeType="1"/>
          </p:cNvSpPr>
          <p:nvPr userDrawn="1"/>
        </p:nvSpPr>
        <p:spPr bwMode="auto">
          <a:xfrm>
            <a:off x="428602" y="1428737"/>
            <a:ext cx="7500937" cy="1587"/>
          </a:xfrm>
          <a:prstGeom prst="line">
            <a:avLst/>
          </a:prstGeom>
          <a:noFill/>
          <a:ln w="57150">
            <a:solidFill>
              <a:srgbClr val="5A35F5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直接连接符 4"/>
          <p:cNvSpPr>
            <a:spLocks noChangeShapeType="1"/>
          </p:cNvSpPr>
          <p:nvPr userDrawn="1"/>
        </p:nvSpPr>
        <p:spPr bwMode="auto">
          <a:xfrm>
            <a:off x="1214414" y="1500174"/>
            <a:ext cx="7500938" cy="1588"/>
          </a:xfrm>
          <a:prstGeom prst="line">
            <a:avLst/>
          </a:prstGeom>
          <a:noFill/>
          <a:ln w="57150">
            <a:solidFill>
              <a:srgbClr val="5A35F5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E389-F83D-4D59-B7CE-1FE03D543D05}" type="datetimeFigureOut">
              <a:rPr lang="zh-CN" altLang="en-US" smtClean="0"/>
              <a:pPr/>
              <a:t>2015/3/16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8588-417D-4227-A49C-53A2D79FCD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E389-F83D-4D59-B7CE-1FE03D543D05}" type="datetimeFigureOut">
              <a:rPr lang="zh-CN" altLang="en-US" smtClean="0"/>
              <a:pPr/>
              <a:t>2015/3/16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8588-417D-4227-A49C-53A2D79FCD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E389-F83D-4D59-B7CE-1FE03D543D05}" type="datetimeFigureOut">
              <a:rPr lang="zh-CN" altLang="en-US" smtClean="0"/>
              <a:pPr/>
              <a:t>2015/3/16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8588-417D-4227-A49C-53A2D79FCD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E389-F83D-4D59-B7CE-1FE03D543D05}" type="datetimeFigureOut">
              <a:rPr lang="zh-CN" altLang="en-US" smtClean="0"/>
              <a:pPr/>
              <a:t>2015/3/16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8588-417D-4227-A49C-53A2D79FCD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E389-F83D-4D59-B7CE-1FE03D543D05}" type="datetimeFigureOut">
              <a:rPr lang="zh-CN" altLang="en-US" smtClean="0"/>
              <a:pPr/>
              <a:t>2015/3/16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8588-417D-4227-A49C-53A2D79FCD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E389-F83D-4D59-B7CE-1FE03D543D05}" type="datetimeFigureOut">
              <a:rPr lang="zh-CN" altLang="en-US" smtClean="0"/>
              <a:pPr/>
              <a:t>2015/3/16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8588-417D-4227-A49C-53A2D79FCD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E389-F83D-4D59-B7CE-1FE03D543D05}" type="datetimeFigureOut">
              <a:rPr lang="zh-CN" altLang="en-US" smtClean="0"/>
              <a:pPr/>
              <a:t>2015/3/16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8588-417D-4227-A49C-53A2D79FCD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8E389-F83D-4D59-B7CE-1FE03D543D05}" type="datetimeFigureOut">
              <a:rPr lang="zh-CN" altLang="en-US" smtClean="0"/>
              <a:pPr/>
              <a:t>2015/3/16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08588-417D-4227-A49C-53A2D79FCD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0" y="3733800"/>
            <a:ext cx="9144000" cy="3124200"/>
          </a:xfrm>
          <a:prstGeom prst="rect">
            <a:avLst/>
          </a:prstGeom>
          <a:solidFill>
            <a:schemeClr val="tx2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19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                                                 </a:t>
            </a:r>
          </a:p>
          <a:p>
            <a:pPr eaLnBrk="1" hangingPunct="1">
              <a:lnSpc>
                <a:spcPts val="1900"/>
              </a:lnSpc>
            </a:pPr>
            <a:endParaRPr lang="en-US" altLang="zh-CN" dirty="0">
              <a:solidFill>
                <a:schemeClr val="bg1"/>
              </a:solidFill>
            </a:endParaRPr>
          </a:p>
          <a:p>
            <a:pPr eaLnBrk="1" hangingPunct="1">
              <a:lnSpc>
                <a:spcPts val="1900"/>
              </a:lnSpc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ts val="1900"/>
              </a:lnSpc>
            </a:pPr>
            <a:endParaRPr lang="en-US" altLang="zh-CN" dirty="0">
              <a:solidFill>
                <a:schemeClr val="bg1"/>
              </a:solidFill>
            </a:endParaRPr>
          </a:p>
          <a:p>
            <a:pPr eaLnBrk="1" hangingPunct="1">
              <a:lnSpc>
                <a:spcPts val="1900"/>
              </a:lnSpc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ts val="1900"/>
              </a:lnSpc>
            </a:pPr>
            <a:endParaRPr lang="en-US" altLang="zh-CN" dirty="0">
              <a:solidFill>
                <a:schemeClr val="bg1"/>
              </a:solidFill>
            </a:endParaRPr>
          </a:p>
          <a:p>
            <a:pPr eaLnBrk="1" hangingPunct="1">
              <a:lnSpc>
                <a:spcPts val="1900"/>
              </a:lnSpc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ts val="1900"/>
              </a:lnSpc>
            </a:pPr>
            <a:endParaRPr lang="en-US" altLang="zh-CN" dirty="0">
              <a:solidFill>
                <a:schemeClr val="bg1"/>
              </a:solidFill>
            </a:endParaRPr>
          </a:p>
          <a:p>
            <a:pPr eaLnBrk="1" hangingPunct="1">
              <a:lnSpc>
                <a:spcPts val="1900"/>
              </a:lnSpc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ts val="1900"/>
              </a:lnSpc>
            </a:pPr>
            <a:endParaRPr lang="en-US" altLang="zh-CN" sz="1400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ts val="1900"/>
              </a:lnSpc>
            </a:pPr>
            <a:endParaRPr lang="en-US" altLang="zh-CN" sz="1400" dirty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None/>
            </a:pPr>
            <a:r>
              <a:rPr lang="en-US" altLang="zh-CN" sz="1400" b="1" dirty="0" smtClean="0">
                <a:solidFill>
                  <a:srgbClr val="00206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itchFamily="34" charset="-122"/>
              </a:rPr>
              <a:t>2015 GSICS Annual Meeting , Deli India</a:t>
            </a:r>
          </a:p>
          <a:p>
            <a:pPr algn="ctr">
              <a:buFont typeface="Arial" pitchFamily="34" charset="0"/>
              <a:buNone/>
            </a:pPr>
            <a:r>
              <a:rPr lang="en-US" altLang="zh-CN" sz="1400" b="1" dirty="0" smtClean="0">
                <a:solidFill>
                  <a:srgbClr val="00206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itchFamily="34" charset="-122"/>
              </a:rPr>
              <a:t> March 16~20, 2015</a:t>
            </a:r>
            <a:endParaRPr lang="zh-CN" altLang="en-US" sz="700" b="1" dirty="0" smtClean="0">
              <a:solidFill>
                <a:srgbClr val="00206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微软雅黑" pitchFamily="34" charset="-122"/>
            </a:endParaRPr>
          </a:p>
          <a:p>
            <a:pPr algn="ctr"/>
            <a:r>
              <a:rPr lang="en-US" altLang="zh-CN" sz="1400" dirty="0" smtClean="0">
                <a:solidFill>
                  <a:srgbClr val="000000"/>
                </a:solidFill>
              </a:rPr>
              <a:t> </a:t>
            </a:r>
            <a:endParaRPr lang="zh-CN" altLang="zh-CN" sz="1400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848" y="4044280"/>
            <a:ext cx="5868144" cy="1905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ts val="1900"/>
              </a:lnSpc>
            </a:pPr>
            <a:endParaRPr lang="en-US" altLang="zh-CN" sz="20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altLang="zh-CN" sz="2000" dirty="0" err="1" smtClean="0">
                <a:solidFill>
                  <a:schemeClr val="bg1"/>
                </a:solidFill>
              </a:rPr>
              <a:t>Xiuqing</a:t>
            </a:r>
            <a:r>
              <a:rPr lang="en-US" altLang="zh-CN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</a:rPr>
              <a:t>Hu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National Satellite Meteorological Center, CMA</a:t>
            </a:r>
          </a:p>
          <a:p>
            <a:r>
              <a:rPr lang="en-US" altLang="zh-CN" sz="2000" dirty="0" err="1" smtClean="0">
                <a:solidFill>
                  <a:schemeClr val="bg1"/>
                </a:solidFill>
              </a:rPr>
              <a:t>Yupeng</a:t>
            </a:r>
            <a:r>
              <a:rPr lang="en-US" altLang="zh-CN" sz="2000" dirty="0" smtClean="0">
                <a:solidFill>
                  <a:schemeClr val="bg1"/>
                </a:solidFill>
              </a:rPr>
              <a:t> Wang, Wei Fang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Changchun Institute of Optics, Fine Mechanics and Physics (CIOMP), Chinese Academy of Sciences (CAS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US" altLang="zh-CN" sz="2000" dirty="0" smtClean="0">
              <a:solidFill>
                <a:schemeClr val="bg1"/>
              </a:solidFill>
            </a:endParaRPr>
          </a:p>
        </p:txBody>
      </p:sp>
      <p:pic>
        <p:nvPicPr>
          <p:cNvPr id="6148" name="Picture 5" descr="E:\文档\局徽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32488"/>
            <a:ext cx="7953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F:\logo\国家卫星气象中心标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43600"/>
            <a:ext cx="571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0" y="1752600"/>
            <a:ext cx="9144000" cy="18288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153" name="图片 14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标题 15"/>
          <p:cNvSpPr>
            <a:spLocks noGrp="1"/>
          </p:cNvSpPr>
          <p:nvPr>
            <p:ph type="ctrTitle"/>
          </p:nvPr>
        </p:nvSpPr>
        <p:spPr>
          <a:xfrm>
            <a:off x="0" y="1928802"/>
            <a:ext cx="9144000" cy="1785950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SI-traceable demo instrument for FY-3 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Lunar and Earth Spectral Imager Radiometry Benchmark (</a:t>
            </a:r>
            <a:r>
              <a:rPr lang="en-US" altLang="zh-CN" sz="2800" dirty="0" err="1" smtClean="0"/>
              <a:t>LeSIRB</a:t>
            </a:r>
            <a:r>
              <a:rPr lang="en-US" altLang="zh-CN" sz="2800" dirty="0" smtClean="0"/>
              <a:t>)</a:t>
            </a:r>
            <a:endParaRPr lang="zh-CN" altLang="en-US" sz="2800" dirty="0" smtClean="0"/>
          </a:p>
        </p:txBody>
      </p:sp>
      <p:pic>
        <p:nvPicPr>
          <p:cNvPr id="11" name="Picture 17" descr="卫星中心大楼西侧（小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50447"/>
            <a:ext cx="2656822" cy="189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Spectral Imager</a:t>
            </a:r>
            <a:endParaRPr lang="zh-CN" altLang="en-US" dirty="0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0481" name="Group 1"/>
          <p:cNvGrpSpPr>
            <a:grpSpLocks noChangeAspect="1"/>
          </p:cNvGrpSpPr>
          <p:nvPr/>
        </p:nvGrpSpPr>
        <p:grpSpPr bwMode="auto">
          <a:xfrm>
            <a:off x="0" y="2643182"/>
            <a:ext cx="5647385" cy="3786214"/>
            <a:chOff x="1704" y="1964"/>
            <a:chExt cx="7958" cy="5336"/>
          </a:xfrm>
        </p:grpSpPr>
        <p:sp>
          <p:nvSpPr>
            <p:cNvPr id="20491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704" y="1964"/>
              <a:ext cx="7958" cy="533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0490" name="Picture 10" descr="EXPORT"/>
            <p:cNvPicPr>
              <a:picLocks noChangeAspect="1" noChangeArrowheads="1"/>
            </p:cNvPicPr>
            <p:nvPr/>
          </p:nvPicPr>
          <p:blipFill>
            <a:blip r:embed="rId2"/>
            <a:srcRect l="1807" t="2080" r="2322" b="2626"/>
            <a:stretch>
              <a:fillRect/>
            </a:stretch>
          </p:blipFill>
          <p:spPr bwMode="auto">
            <a:xfrm>
              <a:off x="2684" y="2212"/>
              <a:ext cx="6317" cy="4718"/>
            </a:xfrm>
            <a:prstGeom prst="rect">
              <a:avLst/>
            </a:prstGeom>
            <a:noFill/>
          </p:spPr>
        </p:pic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5395" y="2486"/>
              <a:ext cx="1793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Primary Mirror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7012" y="4855"/>
              <a:ext cx="1351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Collimator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7379" y="5703"/>
              <a:ext cx="1351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Imaging Mirror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5095" y="5703"/>
              <a:ext cx="1351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Grating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4044" y="5019"/>
              <a:ext cx="135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Slit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4239" y="6432"/>
              <a:ext cx="1351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Detector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2099" y="3600"/>
              <a:ext cx="21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Secondary Mirror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482" name="Text Box 2"/>
            <p:cNvSpPr txBox="1">
              <a:spLocks noChangeArrowheads="1"/>
            </p:cNvSpPr>
            <p:nvPr/>
          </p:nvSpPr>
          <p:spPr bwMode="auto">
            <a:xfrm>
              <a:off x="7869" y="3332"/>
              <a:ext cx="1793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Third Mirror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8596" y="1714488"/>
            <a:ext cx="6530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 SI consists a telescope and a grating spectrograph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  Terrestrial and lunar observation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 Traceabled to the SCR benchmark</a:t>
            </a:r>
            <a:endParaRPr lang="zh-CN" altLang="en-US" sz="2400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5072066" y="4214818"/>
          <a:ext cx="3859213" cy="2219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295"/>
                <a:gridCol w="1785918"/>
              </a:tblGrid>
              <a:tr h="299315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Orbital Altitude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+mn-lt"/>
                          <a:ea typeface="黑体" pitchFamily="2" charset="-122"/>
                        </a:rPr>
                        <a:t>800 km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753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+mn-lt"/>
                          <a:ea typeface="黑体" pitchFamily="2" charset="-122"/>
                        </a:rPr>
                        <a:t>Breadth</a:t>
                      </a:r>
                      <a:endParaRPr lang="zh-CN" altLang="en-US" sz="1800" dirty="0"/>
                    </a:p>
                  </a:txBody>
                  <a:tcPr marL="91449" marR="91449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  <a:ea typeface="黑体" pitchFamily="2" charset="-122"/>
                        </a:rPr>
                        <a:t>50 km</a:t>
                      </a:r>
                      <a:endParaRPr lang="zh-CN" altLang="zh-CN" sz="1800" dirty="0" smtClean="0">
                        <a:latin typeface="+mn-lt"/>
                        <a:ea typeface="黑体" pitchFamily="2" charset="-122"/>
                      </a:endParaRPr>
                    </a:p>
                  </a:txBody>
                  <a:tcPr marL="91449" marR="91449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753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+mn-lt"/>
                          <a:ea typeface="黑体" pitchFamily="2" charset="-122"/>
                        </a:rPr>
                        <a:t>Ground</a:t>
                      </a:r>
                      <a:r>
                        <a:rPr lang="en-US" altLang="zh-CN" sz="1800" baseline="0" dirty="0" smtClean="0">
                          <a:latin typeface="+mn-lt"/>
                          <a:ea typeface="黑体" pitchFamily="2" charset="-122"/>
                        </a:rPr>
                        <a:t> resolution</a:t>
                      </a:r>
                      <a:endParaRPr lang="zh-CN" altLang="en-US" sz="1800" dirty="0"/>
                    </a:p>
                  </a:txBody>
                  <a:tcPr marL="91449" marR="91449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  <a:ea typeface="黑体" pitchFamily="2" charset="-122"/>
                        </a:rPr>
                        <a:t>100 m</a:t>
                      </a:r>
                      <a:r>
                        <a:rPr lang="en-US" altLang="zh-CN" sz="1800" baseline="0" dirty="0" smtClean="0">
                          <a:latin typeface="+mn-lt"/>
                          <a:ea typeface="黑体" pitchFamily="2" charset="-122"/>
                        </a:rPr>
                        <a:t> at nadir</a:t>
                      </a:r>
                      <a:endParaRPr lang="zh-CN" altLang="en-US" sz="1800" dirty="0"/>
                    </a:p>
                  </a:txBody>
                  <a:tcPr marL="91449" marR="91449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753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+mn-lt"/>
                          <a:ea typeface="黑体" pitchFamily="2" charset="-122"/>
                        </a:rPr>
                        <a:t>Spectral</a:t>
                      </a:r>
                      <a:r>
                        <a:rPr lang="en-US" altLang="zh-CN" sz="1800" baseline="0" dirty="0" smtClean="0">
                          <a:latin typeface="+mn-lt"/>
                          <a:ea typeface="黑体" pitchFamily="2" charset="-122"/>
                        </a:rPr>
                        <a:t> range</a:t>
                      </a:r>
                      <a:endParaRPr lang="zh-CN" altLang="en-US" sz="1800" dirty="0"/>
                    </a:p>
                  </a:txBody>
                  <a:tcPr marL="91449" marR="91449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  <a:ea typeface="黑体" pitchFamily="2" charset="-122"/>
                        </a:rPr>
                        <a:t>350-1000 nm</a:t>
                      </a:r>
                      <a:endParaRPr lang="zh-CN" altLang="en-US" sz="1800" dirty="0"/>
                    </a:p>
                  </a:txBody>
                  <a:tcPr marL="91449" marR="91449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753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+mn-lt"/>
                          <a:ea typeface="黑体" pitchFamily="2" charset="-122"/>
                        </a:rPr>
                        <a:t>Spectral</a:t>
                      </a:r>
                      <a:r>
                        <a:rPr lang="en-US" altLang="zh-CN" sz="1800" baseline="0" dirty="0" smtClean="0">
                          <a:latin typeface="+mn-lt"/>
                          <a:ea typeface="黑体" pitchFamily="2" charset="-122"/>
                        </a:rPr>
                        <a:t> resolution</a:t>
                      </a:r>
                      <a:endParaRPr lang="zh-CN" altLang="en-US" sz="1800" dirty="0"/>
                    </a:p>
                  </a:txBody>
                  <a:tcPr marL="91449" marR="91449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  <a:ea typeface="黑体" pitchFamily="2" charset="-122"/>
                        </a:rPr>
                        <a:t>2 </a:t>
                      </a:r>
                      <a:r>
                        <a:rPr lang="en-US" altLang="zh-CN" sz="1800" dirty="0" smtClean="0">
                          <a:latin typeface="+mn-lt"/>
                          <a:ea typeface="黑体" pitchFamily="2" charset="-122"/>
                        </a:rPr>
                        <a:t>nm</a:t>
                      </a:r>
                      <a:endParaRPr lang="zh-CN" altLang="en-US" sz="1800" dirty="0"/>
                    </a:p>
                  </a:txBody>
                  <a:tcPr marL="91449" marR="91449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753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SNR</a:t>
                      </a:r>
                      <a:endParaRPr lang="zh-CN" altLang="en-US" sz="1800" dirty="0"/>
                    </a:p>
                  </a:txBody>
                  <a:tcPr marL="91449" marR="91449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lt"/>
                          <a:ea typeface="黑体" pitchFamily="2" charset="-122"/>
                          <a:sym typeface="Symbol" pitchFamily="18" charset="2"/>
                        </a:rPr>
                        <a:t></a:t>
                      </a:r>
                      <a:r>
                        <a:rPr lang="en-US" altLang="zh-CN" sz="1800" dirty="0" smtClean="0">
                          <a:latin typeface="+mn-lt"/>
                          <a:ea typeface="黑体" pitchFamily="2" charset="-122"/>
                        </a:rPr>
                        <a:t> </a:t>
                      </a:r>
                      <a:r>
                        <a:rPr lang="en-US" altLang="zh-CN" sz="1800" dirty="0" smtClean="0">
                          <a:latin typeface="+mn-lt"/>
                          <a:ea typeface="黑体" pitchFamily="2" charset="-122"/>
                        </a:rPr>
                        <a:t>600</a:t>
                      </a:r>
                      <a:endParaRPr lang="zh-CN" altLang="en-US" sz="1800" dirty="0"/>
                    </a:p>
                  </a:txBody>
                  <a:tcPr marL="91449" marR="91449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Radiometric transfer Chain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428596" y="735036"/>
            <a:ext cx="7534275" cy="6051550"/>
            <a:chOff x="0" y="-184150"/>
            <a:chExt cx="7534275" cy="6051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 flipV="1">
              <a:off x="1828800" y="1981200"/>
              <a:ext cx="1242868" cy="109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组合 2"/>
            <p:cNvGrpSpPr>
              <a:grpSpLocks/>
            </p:cNvGrpSpPr>
            <p:nvPr/>
          </p:nvGrpSpPr>
          <p:grpSpPr bwMode="auto">
            <a:xfrm>
              <a:off x="0" y="-184150"/>
              <a:ext cx="7534275" cy="6051552"/>
              <a:chOff x="0" y="-184666"/>
              <a:chExt cx="7534275" cy="6052066"/>
            </a:xfrm>
          </p:grpSpPr>
          <p:pic>
            <p:nvPicPr>
              <p:cNvPr id="8" name="Picture 3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8200" y="3886200"/>
                <a:ext cx="1190625" cy="706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016125" y="838200"/>
                <a:ext cx="812800" cy="620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1524000" y="1066800"/>
                <a:ext cx="533400" cy="2857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altLang="zh-CN" b="1">
                    <a:latin typeface="Times New Roman" pitchFamily="18" charset="0"/>
                  </a:rPr>
                  <a:t>SUN</a:t>
                </a: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3352800" y="1338262"/>
                <a:ext cx="627063" cy="109538"/>
              </a:xfrm>
              <a:prstGeom prst="rightArrow">
                <a:avLst>
                  <a:gd name="adj1" fmla="val 50000"/>
                  <a:gd name="adj2" fmla="val 143115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CC66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12" name="AutoShape 11"/>
              <p:cNvSpPr>
                <a:spLocks noChangeArrowheads="1"/>
              </p:cNvSpPr>
              <p:nvPr/>
            </p:nvSpPr>
            <p:spPr bwMode="auto">
              <a:xfrm>
                <a:off x="3355975" y="1058862"/>
                <a:ext cx="627063" cy="109538"/>
              </a:xfrm>
              <a:prstGeom prst="rightArrow">
                <a:avLst>
                  <a:gd name="adj1" fmla="val 50000"/>
                  <a:gd name="adj2" fmla="val 143115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CC66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6434138" y="1066800"/>
                <a:ext cx="661987" cy="504825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2200" b="1" dirty="0">
                    <a:solidFill>
                      <a:srgbClr val="FFFFFF"/>
                    </a:solidFill>
                    <a:latin typeface="Times New Roman" pitchFamily="18" charset="0"/>
                  </a:rPr>
                  <a:t>SI</a:t>
                </a:r>
                <a:endParaRPr lang="en-US" altLang="zh-CN" b="1" dirty="0"/>
              </a:p>
            </p:txBody>
          </p:sp>
          <p:sp>
            <p:nvSpPr>
              <p:cNvPr id="14" name="AutoShape 13"/>
              <p:cNvSpPr>
                <a:spLocks noChangeArrowheads="1"/>
              </p:cNvSpPr>
              <p:nvPr/>
            </p:nvSpPr>
            <p:spPr bwMode="auto">
              <a:xfrm rot="10800000" flipV="1">
                <a:off x="5395911" y="1096963"/>
                <a:ext cx="1014414" cy="385762"/>
              </a:xfrm>
              <a:custGeom>
                <a:avLst/>
                <a:gdLst>
                  <a:gd name="T0" fmla="*/ 2147483647 w 21600"/>
                  <a:gd name="T1" fmla="*/ 0 h 21600"/>
                  <a:gd name="T2" fmla="*/ 0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18000" rIns="0" bIns="0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zh-CN" sz="900" b="1">
                    <a:solidFill>
                      <a:srgbClr val="FFFFFF"/>
                    </a:solidFill>
                    <a:latin typeface="Times New Roman" pitchFamily="18" charset="0"/>
                  </a:rPr>
                  <a:t>Traceability</a:t>
                </a:r>
                <a:endParaRPr lang="en-US" altLang="zh-CN" b="1"/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304800" y="2285695"/>
                <a:ext cx="1676400" cy="6108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Calibration </a:t>
                </a:r>
                <a:r>
                  <a:rPr lang="en-US" altLang="zh-CN" b="1" dirty="0" err="1" smtClean="0">
                    <a:latin typeface="Times New Roman" pitchFamily="18" charset="0"/>
                    <a:cs typeface="Times New Roman" pitchFamily="18" charset="0"/>
                  </a:rPr>
                  <a:t>Monochrometer</a:t>
                </a:r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24"/>
              <p:cNvSpPr txBox="1">
                <a:spLocks noChangeArrowheads="1"/>
              </p:cNvSpPr>
              <p:nvPr/>
            </p:nvSpPr>
            <p:spPr bwMode="auto">
              <a:xfrm>
                <a:off x="5029200" y="3962400"/>
                <a:ext cx="1447800" cy="6096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Solar </a:t>
                </a:r>
                <a:r>
                  <a:rPr lang="en-US" altLang="zh-CN" b="1" dirty="0" err="1" smtClean="0">
                    <a:latin typeface="Times New Roman" pitchFamily="18" charset="0"/>
                    <a:cs typeface="Times New Roman" pitchFamily="18" charset="0"/>
                  </a:rPr>
                  <a:t>Diffusor</a:t>
                </a:r>
                <a:r>
                  <a:rPr lang="zh-CN" alt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7" name="Picture 2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14600" y="3886200"/>
                <a:ext cx="1301750" cy="674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 Box 27"/>
              <p:cNvSpPr txBox="1">
                <a:spLocks noChangeArrowheads="1"/>
              </p:cNvSpPr>
              <p:nvPr/>
            </p:nvSpPr>
            <p:spPr bwMode="auto">
              <a:xfrm>
                <a:off x="2273300" y="3428831"/>
                <a:ext cx="1676400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Spectral imager</a:t>
                </a:r>
                <a:r>
                  <a:rPr lang="zh-CN" altLang="en-US" b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zh-CN" altLang="en-US" b="1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zh-CN" alt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19" name="AutoShape 30"/>
              <p:cNvSpPr>
                <a:spLocks noChangeArrowheads="1"/>
              </p:cNvSpPr>
              <p:nvPr/>
            </p:nvSpPr>
            <p:spPr bwMode="auto">
              <a:xfrm rot="-5400000">
                <a:off x="2718594" y="4745038"/>
                <a:ext cx="433388" cy="87313"/>
              </a:xfrm>
              <a:prstGeom prst="rightArrow">
                <a:avLst>
                  <a:gd name="adj1" fmla="val 50000"/>
                  <a:gd name="adj2" fmla="val 12409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CC66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20" name="AutoShape 31"/>
              <p:cNvSpPr>
                <a:spLocks noChangeArrowheads="1"/>
              </p:cNvSpPr>
              <p:nvPr/>
            </p:nvSpPr>
            <p:spPr bwMode="auto">
              <a:xfrm rot="-5400000">
                <a:off x="2947194" y="4745038"/>
                <a:ext cx="433388" cy="87313"/>
              </a:xfrm>
              <a:prstGeom prst="rightArrow">
                <a:avLst>
                  <a:gd name="adj1" fmla="val 50000"/>
                  <a:gd name="adj2" fmla="val 12409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CC66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648200" y="2846130"/>
                <a:ext cx="152400" cy="152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b="1" dirty="0"/>
              </a:p>
            </p:txBody>
          </p:sp>
          <p:pic>
            <p:nvPicPr>
              <p:cNvPr id="22" name="Picture 2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362450" y="2397978"/>
                <a:ext cx="1108075" cy="715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Rectangle 18"/>
              <p:cNvSpPr>
                <a:spLocks noChangeArrowheads="1"/>
              </p:cNvSpPr>
              <p:nvPr/>
            </p:nvSpPr>
            <p:spPr bwMode="auto">
              <a:xfrm>
                <a:off x="0" y="-184666"/>
                <a:ext cx="1847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 b="1"/>
              </a:p>
            </p:txBody>
          </p:sp>
          <p:sp>
            <p:nvSpPr>
              <p:cNvPr id="24" name="AutoShape 17"/>
              <p:cNvSpPr>
                <a:spLocks noChangeAspect="1" noChangeArrowheads="1" noTextEdit="1"/>
              </p:cNvSpPr>
              <p:nvPr/>
            </p:nvSpPr>
            <p:spPr bwMode="auto">
              <a:xfrm>
                <a:off x="1371600" y="2057400"/>
                <a:ext cx="3048005" cy="129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5" name="Group 6"/>
              <p:cNvGrpSpPr>
                <a:grpSpLocks/>
              </p:cNvGrpSpPr>
              <p:nvPr/>
            </p:nvGrpSpPr>
            <p:grpSpPr bwMode="auto">
              <a:xfrm>
                <a:off x="3672375" y="2690536"/>
                <a:ext cx="736143" cy="131581"/>
                <a:chOff x="6518" y="9180"/>
                <a:chExt cx="1613" cy="417"/>
              </a:xfrm>
            </p:grpSpPr>
            <p:sp>
              <p:nvSpPr>
                <p:cNvPr id="43" name="Oval 11"/>
                <p:cNvSpPr>
                  <a:spLocks noChangeArrowheads="1"/>
                </p:cNvSpPr>
                <p:nvPr/>
              </p:nvSpPr>
              <p:spPr bwMode="auto">
                <a:xfrm>
                  <a:off x="6885" y="9180"/>
                  <a:ext cx="71" cy="41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b="1"/>
                </a:p>
              </p:txBody>
            </p:sp>
            <p:cxnSp>
              <p:nvCxnSpPr>
                <p:cNvPr id="44" name="AutoShape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518" y="9241"/>
                  <a:ext cx="377" cy="159"/>
                </a:xfrm>
                <a:prstGeom prst="straightConnector1">
                  <a:avLst/>
                </a:prstGeom>
                <a:noFill/>
                <a:ln w="6350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6518" y="9400"/>
                  <a:ext cx="377" cy="136"/>
                </a:xfrm>
                <a:prstGeom prst="straightConnector1">
                  <a:avLst/>
                </a:prstGeom>
                <a:noFill/>
                <a:ln w="6350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6946" y="9241"/>
                  <a:ext cx="1185" cy="159"/>
                </a:xfrm>
                <a:prstGeom prst="straightConnector1">
                  <a:avLst/>
                </a:prstGeom>
                <a:noFill/>
                <a:ln w="6350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" name="AutoShape 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946" y="9446"/>
                  <a:ext cx="1185" cy="90"/>
                </a:xfrm>
                <a:prstGeom prst="straightConnector1">
                  <a:avLst/>
                </a:prstGeom>
                <a:noFill/>
                <a:ln w="6350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3629108" y="2634145"/>
                <a:ext cx="300790" cy="2432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2667000" y="2209488"/>
                <a:ext cx="1981200" cy="288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indent="127000" algn="ctr" eaLnBrk="0" hangingPunct="0"/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monochromatic light</a:t>
                </a:r>
                <a:endParaRPr lang="zh-CN" altLang="en-US" sz="1400" b="1" dirty="0"/>
              </a:p>
            </p:txBody>
          </p:sp>
          <p:pic>
            <p:nvPicPr>
              <p:cNvPr id="28" name="Picture 2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419600" y="3810000"/>
                <a:ext cx="608013" cy="722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Text Box 14"/>
              <p:cNvSpPr txBox="1">
                <a:spLocks noChangeArrowheads="1"/>
              </p:cNvSpPr>
              <p:nvPr/>
            </p:nvSpPr>
            <p:spPr bwMode="auto">
              <a:xfrm>
                <a:off x="3657600" y="581025"/>
                <a:ext cx="2971800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b="1" dirty="0" smtClean="0">
                    <a:latin typeface="Times New Roman" pitchFamily="18" charset="0"/>
                  </a:rPr>
                  <a:t>Space Cryogenic Radiometer</a:t>
                </a:r>
                <a:r>
                  <a:rPr lang="zh-CN" altLang="en-US" b="1" dirty="0" smtClean="0">
                    <a:latin typeface="Times New Roman" pitchFamily="18" charset="0"/>
                  </a:rPr>
                  <a:t>）</a:t>
                </a:r>
                <a:endParaRPr lang="zh-CN" altLang="en-US" b="1" dirty="0">
                  <a:latin typeface="Times New Roman" pitchFamily="18" charset="0"/>
                </a:endParaRPr>
              </a:p>
            </p:txBody>
          </p:sp>
          <p:sp>
            <p:nvSpPr>
              <p:cNvPr id="30" name="Text Box 41"/>
              <p:cNvSpPr txBox="1">
                <a:spLocks noChangeArrowheads="1"/>
              </p:cNvSpPr>
              <p:nvPr/>
            </p:nvSpPr>
            <p:spPr bwMode="auto">
              <a:xfrm>
                <a:off x="5638800" y="2438108"/>
                <a:ext cx="1895475" cy="7620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b="1" dirty="0" err="1" smtClean="0">
                    <a:latin typeface="Times New Roman" pitchFamily="18" charset="0"/>
                  </a:rPr>
                  <a:t>MultiSpectral</a:t>
                </a:r>
                <a:r>
                  <a:rPr lang="en-US" altLang="zh-CN" b="1" dirty="0" smtClean="0">
                    <a:latin typeface="Times New Roman" pitchFamily="18" charset="0"/>
                  </a:rPr>
                  <a:t> Transfer Radiometer</a:t>
                </a:r>
                <a:endParaRPr lang="zh-CN" altLang="en-US" b="1" dirty="0">
                  <a:latin typeface="Times New Roman" pitchFamily="18" charset="0"/>
                </a:endParaRPr>
              </a:p>
            </p:txBody>
          </p:sp>
          <p:sp>
            <p:nvSpPr>
              <p:cNvPr id="31" name="AutoShape 10"/>
              <p:cNvSpPr>
                <a:spLocks noChangeArrowheads="1"/>
              </p:cNvSpPr>
              <p:nvPr/>
            </p:nvSpPr>
            <p:spPr bwMode="auto">
              <a:xfrm rot="5400000">
                <a:off x="1994568" y="1732631"/>
                <a:ext cx="540000" cy="109538"/>
              </a:xfrm>
              <a:prstGeom prst="rightArrow">
                <a:avLst>
                  <a:gd name="adj1" fmla="val 50000"/>
                  <a:gd name="adj2" fmla="val 143124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CC66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32" name="AutoShape 10"/>
              <p:cNvSpPr>
                <a:spLocks noChangeArrowheads="1"/>
              </p:cNvSpPr>
              <p:nvPr/>
            </p:nvSpPr>
            <p:spPr bwMode="auto">
              <a:xfrm rot="5400000">
                <a:off x="2299368" y="1732631"/>
                <a:ext cx="540000" cy="109538"/>
              </a:xfrm>
              <a:prstGeom prst="rightArrow">
                <a:avLst>
                  <a:gd name="adj1" fmla="val 50000"/>
                  <a:gd name="adj2" fmla="val 143124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CC66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pic>
            <p:nvPicPr>
              <p:cNvPr id="33" name="Picture 4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143000" y="5121275"/>
                <a:ext cx="2285581" cy="746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Text Box 33"/>
              <p:cNvSpPr txBox="1">
                <a:spLocks noChangeArrowheads="1"/>
              </p:cNvSpPr>
              <p:nvPr/>
            </p:nvSpPr>
            <p:spPr bwMode="auto">
              <a:xfrm>
                <a:off x="685800" y="3352586"/>
                <a:ext cx="1524000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altLang="zh-CN" b="1" dirty="0" smtClean="0">
                    <a:latin typeface="Times New Roman" pitchFamily="18" charset="0"/>
                  </a:rPr>
                  <a:t>Other remote sensor</a:t>
                </a:r>
                <a:endParaRPr lang="zh-CN" altLang="en-US" b="1" dirty="0">
                  <a:latin typeface="Times New Roman" pitchFamily="18" charset="0"/>
                </a:endParaRPr>
              </a:p>
            </p:txBody>
          </p:sp>
          <p:sp>
            <p:nvSpPr>
              <p:cNvPr id="35" name="AutoShape 40"/>
              <p:cNvSpPr>
                <a:spLocks noChangeArrowheads="1"/>
              </p:cNvSpPr>
              <p:nvPr/>
            </p:nvSpPr>
            <p:spPr bwMode="auto">
              <a:xfrm rot="10800000">
                <a:off x="3810000" y="4038599"/>
                <a:ext cx="609600" cy="304800"/>
              </a:xfrm>
              <a:custGeom>
                <a:avLst/>
                <a:gdLst>
                  <a:gd name="T0" fmla="*/ 2147483647 w 21600"/>
                  <a:gd name="T1" fmla="*/ 0 h 21600"/>
                  <a:gd name="T2" fmla="*/ 0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CC0000"/>
              </a:soli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36" name="Text Box 41"/>
              <p:cNvSpPr txBox="1">
                <a:spLocks noChangeArrowheads="1"/>
              </p:cNvSpPr>
              <p:nvPr/>
            </p:nvSpPr>
            <p:spPr bwMode="auto">
              <a:xfrm>
                <a:off x="3563938" y="5029129"/>
                <a:ext cx="1392238" cy="2651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altLang="zh-CN" b="1" dirty="0" smtClean="0">
                    <a:latin typeface="Times New Roman" pitchFamily="18" charset="0"/>
                  </a:rPr>
                  <a:t>Terrestrial and lunar target</a:t>
                </a:r>
                <a:endParaRPr lang="zh-CN" altLang="en-US" b="1" dirty="0">
                  <a:latin typeface="Times New Roman" pitchFamily="18" charset="0"/>
                </a:endParaRPr>
              </a:p>
            </p:txBody>
          </p:sp>
          <p:sp>
            <p:nvSpPr>
              <p:cNvPr id="37" name="AutoShape 37"/>
              <p:cNvSpPr>
                <a:spLocks noChangeArrowheads="1"/>
              </p:cNvSpPr>
              <p:nvPr/>
            </p:nvSpPr>
            <p:spPr bwMode="auto">
              <a:xfrm rot="5400000">
                <a:off x="4449894" y="3279906"/>
                <a:ext cx="576000" cy="331788"/>
              </a:xfrm>
              <a:custGeom>
                <a:avLst/>
                <a:gdLst>
                  <a:gd name="T0" fmla="*/ 2147483647 w 21600"/>
                  <a:gd name="T1" fmla="*/ 0 h 21600"/>
                  <a:gd name="T2" fmla="*/ 0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CC0000"/>
              </a:soli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38" name="AutoShape 37"/>
              <p:cNvSpPr>
                <a:spLocks noChangeArrowheads="1"/>
              </p:cNvSpPr>
              <p:nvPr/>
            </p:nvSpPr>
            <p:spPr bwMode="auto">
              <a:xfrm rot="5400000">
                <a:off x="4449894" y="1884231"/>
                <a:ext cx="576000" cy="331788"/>
              </a:xfrm>
              <a:custGeom>
                <a:avLst/>
                <a:gdLst>
                  <a:gd name="T0" fmla="*/ 2147483647 w 21600"/>
                  <a:gd name="T1" fmla="*/ 0 h 21600"/>
                  <a:gd name="T2" fmla="*/ 0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CC0000"/>
              </a:soli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39" name="AutoShape 40"/>
              <p:cNvSpPr>
                <a:spLocks noChangeArrowheads="1"/>
              </p:cNvSpPr>
              <p:nvPr/>
            </p:nvSpPr>
            <p:spPr bwMode="auto">
              <a:xfrm rot="10800000">
                <a:off x="1931487" y="4038599"/>
                <a:ext cx="609600" cy="304800"/>
              </a:xfrm>
              <a:custGeom>
                <a:avLst/>
                <a:gdLst>
                  <a:gd name="T0" fmla="*/ 2147483647 w 21600"/>
                  <a:gd name="T1" fmla="*/ 0 h 21600"/>
                  <a:gd name="T2" fmla="*/ 0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CC0000"/>
              </a:soli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40" name="AutoShape 30"/>
              <p:cNvSpPr>
                <a:spLocks noChangeArrowheads="1"/>
              </p:cNvSpPr>
              <p:nvPr/>
            </p:nvSpPr>
            <p:spPr bwMode="auto">
              <a:xfrm rot="-5400000">
                <a:off x="1122363" y="4745038"/>
                <a:ext cx="433388" cy="87313"/>
              </a:xfrm>
              <a:prstGeom prst="rightArrow">
                <a:avLst>
                  <a:gd name="adj1" fmla="val 50000"/>
                  <a:gd name="adj2" fmla="val 12409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CC66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41" name="AutoShape 31"/>
              <p:cNvSpPr>
                <a:spLocks noChangeArrowheads="1"/>
              </p:cNvSpPr>
              <p:nvPr/>
            </p:nvSpPr>
            <p:spPr bwMode="auto">
              <a:xfrm rot="-5400000">
                <a:off x="1350963" y="4745038"/>
                <a:ext cx="433388" cy="87313"/>
              </a:xfrm>
              <a:prstGeom prst="rightArrow">
                <a:avLst>
                  <a:gd name="adj1" fmla="val 50000"/>
                  <a:gd name="adj2" fmla="val 12409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CC66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cxnSp>
            <p:nvCxnSpPr>
              <p:cNvPr id="42" name="AutoShape 13"/>
              <p:cNvCxnSpPr>
                <a:cxnSpLocks noChangeShapeType="1"/>
                <a:endCxn id="26" idx="1"/>
              </p:cNvCxnSpPr>
              <p:nvPr/>
            </p:nvCxnSpPr>
            <p:spPr bwMode="auto">
              <a:xfrm flipV="1">
                <a:off x="2819400" y="2755791"/>
                <a:ext cx="809708" cy="63349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</p:cxnSp>
        </p:grpSp>
        <p:pic>
          <p:nvPicPr>
            <p:cNvPr id="7" name="Picture 2" descr="F:\夏志伟_DOC\A9R5C14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>
              <a:off x="4343400" y="846137"/>
              <a:ext cx="1108075" cy="121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 smtClean="0"/>
              <a:t>Calibration Steps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 smtClean="0"/>
              <a:t>Step 1</a:t>
            </a:r>
            <a:r>
              <a:rPr lang="en-US" altLang="zh-CN" b="1" dirty="0" smtClean="0"/>
              <a:t>: </a:t>
            </a:r>
            <a:r>
              <a:rPr lang="en-US" altLang="zh-CN" sz="2800" i="1" dirty="0" smtClean="0">
                <a:latin typeface="Times New Roman" pitchFamily="18" charset="0"/>
              </a:rPr>
              <a:t>Calibrate the monochromatic </a:t>
            </a:r>
            <a:r>
              <a:rPr lang="en-US" altLang="zh-CN" sz="2800" i="1" dirty="0" smtClean="0">
                <a:latin typeface="Times New Roman" pitchFamily="18" charset="0"/>
              </a:rPr>
              <a:t>light </a:t>
            </a:r>
            <a:r>
              <a:rPr lang="en-US" altLang="zh-CN" sz="2800" i="1" dirty="0" smtClean="0">
                <a:latin typeface="Times New Roman" pitchFamily="18" charset="0"/>
              </a:rPr>
              <a:t>by </a:t>
            </a:r>
            <a:r>
              <a:rPr lang="en-US" altLang="zh-CN" sz="2800" i="1" dirty="0" smtClean="0">
                <a:latin typeface="Times New Roman" pitchFamily="18" charset="0"/>
              </a:rPr>
              <a:t>Cryogenic Radiometer</a:t>
            </a:r>
            <a:endParaRPr lang="en-US" altLang="zh-CN" i="1" dirty="0" smtClean="0">
              <a:latin typeface="Times New Roman" pitchFamily="18" charset="0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b="1" dirty="0" smtClean="0"/>
              <a:t>Step 2</a:t>
            </a:r>
            <a:r>
              <a:rPr lang="zh-CN" altLang="en-US" b="1" dirty="0" smtClean="0"/>
              <a:t>：</a:t>
            </a:r>
            <a:r>
              <a:rPr lang="en-US" altLang="zh-CN" sz="2800" i="1" dirty="0" smtClean="0">
                <a:latin typeface="Times New Roman" pitchFamily="18" charset="0"/>
              </a:rPr>
              <a:t>Calibrate the </a:t>
            </a:r>
            <a:r>
              <a:rPr lang="en-US" altLang="zh-CN" sz="2800" i="1" dirty="0" err="1" smtClean="0">
                <a:latin typeface="Times New Roman" pitchFamily="18" charset="0"/>
              </a:rPr>
              <a:t>MultiSpectral</a:t>
            </a:r>
            <a:r>
              <a:rPr lang="en-US" altLang="zh-CN" sz="2800" i="1" dirty="0" smtClean="0">
                <a:latin typeface="Times New Roman" pitchFamily="18" charset="0"/>
              </a:rPr>
              <a:t> Transfer Radiometer using the calibrated monochromatic light </a:t>
            </a: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6625" name="Group 1"/>
          <p:cNvGrpSpPr>
            <a:grpSpLocks noChangeAspect="1"/>
          </p:cNvGrpSpPr>
          <p:nvPr/>
        </p:nvGrpSpPr>
        <p:grpSpPr bwMode="auto">
          <a:xfrm>
            <a:off x="4257675" y="428604"/>
            <a:ext cx="4886325" cy="2770188"/>
            <a:chOff x="1214" y="3160"/>
            <a:chExt cx="7695" cy="4363"/>
          </a:xfrm>
        </p:grpSpPr>
        <p:sp>
          <p:nvSpPr>
            <p:cNvPr id="2666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1214" y="3160"/>
              <a:ext cx="7695" cy="436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6660" name="Picture 3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232" y="5582"/>
              <a:ext cx="1417" cy="1042"/>
            </a:xfrm>
            <a:prstGeom prst="rect">
              <a:avLst/>
            </a:prstGeom>
            <a:noFill/>
          </p:spPr>
        </p:pic>
        <p:pic>
          <p:nvPicPr>
            <p:cNvPr id="26659" name="Picture 35" descr="单色仪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V="1">
              <a:off x="3915" y="5410"/>
              <a:ext cx="1417" cy="1367"/>
            </a:xfrm>
            <a:prstGeom prst="rect">
              <a:avLst/>
            </a:prstGeom>
            <a:noFill/>
            <a:ln w="1587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26658" name="Rectangle 34"/>
            <p:cNvSpPr>
              <a:spLocks noChangeArrowheads="1"/>
            </p:cNvSpPr>
            <p:nvPr/>
          </p:nvSpPr>
          <p:spPr bwMode="auto">
            <a:xfrm rot="13500000">
              <a:off x="3890" y="3771"/>
              <a:ext cx="743" cy="71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FFFFFF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 rot="13500000">
              <a:off x="2830" y="3840"/>
              <a:ext cx="743" cy="71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FFFFFF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 rot="13500000">
              <a:off x="2830" y="4756"/>
              <a:ext cx="743" cy="71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FFFFFF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55" name="Rectangle 31"/>
            <p:cNvSpPr>
              <a:spLocks noChangeArrowheads="1"/>
            </p:cNvSpPr>
            <p:nvPr/>
          </p:nvSpPr>
          <p:spPr bwMode="auto">
            <a:xfrm>
              <a:off x="3017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54" name="Rectangle 30"/>
            <p:cNvSpPr>
              <a:spLocks noChangeArrowheads="1"/>
            </p:cNvSpPr>
            <p:nvPr/>
          </p:nvSpPr>
          <p:spPr bwMode="auto">
            <a:xfrm>
              <a:off x="3088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53" name="Rectangle 29"/>
            <p:cNvSpPr>
              <a:spLocks noChangeArrowheads="1"/>
            </p:cNvSpPr>
            <p:nvPr/>
          </p:nvSpPr>
          <p:spPr bwMode="auto">
            <a:xfrm>
              <a:off x="2946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2875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2748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2645" y="4462"/>
              <a:ext cx="932" cy="7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49" name="Text Box 25"/>
            <p:cNvSpPr txBox="1">
              <a:spLocks noChangeArrowheads="1"/>
            </p:cNvSpPr>
            <p:nvPr/>
          </p:nvSpPr>
          <p:spPr bwMode="auto">
            <a:xfrm>
              <a:off x="1659" y="3435"/>
              <a:ext cx="114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Solar tracker</a:t>
              </a:r>
              <a:r>
                <a:rPr kumimoji="0" lang="en-US" altLang="zh-CN" sz="10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mirror 1</a:t>
              </a:r>
              <a:endParaRPr kumimoji="0" lang="en-US" altLang="zh-CN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>
              <a:off x="4296" y="3444"/>
              <a:ext cx="114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Solar tracker mirror </a:t>
              </a:r>
              <a:r>
                <a:rPr lang="en-US" altLang="zh-CN" sz="1000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6647" name="AutoShape 23"/>
            <p:cNvSpPr>
              <a:spLocks noChangeArrowheads="1"/>
            </p:cNvSpPr>
            <p:nvPr/>
          </p:nvSpPr>
          <p:spPr bwMode="auto">
            <a:xfrm rot="900000">
              <a:off x="3348" y="3210"/>
              <a:ext cx="98" cy="521"/>
            </a:xfrm>
            <a:prstGeom prst="downArrow">
              <a:avLst>
                <a:gd name="adj1" fmla="val 41333"/>
                <a:gd name="adj2" fmla="val 143713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46" name="AutoShape 22"/>
            <p:cNvSpPr>
              <a:spLocks noChangeArrowheads="1"/>
            </p:cNvSpPr>
            <p:nvPr/>
          </p:nvSpPr>
          <p:spPr bwMode="auto">
            <a:xfrm>
              <a:off x="4128" y="3931"/>
              <a:ext cx="98" cy="521"/>
            </a:xfrm>
            <a:prstGeom prst="downArrow">
              <a:avLst>
                <a:gd name="adj1" fmla="val 41333"/>
                <a:gd name="adj2" fmla="val 143713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45" name="AutoShape 21"/>
            <p:cNvSpPr>
              <a:spLocks noChangeArrowheads="1"/>
            </p:cNvSpPr>
            <p:nvPr/>
          </p:nvSpPr>
          <p:spPr bwMode="auto">
            <a:xfrm rot="16200000">
              <a:off x="3679" y="3622"/>
              <a:ext cx="98" cy="521"/>
            </a:xfrm>
            <a:prstGeom prst="downArrow">
              <a:avLst>
                <a:gd name="adj1" fmla="val 41333"/>
                <a:gd name="adj2" fmla="val 143713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44" name="AutoShape 20"/>
            <p:cNvSpPr>
              <a:spLocks noChangeArrowheads="1"/>
            </p:cNvSpPr>
            <p:nvPr/>
          </p:nvSpPr>
          <p:spPr bwMode="auto">
            <a:xfrm>
              <a:off x="4128" y="4642"/>
              <a:ext cx="98" cy="521"/>
            </a:xfrm>
            <a:prstGeom prst="downArrow">
              <a:avLst>
                <a:gd name="adj1" fmla="val 41333"/>
                <a:gd name="adj2" fmla="val 143713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43" name="Text Box 19"/>
            <p:cNvSpPr txBox="1">
              <a:spLocks noChangeArrowheads="1"/>
            </p:cNvSpPr>
            <p:nvPr/>
          </p:nvSpPr>
          <p:spPr bwMode="auto">
            <a:xfrm>
              <a:off x="4127" y="7060"/>
              <a:ext cx="129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i="1" dirty="0" err="1" smtClean="0">
                  <a:latin typeface="Times New Roman" pitchFamily="18" charset="0"/>
                </a:rPr>
                <a:t>monochrometer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2431" y="7024"/>
              <a:ext cx="114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i="1" dirty="0" smtClean="0">
                  <a:latin typeface="Times New Roman" pitchFamily="18" charset="0"/>
                </a:rPr>
                <a:t>Cryogenic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auto">
            <a:xfrm>
              <a:off x="2181" y="4487"/>
              <a:ext cx="3102" cy="2692"/>
            </a:xfrm>
            <a:custGeom>
              <a:avLst/>
              <a:gdLst/>
              <a:ahLst/>
              <a:cxnLst>
                <a:cxn ang="0">
                  <a:pos x="3007" y="1631"/>
                </a:cxn>
                <a:cxn ang="0">
                  <a:pos x="2826" y="2478"/>
                </a:cxn>
                <a:cxn ang="0">
                  <a:pos x="1352" y="2466"/>
                </a:cxn>
                <a:cxn ang="0">
                  <a:pos x="198" y="2343"/>
                </a:cxn>
                <a:cxn ang="0">
                  <a:pos x="165" y="370"/>
                </a:cxn>
                <a:cxn ang="0">
                  <a:pos x="564" y="120"/>
                </a:cxn>
                <a:cxn ang="0">
                  <a:pos x="615" y="316"/>
                </a:cxn>
              </a:cxnLst>
              <a:rect l="0" t="0" r="r" b="b"/>
              <a:pathLst>
                <a:path w="3102" h="2692">
                  <a:moveTo>
                    <a:pt x="3007" y="1631"/>
                  </a:moveTo>
                  <a:cubicBezTo>
                    <a:pt x="2977" y="1772"/>
                    <a:pt x="3102" y="2339"/>
                    <a:pt x="2826" y="2478"/>
                  </a:cubicBezTo>
                  <a:cubicBezTo>
                    <a:pt x="2550" y="2617"/>
                    <a:pt x="1790" y="2488"/>
                    <a:pt x="1352" y="2466"/>
                  </a:cubicBezTo>
                  <a:cubicBezTo>
                    <a:pt x="914" y="2444"/>
                    <a:pt x="396" y="2692"/>
                    <a:pt x="198" y="2343"/>
                  </a:cubicBezTo>
                  <a:cubicBezTo>
                    <a:pt x="0" y="1994"/>
                    <a:pt x="104" y="740"/>
                    <a:pt x="165" y="370"/>
                  </a:cubicBezTo>
                  <a:cubicBezTo>
                    <a:pt x="226" y="0"/>
                    <a:pt x="489" y="129"/>
                    <a:pt x="564" y="120"/>
                  </a:cubicBezTo>
                  <a:cubicBezTo>
                    <a:pt x="639" y="111"/>
                    <a:pt x="605" y="275"/>
                    <a:pt x="615" y="316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40" name="AutoShape 16"/>
            <p:cNvSpPr>
              <a:spLocks/>
            </p:cNvSpPr>
            <p:nvPr/>
          </p:nvSpPr>
          <p:spPr bwMode="auto">
            <a:xfrm>
              <a:off x="1259" y="5650"/>
              <a:ext cx="563" cy="455"/>
            </a:xfrm>
            <a:prstGeom prst="callout1">
              <a:avLst>
                <a:gd name="adj1" fmla="val 39560"/>
                <a:gd name="adj2" fmla="val 125532"/>
                <a:gd name="adj3" fmla="val -27472"/>
                <a:gd name="adj4" fmla="val 19521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fabric</a:t>
              </a:r>
              <a:endParaRPr kumimoji="0" lang="zh-CN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6639" name="AutoShape 15"/>
            <p:cNvSpPr>
              <a:spLocks noChangeArrowheads="1"/>
            </p:cNvSpPr>
            <p:nvPr/>
          </p:nvSpPr>
          <p:spPr bwMode="auto">
            <a:xfrm>
              <a:off x="2746" y="5115"/>
              <a:ext cx="71" cy="330"/>
            </a:xfrm>
            <a:prstGeom prst="downArrow">
              <a:avLst>
                <a:gd name="adj1" fmla="val 41333"/>
                <a:gd name="adj2" fmla="val 125644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38" name="Rectangle 14" descr="60%"/>
            <p:cNvSpPr>
              <a:spLocks noChangeArrowheads="1"/>
            </p:cNvSpPr>
            <p:nvPr/>
          </p:nvSpPr>
          <p:spPr bwMode="auto">
            <a:xfrm rot="13500000">
              <a:off x="6054" y="4799"/>
              <a:ext cx="743" cy="71"/>
            </a:xfrm>
            <a:prstGeom prst="rect">
              <a:avLst/>
            </a:prstGeom>
            <a:pattFill prst="pct60">
              <a:fgClr>
                <a:srgbClr val="FFFFFF"/>
              </a:fgClr>
              <a:bgClr>
                <a:srgbClr val="000000"/>
              </a:bgClr>
            </a:patt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6628" name="Group 4"/>
            <p:cNvGrpSpPr>
              <a:grpSpLocks/>
            </p:cNvGrpSpPr>
            <p:nvPr/>
          </p:nvGrpSpPr>
          <p:grpSpPr bwMode="auto">
            <a:xfrm>
              <a:off x="5770" y="5500"/>
              <a:ext cx="1389" cy="1173"/>
              <a:chOff x="5654" y="5524"/>
              <a:chExt cx="1389" cy="1173"/>
            </a:xfrm>
          </p:grpSpPr>
          <p:pic>
            <p:nvPicPr>
              <p:cNvPr id="26637" name="Picture 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38" y="5945"/>
                <a:ext cx="405" cy="454"/>
              </a:xfrm>
              <a:prstGeom prst="rect">
                <a:avLst/>
              </a:prstGeom>
              <a:noFill/>
            </p:spPr>
          </p:pic>
          <p:grpSp>
            <p:nvGrpSpPr>
              <p:cNvPr id="26629" name="Group 5"/>
              <p:cNvGrpSpPr>
                <a:grpSpLocks/>
              </p:cNvGrpSpPr>
              <p:nvPr/>
            </p:nvGrpSpPr>
            <p:grpSpPr bwMode="auto">
              <a:xfrm>
                <a:off x="5654" y="5524"/>
                <a:ext cx="1023" cy="1173"/>
                <a:chOff x="3651" y="7384"/>
                <a:chExt cx="1945" cy="2230"/>
              </a:xfrm>
            </p:grpSpPr>
            <p:sp>
              <p:nvSpPr>
                <p:cNvPr id="26636" name="Oval 12"/>
                <p:cNvSpPr>
                  <a:spLocks noChangeArrowheads="1"/>
                </p:cNvSpPr>
                <p:nvPr/>
              </p:nvSpPr>
              <p:spPr bwMode="auto">
                <a:xfrm>
                  <a:off x="3651" y="7682"/>
                  <a:ext cx="1932" cy="19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35" name="Rectangle 11"/>
                <p:cNvSpPr>
                  <a:spLocks noChangeArrowheads="1"/>
                </p:cNvSpPr>
                <p:nvPr/>
              </p:nvSpPr>
              <p:spPr bwMode="auto">
                <a:xfrm>
                  <a:off x="5568" y="8564"/>
                  <a:ext cx="28" cy="1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34" name="Rectangle 10"/>
                <p:cNvSpPr>
                  <a:spLocks noChangeArrowheads="1"/>
                </p:cNvSpPr>
                <p:nvPr/>
              </p:nvSpPr>
              <p:spPr bwMode="auto">
                <a:xfrm>
                  <a:off x="4440" y="7406"/>
                  <a:ext cx="342" cy="3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33" name="AutoShape 9"/>
                <p:cNvSpPr>
                  <a:spLocks noChangeShapeType="1"/>
                </p:cNvSpPr>
                <p:nvPr/>
              </p:nvSpPr>
              <p:spPr bwMode="auto">
                <a:xfrm>
                  <a:off x="4440" y="7565"/>
                  <a:ext cx="34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32" name="AutoShape 8"/>
                <p:cNvSpPr>
                  <a:spLocks noChangeArrowheads="1"/>
                </p:cNvSpPr>
                <p:nvPr/>
              </p:nvSpPr>
              <p:spPr bwMode="auto">
                <a:xfrm>
                  <a:off x="4495" y="7384"/>
                  <a:ext cx="234" cy="355"/>
                </a:xfrm>
                <a:custGeom>
                  <a:avLst/>
                  <a:gdLst>
                    <a:gd name="G0" fmla="+- 7824 0 0"/>
                    <a:gd name="G1" fmla="+- 21600 0 7824"/>
                    <a:gd name="G2" fmla="*/ 7824 1 2"/>
                    <a:gd name="G3" fmla="+- 21600 0 G2"/>
                    <a:gd name="G4" fmla="+/ 7824 21600 2"/>
                    <a:gd name="G5" fmla="+/ G1 0 2"/>
                    <a:gd name="G6" fmla="*/ 21600 21600 7824"/>
                    <a:gd name="G7" fmla="*/ G6 1 2"/>
                    <a:gd name="G8" fmla="+- 21600 0 G7"/>
                    <a:gd name="G9" fmla="*/ 21600 1 2"/>
                    <a:gd name="G10" fmla="+- 7824 0 G9"/>
                    <a:gd name="G11" fmla="?: G10 G8 0"/>
                    <a:gd name="G12" fmla="?: G10 G7 21600"/>
                    <a:gd name="T0" fmla="*/ 17688 w 21600"/>
                    <a:gd name="T1" fmla="*/ 10800 h 21600"/>
                    <a:gd name="T2" fmla="*/ 10800 w 21600"/>
                    <a:gd name="T3" fmla="*/ 21600 h 21600"/>
                    <a:gd name="T4" fmla="*/ 3912 w 21600"/>
                    <a:gd name="T5" fmla="*/ 10800 h 21600"/>
                    <a:gd name="T6" fmla="*/ 10800 w 21600"/>
                    <a:gd name="T7" fmla="*/ 0 h 21600"/>
                    <a:gd name="T8" fmla="*/ 5712 w 21600"/>
                    <a:gd name="T9" fmla="*/ 5712 h 21600"/>
                    <a:gd name="T10" fmla="*/ 15888 w 21600"/>
                    <a:gd name="T11" fmla="*/ 15888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7824" y="21600"/>
                      </a:lnTo>
                      <a:lnTo>
                        <a:pt x="13776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31" name="AutoShape 7"/>
                <p:cNvSpPr>
                  <a:spLocks noChangeShapeType="1"/>
                </p:cNvSpPr>
                <p:nvPr/>
              </p:nvSpPr>
              <p:spPr bwMode="auto">
                <a:xfrm>
                  <a:off x="5300" y="9331"/>
                  <a:ext cx="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30" name="AutoShape 6"/>
                <p:cNvSpPr>
                  <a:spLocks noChangeShapeType="1"/>
                </p:cNvSpPr>
                <p:nvPr/>
              </p:nvSpPr>
              <p:spPr bwMode="auto">
                <a:xfrm>
                  <a:off x="5300" y="9331"/>
                  <a:ext cx="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1259" y="3190"/>
              <a:ext cx="4371" cy="422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lgDash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20" y="5535"/>
              <a:ext cx="1450" cy="1168"/>
            </a:xfrm>
            <a:prstGeom prst="rect">
              <a:avLst/>
            </a:prstGeom>
            <a:noFill/>
            <a:ln w="15875">
              <a:solidFill>
                <a:srgbClr val="FF6600"/>
              </a:solidFill>
              <a:miter lim="800000"/>
              <a:headEnd/>
              <a:tailEnd/>
            </a:ln>
          </p:spPr>
        </p:pic>
      </p:grpSp>
      <p:sp>
        <p:nvSpPr>
          <p:cNvPr id="26720" name="Rectangle 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6668" name="Group 44"/>
          <p:cNvGrpSpPr>
            <a:grpSpLocks noChangeAspect="1"/>
          </p:cNvGrpSpPr>
          <p:nvPr/>
        </p:nvGrpSpPr>
        <p:grpSpPr bwMode="auto">
          <a:xfrm>
            <a:off x="4286248" y="3844925"/>
            <a:ext cx="5013325" cy="3013075"/>
            <a:chOff x="1621" y="2973"/>
            <a:chExt cx="7896" cy="4745"/>
          </a:xfrm>
        </p:grpSpPr>
        <p:sp>
          <p:nvSpPr>
            <p:cNvPr id="26719" name="AutoShape 95"/>
            <p:cNvSpPr>
              <a:spLocks noChangeAspect="1" noChangeArrowheads="1" noTextEdit="1"/>
            </p:cNvSpPr>
            <p:nvPr/>
          </p:nvSpPr>
          <p:spPr bwMode="auto">
            <a:xfrm>
              <a:off x="1621" y="2973"/>
              <a:ext cx="7896" cy="474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6718" name="Picture 94" descr="单色仪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V="1">
              <a:off x="3915" y="5410"/>
              <a:ext cx="1417" cy="1367"/>
            </a:xfrm>
            <a:prstGeom prst="rect">
              <a:avLst/>
            </a:prstGeom>
            <a:noFill/>
            <a:ln w="1587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26717" name="Rectangle 93"/>
            <p:cNvSpPr>
              <a:spLocks noChangeArrowheads="1"/>
            </p:cNvSpPr>
            <p:nvPr/>
          </p:nvSpPr>
          <p:spPr bwMode="auto">
            <a:xfrm rot="13500000">
              <a:off x="3890" y="3771"/>
              <a:ext cx="743" cy="71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FFFFFF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16" name="Rectangle 92"/>
            <p:cNvSpPr>
              <a:spLocks noChangeArrowheads="1"/>
            </p:cNvSpPr>
            <p:nvPr/>
          </p:nvSpPr>
          <p:spPr bwMode="auto">
            <a:xfrm rot="13500000">
              <a:off x="2830" y="3840"/>
              <a:ext cx="743" cy="71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FFFFFF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15" name="Rectangle 91"/>
            <p:cNvSpPr>
              <a:spLocks noChangeArrowheads="1"/>
            </p:cNvSpPr>
            <p:nvPr/>
          </p:nvSpPr>
          <p:spPr bwMode="auto">
            <a:xfrm rot="13500000">
              <a:off x="2830" y="4756"/>
              <a:ext cx="743" cy="71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FFFFFF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14" name="Rectangle 90"/>
            <p:cNvSpPr>
              <a:spLocks noChangeArrowheads="1"/>
            </p:cNvSpPr>
            <p:nvPr/>
          </p:nvSpPr>
          <p:spPr bwMode="auto">
            <a:xfrm>
              <a:off x="3017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13" name="Rectangle 89"/>
            <p:cNvSpPr>
              <a:spLocks noChangeArrowheads="1"/>
            </p:cNvSpPr>
            <p:nvPr/>
          </p:nvSpPr>
          <p:spPr bwMode="auto">
            <a:xfrm>
              <a:off x="3088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12" name="Rectangle 88"/>
            <p:cNvSpPr>
              <a:spLocks noChangeArrowheads="1"/>
            </p:cNvSpPr>
            <p:nvPr/>
          </p:nvSpPr>
          <p:spPr bwMode="auto">
            <a:xfrm>
              <a:off x="2946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11" name="Rectangle 87"/>
            <p:cNvSpPr>
              <a:spLocks noChangeArrowheads="1"/>
            </p:cNvSpPr>
            <p:nvPr/>
          </p:nvSpPr>
          <p:spPr bwMode="auto">
            <a:xfrm>
              <a:off x="2875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10" name="Rectangle 86"/>
            <p:cNvSpPr>
              <a:spLocks noChangeArrowheads="1"/>
            </p:cNvSpPr>
            <p:nvPr/>
          </p:nvSpPr>
          <p:spPr bwMode="auto">
            <a:xfrm>
              <a:off x="2748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09" name="Rectangle 85"/>
            <p:cNvSpPr>
              <a:spLocks noChangeArrowheads="1"/>
            </p:cNvSpPr>
            <p:nvPr/>
          </p:nvSpPr>
          <p:spPr bwMode="auto">
            <a:xfrm>
              <a:off x="2645" y="4462"/>
              <a:ext cx="932" cy="7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08" name="Text Box 84"/>
            <p:cNvSpPr txBox="1">
              <a:spLocks noChangeArrowheads="1"/>
            </p:cNvSpPr>
            <p:nvPr/>
          </p:nvSpPr>
          <p:spPr bwMode="auto">
            <a:xfrm>
              <a:off x="1734" y="3435"/>
              <a:ext cx="107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Solar tracker mirror 1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6707" name="Text Box 83"/>
            <p:cNvSpPr txBox="1">
              <a:spLocks noChangeArrowheads="1"/>
            </p:cNvSpPr>
            <p:nvPr/>
          </p:nvSpPr>
          <p:spPr bwMode="auto">
            <a:xfrm>
              <a:off x="4401" y="3444"/>
              <a:ext cx="114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Solar tracker mirror </a:t>
              </a:r>
              <a:r>
                <a:rPr lang="en-US" altLang="zh-CN" sz="1000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6706" name="AutoShape 82"/>
            <p:cNvSpPr>
              <a:spLocks noChangeArrowheads="1"/>
            </p:cNvSpPr>
            <p:nvPr/>
          </p:nvSpPr>
          <p:spPr bwMode="auto">
            <a:xfrm rot="900000">
              <a:off x="3348" y="3210"/>
              <a:ext cx="98" cy="521"/>
            </a:xfrm>
            <a:prstGeom prst="downArrow">
              <a:avLst>
                <a:gd name="adj1" fmla="val 41333"/>
                <a:gd name="adj2" fmla="val 143713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05" name="AutoShape 81"/>
            <p:cNvSpPr>
              <a:spLocks noChangeArrowheads="1"/>
            </p:cNvSpPr>
            <p:nvPr/>
          </p:nvSpPr>
          <p:spPr bwMode="auto">
            <a:xfrm>
              <a:off x="4128" y="3931"/>
              <a:ext cx="98" cy="521"/>
            </a:xfrm>
            <a:prstGeom prst="downArrow">
              <a:avLst>
                <a:gd name="adj1" fmla="val 41333"/>
                <a:gd name="adj2" fmla="val 143713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04" name="AutoShape 80"/>
            <p:cNvSpPr>
              <a:spLocks noChangeArrowheads="1"/>
            </p:cNvSpPr>
            <p:nvPr/>
          </p:nvSpPr>
          <p:spPr bwMode="auto">
            <a:xfrm rot="16200000">
              <a:off x="3679" y="3622"/>
              <a:ext cx="98" cy="521"/>
            </a:xfrm>
            <a:prstGeom prst="downArrow">
              <a:avLst>
                <a:gd name="adj1" fmla="val 41333"/>
                <a:gd name="adj2" fmla="val 143713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03" name="AutoShape 79"/>
            <p:cNvSpPr>
              <a:spLocks noChangeArrowheads="1"/>
            </p:cNvSpPr>
            <p:nvPr/>
          </p:nvSpPr>
          <p:spPr bwMode="auto">
            <a:xfrm>
              <a:off x="4128" y="4642"/>
              <a:ext cx="98" cy="521"/>
            </a:xfrm>
            <a:prstGeom prst="downArrow">
              <a:avLst>
                <a:gd name="adj1" fmla="val 41333"/>
                <a:gd name="adj2" fmla="val 143713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02" name="Text Box 78"/>
            <p:cNvSpPr txBox="1">
              <a:spLocks noChangeArrowheads="1"/>
            </p:cNvSpPr>
            <p:nvPr/>
          </p:nvSpPr>
          <p:spPr bwMode="auto">
            <a:xfrm>
              <a:off x="5887" y="6890"/>
              <a:ext cx="114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/>
                <a:t>MSTR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6701" name="Text Box 77"/>
            <p:cNvSpPr txBox="1">
              <a:spLocks noChangeArrowheads="1"/>
            </p:cNvSpPr>
            <p:nvPr/>
          </p:nvSpPr>
          <p:spPr bwMode="auto">
            <a:xfrm>
              <a:off x="3984" y="7060"/>
              <a:ext cx="1289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i="1" dirty="0" err="1" smtClean="0">
                  <a:latin typeface="Times New Roman" pitchFamily="18" charset="0"/>
                </a:rPr>
                <a:t>monochrometer</a:t>
              </a:r>
              <a:endPara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26691" name="Group 67"/>
            <p:cNvGrpSpPr>
              <a:grpSpLocks/>
            </p:cNvGrpSpPr>
            <p:nvPr/>
          </p:nvGrpSpPr>
          <p:grpSpPr bwMode="auto">
            <a:xfrm>
              <a:off x="5804" y="5524"/>
              <a:ext cx="1389" cy="1173"/>
              <a:chOff x="5654" y="5524"/>
              <a:chExt cx="1389" cy="1173"/>
            </a:xfrm>
          </p:grpSpPr>
          <p:pic>
            <p:nvPicPr>
              <p:cNvPr id="26700" name="Picture 7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38" y="5945"/>
                <a:ext cx="405" cy="454"/>
              </a:xfrm>
              <a:prstGeom prst="rect">
                <a:avLst/>
              </a:prstGeom>
              <a:noFill/>
            </p:spPr>
          </p:pic>
          <p:grpSp>
            <p:nvGrpSpPr>
              <p:cNvPr id="26692" name="Group 68"/>
              <p:cNvGrpSpPr>
                <a:grpSpLocks/>
              </p:cNvGrpSpPr>
              <p:nvPr/>
            </p:nvGrpSpPr>
            <p:grpSpPr bwMode="auto">
              <a:xfrm>
                <a:off x="5654" y="5524"/>
                <a:ext cx="1023" cy="1173"/>
                <a:chOff x="3651" y="7384"/>
                <a:chExt cx="1945" cy="2230"/>
              </a:xfrm>
            </p:grpSpPr>
            <p:sp>
              <p:nvSpPr>
                <p:cNvPr id="26699" name="Oval 75"/>
                <p:cNvSpPr>
                  <a:spLocks noChangeArrowheads="1"/>
                </p:cNvSpPr>
                <p:nvPr/>
              </p:nvSpPr>
              <p:spPr bwMode="auto">
                <a:xfrm>
                  <a:off x="3651" y="7682"/>
                  <a:ext cx="1932" cy="19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98" name="Rectangle 74"/>
                <p:cNvSpPr>
                  <a:spLocks noChangeArrowheads="1"/>
                </p:cNvSpPr>
                <p:nvPr/>
              </p:nvSpPr>
              <p:spPr bwMode="auto">
                <a:xfrm>
                  <a:off x="5568" y="8564"/>
                  <a:ext cx="28" cy="1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97" name="Rectangle 73"/>
                <p:cNvSpPr>
                  <a:spLocks noChangeArrowheads="1"/>
                </p:cNvSpPr>
                <p:nvPr/>
              </p:nvSpPr>
              <p:spPr bwMode="auto">
                <a:xfrm>
                  <a:off x="4440" y="7406"/>
                  <a:ext cx="342" cy="3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96" name="AutoShape 72"/>
                <p:cNvSpPr>
                  <a:spLocks noChangeShapeType="1"/>
                </p:cNvSpPr>
                <p:nvPr/>
              </p:nvSpPr>
              <p:spPr bwMode="auto">
                <a:xfrm>
                  <a:off x="4440" y="7565"/>
                  <a:ext cx="34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95" name="AutoShape 71"/>
                <p:cNvSpPr>
                  <a:spLocks noChangeArrowheads="1"/>
                </p:cNvSpPr>
                <p:nvPr/>
              </p:nvSpPr>
              <p:spPr bwMode="auto">
                <a:xfrm>
                  <a:off x="4495" y="7384"/>
                  <a:ext cx="234" cy="355"/>
                </a:xfrm>
                <a:custGeom>
                  <a:avLst/>
                  <a:gdLst>
                    <a:gd name="G0" fmla="+- 7824 0 0"/>
                    <a:gd name="G1" fmla="+- 21600 0 7824"/>
                    <a:gd name="G2" fmla="*/ 7824 1 2"/>
                    <a:gd name="G3" fmla="+- 21600 0 G2"/>
                    <a:gd name="G4" fmla="+/ 7824 21600 2"/>
                    <a:gd name="G5" fmla="+/ G1 0 2"/>
                    <a:gd name="G6" fmla="*/ 21600 21600 7824"/>
                    <a:gd name="G7" fmla="*/ G6 1 2"/>
                    <a:gd name="G8" fmla="+- 21600 0 G7"/>
                    <a:gd name="G9" fmla="*/ 21600 1 2"/>
                    <a:gd name="G10" fmla="+- 7824 0 G9"/>
                    <a:gd name="G11" fmla="?: G10 G8 0"/>
                    <a:gd name="G12" fmla="?: G10 G7 21600"/>
                    <a:gd name="T0" fmla="*/ 17688 w 21600"/>
                    <a:gd name="T1" fmla="*/ 10800 h 21600"/>
                    <a:gd name="T2" fmla="*/ 10800 w 21600"/>
                    <a:gd name="T3" fmla="*/ 21600 h 21600"/>
                    <a:gd name="T4" fmla="*/ 3912 w 21600"/>
                    <a:gd name="T5" fmla="*/ 10800 h 21600"/>
                    <a:gd name="T6" fmla="*/ 10800 w 21600"/>
                    <a:gd name="T7" fmla="*/ 0 h 21600"/>
                    <a:gd name="T8" fmla="*/ 5712 w 21600"/>
                    <a:gd name="T9" fmla="*/ 5712 h 21600"/>
                    <a:gd name="T10" fmla="*/ 15888 w 21600"/>
                    <a:gd name="T11" fmla="*/ 15888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7824" y="21600"/>
                      </a:lnTo>
                      <a:lnTo>
                        <a:pt x="13776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94" name="AutoShape 70"/>
                <p:cNvSpPr>
                  <a:spLocks noChangeShapeType="1"/>
                </p:cNvSpPr>
                <p:nvPr/>
              </p:nvSpPr>
              <p:spPr bwMode="auto">
                <a:xfrm>
                  <a:off x="5300" y="9331"/>
                  <a:ext cx="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93" name="AutoShape 69"/>
                <p:cNvSpPr>
                  <a:spLocks noChangeShapeType="1"/>
                </p:cNvSpPr>
                <p:nvPr/>
              </p:nvSpPr>
              <p:spPr bwMode="auto">
                <a:xfrm>
                  <a:off x="5300" y="9331"/>
                  <a:ext cx="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6690" name="AutoShape 66"/>
            <p:cNvSpPr>
              <a:spLocks/>
            </p:cNvSpPr>
            <p:nvPr/>
          </p:nvSpPr>
          <p:spPr bwMode="auto">
            <a:xfrm>
              <a:off x="4659" y="4968"/>
              <a:ext cx="616" cy="455"/>
            </a:xfrm>
            <a:prstGeom prst="callout1">
              <a:avLst>
                <a:gd name="adj1" fmla="val 39560"/>
                <a:gd name="adj2" fmla="val 125532"/>
                <a:gd name="adj3" fmla="val 68130"/>
                <a:gd name="adj4" fmla="val 20797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Fabric</a:t>
              </a:r>
              <a:endParaRPr kumimoji="0" lang="zh-CN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6689" name="AutoShape 65"/>
            <p:cNvSpPr>
              <a:spLocks noChangeArrowheads="1"/>
            </p:cNvSpPr>
            <p:nvPr/>
          </p:nvSpPr>
          <p:spPr bwMode="auto">
            <a:xfrm>
              <a:off x="6272" y="5157"/>
              <a:ext cx="71" cy="330"/>
            </a:xfrm>
            <a:prstGeom prst="downArrow">
              <a:avLst>
                <a:gd name="adj1" fmla="val 41333"/>
                <a:gd name="adj2" fmla="val 125644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88" name="Rectangle 64"/>
            <p:cNvSpPr>
              <a:spLocks noChangeArrowheads="1"/>
            </p:cNvSpPr>
            <p:nvPr/>
          </p:nvSpPr>
          <p:spPr bwMode="auto">
            <a:xfrm rot="13500000">
              <a:off x="6353" y="4746"/>
              <a:ext cx="743" cy="71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FFFFFF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87" name="Rectangle 63"/>
            <p:cNvSpPr>
              <a:spLocks noChangeArrowheads="1"/>
            </p:cNvSpPr>
            <p:nvPr/>
          </p:nvSpPr>
          <p:spPr bwMode="auto">
            <a:xfrm>
              <a:off x="6540" y="480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86" name="Rectangle 62"/>
            <p:cNvSpPr>
              <a:spLocks noChangeArrowheads="1"/>
            </p:cNvSpPr>
            <p:nvPr/>
          </p:nvSpPr>
          <p:spPr bwMode="auto">
            <a:xfrm>
              <a:off x="6611" y="480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85" name="Rectangle 61"/>
            <p:cNvSpPr>
              <a:spLocks noChangeArrowheads="1"/>
            </p:cNvSpPr>
            <p:nvPr/>
          </p:nvSpPr>
          <p:spPr bwMode="auto">
            <a:xfrm>
              <a:off x="6469" y="480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84" name="Rectangle 60"/>
            <p:cNvSpPr>
              <a:spLocks noChangeArrowheads="1"/>
            </p:cNvSpPr>
            <p:nvPr/>
          </p:nvSpPr>
          <p:spPr bwMode="auto">
            <a:xfrm>
              <a:off x="6398" y="480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83" name="Rectangle 59"/>
            <p:cNvSpPr>
              <a:spLocks noChangeArrowheads="1"/>
            </p:cNvSpPr>
            <p:nvPr/>
          </p:nvSpPr>
          <p:spPr bwMode="auto">
            <a:xfrm>
              <a:off x="6271" y="480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82" name="Rectangle 58"/>
            <p:cNvSpPr>
              <a:spLocks noChangeArrowheads="1"/>
            </p:cNvSpPr>
            <p:nvPr/>
          </p:nvSpPr>
          <p:spPr bwMode="auto">
            <a:xfrm>
              <a:off x="6168" y="4452"/>
              <a:ext cx="932" cy="7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81" name="AutoShape 57"/>
            <p:cNvSpPr>
              <a:spLocks noChangeShapeType="1"/>
            </p:cNvSpPr>
            <p:nvPr/>
          </p:nvSpPr>
          <p:spPr bwMode="auto">
            <a:xfrm>
              <a:off x="3778" y="4747"/>
              <a:ext cx="2256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80" name="Text Box 56"/>
            <p:cNvSpPr txBox="1">
              <a:spLocks noChangeArrowheads="1"/>
            </p:cNvSpPr>
            <p:nvPr/>
          </p:nvSpPr>
          <p:spPr bwMode="auto">
            <a:xfrm>
              <a:off x="4391" y="4431"/>
              <a:ext cx="114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moving</a:t>
              </a:r>
              <a:endParaRPr kumimoji="0" lang="zh-CN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6679" name="Freeform 55"/>
            <p:cNvSpPr>
              <a:spLocks/>
            </p:cNvSpPr>
            <p:nvPr/>
          </p:nvSpPr>
          <p:spPr bwMode="auto">
            <a:xfrm>
              <a:off x="5161" y="4503"/>
              <a:ext cx="1168" cy="2574"/>
            </a:xfrm>
            <a:custGeom>
              <a:avLst/>
              <a:gdLst/>
              <a:ahLst/>
              <a:cxnLst>
                <a:cxn ang="0">
                  <a:pos x="11" y="1625"/>
                </a:cxn>
                <a:cxn ang="0">
                  <a:pos x="82" y="2469"/>
                </a:cxn>
                <a:cxn ang="0">
                  <a:pos x="506" y="2221"/>
                </a:cxn>
                <a:cxn ang="0">
                  <a:pos x="694" y="353"/>
                </a:cxn>
                <a:cxn ang="0">
                  <a:pos x="1093" y="103"/>
                </a:cxn>
                <a:cxn ang="0">
                  <a:pos x="1144" y="299"/>
                </a:cxn>
              </a:cxnLst>
              <a:rect l="0" t="0" r="r" b="b"/>
              <a:pathLst>
                <a:path w="1168" h="2574">
                  <a:moveTo>
                    <a:pt x="11" y="1625"/>
                  </a:moveTo>
                  <a:cubicBezTo>
                    <a:pt x="23" y="1766"/>
                    <a:pt x="0" y="2370"/>
                    <a:pt x="82" y="2469"/>
                  </a:cubicBezTo>
                  <a:cubicBezTo>
                    <a:pt x="164" y="2568"/>
                    <a:pt x="404" y="2574"/>
                    <a:pt x="506" y="2221"/>
                  </a:cubicBezTo>
                  <a:cubicBezTo>
                    <a:pt x="608" y="1868"/>
                    <a:pt x="596" y="706"/>
                    <a:pt x="694" y="353"/>
                  </a:cubicBezTo>
                  <a:cubicBezTo>
                    <a:pt x="792" y="0"/>
                    <a:pt x="1018" y="112"/>
                    <a:pt x="1093" y="103"/>
                  </a:cubicBezTo>
                  <a:cubicBezTo>
                    <a:pt x="1168" y="94"/>
                    <a:pt x="1134" y="258"/>
                    <a:pt x="1144" y="299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6678" name="Picture 5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45" y="5379"/>
              <a:ext cx="1042" cy="1417"/>
            </a:xfrm>
            <a:prstGeom prst="rect">
              <a:avLst/>
            </a:prstGeom>
            <a:noFill/>
            <a:ln w="9525">
              <a:prstDash val="dash"/>
              <a:miter lim="800000"/>
              <a:headEnd/>
              <a:tailEnd/>
            </a:ln>
          </p:spPr>
        </p:pic>
        <p:sp>
          <p:nvSpPr>
            <p:cNvPr id="26677" name="Rectangle 53" descr="60%"/>
            <p:cNvSpPr>
              <a:spLocks noChangeArrowheads="1"/>
            </p:cNvSpPr>
            <p:nvPr/>
          </p:nvSpPr>
          <p:spPr bwMode="auto">
            <a:xfrm rot="13500000">
              <a:off x="7618" y="4771"/>
              <a:ext cx="743" cy="71"/>
            </a:xfrm>
            <a:prstGeom prst="rect">
              <a:avLst/>
            </a:prstGeom>
            <a:pattFill prst="pct60">
              <a:fgClr>
                <a:srgbClr val="FFFFFF"/>
              </a:fgClr>
              <a:bgClr>
                <a:srgbClr val="000000"/>
              </a:bgClr>
            </a:patt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76" name="AutoShape 52"/>
            <p:cNvSpPr>
              <a:spLocks noChangeShapeType="1"/>
            </p:cNvSpPr>
            <p:nvPr/>
          </p:nvSpPr>
          <p:spPr bwMode="auto">
            <a:xfrm>
              <a:off x="7664" y="5227"/>
              <a:ext cx="643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75" name="AutoShape 51"/>
            <p:cNvSpPr>
              <a:spLocks noChangeShapeType="1"/>
            </p:cNvSpPr>
            <p:nvPr/>
          </p:nvSpPr>
          <p:spPr bwMode="auto">
            <a:xfrm>
              <a:off x="1702" y="4307"/>
              <a:ext cx="2013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74" name="AutoShape 50"/>
            <p:cNvSpPr>
              <a:spLocks noChangeShapeType="1"/>
            </p:cNvSpPr>
            <p:nvPr/>
          </p:nvSpPr>
          <p:spPr bwMode="auto">
            <a:xfrm>
              <a:off x="3715" y="4307"/>
              <a:ext cx="1" cy="314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73" name="AutoShape 49"/>
            <p:cNvSpPr>
              <a:spLocks noChangeShapeType="1"/>
            </p:cNvSpPr>
            <p:nvPr/>
          </p:nvSpPr>
          <p:spPr bwMode="auto">
            <a:xfrm>
              <a:off x="3715" y="7448"/>
              <a:ext cx="3661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72" name="AutoShape 48"/>
            <p:cNvSpPr>
              <a:spLocks noChangeShapeType="1"/>
            </p:cNvSpPr>
            <p:nvPr/>
          </p:nvSpPr>
          <p:spPr bwMode="auto">
            <a:xfrm flipV="1">
              <a:off x="7376" y="3134"/>
              <a:ext cx="0" cy="43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71" name="AutoShape 47"/>
            <p:cNvSpPr>
              <a:spLocks noChangeShapeType="1"/>
            </p:cNvSpPr>
            <p:nvPr/>
          </p:nvSpPr>
          <p:spPr bwMode="auto">
            <a:xfrm flipH="1">
              <a:off x="1702" y="3134"/>
              <a:ext cx="5674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70" name="AutoShape 46"/>
            <p:cNvSpPr>
              <a:spLocks noChangeShapeType="1"/>
            </p:cNvSpPr>
            <p:nvPr/>
          </p:nvSpPr>
          <p:spPr bwMode="auto">
            <a:xfrm>
              <a:off x="1702" y="3134"/>
              <a:ext cx="1" cy="117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6669" name="Picture 4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38" y="5559"/>
              <a:ext cx="1450" cy="1168"/>
            </a:xfrm>
            <a:prstGeom prst="rect">
              <a:avLst/>
            </a:prstGeom>
            <a:noFill/>
            <a:ln w="15875">
              <a:solidFill>
                <a:srgbClr val="FF6600"/>
              </a:solidFill>
              <a:miter lim="800000"/>
              <a:headEnd/>
              <a:tailEnd/>
            </a:ln>
          </p:spPr>
        </p:pic>
      </p:grpSp>
      <p:sp>
        <p:nvSpPr>
          <p:cNvPr id="95" name="Text Box 64"/>
          <p:cNvSpPr txBox="1">
            <a:spLocks noChangeArrowheads="1"/>
          </p:cNvSpPr>
          <p:nvPr/>
        </p:nvSpPr>
        <p:spPr bwMode="auto">
          <a:xfrm>
            <a:off x="8143900" y="2714620"/>
            <a:ext cx="847759" cy="24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Spectral imager</a:t>
            </a:r>
            <a:endParaRPr lang="zh-CN" altLang="en-US" i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6" name="Text Box 64"/>
          <p:cNvSpPr txBox="1">
            <a:spLocks noChangeArrowheads="1"/>
          </p:cNvSpPr>
          <p:nvPr/>
        </p:nvSpPr>
        <p:spPr bwMode="auto">
          <a:xfrm>
            <a:off x="8072462" y="6286520"/>
            <a:ext cx="847759" cy="24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Spectral imager</a:t>
            </a:r>
            <a:endParaRPr lang="zh-CN" altLang="en-US" i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7" name="Text Box 86"/>
          <p:cNvSpPr txBox="1">
            <a:spLocks noChangeArrowheads="1"/>
          </p:cNvSpPr>
          <p:nvPr/>
        </p:nvSpPr>
        <p:spPr bwMode="auto">
          <a:xfrm>
            <a:off x="8066083" y="4643446"/>
            <a:ext cx="727710" cy="24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Solar diffuser</a:t>
            </a:r>
            <a:endParaRPr kumimoji="0" lang="zh-CN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8" name="Text Box 86"/>
          <p:cNvSpPr txBox="1">
            <a:spLocks noChangeArrowheads="1"/>
          </p:cNvSpPr>
          <p:nvPr/>
        </p:nvSpPr>
        <p:spPr bwMode="auto">
          <a:xfrm>
            <a:off x="7500958" y="1142984"/>
            <a:ext cx="727710" cy="24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Solar diffuser</a:t>
            </a:r>
            <a:endParaRPr kumimoji="0" lang="zh-CN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9" name="Text Box 78"/>
          <p:cNvSpPr txBox="1">
            <a:spLocks noChangeArrowheads="1"/>
          </p:cNvSpPr>
          <p:nvPr/>
        </p:nvSpPr>
        <p:spPr bwMode="auto">
          <a:xfrm>
            <a:off x="7215206" y="2786058"/>
            <a:ext cx="727618" cy="24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/>
              <a:t>MSTR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 smtClean="0"/>
              <a:t>Calibration Steps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1600200"/>
            <a:ext cx="4071966" cy="4525963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Step 3</a:t>
            </a:r>
            <a:r>
              <a:rPr lang="zh-CN" altLang="en-US" sz="2800" b="1" dirty="0" smtClean="0"/>
              <a:t>：</a:t>
            </a:r>
            <a:r>
              <a:rPr lang="en-US" altLang="zh-CN" sz="2800" i="1" dirty="0" smtClean="0">
                <a:latin typeface="Times New Roman" pitchFamily="18" charset="0"/>
              </a:rPr>
              <a:t>Calibrate Solar diffuser using </a:t>
            </a:r>
            <a:r>
              <a:rPr lang="en-US" altLang="zh-CN" sz="2800" i="1" dirty="0" err="1" smtClean="0">
                <a:latin typeface="Times New Roman" pitchFamily="18" charset="0"/>
              </a:rPr>
              <a:t>MultiSpectral</a:t>
            </a:r>
            <a:r>
              <a:rPr lang="en-US" altLang="zh-CN" sz="2800" i="1" dirty="0" smtClean="0">
                <a:latin typeface="Times New Roman" pitchFamily="18" charset="0"/>
              </a:rPr>
              <a:t> </a:t>
            </a:r>
            <a:r>
              <a:rPr lang="en-US" altLang="zh-CN" sz="2800" i="1" dirty="0" smtClean="0">
                <a:latin typeface="Times New Roman" pitchFamily="18" charset="0"/>
              </a:rPr>
              <a:t>Transfer Radiometer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b="1" dirty="0" smtClean="0"/>
              <a:t>Step 4</a:t>
            </a:r>
            <a:r>
              <a:rPr lang="zh-CN" altLang="en-US" sz="2800" b="1" dirty="0" smtClean="0"/>
              <a:t>：</a:t>
            </a:r>
            <a:r>
              <a:rPr lang="en-US" altLang="zh-CN" sz="2800" i="1" dirty="0" smtClean="0">
                <a:latin typeface="Times New Roman" pitchFamily="18" charset="0"/>
              </a:rPr>
              <a:t>Calibrate the spectral imager using Solar diffuser </a:t>
            </a:r>
          </a:p>
          <a:p>
            <a:endParaRPr lang="zh-CN" altLang="en-US" sz="2800" dirty="0"/>
          </a:p>
        </p:txBody>
      </p:sp>
      <p:sp>
        <p:nvSpPr>
          <p:cNvPr id="30772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30721" name="Group 1"/>
          <p:cNvGrpSpPr>
            <a:grpSpLocks noChangeAspect="1"/>
          </p:cNvGrpSpPr>
          <p:nvPr/>
        </p:nvGrpSpPr>
        <p:grpSpPr bwMode="auto">
          <a:xfrm>
            <a:off x="4000496" y="357166"/>
            <a:ext cx="4960938" cy="2782888"/>
            <a:chOff x="1456" y="3065"/>
            <a:chExt cx="7813" cy="4383"/>
          </a:xfrm>
        </p:grpSpPr>
        <p:sp>
          <p:nvSpPr>
            <p:cNvPr id="30771" name="AutoShape 51"/>
            <p:cNvSpPr>
              <a:spLocks noChangeAspect="1" noChangeArrowheads="1" noTextEdit="1"/>
            </p:cNvSpPr>
            <p:nvPr/>
          </p:nvSpPr>
          <p:spPr bwMode="auto">
            <a:xfrm>
              <a:off x="1456" y="3065"/>
              <a:ext cx="7813" cy="438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0770" name="Picture 5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1518" y="5635"/>
              <a:ext cx="1417" cy="1042"/>
            </a:xfrm>
            <a:prstGeom prst="rect">
              <a:avLst/>
            </a:prstGeom>
            <a:noFill/>
          </p:spPr>
        </p:pic>
        <p:pic>
          <p:nvPicPr>
            <p:cNvPr id="30769" name="Picture 49" descr="单色仪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V="1">
              <a:off x="3831" y="5410"/>
              <a:ext cx="1417" cy="1367"/>
            </a:xfrm>
            <a:prstGeom prst="rect">
              <a:avLst/>
            </a:prstGeom>
            <a:noFill/>
            <a:ln w="1587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30768" name="Rectangle 48"/>
            <p:cNvSpPr>
              <a:spLocks noChangeArrowheads="1"/>
            </p:cNvSpPr>
            <p:nvPr/>
          </p:nvSpPr>
          <p:spPr bwMode="auto">
            <a:xfrm rot="13500000">
              <a:off x="3890" y="3771"/>
              <a:ext cx="743" cy="71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FFFFFF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67" name="Rectangle 47"/>
            <p:cNvSpPr>
              <a:spLocks noChangeArrowheads="1"/>
            </p:cNvSpPr>
            <p:nvPr/>
          </p:nvSpPr>
          <p:spPr bwMode="auto">
            <a:xfrm rot="13500000">
              <a:off x="2830" y="3840"/>
              <a:ext cx="743" cy="71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FFFFFF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66" name="Rectangle 46"/>
            <p:cNvSpPr>
              <a:spLocks noChangeArrowheads="1"/>
            </p:cNvSpPr>
            <p:nvPr/>
          </p:nvSpPr>
          <p:spPr bwMode="auto">
            <a:xfrm rot="13500000">
              <a:off x="3715" y="4756"/>
              <a:ext cx="743" cy="71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FFFFFF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65" name="Rectangle 45"/>
            <p:cNvSpPr>
              <a:spLocks noChangeArrowheads="1"/>
            </p:cNvSpPr>
            <p:nvPr/>
          </p:nvSpPr>
          <p:spPr bwMode="auto">
            <a:xfrm>
              <a:off x="3902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64" name="Rectangle 44"/>
            <p:cNvSpPr>
              <a:spLocks noChangeArrowheads="1"/>
            </p:cNvSpPr>
            <p:nvPr/>
          </p:nvSpPr>
          <p:spPr bwMode="auto">
            <a:xfrm>
              <a:off x="3973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63" name="Rectangle 43"/>
            <p:cNvSpPr>
              <a:spLocks noChangeArrowheads="1"/>
            </p:cNvSpPr>
            <p:nvPr/>
          </p:nvSpPr>
          <p:spPr bwMode="auto">
            <a:xfrm>
              <a:off x="3831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62" name="Rectangle 42"/>
            <p:cNvSpPr>
              <a:spLocks noChangeArrowheads="1"/>
            </p:cNvSpPr>
            <p:nvPr/>
          </p:nvSpPr>
          <p:spPr bwMode="auto">
            <a:xfrm>
              <a:off x="3760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61" name="Rectangle 41"/>
            <p:cNvSpPr>
              <a:spLocks noChangeArrowheads="1"/>
            </p:cNvSpPr>
            <p:nvPr/>
          </p:nvSpPr>
          <p:spPr bwMode="auto">
            <a:xfrm>
              <a:off x="3633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60" name="Rectangle 40"/>
            <p:cNvSpPr>
              <a:spLocks noChangeArrowheads="1"/>
            </p:cNvSpPr>
            <p:nvPr/>
          </p:nvSpPr>
          <p:spPr bwMode="auto">
            <a:xfrm>
              <a:off x="3530" y="4462"/>
              <a:ext cx="932" cy="7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59" name="Text Box 39"/>
            <p:cNvSpPr txBox="1">
              <a:spLocks noChangeArrowheads="1"/>
            </p:cNvSpPr>
            <p:nvPr/>
          </p:nvSpPr>
          <p:spPr bwMode="auto">
            <a:xfrm>
              <a:off x="1659" y="3435"/>
              <a:ext cx="114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Solar tracker mirror 1</a:t>
              </a:r>
              <a:endParaRPr lang="en-US" altLang="zh-CN" dirty="0" smtClean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0758" name="Text Box 38"/>
            <p:cNvSpPr txBox="1">
              <a:spLocks noChangeArrowheads="1"/>
            </p:cNvSpPr>
            <p:nvPr/>
          </p:nvSpPr>
          <p:spPr bwMode="auto">
            <a:xfrm>
              <a:off x="4296" y="3444"/>
              <a:ext cx="114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Solar tracker mirror </a:t>
              </a:r>
              <a:r>
                <a:rPr lang="en-US" altLang="zh-CN" sz="1000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endParaRPr lang="en-US" altLang="zh-CN" dirty="0" smtClean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0757" name="AutoShape 37"/>
            <p:cNvSpPr>
              <a:spLocks noChangeArrowheads="1"/>
            </p:cNvSpPr>
            <p:nvPr/>
          </p:nvSpPr>
          <p:spPr bwMode="auto">
            <a:xfrm rot="900000">
              <a:off x="3348" y="3240"/>
              <a:ext cx="98" cy="521"/>
            </a:xfrm>
            <a:prstGeom prst="downArrow">
              <a:avLst>
                <a:gd name="adj1" fmla="val 41333"/>
                <a:gd name="adj2" fmla="val 143713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56" name="AutoShape 36"/>
            <p:cNvSpPr>
              <a:spLocks noChangeArrowheads="1"/>
            </p:cNvSpPr>
            <p:nvPr/>
          </p:nvSpPr>
          <p:spPr bwMode="auto">
            <a:xfrm>
              <a:off x="4128" y="4051"/>
              <a:ext cx="98" cy="521"/>
            </a:xfrm>
            <a:prstGeom prst="downArrow">
              <a:avLst>
                <a:gd name="adj1" fmla="val 41333"/>
                <a:gd name="adj2" fmla="val 143713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55" name="AutoShape 35"/>
            <p:cNvSpPr>
              <a:spLocks noChangeArrowheads="1"/>
            </p:cNvSpPr>
            <p:nvPr/>
          </p:nvSpPr>
          <p:spPr bwMode="auto">
            <a:xfrm rot="16200000">
              <a:off x="3679" y="3622"/>
              <a:ext cx="98" cy="521"/>
            </a:xfrm>
            <a:prstGeom prst="downArrow">
              <a:avLst>
                <a:gd name="adj1" fmla="val 41333"/>
                <a:gd name="adj2" fmla="val 143713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54" name="Rectangle 34" descr="60%"/>
            <p:cNvSpPr>
              <a:spLocks noChangeArrowheads="1"/>
            </p:cNvSpPr>
            <p:nvPr/>
          </p:nvSpPr>
          <p:spPr bwMode="auto">
            <a:xfrm rot="13500000">
              <a:off x="5984" y="4767"/>
              <a:ext cx="743" cy="71"/>
            </a:xfrm>
            <a:prstGeom prst="rect">
              <a:avLst/>
            </a:prstGeom>
            <a:pattFill prst="pct60">
              <a:fgClr>
                <a:srgbClr val="FFFFFF"/>
              </a:fgClr>
              <a:bgClr>
                <a:srgbClr val="000000"/>
              </a:bgClr>
            </a:patt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53" name="Text Box 33"/>
            <p:cNvSpPr txBox="1">
              <a:spLocks noChangeArrowheads="1"/>
            </p:cNvSpPr>
            <p:nvPr/>
          </p:nvSpPr>
          <p:spPr bwMode="auto">
            <a:xfrm>
              <a:off x="6351" y="4534"/>
              <a:ext cx="114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Solar diffuser</a:t>
              </a:r>
              <a:endParaRPr kumimoji="0" lang="zh-CN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0752" name="Text Box 32"/>
            <p:cNvSpPr txBox="1">
              <a:spLocks noChangeArrowheads="1"/>
            </p:cNvSpPr>
            <p:nvPr/>
          </p:nvSpPr>
          <p:spPr bwMode="auto">
            <a:xfrm>
              <a:off x="5887" y="6890"/>
              <a:ext cx="114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/>
                <a:t>MSTR</a:t>
              </a:r>
              <a:endPara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0751" name="Freeform 31"/>
            <p:cNvSpPr>
              <a:spLocks/>
            </p:cNvSpPr>
            <p:nvPr/>
          </p:nvSpPr>
          <p:spPr bwMode="auto">
            <a:xfrm>
              <a:off x="3295" y="4538"/>
              <a:ext cx="1806" cy="2501"/>
            </a:xfrm>
            <a:custGeom>
              <a:avLst/>
              <a:gdLst/>
              <a:ahLst/>
              <a:cxnLst>
                <a:cxn ang="0">
                  <a:pos x="1803" y="1571"/>
                </a:cxn>
                <a:cxn ang="0">
                  <a:pos x="1629" y="2323"/>
                </a:cxn>
                <a:cxn ang="0">
                  <a:pos x="743" y="2465"/>
                </a:cxn>
                <a:cxn ang="0">
                  <a:pos x="221" y="2109"/>
                </a:cxn>
                <a:cxn ang="0">
                  <a:pos x="21" y="335"/>
                </a:cxn>
                <a:cxn ang="0">
                  <a:pos x="347" y="100"/>
                </a:cxn>
                <a:cxn ang="0">
                  <a:pos x="379" y="266"/>
                </a:cxn>
              </a:cxnLst>
              <a:rect l="0" t="0" r="r" b="b"/>
              <a:pathLst>
                <a:path w="1806" h="2501">
                  <a:moveTo>
                    <a:pt x="1803" y="1571"/>
                  </a:moveTo>
                  <a:cubicBezTo>
                    <a:pt x="1775" y="1696"/>
                    <a:pt x="1806" y="2174"/>
                    <a:pt x="1629" y="2323"/>
                  </a:cubicBezTo>
                  <a:cubicBezTo>
                    <a:pt x="1452" y="2472"/>
                    <a:pt x="978" y="2501"/>
                    <a:pt x="743" y="2465"/>
                  </a:cubicBezTo>
                  <a:cubicBezTo>
                    <a:pt x="508" y="2429"/>
                    <a:pt x="341" y="2464"/>
                    <a:pt x="221" y="2109"/>
                  </a:cubicBezTo>
                  <a:cubicBezTo>
                    <a:pt x="101" y="1754"/>
                    <a:pt x="0" y="670"/>
                    <a:pt x="21" y="335"/>
                  </a:cubicBezTo>
                  <a:cubicBezTo>
                    <a:pt x="42" y="0"/>
                    <a:pt x="287" y="111"/>
                    <a:pt x="347" y="100"/>
                  </a:cubicBezTo>
                  <a:cubicBezTo>
                    <a:pt x="407" y="89"/>
                    <a:pt x="372" y="232"/>
                    <a:pt x="379" y="266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0741" name="Group 21"/>
            <p:cNvGrpSpPr>
              <a:grpSpLocks/>
            </p:cNvGrpSpPr>
            <p:nvPr/>
          </p:nvGrpSpPr>
          <p:grpSpPr bwMode="auto">
            <a:xfrm>
              <a:off x="5790" y="5524"/>
              <a:ext cx="1389" cy="1173"/>
              <a:chOff x="5654" y="5524"/>
              <a:chExt cx="1389" cy="1173"/>
            </a:xfrm>
          </p:grpSpPr>
          <p:pic>
            <p:nvPicPr>
              <p:cNvPr id="30750" name="Picture 3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38" y="5945"/>
                <a:ext cx="405" cy="454"/>
              </a:xfrm>
              <a:prstGeom prst="rect">
                <a:avLst/>
              </a:prstGeom>
              <a:noFill/>
            </p:spPr>
          </p:pic>
          <p:grpSp>
            <p:nvGrpSpPr>
              <p:cNvPr id="30742" name="Group 22"/>
              <p:cNvGrpSpPr>
                <a:grpSpLocks/>
              </p:cNvGrpSpPr>
              <p:nvPr/>
            </p:nvGrpSpPr>
            <p:grpSpPr bwMode="auto">
              <a:xfrm>
                <a:off x="5654" y="5524"/>
                <a:ext cx="1023" cy="1173"/>
                <a:chOff x="3651" y="7384"/>
                <a:chExt cx="1945" cy="2230"/>
              </a:xfrm>
            </p:grpSpPr>
            <p:sp>
              <p:nvSpPr>
                <p:cNvPr id="30749" name="Oval 29"/>
                <p:cNvSpPr>
                  <a:spLocks noChangeArrowheads="1"/>
                </p:cNvSpPr>
                <p:nvPr/>
              </p:nvSpPr>
              <p:spPr bwMode="auto">
                <a:xfrm>
                  <a:off x="3651" y="7682"/>
                  <a:ext cx="1932" cy="19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748" name="Rectangle 28"/>
                <p:cNvSpPr>
                  <a:spLocks noChangeArrowheads="1"/>
                </p:cNvSpPr>
                <p:nvPr/>
              </p:nvSpPr>
              <p:spPr bwMode="auto">
                <a:xfrm>
                  <a:off x="5568" y="8564"/>
                  <a:ext cx="28" cy="1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747" name="Rectangle 27"/>
                <p:cNvSpPr>
                  <a:spLocks noChangeArrowheads="1"/>
                </p:cNvSpPr>
                <p:nvPr/>
              </p:nvSpPr>
              <p:spPr bwMode="auto">
                <a:xfrm>
                  <a:off x="4440" y="7406"/>
                  <a:ext cx="342" cy="3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746" name="AutoShape 26"/>
                <p:cNvSpPr>
                  <a:spLocks noChangeShapeType="1"/>
                </p:cNvSpPr>
                <p:nvPr/>
              </p:nvSpPr>
              <p:spPr bwMode="auto">
                <a:xfrm>
                  <a:off x="4440" y="7565"/>
                  <a:ext cx="34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745" name="AutoShape 25"/>
                <p:cNvSpPr>
                  <a:spLocks noChangeArrowheads="1"/>
                </p:cNvSpPr>
                <p:nvPr/>
              </p:nvSpPr>
              <p:spPr bwMode="auto">
                <a:xfrm>
                  <a:off x="4495" y="7384"/>
                  <a:ext cx="234" cy="355"/>
                </a:xfrm>
                <a:custGeom>
                  <a:avLst/>
                  <a:gdLst>
                    <a:gd name="G0" fmla="+- 7824 0 0"/>
                    <a:gd name="G1" fmla="+- 21600 0 7824"/>
                    <a:gd name="G2" fmla="*/ 7824 1 2"/>
                    <a:gd name="G3" fmla="+- 21600 0 G2"/>
                    <a:gd name="G4" fmla="+/ 7824 21600 2"/>
                    <a:gd name="G5" fmla="+/ G1 0 2"/>
                    <a:gd name="G6" fmla="*/ 21600 21600 7824"/>
                    <a:gd name="G7" fmla="*/ G6 1 2"/>
                    <a:gd name="G8" fmla="+- 21600 0 G7"/>
                    <a:gd name="G9" fmla="*/ 21600 1 2"/>
                    <a:gd name="G10" fmla="+- 7824 0 G9"/>
                    <a:gd name="G11" fmla="?: G10 G8 0"/>
                    <a:gd name="G12" fmla="?: G10 G7 21600"/>
                    <a:gd name="T0" fmla="*/ 17688 w 21600"/>
                    <a:gd name="T1" fmla="*/ 10800 h 21600"/>
                    <a:gd name="T2" fmla="*/ 10800 w 21600"/>
                    <a:gd name="T3" fmla="*/ 21600 h 21600"/>
                    <a:gd name="T4" fmla="*/ 3912 w 21600"/>
                    <a:gd name="T5" fmla="*/ 10800 h 21600"/>
                    <a:gd name="T6" fmla="*/ 10800 w 21600"/>
                    <a:gd name="T7" fmla="*/ 0 h 21600"/>
                    <a:gd name="T8" fmla="*/ 5712 w 21600"/>
                    <a:gd name="T9" fmla="*/ 5712 h 21600"/>
                    <a:gd name="T10" fmla="*/ 15888 w 21600"/>
                    <a:gd name="T11" fmla="*/ 15888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7824" y="21600"/>
                      </a:lnTo>
                      <a:lnTo>
                        <a:pt x="13776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744" name="AutoShape 24"/>
                <p:cNvSpPr>
                  <a:spLocks noChangeShapeType="1"/>
                </p:cNvSpPr>
                <p:nvPr/>
              </p:nvSpPr>
              <p:spPr bwMode="auto">
                <a:xfrm>
                  <a:off x="5300" y="9331"/>
                  <a:ext cx="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743" name="AutoShape 23"/>
                <p:cNvSpPr>
                  <a:spLocks noChangeShapeType="1"/>
                </p:cNvSpPr>
                <p:nvPr/>
              </p:nvSpPr>
              <p:spPr bwMode="auto">
                <a:xfrm>
                  <a:off x="5300" y="9331"/>
                  <a:ext cx="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0740" name="AutoShape 20"/>
            <p:cNvSpPr>
              <a:spLocks/>
            </p:cNvSpPr>
            <p:nvPr/>
          </p:nvSpPr>
          <p:spPr bwMode="auto">
            <a:xfrm>
              <a:off x="1828" y="4123"/>
              <a:ext cx="1510" cy="435"/>
            </a:xfrm>
            <a:prstGeom prst="callout1">
              <a:avLst>
                <a:gd name="adj1" fmla="val 41380"/>
                <a:gd name="adj2" fmla="val 107949"/>
                <a:gd name="adj3" fmla="val 101148"/>
                <a:gd name="adj4" fmla="val 13410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Reflector</a:t>
              </a:r>
              <a:endParaRPr kumimoji="0" lang="zh-CN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0739" name="AutoShape 19"/>
            <p:cNvSpPr>
              <a:spLocks noChangeArrowheads="1"/>
            </p:cNvSpPr>
            <p:nvPr/>
          </p:nvSpPr>
          <p:spPr bwMode="auto">
            <a:xfrm rot="16200000">
              <a:off x="4998" y="4504"/>
              <a:ext cx="98" cy="521"/>
            </a:xfrm>
            <a:prstGeom prst="downArrow">
              <a:avLst>
                <a:gd name="adj1" fmla="val 41333"/>
                <a:gd name="adj2" fmla="val 143713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38" name="AutoShape 18"/>
            <p:cNvSpPr>
              <a:spLocks noChangeArrowheads="1"/>
            </p:cNvSpPr>
            <p:nvPr/>
          </p:nvSpPr>
          <p:spPr bwMode="auto">
            <a:xfrm>
              <a:off x="6253" y="4922"/>
              <a:ext cx="98" cy="521"/>
            </a:xfrm>
            <a:prstGeom prst="downArrow">
              <a:avLst>
                <a:gd name="adj1" fmla="val 41333"/>
                <a:gd name="adj2" fmla="val 143713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37" name="AutoShape 17"/>
            <p:cNvSpPr>
              <a:spLocks noChangeShapeType="1"/>
            </p:cNvSpPr>
            <p:nvPr/>
          </p:nvSpPr>
          <p:spPr bwMode="auto">
            <a:xfrm flipV="1">
              <a:off x="1731" y="5270"/>
              <a:ext cx="3711" cy="1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36" name="AutoShape 16"/>
            <p:cNvSpPr>
              <a:spLocks noChangeShapeType="1"/>
            </p:cNvSpPr>
            <p:nvPr/>
          </p:nvSpPr>
          <p:spPr bwMode="auto">
            <a:xfrm>
              <a:off x="5442" y="5270"/>
              <a:ext cx="0" cy="200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35" name="AutoShape 15"/>
            <p:cNvSpPr>
              <a:spLocks noChangeShapeType="1"/>
            </p:cNvSpPr>
            <p:nvPr/>
          </p:nvSpPr>
          <p:spPr bwMode="auto">
            <a:xfrm>
              <a:off x="5442" y="7278"/>
              <a:ext cx="2114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34" name="AutoShape 14"/>
            <p:cNvSpPr>
              <a:spLocks noChangeShapeType="1"/>
            </p:cNvSpPr>
            <p:nvPr/>
          </p:nvSpPr>
          <p:spPr bwMode="auto">
            <a:xfrm flipV="1">
              <a:off x="7556" y="3210"/>
              <a:ext cx="0" cy="406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33" name="AutoShape 13"/>
            <p:cNvSpPr>
              <a:spLocks noChangeShapeType="1"/>
            </p:cNvSpPr>
            <p:nvPr/>
          </p:nvSpPr>
          <p:spPr bwMode="auto">
            <a:xfrm flipH="1">
              <a:off x="1730" y="3210"/>
              <a:ext cx="5826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32" name="AutoShape 12"/>
            <p:cNvSpPr>
              <a:spLocks noChangeShapeType="1"/>
            </p:cNvSpPr>
            <p:nvPr/>
          </p:nvSpPr>
          <p:spPr bwMode="auto">
            <a:xfrm>
              <a:off x="1730" y="3210"/>
              <a:ext cx="1" cy="207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rot="13500000">
              <a:off x="2071" y="4789"/>
              <a:ext cx="743" cy="71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FFFFFF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2258" y="4847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2329" y="4847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2187" y="4847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2116" y="4847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1989" y="4847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1886" y="4495"/>
              <a:ext cx="932" cy="7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24" name="AutoShape 4"/>
            <p:cNvSpPr>
              <a:spLocks noChangeShapeType="1"/>
            </p:cNvSpPr>
            <p:nvPr/>
          </p:nvSpPr>
          <p:spPr bwMode="auto">
            <a:xfrm>
              <a:off x="2690" y="4814"/>
              <a:ext cx="837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23" name="Text Box 3"/>
            <p:cNvSpPr txBox="1">
              <a:spLocks noChangeArrowheads="1"/>
            </p:cNvSpPr>
            <p:nvPr/>
          </p:nvSpPr>
          <p:spPr bwMode="auto">
            <a:xfrm>
              <a:off x="2493" y="4527"/>
              <a:ext cx="114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moving</a:t>
              </a:r>
              <a:endParaRPr kumimoji="0" lang="zh-CN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61" y="5482"/>
              <a:ext cx="1530" cy="1245"/>
            </a:xfrm>
            <a:prstGeom prst="rect">
              <a:avLst/>
            </a:prstGeom>
            <a:noFill/>
          </p:spPr>
        </p:pic>
      </p:grpSp>
      <p:sp>
        <p:nvSpPr>
          <p:cNvPr id="30825" name="Rectangle 10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30779" name="Group 59"/>
          <p:cNvGrpSpPr>
            <a:grpSpLocks noChangeAspect="1"/>
          </p:cNvGrpSpPr>
          <p:nvPr/>
        </p:nvGrpSpPr>
        <p:grpSpPr bwMode="auto">
          <a:xfrm>
            <a:off x="3929058" y="3857628"/>
            <a:ext cx="5095875" cy="2782888"/>
            <a:chOff x="1456" y="3065"/>
            <a:chExt cx="8025" cy="4383"/>
          </a:xfrm>
        </p:grpSpPr>
        <p:sp>
          <p:nvSpPr>
            <p:cNvPr id="30824" name="AutoShape 104"/>
            <p:cNvSpPr>
              <a:spLocks noChangeAspect="1" noChangeArrowheads="1" noTextEdit="1"/>
            </p:cNvSpPr>
            <p:nvPr/>
          </p:nvSpPr>
          <p:spPr bwMode="auto">
            <a:xfrm>
              <a:off x="1456" y="3065"/>
              <a:ext cx="8025" cy="438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0823" name="Picture 1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1983" y="5620"/>
              <a:ext cx="1417" cy="1042"/>
            </a:xfrm>
            <a:prstGeom prst="rect">
              <a:avLst/>
            </a:prstGeom>
            <a:noFill/>
          </p:spPr>
        </p:pic>
        <p:pic>
          <p:nvPicPr>
            <p:cNvPr id="30822" name="Picture 102" descr="单色仪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V="1">
              <a:off x="3831" y="5410"/>
              <a:ext cx="1417" cy="1367"/>
            </a:xfrm>
            <a:prstGeom prst="rect">
              <a:avLst/>
            </a:prstGeom>
            <a:noFill/>
            <a:ln w="1587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30821" name="Rectangle 101"/>
            <p:cNvSpPr>
              <a:spLocks noChangeArrowheads="1"/>
            </p:cNvSpPr>
            <p:nvPr/>
          </p:nvSpPr>
          <p:spPr bwMode="auto">
            <a:xfrm rot="13500000">
              <a:off x="3890" y="3771"/>
              <a:ext cx="743" cy="71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FFFFFF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20" name="Rectangle 100"/>
            <p:cNvSpPr>
              <a:spLocks noChangeArrowheads="1"/>
            </p:cNvSpPr>
            <p:nvPr/>
          </p:nvSpPr>
          <p:spPr bwMode="auto">
            <a:xfrm rot="13500000">
              <a:off x="2830" y="3840"/>
              <a:ext cx="743" cy="71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FFFFFF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19" name="Rectangle 99"/>
            <p:cNvSpPr>
              <a:spLocks noChangeArrowheads="1"/>
            </p:cNvSpPr>
            <p:nvPr/>
          </p:nvSpPr>
          <p:spPr bwMode="auto">
            <a:xfrm rot="13500000">
              <a:off x="3715" y="4756"/>
              <a:ext cx="743" cy="71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FFFFFF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18" name="Rectangle 98"/>
            <p:cNvSpPr>
              <a:spLocks noChangeArrowheads="1"/>
            </p:cNvSpPr>
            <p:nvPr/>
          </p:nvSpPr>
          <p:spPr bwMode="auto">
            <a:xfrm>
              <a:off x="3902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17" name="Rectangle 97"/>
            <p:cNvSpPr>
              <a:spLocks noChangeArrowheads="1"/>
            </p:cNvSpPr>
            <p:nvPr/>
          </p:nvSpPr>
          <p:spPr bwMode="auto">
            <a:xfrm>
              <a:off x="3973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16" name="Rectangle 96"/>
            <p:cNvSpPr>
              <a:spLocks noChangeArrowheads="1"/>
            </p:cNvSpPr>
            <p:nvPr/>
          </p:nvSpPr>
          <p:spPr bwMode="auto">
            <a:xfrm>
              <a:off x="3831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15" name="Rectangle 95"/>
            <p:cNvSpPr>
              <a:spLocks noChangeArrowheads="1"/>
            </p:cNvSpPr>
            <p:nvPr/>
          </p:nvSpPr>
          <p:spPr bwMode="auto">
            <a:xfrm>
              <a:off x="3760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14" name="Rectangle 94"/>
            <p:cNvSpPr>
              <a:spLocks noChangeArrowheads="1"/>
            </p:cNvSpPr>
            <p:nvPr/>
          </p:nvSpPr>
          <p:spPr bwMode="auto">
            <a:xfrm>
              <a:off x="3633" y="4814"/>
              <a:ext cx="71" cy="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13" name="Rectangle 93"/>
            <p:cNvSpPr>
              <a:spLocks noChangeArrowheads="1"/>
            </p:cNvSpPr>
            <p:nvPr/>
          </p:nvSpPr>
          <p:spPr bwMode="auto">
            <a:xfrm>
              <a:off x="3530" y="4462"/>
              <a:ext cx="932" cy="7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12" name="Text Box 92"/>
            <p:cNvSpPr txBox="1">
              <a:spLocks noChangeArrowheads="1"/>
            </p:cNvSpPr>
            <p:nvPr/>
          </p:nvSpPr>
          <p:spPr bwMode="auto">
            <a:xfrm>
              <a:off x="1659" y="3435"/>
              <a:ext cx="114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Solar tracker mirror 1</a:t>
              </a:r>
              <a:endParaRPr lang="en-US" altLang="zh-CN" sz="1000" dirty="0" smtClean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0811" name="Text Box 91"/>
            <p:cNvSpPr txBox="1">
              <a:spLocks noChangeArrowheads="1"/>
            </p:cNvSpPr>
            <p:nvPr/>
          </p:nvSpPr>
          <p:spPr bwMode="auto">
            <a:xfrm>
              <a:off x="4296" y="3444"/>
              <a:ext cx="114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Solar tracker mirror </a:t>
              </a:r>
              <a:r>
                <a:rPr lang="en-US" altLang="zh-CN" sz="1000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endParaRPr lang="en-US" altLang="zh-CN" sz="1000" dirty="0" smtClean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0810" name="AutoShape 90"/>
            <p:cNvSpPr>
              <a:spLocks noChangeArrowheads="1"/>
            </p:cNvSpPr>
            <p:nvPr/>
          </p:nvSpPr>
          <p:spPr bwMode="auto">
            <a:xfrm rot="900000">
              <a:off x="3348" y="3240"/>
              <a:ext cx="98" cy="521"/>
            </a:xfrm>
            <a:prstGeom prst="downArrow">
              <a:avLst>
                <a:gd name="adj1" fmla="val 41333"/>
                <a:gd name="adj2" fmla="val 143713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09" name="AutoShape 89"/>
            <p:cNvSpPr>
              <a:spLocks noChangeArrowheads="1"/>
            </p:cNvSpPr>
            <p:nvPr/>
          </p:nvSpPr>
          <p:spPr bwMode="auto">
            <a:xfrm>
              <a:off x="4128" y="4051"/>
              <a:ext cx="98" cy="521"/>
            </a:xfrm>
            <a:prstGeom prst="downArrow">
              <a:avLst>
                <a:gd name="adj1" fmla="val 41333"/>
                <a:gd name="adj2" fmla="val 143713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08" name="AutoShape 88"/>
            <p:cNvSpPr>
              <a:spLocks noChangeArrowheads="1"/>
            </p:cNvSpPr>
            <p:nvPr/>
          </p:nvSpPr>
          <p:spPr bwMode="auto">
            <a:xfrm rot="16200000">
              <a:off x="3679" y="3622"/>
              <a:ext cx="98" cy="521"/>
            </a:xfrm>
            <a:prstGeom prst="downArrow">
              <a:avLst>
                <a:gd name="adj1" fmla="val 41333"/>
                <a:gd name="adj2" fmla="val 143713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07" name="Rectangle 87" descr="60%"/>
            <p:cNvSpPr>
              <a:spLocks noChangeArrowheads="1"/>
            </p:cNvSpPr>
            <p:nvPr/>
          </p:nvSpPr>
          <p:spPr bwMode="auto">
            <a:xfrm rot="13500000">
              <a:off x="7619" y="4737"/>
              <a:ext cx="743" cy="71"/>
            </a:xfrm>
            <a:prstGeom prst="rect">
              <a:avLst/>
            </a:prstGeom>
            <a:pattFill prst="pct60">
              <a:fgClr>
                <a:srgbClr val="FFFFFF"/>
              </a:fgClr>
              <a:bgClr>
                <a:srgbClr val="000000"/>
              </a:bgClr>
            </a:patt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06" name="Text Box 86"/>
            <p:cNvSpPr txBox="1">
              <a:spLocks noChangeArrowheads="1"/>
            </p:cNvSpPr>
            <p:nvPr/>
          </p:nvSpPr>
          <p:spPr bwMode="auto">
            <a:xfrm>
              <a:off x="7971" y="4504"/>
              <a:ext cx="114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Solar diffuser</a:t>
              </a:r>
              <a:endParaRPr kumimoji="0" lang="zh-CN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0805" name="Freeform 85"/>
            <p:cNvSpPr>
              <a:spLocks/>
            </p:cNvSpPr>
            <p:nvPr/>
          </p:nvSpPr>
          <p:spPr bwMode="auto">
            <a:xfrm>
              <a:off x="3295" y="4538"/>
              <a:ext cx="1806" cy="2501"/>
            </a:xfrm>
            <a:custGeom>
              <a:avLst/>
              <a:gdLst/>
              <a:ahLst/>
              <a:cxnLst>
                <a:cxn ang="0">
                  <a:pos x="1803" y="1571"/>
                </a:cxn>
                <a:cxn ang="0">
                  <a:pos x="1629" y="2323"/>
                </a:cxn>
                <a:cxn ang="0">
                  <a:pos x="743" y="2465"/>
                </a:cxn>
                <a:cxn ang="0">
                  <a:pos x="221" y="2109"/>
                </a:cxn>
                <a:cxn ang="0">
                  <a:pos x="21" y="335"/>
                </a:cxn>
                <a:cxn ang="0">
                  <a:pos x="347" y="100"/>
                </a:cxn>
                <a:cxn ang="0">
                  <a:pos x="379" y="266"/>
                </a:cxn>
              </a:cxnLst>
              <a:rect l="0" t="0" r="r" b="b"/>
              <a:pathLst>
                <a:path w="1806" h="2501">
                  <a:moveTo>
                    <a:pt x="1803" y="1571"/>
                  </a:moveTo>
                  <a:cubicBezTo>
                    <a:pt x="1775" y="1696"/>
                    <a:pt x="1806" y="2174"/>
                    <a:pt x="1629" y="2323"/>
                  </a:cubicBezTo>
                  <a:cubicBezTo>
                    <a:pt x="1452" y="2472"/>
                    <a:pt x="978" y="2501"/>
                    <a:pt x="743" y="2465"/>
                  </a:cubicBezTo>
                  <a:cubicBezTo>
                    <a:pt x="508" y="2429"/>
                    <a:pt x="341" y="2464"/>
                    <a:pt x="221" y="2109"/>
                  </a:cubicBezTo>
                  <a:cubicBezTo>
                    <a:pt x="101" y="1754"/>
                    <a:pt x="0" y="670"/>
                    <a:pt x="21" y="335"/>
                  </a:cubicBezTo>
                  <a:cubicBezTo>
                    <a:pt x="42" y="0"/>
                    <a:pt x="287" y="111"/>
                    <a:pt x="347" y="100"/>
                  </a:cubicBezTo>
                  <a:cubicBezTo>
                    <a:pt x="407" y="89"/>
                    <a:pt x="372" y="232"/>
                    <a:pt x="379" y="266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0795" name="Group 75"/>
            <p:cNvGrpSpPr>
              <a:grpSpLocks/>
            </p:cNvGrpSpPr>
            <p:nvPr/>
          </p:nvGrpSpPr>
          <p:grpSpPr bwMode="auto">
            <a:xfrm>
              <a:off x="5790" y="5524"/>
              <a:ext cx="1389" cy="1173"/>
              <a:chOff x="5654" y="5524"/>
              <a:chExt cx="1389" cy="1173"/>
            </a:xfrm>
          </p:grpSpPr>
          <p:pic>
            <p:nvPicPr>
              <p:cNvPr id="30804" name="Picture 8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38" y="5945"/>
                <a:ext cx="405" cy="454"/>
              </a:xfrm>
              <a:prstGeom prst="rect">
                <a:avLst/>
              </a:prstGeom>
              <a:noFill/>
            </p:spPr>
          </p:pic>
          <p:grpSp>
            <p:nvGrpSpPr>
              <p:cNvPr id="30796" name="Group 76"/>
              <p:cNvGrpSpPr>
                <a:grpSpLocks/>
              </p:cNvGrpSpPr>
              <p:nvPr/>
            </p:nvGrpSpPr>
            <p:grpSpPr bwMode="auto">
              <a:xfrm>
                <a:off x="5654" y="5524"/>
                <a:ext cx="1023" cy="1173"/>
                <a:chOff x="3651" y="7384"/>
                <a:chExt cx="1945" cy="2230"/>
              </a:xfrm>
            </p:grpSpPr>
            <p:sp>
              <p:nvSpPr>
                <p:cNvPr id="30803" name="Oval 83"/>
                <p:cNvSpPr>
                  <a:spLocks noChangeArrowheads="1"/>
                </p:cNvSpPr>
                <p:nvPr/>
              </p:nvSpPr>
              <p:spPr bwMode="auto">
                <a:xfrm>
                  <a:off x="3651" y="7682"/>
                  <a:ext cx="1932" cy="19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802" name="Rectangle 82"/>
                <p:cNvSpPr>
                  <a:spLocks noChangeArrowheads="1"/>
                </p:cNvSpPr>
                <p:nvPr/>
              </p:nvSpPr>
              <p:spPr bwMode="auto">
                <a:xfrm>
                  <a:off x="5568" y="8564"/>
                  <a:ext cx="28" cy="1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801" name="Rectangle 81"/>
                <p:cNvSpPr>
                  <a:spLocks noChangeArrowheads="1"/>
                </p:cNvSpPr>
                <p:nvPr/>
              </p:nvSpPr>
              <p:spPr bwMode="auto">
                <a:xfrm>
                  <a:off x="4440" y="7406"/>
                  <a:ext cx="342" cy="3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800" name="AutoShape 80"/>
                <p:cNvSpPr>
                  <a:spLocks noChangeShapeType="1"/>
                </p:cNvSpPr>
                <p:nvPr/>
              </p:nvSpPr>
              <p:spPr bwMode="auto">
                <a:xfrm>
                  <a:off x="4440" y="7565"/>
                  <a:ext cx="34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799" name="AutoShape 79"/>
                <p:cNvSpPr>
                  <a:spLocks noChangeArrowheads="1"/>
                </p:cNvSpPr>
                <p:nvPr/>
              </p:nvSpPr>
              <p:spPr bwMode="auto">
                <a:xfrm>
                  <a:off x="4495" y="7384"/>
                  <a:ext cx="234" cy="355"/>
                </a:xfrm>
                <a:custGeom>
                  <a:avLst/>
                  <a:gdLst>
                    <a:gd name="G0" fmla="+- 7824 0 0"/>
                    <a:gd name="G1" fmla="+- 21600 0 7824"/>
                    <a:gd name="G2" fmla="*/ 7824 1 2"/>
                    <a:gd name="G3" fmla="+- 21600 0 G2"/>
                    <a:gd name="G4" fmla="+/ 7824 21600 2"/>
                    <a:gd name="G5" fmla="+/ G1 0 2"/>
                    <a:gd name="G6" fmla="*/ 21600 21600 7824"/>
                    <a:gd name="G7" fmla="*/ G6 1 2"/>
                    <a:gd name="G8" fmla="+- 21600 0 G7"/>
                    <a:gd name="G9" fmla="*/ 21600 1 2"/>
                    <a:gd name="G10" fmla="+- 7824 0 G9"/>
                    <a:gd name="G11" fmla="?: G10 G8 0"/>
                    <a:gd name="G12" fmla="?: G10 G7 21600"/>
                    <a:gd name="T0" fmla="*/ 17688 w 21600"/>
                    <a:gd name="T1" fmla="*/ 10800 h 21600"/>
                    <a:gd name="T2" fmla="*/ 10800 w 21600"/>
                    <a:gd name="T3" fmla="*/ 21600 h 21600"/>
                    <a:gd name="T4" fmla="*/ 3912 w 21600"/>
                    <a:gd name="T5" fmla="*/ 10800 h 21600"/>
                    <a:gd name="T6" fmla="*/ 10800 w 21600"/>
                    <a:gd name="T7" fmla="*/ 0 h 21600"/>
                    <a:gd name="T8" fmla="*/ 5712 w 21600"/>
                    <a:gd name="T9" fmla="*/ 5712 h 21600"/>
                    <a:gd name="T10" fmla="*/ 15888 w 21600"/>
                    <a:gd name="T11" fmla="*/ 15888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7824" y="21600"/>
                      </a:lnTo>
                      <a:lnTo>
                        <a:pt x="13776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798" name="AutoShape 78"/>
                <p:cNvSpPr>
                  <a:spLocks noChangeShapeType="1"/>
                </p:cNvSpPr>
                <p:nvPr/>
              </p:nvSpPr>
              <p:spPr bwMode="auto">
                <a:xfrm>
                  <a:off x="5300" y="9331"/>
                  <a:ext cx="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797" name="AutoShape 77"/>
                <p:cNvSpPr>
                  <a:spLocks noChangeShapeType="1"/>
                </p:cNvSpPr>
                <p:nvPr/>
              </p:nvSpPr>
              <p:spPr bwMode="auto">
                <a:xfrm>
                  <a:off x="5300" y="9331"/>
                  <a:ext cx="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0794" name="AutoShape 74"/>
            <p:cNvSpPr>
              <a:spLocks/>
            </p:cNvSpPr>
            <p:nvPr/>
          </p:nvSpPr>
          <p:spPr bwMode="auto">
            <a:xfrm>
              <a:off x="1828" y="4123"/>
              <a:ext cx="1510" cy="435"/>
            </a:xfrm>
            <a:prstGeom prst="callout1">
              <a:avLst>
                <a:gd name="adj1" fmla="val 41380"/>
                <a:gd name="adj2" fmla="val 107949"/>
                <a:gd name="adj3" fmla="val 101148"/>
                <a:gd name="adj4" fmla="val 13410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Reflector</a:t>
              </a:r>
              <a:endParaRPr kumimoji="0" lang="zh-CN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0793" name="AutoShape 73"/>
            <p:cNvSpPr>
              <a:spLocks noChangeArrowheads="1"/>
            </p:cNvSpPr>
            <p:nvPr/>
          </p:nvSpPr>
          <p:spPr bwMode="auto">
            <a:xfrm rot="16200000">
              <a:off x="5178" y="4504"/>
              <a:ext cx="98" cy="521"/>
            </a:xfrm>
            <a:prstGeom prst="downArrow">
              <a:avLst>
                <a:gd name="adj1" fmla="val 41333"/>
                <a:gd name="adj2" fmla="val 143713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92" name="AutoShape 72"/>
            <p:cNvSpPr>
              <a:spLocks noChangeArrowheads="1"/>
            </p:cNvSpPr>
            <p:nvPr/>
          </p:nvSpPr>
          <p:spPr bwMode="auto">
            <a:xfrm>
              <a:off x="7888" y="4922"/>
              <a:ext cx="98" cy="521"/>
            </a:xfrm>
            <a:prstGeom prst="downArrow">
              <a:avLst>
                <a:gd name="adj1" fmla="val 41333"/>
                <a:gd name="adj2" fmla="val 143713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91" name="AutoShape 71"/>
            <p:cNvSpPr>
              <a:spLocks noChangeShapeType="1"/>
            </p:cNvSpPr>
            <p:nvPr/>
          </p:nvSpPr>
          <p:spPr bwMode="auto">
            <a:xfrm flipV="1">
              <a:off x="1911" y="5270"/>
              <a:ext cx="5526" cy="1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90" name="AutoShape 70"/>
            <p:cNvSpPr>
              <a:spLocks noChangeShapeType="1"/>
            </p:cNvSpPr>
            <p:nvPr/>
          </p:nvSpPr>
          <p:spPr bwMode="auto">
            <a:xfrm>
              <a:off x="7437" y="5270"/>
              <a:ext cx="1" cy="200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89" name="AutoShape 69"/>
            <p:cNvSpPr>
              <a:spLocks noChangeShapeType="1"/>
            </p:cNvSpPr>
            <p:nvPr/>
          </p:nvSpPr>
          <p:spPr bwMode="auto">
            <a:xfrm>
              <a:off x="7438" y="7279"/>
              <a:ext cx="1813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88" name="AutoShape 68"/>
            <p:cNvSpPr>
              <a:spLocks noChangeShapeType="1"/>
            </p:cNvSpPr>
            <p:nvPr/>
          </p:nvSpPr>
          <p:spPr bwMode="auto">
            <a:xfrm flipV="1">
              <a:off x="9251" y="3210"/>
              <a:ext cx="1" cy="406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87" name="AutoShape 67"/>
            <p:cNvSpPr>
              <a:spLocks noChangeShapeType="1"/>
            </p:cNvSpPr>
            <p:nvPr/>
          </p:nvSpPr>
          <p:spPr bwMode="auto">
            <a:xfrm flipH="1">
              <a:off x="1880" y="3210"/>
              <a:ext cx="7372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86" name="AutoShape 66"/>
            <p:cNvSpPr>
              <a:spLocks noChangeShapeType="1"/>
            </p:cNvSpPr>
            <p:nvPr/>
          </p:nvSpPr>
          <p:spPr bwMode="auto">
            <a:xfrm>
              <a:off x="1895" y="3210"/>
              <a:ext cx="1" cy="207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85" name="AutoShape 65"/>
            <p:cNvSpPr>
              <a:spLocks noChangeArrowheads="1"/>
            </p:cNvSpPr>
            <p:nvPr/>
          </p:nvSpPr>
          <p:spPr bwMode="auto">
            <a:xfrm rot="16200000">
              <a:off x="6828" y="4504"/>
              <a:ext cx="98" cy="521"/>
            </a:xfrm>
            <a:prstGeom prst="downArrow">
              <a:avLst>
                <a:gd name="adj1" fmla="val 41333"/>
                <a:gd name="adj2" fmla="val 143713"/>
              </a:avLst>
            </a:prstGeom>
            <a:gradFill rotWithShape="1">
              <a:gsLst>
                <a:gs pos="0">
                  <a:srgbClr val="FF9933"/>
                </a:gs>
                <a:gs pos="50000">
                  <a:srgbClr val="FFCC66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84" name="Text Box 64"/>
            <p:cNvSpPr txBox="1">
              <a:spLocks noChangeArrowheads="1"/>
            </p:cNvSpPr>
            <p:nvPr/>
          </p:nvSpPr>
          <p:spPr bwMode="auto">
            <a:xfrm>
              <a:off x="7771" y="6926"/>
              <a:ext cx="133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i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Spectral imager</a:t>
              </a:r>
              <a:endParaRPr lang="zh-CN" altLang="en-US" i="1" dirty="0" smtClean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0783" name="Rectangle 63"/>
            <p:cNvSpPr>
              <a:spLocks noChangeArrowheads="1"/>
            </p:cNvSpPr>
            <p:nvPr/>
          </p:nvSpPr>
          <p:spPr bwMode="auto">
            <a:xfrm rot="13500000">
              <a:off x="5974" y="4741"/>
              <a:ext cx="743" cy="7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6600FF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82" name="AutoShape 62"/>
            <p:cNvSpPr>
              <a:spLocks noChangeShapeType="1"/>
            </p:cNvSpPr>
            <p:nvPr/>
          </p:nvSpPr>
          <p:spPr bwMode="auto">
            <a:xfrm>
              <a:off x="6220" y="4291"/>
              <a:ext cx="1434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81" name="Text Box 61"/>
            <p:cNvSpPr txBox="1">
              <a:spLocks noChangeArrowheads="1"/>
            </p:cNvSpPr>
            <p:nvPr/>
          </p:nvSpPr>
          <p:spPr bwMode="auto">
            <a:xfrm>
              <a:off x="6266" y="3983"/>
              <a:ext cx="114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moving</a:t>
              </a:r>
              <a:endParaRPr kumimoji="0" lang="zh-CN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pic>
          <p:nvPicPr>
            <p:cNvPr id="30780" name="Picture 6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85" y="5559"/>
              <a:ext cx="1530" cy="1245"/>
            </a:xfrm>
            <a:prstGeom prst="rect">
              <a:avLst/>
            </a:prstGeom>
            <a:noFill/>
          </p:spPr>
        </p:pic>
      </p:grpSp>
      <p:sp>
        <p:nvSpPr>
          <p:cNvPr id="155" name="Text Box 64"/>
          <p:cNvSpPr txBox="1">
            <a:spLocks noChangeArrowheads="1"/>
          </p:cNvSpPr>
          <p:nvPr/>
        </p:nvSpPr>
        <p:spPr bwMode="auto">
          <a:xfrm>
            <a:off x="8072462" y="2754020"/>
            <a:ext cx="847759" cy="24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Spectral imager</a:t>
            </a:r>
            <a:endParaRPr lang="zh-CN" altLang="en-US" i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 bwMode="auto">
          <a:xfrm>
            <a:off x="6426200" y="17907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6867" name="内容占位符 2"/>
          <p:cNvSpPr txBox="1">
            <a:spLocks/>
          </p:cNvSpPr>
          <p:nvPr/>
        </p:nvSpPr>
        <p:spPr bwMode="auto">
          <a:xfrm>
            <a:off x="3492500" y="188913"/>
            <a:ext cx="400845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5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Moon observation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233363" y="1101725"/>
            <a:ext cx="17938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285750" indent="-285750" eaLnBrk="1" hangingPunct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CN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对月观测</a:t>
            </a:r>
            <a:endParaRPr lang="en-US" altLang="zh-CN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2" charset="-122"/>
            </a:endParaRPr>
          </a:p>
          <a:p>
            <a:pPr marL="285750" indent="-285750" eaLnBrk="1" hangingPunct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endParaRPr lang="en-US" altLang="zh-CN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2" charset="-122"/>
            </a:endParaRPr>
          </a:p>
        </p:txBody>
      </p:sp>
      <p:pic>
        <p:nvPicPr>
          <p:cNvPr id="368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003300"/>
            <a:ext cx="3795713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642918"/>
            <a:ext cx="5329238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3" y="3373438"/>
            <a:ext cx="41402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4" name="右箭头 3"/>
          <p:cNvSpPr/>
          <p:nvPr/>
        </p:nvSpPr>
        <p:spPr>
          <a:xfrm rot="12479799">
            <a:off x="3300413" y="5256213"/>
            <a:ext cx="1439862" cy="2571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 rot="5400000">
            <a:off x="2940050" y="5392738"/>
            <a:ext cx="749300" cy="76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00826" y="4357694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Moon observation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 smtClean="0"/>
              <a:t>Accuracy Budget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143372" y="714356"/>
          <a:ext cx="4649787" cy="6011863"/>
        </p:xfrm>
        <a:graphic>
          <a:graphicData uri="http://schemas.openxmlformats.org/presentationml/2006/ole">
            <p:oleObj spid="_x0000_s25602" name="Visio" r:id="rId3" imgW="4655422" imgH="601823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This </a:t>
            </a:r>
            <a:r>
              <a:rPr lang="en-US" altLang="zh-CN" sz="2400" dirty="0" err="1" smtClean="0"/>
              <a:t>LeSIRB</a:t>
            </a:r>
            <a:r>
              <a:rPr lang="en-US" altLang="zh-CN" sz="2400" dirty="0" smtClean="0"/>
              <a:t> is the demon instrument for establishing space-borne radiometric benchmark for FY-3 or other Chinese polar-orbiting satellites.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First step is just for verifying the </a:t>
            </a:r>
            <a:r>
              <a:rPr lang="en-US" altLang="zh-CN" sz="2400" dirty="0" err="1" smtClean="0"/>
              <a:t>the</a:t>
            </a:r>
            <a:r>
              <a:rPr lang="en-US" altLang="zh-CN" sz="2400" dirty="0" smtClean="0"/>
              <a:t> concept and possibility of establishing space-borne radiometric benchmark , similar as TRUTH and CLARREO. 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This plan is also to test our technique maturity , especially space-borne Cryogenic Radiometer and its </a:t>
            </a:r>
            <a:r>
              <a:rPr lang="en-US" altLang="zh-CN" sz="2400" dirty="0" smtClean="0"/>
              <a:t>radiometric standard transfer </a:t>
            </a:r>
            <a:r>
              <a:rPr lang="en-US" altLang="zh-CN" sz="2400" dirty="0" smtClean="0"/>
              <a:t>chain.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</a:p>
          <a:p>
            <a:r>
              <a:rPr lang="en-US" altLang="zh-CN" dirty="0" err="1" smtClean="0"/>
              <a:t>LeSIRB</a:t>
            </a:r>
            <a:r>
              <a:rPr lang="en-US" altLang="zh-CN" dirty="0" smtClean="0"/>
              <a:t>  and Key elements</a:t>
            </a:r>
          </a:p>
          <a:p>
            <a:r>
              <a:rPr lang="en-US" altLang="zh-CN" dirty="0" smtClean="0"/>
              <a:t>Radiometric transfer chain </a:t>
            </a:r>
          </a:p>
          <a:p>
            <a:r>
              <a:rPr lang="en-US" altLang="zh-CN" dirty="0" smtClean="0"/>
              <a:t>Accuracy </a:t>
            </a:r>
            <a:r>
              <a:rPr lang="en-US" altLang="zh-CN" dirty="0" smtClean="0"/>
              <a:t>budget</a:t>
            </a:r>
          </a:p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 and Requirement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zh-CN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high absolute accuracy ‘SI traceable’ measurement of the state of the </a:t>
            </a:r>
            <a:r>
              <a:rPr lang="en-GB" altLang="zh-CN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climate : </a:t>
            </a:r>
            <a:r>
              <a:rPr lang="en-GB" altLang="zh-CN" sz="20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altLang="zh-CN" sz="20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trustable snapshot against which to unequivocally monitor future </a:t>
            </a:r>
            <a:r>
              <a:rPr lang="en-GB" altLang="zh-CN" sz="20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change Not </a:t>
            </a:r>
            <a:r>
              <a:rPr lang="en-GB" altLang="zh-CN" sz="20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just instrument characteristics but also sampling – space &amp; </a:t>
            </a:r>
            <a:r>
              <a:rPr lang="en-GB" altLang="zh-CN" sz="20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time.  (From Nigel Fox)</a:t>
            </a:r>
          </a:p>
          <a:p>
            <a:endParaRPr lang="en-GB" altLang="zh-CN" sz="2000" b="1" i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Improving the in-flight  solar band calibration accuracy is the most important problem which is being faced by Chinese earth observation satellites which are lack of high accurate onboard </a:t>
            </a:r>
            <a:r>
              <a:rPr lang="en-US" altLang="zh-CN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calibration.</a:t>
            </a:r>
          </a:p>
          <a:p>
            <a:endParaRPr lang="en-US" altLang="zh-CN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similar concept  of TRUTH and CLARREO is accepted by Chinese  satellite programmer and remote sensing scientist. But the technique of the sensor development has a big challenge and the demo instrument design is being planned in China recently.</a:t>
            </a:r>
            <a:endParaRPr lang="en-US" altLang="zh-CN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GRWG_14.39:  CMA to investigate hosting a joint GSICS/CEOS-IVOS workshop to promote SI traceable measurements in orbit. </a:t>
            </a:r>
            <a:endParaRPr lang="zh-CN" altLang="en-US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2014-11-18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9671E-68C5-4C7A-83E9-2A6A5A7D2E17}" type="slidenum">
              <a:rPr lang="en-US" altLang="zh-CN" smtClean="0"/>
              <a:pPr>
                <a:defRPr/>
              </a:pPr>
              <a:t>4</a:t>
            </a:fld>
            <a:endParaRPr lang="zh-CN" altLang="en-US" dirty="0"/>
          </a:p>
        </p:txBody>
      </p:sp>
      <p:sp>
        <p:nvSpPr>
          <p:cNvPr id="4" name="半闭框 3"/>
          <p:cNvSpPr/>
          <p:nvPr/>
        </p:nvSpPr>
        <p:spPr>
          <a:xfrm>
            <a:off x="1357290" y="3661554"/>
            <a:ext cx="3000396" cy="1285884"/>
          </a:xfrm>
          <a:prstGeom prst="halfFrame">
            <a:avLst>
              <a:gd name="adj1" fmla="val 11704"/>
              <a:gd name="adj2" fmla="val 11066"/>
            </a:avLst>
          </a:prstGeom>
          <a:solidFill>
            <a:srgbClr val="9BBB5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5" name="半闭框 4"/>
          <p:cNvSpPr/>
          <p:nvPr/>
        </p:nvSpPr>
        <p:spPr>
          <a:xfrm>
            <a:off x="3286116" y="2875736"/>
            <a:ext cx="3000396" cy="1285884"/>
          </a:xfrm>
          <a:prstGeom prst="halfFrame">
            <a:avLst>
              <a:gd name="adj1" fmla="val 11704"/>
              <a:gd name="adj2" fmla="val 11066"/>
            </a:avLst>
          </a:prstGeom>
          <a:solidFill>
            <a:srgbClr val="9BBB5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6" name="半闭框 5"/>
          <p:cNvSpPr/>
          <p:nvPr/>
        </p:nvSpPr>
        <p:spPr>
          <a:xfrm>
            <a:off x="5072066" y="1589852"/>
            <a:ext cx="3000396" cy="1643074"/>
          </a:xfrm>
          <a:prstGeom prst="halfFrame">
            <a:avLst>
              <a:gd name="adj1" fmla="val 9643"/>
              <a:gd name="adj2" fmla="val 9005"/>
            </a:avLst>
          </a:prstGeom>
          <a:solidFill>
            <a:srgbClr val="9BBB5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4018744"/>
            <a:ext cx="571504" cy="276999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prstClr val="black"/>
                </a:solidFill>
                <a:latin typeface="Calibri"/>
                <a:ea typeface="宋体"/>
              </a:rPr>
              <a:t>FY-3A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1393009" y="4196545"/>
            <a:ext cx="214314" cy="158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9" name="矩形 8"/>
          <p:cNvSpPr/>
          <p:nvPr/>
        </p:nvSpPr>
        <p:spPr>
          <a:xfrm>
            <a:off x="571505" y="4947438"/>
            <a:ext cx="785785" cy="276999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prstClr val="black"/>
                </a:solidFill>
                <a:latin typeface="Calibri"/>
                <a:ea typeface="宋体"/>
              </a:rPr>
              <a:t>FY-1C/1D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500166" y="4311661"/>
            <a:ext cx="2286016" cy="158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1" name="直接箭头连接符 10"/>
          <p:cNvCxnSpPr/>
          <p:nvPr/>
        </p:nvCxnSpPr>
        <p:spPr>
          <a:xfrm>
            <a:off x="2285984" y="4090182"/>
            <a:ext cx="2286016" cy="158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2" name="直接箭头连接符 11"/>
          <p:cNvCxnSpPr/>
          <p:nvPr/>
        </p:nvCxnSpPr>
        <p:spPr>
          <a:xfrm>
            <a:off x="1500166" y="4733124"/>
            <a:ext cx="7358114" cy="158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3" name="直接连接符 12"/>
          <p:cNvCxnSpPr/>
          <p:nvPr/>
        </p:nvCxnSpPr>
        <p:spPr>
          <a:xfrm rot="5400000">
            <a:off x="1393803" y="4625173"/>
            <a:ext cx="214314" cy="158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4" name="直接连接符 13"/>
          <p:cNvCxnSpPr/>
          <p:nvPr/>
        </p:nvCxnSpPr>
        <p:spPr>
          <a:xfrm rot="5400000">
            <a:off x="2179621" y="4625173"/>
            <a:ext cx="214314" cy="158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5" name="直接连接符 14"/>
          <p:cNvCxnSpPr/>
          <p:nvPr/>
        </p:nvCxnSpPr>
        <p:spPr>
          <a:xfrm rot="5400000">
            <a:off x="2892413" y="4625173"/>
            <a:ext cx="214314" cy="158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6" name="直接连接符 15"/>
          <p:cNvCxnSpPr/>
          <p:nvPr/>
        </p:nvCxnSpPr>
        <p:spPr>
          <a:xfrm rot="5400000">
            <a:off x="5821371" y="4625173"/>
            <a:ext cx="214314" cy="158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428728" y="4733124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 smtClean="0">
                <a:solidFill>
                  <a:prstClr val="black"/>
                </a:solidFill>
                <a:latin typeface="Calibri"/>
                <a:ea typeface="宋体"/>
              </a:rPr>
              <a:t>2008            2010            2012           2014           2016            2018              2020            2022         2024</a:t>
            </a:r>
            <a:endParaRPr lang="zh-CN" altLang="en-US" sz="1200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rot="5400000">
            <a:off x="3606793" y="4625173"/>
            <a:ext cx="214314" cy="158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9" name="直接连接符 18"/>
          <p:cNvCxnSpPr/>
          <p:nvPr/>
        </p:nvCxnSpPr>
        <p:spPr>
          <a:xfrm rot="5400000">
            <a:off x="5035553" y="4625173"/>
            <a:ext cx="214314" cy="158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0" name="直接连接符 19"/>
          <p:cNvCxnSpPr/>
          <p:nvPr/>
        </p:nvCxnSpPr>
        <p:spPr>
          <a:xfrm rot="5400000">
            <a:off x="4321172" y="4625173"/>
            <a:ext cx="214314" cy="158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1" name="直接连接符 20"/>
          <p:cNvCxnSpPr/>
          <p:nvPr/>
        </p:nvCxnSpPr>
        <p:spPr>
          <a:xfrm rot="5400000">
            <a:off x="6535751" y="4625173"/>
            <a:ext cx="214314" cy="158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2" name="直接连接符 21"/>
          <p:cNvCxnSpPr/>
          <p:nvPr/>
        </p:nvCxnSpPr>
        <p:spPr>
          <a:xfrm rot="5400000">
            <a:off x="7178693" y="4625173"/>
            <a:ext cx="214314" cy="158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285984" y="3804430"/>
            <a:ext cx="571504" cy="27699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prstClr val="black"/>
                </a:solidFill>
                <a:latin typeface="Calibri"/>
                <a:ea typeface="宋体"/>
              </a:rPr>
              <a:t>FY-3B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rot="5400000">
            <a:off x="2179621" y="3982231"/>
            <a:ext cx="214314" cy="158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285852" y="3375802"/>
            <a:ext cx="19288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prstClr val="black"/>
                </a:solidFill>
                <a:latin typeface="Calibri"/>
                <a:ea typeface="宋体"/>
              </a:rPr>
              <a:t>FY-3(1</a:t>
            </a:r>
            <a:r>
              <a:rPr lang="en-US" altLang="zh-CN" b="1" baseline="30000" dirty="0" smtClean="0">
                <a:solidFill>
                  <a:prstClr val="black"/>
                </a:solidFill>
                <a:latin typeface="Calibri"/>
                <a:ea typeface="宋体"/>
              </a:rPr>
              <a:t>st</a:t>
            </a:r>
            <a:r>
              <a:rPr lang="en-US" altLang="zh-CN" b="1" dirty="0" smtClean="0">
                <a:solidFill>
                  <a:prstClr val="black"/>
                </a:solidFill>
                <a:latin typeface="Calibri"/>
                <a:ea typeface="宋体"/>
              </a:rPr>
              <a:t>  batch)</a:t>
            </a:r>
            <a:endParaRPr lang="zh-CN" altLang="en-US" b="1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4678" y="2518546"/>
            <a:ext cx="17859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prstClr val="black"/>
                </a:solidFill>
                <a:latin typeface="Calibri"/>
                <a:ea typeface="宋体"/>
              </a:rPr>
              <a:t>FY-3(2</a:t>
            </a:r>
            <a:r>
              <a:rPr lang="en-US" altLang="zh-CN" b="1" baseline="30000" dirty="0" smtClean="0">
                <a:solidFill>
                  <a:prstClr val="black"/>
                </a:solidFill>
                <a:latin typeface="Calibri"/>
                <a:ea typeface="宋体"/>
              </a:rPr>
              <a:t>nd </a:t>
            </a:r>
            <a:r>
              <a:rPr lang="en-US" altLang="zh-CN" b="1" dirty="0" smtClean="0">
                <a:solidFill>
                  <a:prstClr val="black"/>
                </a:solidFill>
                <a:latin typeface="Calibri"/>
                <a:ea typeface="宋体"/>
              </a:rPr>
              <a:t> batch)</a:t>
            </a:r>
            <a:endParaRPr lang="zh-CN" altLang="en-US" b="1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9190" y="1304100"/>
            <a:ext cx="16430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prstClr val="black"/>
                </a:solidFill>
                <a:latin typeface="Calibri"/>
                <a:ea typeface="宋体"/>
              </a:rPr>
              <a:t>FY-3(3</a:t>
            </a:r>
            <a:r>
              <a:rPr lang="en-US" altLang="zh-CN" b="1" baseline="30000" dirty="0" smtClean="0">
                <a:solidFill>
                  <a:prstClr val="black"/>
                </a:solidFill>
                <a:latin typeface="Calibri"/>
                <a:ea typeface="宋体"/>
              </a:rPr>
              <a:t>rd</a:t>
            </a:r>
            <a:r>
              <a:rPr lang="en-US" altLang="zh-CN" b="1" dirty="0" smtClean="0">
                <a:solidFill>
                  <a:prstClr val="black"/>
                </a:solidFill>
                <a:latin typeface="Calibri"/>
                <a:ea typeface="宋体"/>
              </a:rPr>
              <a:t>  batch)</a:t>
            </a:r>
            <a:endParaRPr lang="zh-CN" altLang="en-US" b="1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3428992" y="3659966"/>
            <a:ext cx="2286016" cy="158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428992" y="3374214"/>
            <a:ext cx="571504" cy="276999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prstClr val="black"/>
                </a:solidFill>
                <a:latin typeface="Calibri"/>
                <a:ea typeface="宋体"/>
              </a:rPr>
              <a:t>FY-3C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rot="5400000">
            <a:off x="3322629" y="3552015"/>
            <a:ext cx="214314" cy="158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1" name="直接箭头连接符 30"/>
          <p:cNvCxnSpPr/>
          <p:nvPr/>
        </p:nvCxnSpPr>
        <p:spPr>
          <a:xfrm>
            <a:off x="4429124" y="3302776"/>
            <a:ext cx="2286016" cy="158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429124" y="3017024"/>
            <a:ext cx="571504" cy="27699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prstClr val="black"/>
                </a:solidFill>
                <a:latin typeface="Calibri"/>
                <a:ea typeface="宋体"/>
              </a:rPr>
              <a:t>FY-3D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rot="5400000">
            <a:off x="4322761" y="3194825"/>
            <a:ext cx="214314" cy="158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652566" y="5447504"/>
            <a:ext cx="571504" cy="276999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200" b="1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43108" y="5376066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prstClr val="black"/>
                </a:solidFill>
                <a:latin typeface="Calibri"/>
                <a:ea typeface="宋体"/>
              </a:rPr>
              <a:t>AM</a:t>
            </a:r>
            <a:endParaRPr lang="zh-CN" altLang="en-US" sz="1600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28926" y="5456257"/>
            <a:ext cx="571504" cy="27699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200" b="1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8992" y="5376066"/>
            <a:ext cx="465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prstClr val="black"/>
                </a:solidFill>
                <a:latin typeface="Calibri"/>
                <a:ea typeface="宋体"/>
              </a:rPr>
              <a:t>PM</a:t>
            </a:r>
            <a:endParaRPr lang="zh-CN" altLang="en-US" sz="1600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5214942" y="2874148"/>
            <a:ext cx="2286016" cy="158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5214942" y="2588396"/>
            <a:ext cx="571504" cy="276999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prstClr val="black"/>
                </a:solidFill>
                <a:latin typeface="Calibri"/>
                <a:ea typeface="宋体"/>
              </a:rPr>
              <a:t>FY-3E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rot="5400000">
            <a:off x="5108579" y="2766197"/>
            <a:ext cx="214314" cy="158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41" name="直接箭头连接符 40"/>
          <p:cNvCxnSpPr/>
          <p:nvPr/>
        </p:nvCxnSpPr>
        <p:spPr>
          <a:xfrm>
            <a:off x="5572132" y="2588396"/>
            <a:ext cx="2286016" cy="158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5572132" y="2302644"/>
            <a:ext cx="571504" cy="276999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prstClr val="black"/>
                </a:solidFill>
                <a:latin typeface="Calibri"/>
                <a:ea typeface="宋体"/>
              </a:rPr>
              <a:t>FY-3F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rot="5400000">
            <a:off x="5465769" y="2480445"/>
            <a:ext cx="214314" cy="158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44" name="直接箭头连接符 43"/>
          <p:cNvCxnSpPr/>
          <p:nvPr/>
        </p:nvCxnSpPr>
        <p:spPr>
          <a:xfrm>
            <a:off x="5929322" y="2304232"/>
            <a:ext cx="2286016" cy="158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5929322" y="2018480"/>
            <a:ext cx="571504" cy="276999"/>
          </a:xfrm>
          <a:prstGeom prst="rect">
            <a:avLst/>
          </a:prstGeom>
          <a:solidFill>
            <a:srgbClr val="CC00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prstClr val="black"/>
                </a:solidFill>
                <a:latin typeface="Calibri"/>
                <a:ea typeface="宋体"/>
              </a:rPr>
              <a:t>FY-3R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rot="5400000">
            <a:off x="5822959" y="2196281"/>
            <a:ext cx="214314" cy="158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47" name="直接连接符 46"/>
          <p:cNvCxnSpPr/>
          <p:nvPr/>
        </p:nvCxnSpPr>
        <p:spPr>
          <a:xfrm rot="5400000" flipH="1" flipV="1">
            <a:off x="4464049" y="3268645"/>
            <a:ext cx="2929752" cy="79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8" name="直接箭头连接符 47"/>
          <p:cNvCxnSpPr/>
          <p:nvPr/>
        </p:nvCxnSpPr>
        <p:spPr>
          <a:xfrm>
            <a:off x="6286512" y="2018480"/>
            <a:ext cx="2286016" cy="158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286512" y="1732728"/>
            <a:ext cx="571504" cy="27699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dirty="0" smtClean="0">
                <a:solidFill>
                  <a:prstClr val="black"/>
                </a:solidFill>
                <a:latin typeface="Calibri"/>
                <a:ea typeface="宋体"/>
              </a:rPr>
              <a:t>FY-3G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cxnSp>
        <p:nvCxnSpPr>
          <p:cNvPr id="50" name="直接连接符 49"/>
          <p:cNvCxnSpPr/>
          <p:nvPr/>
        </p:nvCxnSpPr>
        <p:spPr>
          <a:xfrm rot="5400000">
            <a:off x="6180149" y="1910529"/>
            <a:ext cx="214314" cy="1588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4071934" y="5456257"/>
            <a:ext cx="571504" cy="276999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200" b="1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2000" y="5376066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prstClr val="black"/>
                </a:solidFill>
                <a:latin typeface="Calibri"/>
                <a:ea typeface="宋体"/>
              </a:rPr>
              <a:t>EM</a:t>
            </a:r>
            <a:endParaRPr lang="zh-CN" altLang="en-US" sz="1600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5288" y="322561"/>
            <a:ext cx="5832475" cy="369887"/>
          </a:xfrm>
          <a:prstGeom prst="rect">
            <a:avLst/>
          </a:prstGeom>
          <a:solidFill>
            <a:srgbClr val="BBE0E3">
              <a:lumMod val="75000"/>
            </a:srgbClr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</a:rPr>
              <a:t>Current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</a:rPr>
              <a:t>and Future FY-3 Series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928670"/>
            <a:ext cx="8072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 Designing lifetime: 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3 yrs                    5 yrs                 8 yrs</a:t>
            </a:r>
            <a:endParaRPr lang="zh-CN" altLang="en-US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220072" y="5453407"/>
            <a:ext cx="571504" cy="276999"/>
          </a:xfrm>
          <a:prstGeom prst="rect">
            <a:avLst/>
          </a:prstGeom>
          <a:solidFill>
            <a:srgbClr val="CC00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200" b="1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20138" y="5373216"/>
            <a:ext cx="796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prstClr val="black"/>
                </a:solidFill>
                <a:latin typeface="Calibri"/>
                <a:ea typeface="宋体"/>
              </a:rPr>
              <a:t>Rainfall</a:t>
            </a:r>
            <a:endParaRPr lang="zh-CN" altLang="en-US" sz="1600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000100" y="578645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CMA</a:t>
            </a:r>
            <a:r>
              <a:rPr lang="zh-CN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hopes to develop a SI-traceable </a:t>
            </a:r>
            <a:r>
              <a:rPr lang="en-US" altLang="zh-CN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 instrument for </a:t>
            </a:r>
            <a:r>
              <a:rPr lang="en-US" altLang="zh-CN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FY-3 in the 3</a:t>
            </a:r>
            <a:r>
              <a:rPr lang="en-US" altLang="zh-CN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altLang="zh-CN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batch. The possibility of this plan  is being discussed between us and satellite manufacture</a:t>
            </a:r>
            <a:endParaRPr lang="zh-CN" alt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7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LeSIRB</a:t>
            </a:r>
            <a:r>
              <a:rPr lang="en-US" altLang="zh-CN" dirty="0" smtClean="0"/>
              <a:t>-</a:t>
            </a:r>
            <a:r>
              <a:rPr lang="en-US" altLang="zh-CN" dirty="0" smtClean="0">
                <a:solidFill>
                  <a:srgbClr val="FF0000"/>
                </a:solidFill>
              </a:rPr>
              <a:t>L</a:t>
            </a:r>
            <a:r>
              <a:rPr lang="en-US" altLang="zh-CN" dirty="0" smtClean="0"/>
              <a:t>unar and </a:t>
            </a:r>
            <a:r>
              <a:rPr lang="en-US" altLang="zh-CN" dirty="0" smtClean="0">
                <a:solidFill>
                  <a:srgbClr val="FF0000"/>
                </a:solidFill>
              </a:rPr>
              <a:t>E</a:t>
            </a:r>
            <a:r>
              <a:rPr lang="en-US" altLang="zh-CN" dirty="0" smtClean="0"/>
              <a:t>arth </a:t>
            </a:r>
            <a:r>
              <a:rPr lang="en-US" altLang="zh-CN" dirty="0" smtClean="0">
                <a:solidFill>
                  <a:srgbClr val="FF0000"/>
                </a:solidFill>
              </a:rPr>
              <a:t>S</a:t>
            </a:r>
            <a:r>
              <a:rPr lang="en-US" altLang="zh-CN" dirty="0" smtClean="0"/>
              <a:t>pectral </a:t>
            </a:r>
            <a:r>
              <a:rPr lang="en-US" altLang="zh-CN" dirty="0" smtClean="0">
                <a:solidFill>
                  <a:srgbClr val="FF0000"/>
                </a:solidFill>
              </a:rPr>
              <a:t>I</a:t>
            </a:r>
            <a:r>
              <a:rPr lang="en-US" altLang="zh-CN" dirty="0" smtClean="0"/>
              <a:t>mager </a:t>
            </a:r>
            <a:r>
              <a:rPr lang="en-US" altLang="zh-CN" dirty="0" smtClean="0">
                <a:solidFill>
                  <a:srgbClr val="FF0000"/>
                </a:solidFill>
              </a:rPr>
              <a:t>R</a:t>
            </a:r>
            <a:r>
              <a:rPr lang="en-US" altLang="zh-CN" dirty="0" smtClean="0"/>
              <a:t>adiometry </a:t>
            </a:r>
            <a:r>
              <a:rPr lang="en-US" altLang="zh-CN" dirty="0" smtClean="0">
                <a:solidFill>
                  <a:srgbClr val="FF0000"/>
                </a:solidFill>
              </a:rPr>
              <a:t>B</a:t>
            </a:r>
            <a:r>
              <a:rPr lang="en-US" altLang="zh-CN" dirty="0" smtClean="0"/>
              <a:t>enchmark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714488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Establish space-borne SI-traceable radiance benchmark and its transfer system to spectral imager for measurement of terrestrial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High accuracy inter-calibration based on the traceable terrestrial and lunar imaging spectral measurement</a:t>
            </a:r>
            <a:endParaRPr lang="zh-CN" altLang="en-US" sz="2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643042" y="3929066"/>
          <a:ext cx="528641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975"/>
                <a:gridCol w="1790437"/>
              </a:tblGrid>
              <a:tr h="241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Spectral</a:t>
                      </a:r>
                      <a:r>
                        <a:rPr lang="en-US" altLang="zh-CN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 range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350-1000 nm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rgbClr val="FFC000"/>
                    </a:solidFill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Spectral</a:t>
                      </a:r>
                      <a:r>
                        <a:rPr lang="en-US" altLang="zh-CN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 resolution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2 nm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rgbClr val="FFC000"/>
                    </a:solidFill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Wavelength</a:t>
                      </a:r>
                      <a:r>
                        <a:rPr lang="en-US" altLang="zh-CN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 calibration accuracy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0.5 nm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rgbClr val="FFC000"/>
                    </a:solidFill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Swath width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50 km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rgbClr val="FFC000"/>
                    </a:solidFill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Ground</a:t>
                      </a:r>
                      <a:r>
                        <a:rPr lang="en-US" altLang="zh-CN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  spatial resolution 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100 m </a:t>
                      </a: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(nadir)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rgbClr val="FFC000"/>
                    </a:solidFill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Radiometric </a:t>
                      </a:r>
                      <a:r>
                        <a:rPr lang="en-US" altLang="zh-CN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calibration accuracy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1~2%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rgbClr val="FFC000"/>
                    </a:solidFill>
                  </a:tcPr>
                </a:tc>
              </a:tr>
              <a:tr h="241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 smtClean="0"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stability</a:t>
                      </a:r>
                      <a:endParaRPr lang="zh-CN" sz="1400" b="1" kern="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0.1%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/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year</a:t>
                      </a:r>
                      <a:endParaRPr lang="zh-CN" sz="1400" b="1" kern="1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rgbClr val="FFC000"/>
                    </a:solidFill>
                  </a:tcPr>
                </a:tc>
              </a:tr>
              <a:tr h="28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SNR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&gt;600</a:t>
                      </a:r>
                    </a:p>
                  </a:txBody>
                  <a:tcPr marL="68588" marR="68588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Key elements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6561137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5429264"/>
            <a:ext cx="54649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Dimension: 890mm×500mm×585mm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r>
              <a:rPr lang="en-US" altLang="zh-CN" sz="2400" dirty="0" smtClean="0"/>
              <a:t>Mass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78kg</a:t>
            </a:r>
          </a:p>
          <a:p>
            <a:r>
              <a:rPr lang="en-US" altLang="zh-CN" sz="2400" dirty="0" smtClean="0"/>
              <a:t>Peak power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135W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Space Cryogenic Radiometer</a:t>
            </a:r>
            <a:br>
              <a:rPr lang="en-US" altLang="zh-CN" dirty="0" smtClean="0"/>
            </a:br>
            <a:r>
              <a:rPr lang="en-US" altLang="zh-CN" dirty="0" smtClean="0"/>
              <a:t>SCR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radiometric benchmark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78592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SCR  is an electrical substitution radiometer operating at ~80K</a:t>
            </a:r>
            <a:endParaRPr lang="zh-CN" alt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56" y="3778345"/>
            <a:ext cx="6240530" cy="28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643570" y="464344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 1-TSI cavity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 1-High sensitivity cavity</a:t>
            </a:r>
          </a:p>
          <a:p>
            <a:pPr>
              <a:buFont typeface="Arial" pitchFamily="34" charset="0"/>
              <a:buChar char="•"/>
            </a:pPr>
            <a:endParaRPr lang="zh-CN" alt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554699"/>
            <a:ext cx="5500694" cy="244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Calibrate </a:t>
            </a:r>
            <a:r>
              <a:rPr lang="en-US" altLang="zh-CN" dirty="0" err="1" smtClean="0"/>
              <a:t>Monochrometer</a:t>
            </a:r>
            <a:endParaRPr lang="zh-CN" alt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0" y="2143116"/>
          <a:ext cx="5242674" cy="2071702"/>
        </p:xfrm>
        <a:graphic>
          <a:graphicData uri="http://schemas.openxmlformats.org/presentationml/2006/ole">
            <p:oleObj spid="_x0000_s3073" name="Visio" r:id="rId3" imgW="3146610" imgH="1233488" progId="Visio.Drawing.11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571612"/>
            <a:ext cx="9199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CM is a narrow </a:t>
            </a:r>
            <a:r>
              <a:rPr lang="en-US" altLang="zh-CN" sz="2400" dirty="0" err="1" smtClean="0"/>
              <a:t>bandpass</a:t>
            </a:r>
            <a:r>
              <a:rPr lang="en-US" altLang="zh-CN" sz="2400" dirty="0" smtClean="0"/>
              <a:t> filter </a:t>
            </a:r>
            <a:r>
              <a:rPr lang="en-US" altLang="zh-CN" sz="2400" dirty="0" err="1" smtClean="0"/>
              <a:t>monochrometer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with optical fiber output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14282" y="4357694"/>
          <a:ext cx="8286808" cy="232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4857784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channels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10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Blocking Range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0.01%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Spectral</a:t>
                      </a:r>
                      <a:r>
                        <a:rPr lang="en-US" altLang="zh-CN" sz="20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 Range (nm)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350-1000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Spectral</a:t>
                      </a:r>
                      <a:r>
                        <a:rPr lang="en-US" altLang="zh-CN" sz="20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 resolution (nm)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3 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Center wavelength</a:t>
                      </a:r>
                      <a:r>
                        <a:rPr lang="en-US" altLang="zh-CN" sz="20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 (nm)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350,</a:t>
                      </a:r>
                      <a:r>
                        <a:rPr lang="en-US" altLang="zh-CN" sz="20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  <a:cs typeface="Times New Roman" pitchFamily="18" charset="0"/>
                        </a:rPr>
                        <a:t> 390,430,460,480,520,600,700,850,1000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2" charset="-122"/>
                        <a:cs typeface="Times New Roman" pitchFamily="18" charset="0"/>
                      </a:endParaRPr>
                    </a:p>
                  </a:txBody>
                  <a:tcPr marL="68588" marR="685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060324"/>
            <a:ext cx="2857520" cy="251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MultiSpectral</a:t>
            </a:r>
            <a:r>
              <a:rPr lang="en-US" altLang="zh-CN" dirty="0" smtClean="0"/>
              <a:t> Transfer Radiometer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423" y="1785926"/>
            <a:ext cx="8989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dirty="0" smtClean="0"/>
              <a:t> MSTR is a transfer detector composed by a integral sphere and a filter radiometer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/>
              <a:t> Measure the radiance and irradiance for radiance calibration</a:t>
            </a:r>
            <a:endParaRPr lang="zh-CN" altLang="en-US" sz="2000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4577" name="Group 1"/>
          <p:cNvGrpSpPr>
            <a:grpSpLocks noChangeAspect="1"/>
          </p:cNvGrpSpPr>
          <p:nvPr/>
        </p:nvGrpSpPr>
        <p:grpSpPr bwMode="auto">
          <a:xfrm>
            <a:off x="51923" y="2786058"/>
            <a:ext cx="4734391" cy="3500462"/>
            <a:chOff x="3120" y="7100"/>
            <a:chExt cx="5468" cy="4043"/>
          </a:xfrm>
        </p:grpSpPr>
        <p:sp>
          <p:nvSpPr>
            <p:cNvPr id="24601" name="AutoShape 25"/>
            <p:cNvSpPr>
              <a:spLocks noChangeAspect="1" noChangeArrowheads="1" noTextEdit="1"/>
            </p:cNvSpPr>
            <p:nvPr/>
          </p:nvSpPr>
          <p:spPr bwMode="auto">
            <a:xfrm>
              <a:off x="3120" y="7100"/>
              <a:ext cx="5468" cy="404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3651" y="7156"/>
              <a:ext cx="4284" cy="3908"/>
              <a:chOff x="3651" y="7156"/>
              <a:chExt cx="4284" cy="3908"/>
            </a:xfrm>
          </p:grpSpPr>
          <p:pic>
            <p:nvPicPr>
              <p:cNvPr id="24600" name="Picture 2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780" y="9052"/>
                <a:ext cx="1155" cy="750"/>
              </a:xfrm>
              <a:prstGeom prst="rect">
                <a:avLst/>
              </a:prstGeom>
              <a:noFill/>
            </p:spPr>
          </p:pic>
          <p:sp>
            <p:nvSpPr>
              <p:cNvPr id="24599" name="Oval 23"/>
              <p:cNvSpPr>
                <a:spLocks noChangeArrowheads="1"/>
              </p:cNvSpPr>
              <p:nvPr/>
            </p:nvSpPr>
            <p:spPr bwMode="auto">
              <a:xfrm>
                <a:off x="3651" y="7875"/>
                <a:ext cx="3189" cy="31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98" name="Rectangle 22"/>
              <p:cNvSpPr>
                <a:spLocks noChangeArrowheads="1"/>
              </p:cNvSpPr>
              <p:nvPr/>
            </p:nvSpPr>
            <p:spPr bwMode="auto">
              <a:xfrm>
                <a:off x="6247" y="9331"/>
                <a:ext cx="615" cy="1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97" name="Rectangle 21"/>
              <p:cNvSpPr>
                <a:spLocks noChangeArrowheads="1"/>
              </p:cNvSpPr>
              <p:nvPr/>
            </p:nvSpPr>
            <p:spPr bwMode="auto">
              <a:xfrm>
                <a:off x="4953" y="7420"/>
                <a:ext cx="564" cy="5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96" name="AutoShape 20"/>
              <p:cNvSpPr>
                <a:spLocks noChangeShapeType="1"/>
              </p:cNvSpPr>
              <p:nvPr/>
            </p:nvSpPr>
            <p:spPr bwMode="auto">
              <a:xfrm>
                <a:off x="4953" y="7682"/>
                <a:ext cx="56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95" name="AutoShape 19"/>
              <p:cNvSpPr>
                <a:spLocks noChangeArrowheads="1"/>
              </p:cNvSpPr>
              <p:nvPr/>
            </p:nvSpPr>
            <p:spPr bwMode="auto">
              <a:xfrm>
                <a:off x="5043" y="7384"/>
                <a:ext cx="387" cy="618"/>
              </a:xfrm>
              <a:custGeom>
                <a:avLst/>
                <a:gdLst>
                  <a:gd name="G0" fmla="+- 7824 0 0"/>
                  <a:gd name="G1" fmla="+- 21600 0 7824"/>
                  <a:gd name="G2" fmla="*/ 7824 1 2"/>
                  <a:gd name="G3" fmla="+- 21600 0 G2"/>
                  <a:gd name="G4" fmla="+/ 7824 21600 2"/>
                  <a:gd name="G5" fmla="+/ G1 0 2"/>
                  <a:gd name="G6" fmla="*/ 21600 21600 7824"/>
                  <a:gd name="G7" fmla="*/ G6 1 2"/>
                  <a:gd name="G8" fmla="+- 21600 0 G7"/>
                  <a:gd name="G9" fmla="*/ 21600 1 2"/>
                  <a:gd name="G10" fmla="+- 7824 0 G9"/>
                  <a:gd name="G11" fmla="?: G10 G8 0"/>
                  <a:gd name="G12" fmla="?: G10 G7 21600"/>
                  <a:gd name="T0" fmla="*/ 17688 w 21600"/>
                  <a:gd name="T1" fmla="*/ 10800 h 21600"/>
                  <a:gd name="T2" fmla="*/ 10800 w 21600"/>
                  <a:gd name="T3" fmla="*/ 21600 h 21600"/>
                  <a:gd name="T4" fmla="*/ 3912 w 21600"/>
                  <a:gd name="T5" fmla="*/ 10800 h 21600"/>
                  <a:gd name="T6" fmla="*/ 10800 w 21600"/>
                  <a:gd name="T7" fmla="*/ 0 h 21600"/>
                  <a:gd name="T8" fmla="*/ 5712 w 21600"/>
                  <a:gd name="T9" fmla="*/ 5712 h 21600"/>
                  <a:gd name="T10" fmla="*/ 15888 w 21600"/>
                  <a:gd name="T11" fmla="*/ 1588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824" y="21600"/>
                    </a:lnTo>
                    <a:lnTo>
                      <a:pt x="1377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94" name="AutoShape 18"/>
              <p:cNvSpPr>
                <a:spLocks noChangeShapeType="1"/>
              </p:cNvSpPr>
              <p:nvPr/>
            </p:nvSpPr>
            <p:spPr bwMode="auto">
              <a:xfrm>
                <a:off x="6373" y="10597"/>
                <a:ext cx="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93" name="AutoShape 17"/>
              <p:cNvSpPr>
                <a:spLocks noChangeShapeType="1"/>
              </p:cNvSpPr>
              <p:nvPr/>
            </p:nvSpPr>
            <p:spPr bwMode="auto">
              <a:xfrm>
                <a:off x="6373" y="10597"/>
                <a:ext cx="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92" name="AutoShape 16"/>
              <p:cNvSpPr>
                <a:spLocks noChangeShapeType="1"/>
              </p:cNvSpPr>
              <p:nvPr/>
            </p:nvSpPr>
            <p:spPr bwMode="auto">
              <a:xfrm>
                <a:off x="5965" y="10153"/>
                <a:ext cx="408" cy="44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91" name="AutoShape 15"/>
              <p:cNvSpPr>
                <a:spLocks noChangeShapeType="1"/>
              </p:cNvSpPr>
              <p:nvPr/>
            </p:nvSpPr>
            <p:spPr bwMode="auto">
              <a:xfrm>
                <a:off x="5207" y="7174"/>
                <a:ext cx="39" cy="3890"/>
              </a:xfrm>
              <a:prstGeom prst="straightConnector1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90" name="AutoShape 14"/>
              <p:cNvSpPr>
                <a:spLocks noChangeShapeType="1"/>
              </p:cNvSpPr>
              <p:nvPr/>
            </p:nvSpPr>
            <p:spPr bwMode="auto">
              <a:xfrm rot="300000">
                <a:off x="5112" y="7156"/>
                <a:ext cx="39" cy="3890"/>
              </a:xfrm>
              <a:prstGeom prst="straightConnector1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89" name="AutoShape 13"/>
              <p:cNvSpPr>
                <a:spLocks noChangeShapeType="1"/>
              </p:cNvSpPr>
              <p:nvPr/>
            </p:nvSpPr>
            <p:spPr bwMode="auto">
              <a:xfrm rot="21300000">
                <a:off x="5303" y="7156"/>
                <a:ext cx="39" cy="3890"/>
              </a:xfrm>
              <a:prstGeom prst="straightConnector1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88" name="AutoShape 12"/>
              <p:cNvSpPr>
                <a:spLocks noChangeShapeType="1"/>
              </p:cNvSpPr>
              <p:nvPr/>
            </p:nvSpPr>
            <p:spPr bwMode="auto">
              <a:xfrm flipH="1" flipV="1">
                <a:off x="5098" y="10654"/>
                <a:ext cx="148" cy="392"/>
              </a:xfrm>
              <a:prstGeom prst="straightConnector1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87" name="AutoShape 11"/>
              <p:cNvSpPr>
                <a:spLocks noChangeShapeType="1"/>
              </p:cNvSpPr>
              <p:nvPr/>
            </p:nvSpPr>
            <p:spPr bwMode="auto">
              <a:xfrm flipV="1">
                <a:off x="5249" y="10700"/>
                <a:ext cx="93" cy="296"/>
              </a:xfrm>
              <a:prstGeom prst="straightConnector1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86" name="AutoShape 10"/>
              <p:cNvSpPr>
                <a:spLocks noChangeShapeType="1"/>
              </p:cNvSpPr>
              <p:nvPr/>
            </p:nvSpPr>
            <p:spPr bwMode="auto">
              <a:xfrm flipV="1">
                <a:off x="5517" y="10780"/>
                <a:ext cx="363" cy="237"/>
              </a:xfrm>
              <a:prstGeom prst="straightConnector1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85" name="AutoShape 9"/>
              <p:cNvSpPr>
                <a:spLocks noChangeShapeType="1"/>
              </p:cNvSpPr>
              <p:nvPr/>
            </p:nvSpPr>
            <p:spPr bwMode="auto">
              <a:xfrm flipH="1" flipV="1">
                <a:off x="4883" y="10711"/>
                <a:ext cx="98" cy="299"/>
              </a:xfrm>
              <a:prstGeom prst="straightConnector1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84" name="AutoShape 8"/>
              <p:cNvSpPr>
                <a:spLocks noChangeShapeType="1"/>
              </p:cNvSpPr>
              <p:nvPr/>
            </p:nvSpPr>
            <p:spPr bwMode="auto">
              <a:xfrm flipH="1" flipV="1">
                <a:off x="5430" y="10690"/>
                <a:ext cx="68" cy="342"/>
              </a:xfrm>
              <a:prstGeom prst="straightConnector1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83" name="AutoShape 7"/>
              <p:cNvSpPr>
                <a:spLocks noChangeShapeType="1"/>
              </p:cNvSpPr>
              <p:nvPr/>
            </p:nvSpPr>
            <p:spPr bwMode="auto">
              <a:xfrm flipV="1">
                <a:off x="5524" y="10696"/>
                <a:ext cx="81" cy="301"/>
              </a:xfrm>
              <a:prstGeom prst="straightConnector1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82" name="AutoShape 6"/>
              <p:cNvSpPr>
                <a:spLocks noChangeShapeType="1"/>
              </p:cNvSpPr>
              <p:nvPr/>
            </p:nvSpPr>
            <p:spPr bwMode="auto">
              <a:xfrm flipH="1" flipV="1">
                <a:off x="4678" y="10848"/>
                <a:ext cx="302" cy="162"/>
              </a:xfrm>
              <a:prstGeom prst="straightConnector1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5605" y="7420"/>
              <a:ext cx="271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Limiting Aperture</a:t>
              </a:r>
              <a:endPara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3314" y="9133"/>
              <a:ext cx="183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Integral Sphere</a:t>
              </a:r>
              <a:endPara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4578" name="Text Box 2"/>
            <p:cNvSpPr txBox="1">
              <a:spLocks noChangeArrowheads="1"/>
            </p:cNvSpPr>
            <p:nvPr/>
          </p:nvSpPr>
          <p:spPr bwMode="auto">
            <a:xfrm>
              <a:off x="6338" y="9850"/>
              <a:ext cx="2129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Filter radiometer</a:t>
              </a:r>
              <a:endPara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pic>
        <p:nvPicPr>
          <p:cNvPr id="24606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1939" y="3071810"/>
            <a:ext cx="4512061" cy="317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6.3|1.3|1.1|3.9|1.6|1.1|5.9|27.4|1|1.2|1.8|1.8|1.4|1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724</Words>
  <Application>Microsoft Office PowerPoint</Application>
  <PresentationFormat>全屏显示(4:3)</PresentationFormat>
  <Paragraphs>186</Paragraphs>
  <Slides>16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Office 主题</vt:lpstr>
      <vt:lpstr>Visio</vt:lpstr>
      <vt:lpstr>SI-traceable demo instrument for FY-3  Lunar and Earth Spectral Imager Radiometry Benchmark (LeSIRB)</vt:lpstr>
      <vt:lpstr>outline</vt:lpstr>
      <vt:lpstr>Background and Requirement</vt:lpstr>
      <vt:lpstr>幻灯片 4</vt:lpstr>
      <vt:lpstr>LeSIRB-Lunar and Earth Spectral Imager Radiometry Benchmark</vt:lpstr>
      <vt:lpstr>Key elements</vt:lpstr>
      <vt:lpstr>Space Cryogenic Radiometer SCR：radiometric benchmark</vt:lpstr>
      <vt:lpstr>Calibrate Monochrometer</vt:lpstr>
      <vt:lpstr>MultiSpectral Transfer Radiometer </vt:lpstr>
      <vt:lpstr>Spectral Imager</vt:lpstr>
      <vt:lpstr>Radiometric transfer Chain</vt:lpstr>
      <vt:lpstr>Calibration Steps</vt:lpstr>
      <vt:lpstr>Calibration Steps</vt:lpstr>
      <vt:lpstr>幻灯片 14</vt:lpstr>
      <vt:lpstr>Accuracy Budget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胡秀清</cp:lastModifiedBy>
  <cp:revision>103</cp:revision>
  <dcterms:created xsi:type="dcterms:W3CDTF">2015-02-09T00:55:46Z</dcterms:created>
  <dcterms:modified xsi:type="dcterms:W3CDTF">2015-03-16T03:21:12Z</dcterms:modified>
</cp:coreProperties>
</file>