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72" r:id="rId2"/>
    <p:sldId id="273" r:id="rId3"/>
    <p:sldId id="274" r:id="rId4"/>
    <p:sldId id="279" r:id="rId5"/>
    <p:sldId id="275" r:id="rId6"/>
    <p:sldId id="280" r:id="rId7"/>
    <p:sldId id="282" r:id="rId8"/>
    <p:sldId id="276" r:id="rId9"/>
    <p:sldId id="293" r:id="rId10"/>
    <p:sldId id="281" r:id="rId11"/>
    <p:sldId id="277" r:id="rId12"/>
    <p:sldId id="278" r:id="rId13"/>
    <p:sldId id="283" r:id="rId14"/>
    <p:sldId id="284" r:id="rId15"/>
    <p:sldId id="285" r:id="rId16"/>
    <p:sldId id="288" r:id="rId17"/>
    <p:sldId id="287" r:id="rId18"/>
    <p:sldId id="286" r:id="rId19"/>
    <p:sldId id="290" r:id="rId20"/>
    <p:sldId id="291" r:id="rId21"/>
    <p:sldId id="292" r:id="rId22"/>
    <p:sldId id="289" r:id="rId2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2D8D"/>
    <a:srgbClr val="60C069"/>
    <a:srgbClr val="2D6BB5"/>
    <a:srgbClr val="CB1F9A"/>
    <a:srgbClr val="DF2FAD"/>
    <a:srgbClr val="2A65A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027" autoAdjust="0"/>
    <p:restoredTop sz="94434" autoAdjust="0"/>
  </p:normalViewPr>
  <p:slideViewPr>
    <p:cSldViewPr>
      <p:cViewPr>
        <p:scale>
          <a:sx n="60" d="100"/>
          <a:sy n="60" d="100"/>
        </p:scale>
        <p:origin x="-1554" y="-27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CEC7ECC9-6C94-44C9-884E-999788BE5777}" type="datetimeFigureOut">
              <a:rPr lang="en-US"/>
              <a:pPr>
                <a:defRPr/>
              </a:pPr>
              <a:t>3/15/2015</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IN"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IN"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cs typeface="Arial" pitchFamily="34" charset="0"/>
              </a:defRPr>
            </a:lvl1pPr>
          </a:lstStyle>
          <a:p>
            <a:pPr>
              <a:defRPr/>
            </a:pPr>
            <a:fld id="{CC9C6182-3C24-4C53-B25B-CB3C2B326B83}" type="slidenum">
              <a:rPr lang="en-IN"/>
              <a:pPr>
                <a:defRPr/>
              </a:pPr>
              <a:t>‹#›</a:t>
            </a:fld>
            <a:endParaRPr lang="en-IN"/>
          </a:p>
        </p:txBody>
      </p:sp>
    </p:spTree>
    <p:extLst>
      <p:ext uri="{BB962C8B-B14F-4D97-AF65-F5344CB8AC3E}">
        <p14:creationId xmlns:p14="http://schemas.microsoft.com/office/powerpoint/2010/main" xmlns="" val="30184304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LOGO copy"/>
          <p:cNvPicPr>
            <a:picLocks noChangeAspect="1" noChangeArrowheads="1"/>
          </p:cNvPicPr>
          <p:nvPr/>
        </p:nvPicPr>
        <p:blipFill>
          <a:blip r:embed="rId2">
            <a:clrChange>
              <a:clrFrom>
                <a:srgbClr val="CBE3E3"/>
              </a:clrFrom>
              <a:clrTo>
                <a:srgbClr val="CBE3E3">
                  <a:alpha val="0"/>
                </a:srgbClr>
              </a:clrTo>
            </a:clrChange>
            <a:extLst>
              <a:ext uri="{28A0092B-C50C-407E-A947-70E740481C1C}">
                <a14:useLocalDpi xmlns:a14="http://schemas.microsoft.com/office/drawing/2010/main" xmlns="" val="0"/>
              </a:ext>
            </a:extLst>
          </a:blip>
          <a:srcRect l="11111" t="4305" r="11111" b="9607"/>
          <a:stretch>
            <a:fillRect/>
          </a:stretch>
        </p:blipFill>
        <p:spPr bwMode="auto">
          <a:xfrm>
            <a:off x="3929063" y="0"/>
            <a:ext cx="1133475" cy="1619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 name="Group 12"/>
          <p:cNvGrpSpPr>
            <a:grpSpLocks/>
          </p:cNvGrpSpPr>
          <p:nvPr/>
        </p:nvGrpSpPr>
        <p:grpSpPr bwMode="auto">
          <a:xfrm>
            <a:off x="2214563" y="5357816"/>
            <a:ext cx="4800600" cy="766759"/>
            <a:chOff x="2057400" y="5357816"/>
            <a:chExt cx="4800600" cy="766884"/>
          </a:xfrm>
          <a:noFill/>
        </p:grpSpPr>
        <p:pic>
          <p:nvPicPr>
            <p:cNvPr id="6" name="Picture 4"/>
            <p:cNvPicPr>
              <a:picLocks noChangeAspect="1" noChangeArrowheads="1"/>
            </p:cNvPicPr>
            <p:nvPr/>
          </p:nvPicPr>
          <p:blipFill>
            <a:blip r:embed="rId3" cstate="print"/>
            <a:srcRect/>
            <a:stretch>
              <a:fillRect/>
            </a:stretch>
          </p:blipFill>
          <p:spPr bwMode="auto">
            <a:xfrm>
              <a:off x="2571755" y="5357816"/>
              <a:ext cx="3600450" cy="523874"/>
            </a:xfrm>
            <a:prstGeom prst="rect">
              <a:avLst/>
            </a:prstGeom>
            <a:grpFill/>
            <a:ln w="9525">
              <a:noFill/>
              <a:miter lim="800000"/>
              <a:headEnd/>
              <a:tailEnd/>
            </a:ln>
          </p:spPr>
        </p:pic>
        <p:pic>
          <p:nvPicPr>
            <p:cNvPr id="7" name="Picture 5"/>
            <p:cNvPicPr>
              <a:picLocks noChangeAspect="1" noChangeArrowheads="1"/>
            </p:cNvPicPr>
            <p:nvPr/>
          </p:nvPicPr>
          <p:blipFill>
            <a:blip r:embed="rId4" cstate="print"/>
            <a:srcRect l="2464" t="17021" r="2618" b="14894"/>
            <a:stretch>
              <a:fillRect/>
            </a:stretch>
          </p:blipFill>
          <p:spPr bwMode="auto">
            <a:xfrm>
              <a:off x="2057400" y="5715000"/>
              <a:ext cx="4800600" cy="409700"/>
            </a:xfrm>
            <a:prstGeom prst="rect">
              <a:avLst/>
            </a:prstGeom>
            <a:grpFill/>
            <a:ln w="9525">
              <a:noFill/>
              <a:miter lim="800000"/>
              <a:headEnd/>
              <a:tailEnd/>
            </a:ln>
          </p:spPr>
        </p:pic>
      </p:grpSp>
      <p:sp>
        <p:nvSpPr>
          <p:cNvPr id="2" name="Title 1"/>
          <p:cNvSpPr>
            <a:spLocks noGrp="1"/>
          </p:cNvSpPr>
          <p:nvPr>
            <p:ph type="ctrTitle"/>
          </p:nvPr>
        </p:nvSpPr>
        <p:spPr>
          <a:xfrm>
            <a:off x="457200" y="2030413"/>
            <a:ext cx="8153400" cy="1470025"/>
          </a:xfrm>
          <a:noFill/>
        </p:spPr>
        <p:txBody>
          <a:bodyPr/>
          <a:lstStyle>
            <a:lvl1pPr>
              <a:defRPr sz="5400" b="1">
                <a:solidFill>
                  <a:srgbClr val="003399"/>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914400" y="4367218"/>
            <a:ext cx="7239000" cy="776294"/>
          </a:xfrm>
        </p:spPr>
        <p:txBody>
          <a:bodyPr/>
          <a:lstStyle>
            <a:lvl1pPr marL="0" indent="0" algn="ctr">
              <a:buNone/>
              <a:defRPr b="1">
                <a:solidFill>
                  <a:srgbClr val="1A1C3E"/>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xmlns="" val="898228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654646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3/15/2015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4860"/>
          </a:xfrm>
        </p:spPr>
        <p:txBody>
          <a:bodyPr anchor="t"/>
          <a:lstStyle>
            <a:lvl1pPr marL="0" indent="0" algn="ctr">
              <a:defRPr sz="40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228600" y="990600"/>
            <a:ext cx="8486804" cy="5153044"/>
          </a:xfrm>
        </p:spPr>
        <p:txBody>
          <a:bodyPr/>
          <a:lstStyle>
            <a:lvl1pPr marL="0" indent="0" algn="l">
              <a:buNone/>
              <a:defRPr sz="4000">
                <a:solidFill>
                  <a:srgbClr val="0033C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xmlns="" val="555816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solidFill>
                  <a:srgbClr val="003399"/>
                </a:solidFill>
              </a:defRPr>
            </a:lvl3pPr>
            <a:lvl4pPr>
              <a:defRPr sz="1800">
                <a:solidFill>
                  <a:srgbClr val="003399"/>
                </a:solidFill>
              </a:defRPr>
            </a:lvl4pPr>
            <a:lvl5pPr>
              <a:defRPr sz="1800">
                <a:solidFill>
                  <a:srgbClr val="00339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solidFill>
                  <a:srgbClr val="003399"/>
                </a:solidFill>
              </a:defRPr>
            </a:lvl3pPr>
            <a:lvl4pPr>
              <a:defRPr sz="1800">
                <a:solidFill>
                  <a:srgbClr val="003399"/>
                </a:solidFill>
              </a:defRPr>
            </a:lvl4pPr>
            <a:lvl5pPr>
              <a:defRPr sz="1800">
                <a:solidFill>
                  <a:srgbClr val="00339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2577948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solidFill>
                  <a:srgbClr val="003399"/>
                </a:solidFill>
              </a:defRPr>
            </a:lvl3pPr>
            <a:lvl4pPr>
              <a:defRPr sz="1600">
                <a:solidFill>
                  <a:srgbClr val="003399"/>
                </a:solidFill>
              </a:defRPr>
            </a:lvl4pPr>
            <a:lvl5pPr>
              <a:defRPr sz="1600">
                <a:solidFill>
                  <a:srgbClr val="003399"/>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solidFill>
                  <a:srgbClr val="003399"/>
                </a:solidFill>
              </a:defRPr>
            </a:lvl3pPr>
            <a:lvl4pPr>
              <a:defRPr sz="1600">
                <a:solidFill>
                  <a:srgbClr val="003399"/>
                </a:solidFill>
              </a:defRPr>
            </a:lvl4pPr>
            <a:lvl5pPr>
              <a:defRPr sz="1600">
                <a:solidFill>
                  <a:srgbClr val="003399"/>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185505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4110384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solidFill>
                  <a:srgbClr val="003399"/>
                </a:solidFill>
              </a:defRPr>
            </a:lvl3pPr>
            <a:lvl4pPr>
              <a:defRPr sz="2000">
                <a:solidFill>
                  <a:srgbClr val="003399"/>
                </a:solidFill>
              </a:defRPr>
            </a:lvl4pPr>
            <a:lvl5pPr>
              <a:defRPr sz="2000">
                <a:solidFill>
                  <a:srgbClr val="003399"/>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479590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3590133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3pPr>
              <a:defRPr>
                <a:solidFill>
                  <a:srgbClr val="003399"/>
                </a:solidFill>
              </a:defRPr>
            </a:lvl3pPr>
            <a:lvl4pPr>
              <a:defRPr>
                <a:solidFill>
                  <a:srgbClr val="003399"/>
                </a:solidFill>
              </a:defRPr>
            </a:lvl4pPr>
            <a:lvl5pPr>
              <a:defRPr>
                <a:solidFill>
                  <a:srgbClr val="003399"/>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2903460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233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lvl3pPr>
              <a:defRPr>
                <a:solidFill>
                  <a:srgbClr val="003399"/>
                </a:solidFill>
              </a:defRPr>
            </a:lvl3pPr>
            <a:lvl4pPr>
              <a:defRPr>
                <a:solidFill>
                  <a:srgbClr val="003399"/>
                </a:solidFill>
              </a:defRPr>
            </a:lvl4pPr>
            <a:lvl5pPr>
              <a:defRPr>
                <a:solidFill>
                  <a:srgbClr val="003399"/>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2107159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gif"/><Relationship Id="rId2" Type="http://schemas.openxmlformats.org/officeDocument/2006/relationships/slideLayout" Target="../slideLayouts/slideLayout2.xml"/><Relationship Id="rId16" Type="http://schemas.openxmlformats.org/officeDocument/2006/relationships/image" Target="../media/image4.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5000">
              <a:srgbClr val="A8DAFC">
                <a:alpha val="90000"/>
              </a:srgbClr>
            </a:gs>
            <a:gs pos="100000">
              <a:srgbClr val="FFEBFA"/>
            </a:gs>
          </a:gsLst>
          <a:path path="circle">
            <a:fillToRect t="100000" r="100000"/>
          </a:path>
          <a:tileRect l="-100000" b="-100000"/>
        </a:gradFill>
        <a:effectLst/>
      </p:bgPr>
    </p:bg>
    <p:spTree>
      <p:nvGrpSpPr>
        <p:cNvPr id="1" name=""/>
        <p:cNvGrpSpPr/>
        <p:nvPr/>
      </p:nvGrpSpPr>
      <p:grpSpPr>
        <a:xfrm>
          <a:off x="0" y="0"/>
          <a:ext cx="0" cy="0"/>
          <a:chOff x="0" y="0"/>
          <a:chExt cx="0" cy="0"/>
        </a:xfrm>
      </p:grpSpPr>
      <p:pic>
        <p:nvPicPr>
          <p:cNvPr id="11" name="Picture 10" descr="Dock.jpg"/>
          <p:cNvPicPr>
            <a:picLocks noChangeAspect="1"/>
          </p:cNvPicPr>
          <p:nvPr/>
        </p:nvPicPr>
        <p:blipFill>
          <a:blip r:embed="rId13" cstate="print">
            <a:lum bright="57000" contrast="-69000"/>
          </a:blip>
          <a:srcRect t="21547" r="7717" b="34507"/>
          <a:stretch>
            <a:fillRect/>
          </a:stretch>
        </p:blipFill>
        <p:spPr bwMode="auto">
          <a:xfrm>
            <a:off x="1" y="0"/>
            <a:ext cx="9143999" cy="6143644"/>
          </a:xfrm>
          <a:prstGeom prst="rect">
            <a:avLst/>
          </a:prstGeom>
          <a:ln>
            <a:noFill/>
          </a:ln>
          <a:effectLst>
            <a:softEdge rad="112500"/>
          </a:effectLst>
        </p:spPr>
      </p:pic>
      <p:sp>
        <p:nvSpPr>
          <p:cNvPr id="1027" name="Title Placeholder 1"/>
          <p:cNvSpPr>
            <a:spLocks noGrp="1"/>
          </p:cNvSpPr>
          <p:nvPr>
            <p:ph type="title"/>
          </p:nvPr>
        </p:nvSpPr>
        <p:spPr bwMode="auto">
          <a:xfrm>
            <a:off x="0" y="0"/>
            <a:ext cx="9144000" cy="914400"/>
          </a:xfrm>
          <a:prstGeom prst="rect">
            <a:avLst/>
          </a:prstGeom>
          <a:solidFill>
            <a:schemeClr val="accent5">
              <a:lumMod val="60000"/>
              <a:lumOff val="4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8" name="Text Placeholder 2"/>
          <p:cNvSpPr>
            <a:spLocks noGrp="1"/>
          </p:cNvSpPr>
          <p:nvPr>
            <p:ph type="body" idx="1"/>
          </p:nvPr>
        </p:nvSpPr>
        <p:spPr bwMode="auto">
          <a:xfrm>
            <a:off x="152400" y="1066800"/>
            <a:ext cx="8839200" cy="5076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IN" altLang="en-US" smtClean="0"/>
              <a:t>Click to edit Master text styles</a:t>
            </a:r>
          </a:p>
          <a:p>
            <a:pPr lvl="1"/>
            <a:r>
              <a:rPr lang="en-IN" altLang="en-US" smtClean="0"/>
              <a:t>Second level</a:t>
            </a:r>
          </a:p>
        </p:txBody>
      </p:sp>
      <p:pic>
        <p:nvPicPr>
          <p:cNvPr id="1029" name="Picture 4" descr="LOGO copy"/>
          <p:cNvPicPr>
            <a:picLocks noChangeAspect="1" noChangeArrowheads="1"/>
          </p:cNvPicPr>
          <p:nvPr/>
        </p:nvPicPr>
        <p:blipFill>
          <a:blip r:embed="rId14">
            <a:clrChange>
              <a:clrFrom>
                <a:srgbClr val="CBE3E3"/>
              </a:clrFrom>
              <a:clrTo>
                <a:srgbClr val="CBE3E3">
                  <a:alpha val="0"/>
                </a:srgbClr>
              </a:clrTo>
            </a:clrChange>
            <a:extLst>
              <a:ext uri="{28A0092B-C50C-407E-A947-70E740481C1C}">
                <a14:useLocalDpi xmlns:a14="http://schemas.microsoft.com/office/drawing/2010/main" xmlns="" val="0"/>
              </a:ext>
            </a:extLst>
          </a:blip>
          <a:srcRect l="11111" t="4305" r="11111" b="9607"/>
          <a:stretch>
            <a:fillRect/>
          </a:stretch>
        </p:blipFill>
        <p:spPr bwMode="auto">
          <a:xfrm>
            <a:off x="98425" y="6286500"/>
            <a:ext cx="401638"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030" name="Group 9"/>
          <p:cNvGrpSpPr>
            <a:grpSpLocks/>
          </p:cNvGrpSpPr>
          <p:nvPr/>
        </p:nvGrpSpPr>
        <p:grpSpPr bwMode="auto">
          <a:xfrm>
            <a:off x="2428875" y="6429375"/>
            <a:ext cx="4286250" cy="428625"/>
            <a:chOff x="2428860" y="6429396"/>
            <a:chExt cx="4286280" cy="428604"/>
          </a:xfrm>
        </p:grpSpPr>
        <p:pic>
          <p:nvPicPr>
            <p:cNvPr id="13" name="Picture 4"/>
            <p:cNvPicPr>
              <a:picLocks noChangeAspect="1" noChangeArrowheads="1"/>
            </p:cNvPicPr>
            <p:nvPr/>
          </p:nvPicPr>
          <p:blipFill>
            <a:blip r:embed="rId15" cstate="print">
              <a:duotone>
                <a:schemeClr val="accent2">
                  <a:shade val="45000"/>
                  <a:satMod val="135000"/>
                </a:schemeClr>
                <a:prstClr val="white"/>
              </a:duotone>
              <a:lum bright="-19000" contrast="2000"/>
            </a:blip>
            <a:srcRect/>
            <a:stretch>
              <a:fillRect/>
            </a:stretch>
          </p:blipFill>
          <p:spPr bwMode="auto">
            <a:xfrm>
              <a:off x="2857488" y="6429396"/>
              <a:ext cx="3227518" cy="214314"/>
            </a:xfrm>
            <a:prstGeom prst="rect">
              <a:avLst/>
            </a:prstGeom>
            <a:ln>
              <a:solidFill>
                <a:schemeClr val="bg1">
                  <a:alpha val="0"/>
                </a:schemeClr>
              </a:solidFill>
            </a:ln>
            <a:effectLst>
              <a:outerShdw blurRad="292100" dist="139700" dir="2700000" algn="tl" rotWithShape="0">
                <a:srgbClr val="333333">
                  <a:alpha val="65000"/>
                </a:srgbClr>
              </a:outerShdw>
            </a:effectLst>
          </p:spPr>
        </p:pic>
        <p:pic>
          <p:nvPicPr>
            <p:cNvPr id="14" name="Picture 6"/>
            <p:cNvPicPr>
              <a:picLocks noChangeAspect="1" noChangeArrowheads="1"/>
            </p:cNvPicPr>
            <p:nvPr/>
          </p:nvPicPr>
          <p:blipFill>
            <a:blip r:embed="rId16" cstate="print">
              <a:duotone>
                <a:schemeClr val="accent2">
                  <a:shade val="45000"/>
                  <a:satMod val="135000"/>
                </a:schemeClr>
                <a:prstClr val="white"/>
              </a:duotone>
              <a:lum bright="-19000" contrast="2000"/>
            </a:blip>
            <a:srcRect/>
            <a:stretch>
              <a:fillRect/>
            </a:stretch>
          </p:blipFill>
          <p:spPr bwMode="auto">
            <a:xfrm>
              <a:off x="2428860" y="6572272"/>
              <a:ext cx="4286280" cy="285728"/>
            </a:xfrm>
            <a:prstGeom prst="rect">
              <a:avLst/>
            </a:prstGeom>
            <a:noFill/>
            <a:ln w="9525">
              <a:solidFill>
                <a:schemeClr val="bg1">
                  <a:alpha val="0"/>
                </a:schemeClr>
              </a:solidFill>
              <a:miter lim="800000"/>
              <a:headEnd/>
              <a:tailEnd/>
            </a:ln>
            <a:effectLst/>
          </p:spPr>
        </p:pic>
      </p:grpSp>
      <p:cxnSp>
        <p:nvCxnSpPr>
          <p:cNvPr id="16" name="Straight Connector 15"/>
          <p:cNvCxnSpPr/>
          <p:nvPr/>
        </p:nvCxnSpPr>
        <p:spPr>
          <a:xfrm>
            <a:off x="1285875" y="6286500"/>
            <a:ext cx="6357938" cy="1588"/>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1032" name="Picture 11" descr="G:\presentfor\rain-thunder.gif"/>
          <p:cNvPicPr>
            <a:picLocks noChangeAspect="1" noChangeArrowheads="1" noCrop="1"/>
          </p:cNvPicPr>
          <p:nvPr/>
        </p:nvPicPr>
        <p:blipFill>
          <a:blip r:embed="rId17">
            <a:extLst>
              <a:ext uri="{28A0092B-C50C-407E-A947-70E740481C1C}">
                <a14:useLocalDpi xmlns:a14="http://schemas.microsoft.com/office/drawing/2010/main" xmlns="" val="0"/>
              </a:ext>
            </a:extLst>
          </a:blip>
          <a:srcRect/>
          <a:stretch>
            <a:fillRect/>
          </a:stretch>
        </p:blipFill>
        <p:spPr bwMode="auto">
          <a:xfrm>
            <a:off x="8286750" y="6323013"/>
            <a:ext cx="714375"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dk1" tx1="lt1" bg2="dk2" tx2="lt2" accent1="accent1" accent2="accent2" accent3="accent3" accent4="accent4" accent5="accent5" accent6="accent6" hlink="hlink" folHlink="folHlink"/>
  <p:sldLayoutIdLst>
    <p:sldLayoutId id="2147485935" r:id="rId1"/>
    <p:sldLayoutId id="2147485926" r:id="rId2"/>
    <p:sldLayoutId id="2147485927" r:id="rId3"/>
    <p:sldLayoutId id="2147485928" r:id="rId4"/>
    <p:sldLayoutId id="2147485929" r:id="rId5"/>
    <p:sldLayoutId id="2147485930" r:id="rId6"/>
    <p:sldLayoutId id="2147485931" r:id="rId7"/>
    <p:sldLayoutId id="2147485932" r:id="rId8"/>
    <p:sldLayoutId id="2147485933" r:id="rId9"/>
    <p:sldLayoutId id="2147485934" r:id="rId10"/>
    <p:sldLayoutId id="2147485936" r:id="rId11"/>
  </p:sldLayoutIdLst>
  <p:txStyles>
    <p:titleStyle>
      <a:lvl1pPr algn="ctr" rtl="0" eaLnBrk="0" fontAlgn="base" hangingPunct="0">
        <a:spcBef>
          <a:spcPct val="0"/>
        </a:spcBef>
        <a:spcAft>
          <a:spcPct val="0"/>
        </a:spcAft>
        <a:defRPr sz="44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b="1">
          <a:solidFill>
            <a:schemeClr val="tx1"/>
          </a:solidFill>
          <a:latin typeface="Arial" charset="0"/>
          <a:cs typeface="Arial" charset="0"/>
        </a:defRPr>
      </a:lvl2pPr>
      <a:lvl3pPr algn="ctr" rtl="0" eaLnBrk="0" fontAlgn="base" hangingPunct="0">
        <a:spcBef>
          <a:spcPct val="0"/>
        </a:spcBef>
        <a:spcAft>
          <a:spcPct val="0"/>
        </a:spcAft>
        <a:defRPr sz="4400" b="1">
          <a:solidFill>
            <a:schemeClr val="tx1"/>
          </a:solidFill>
          <a:latin typeface="Arial" charset="0"/>
          <a:cs typeface="Arial" charset="0"/>
        </a:defRPr>
      </a:lvl3pPr>
      <a:lvl4pPr algn="ctr" rtl="0" eaLnBrk="0" fontAlgn="base" hangingPunct="0">
        <a:spcBef>
          <a:spcPct val="0"/>
        </a:spcBef>
        <a:spcAft>
          <a:spcPct val="0"/>
        </a:spcAft>
        <a:defRPr sz="4400" b="1">
          <a:solidFill>
            <a:schemeClr val="tx1"/>
          </a:solidFill>
          <a:latin typeface="Arial" charset="0"/>
          <a:cs typeface="Arial" charset="0"/>
        </a:defRPr>
      </a:lvl4pPr>
      <a:lvl5pPr algn="ctr" rtl="0" eaLnBrk="0" fontAlgn="base" hangingPunct="0">
        <a:spcBef>
          <a:spcPct val="0"/>
        </a:spcBef>
        <a:spcAft>
          <a:spcPct val="0"/>
        </a:spcAft>
        <a:defRPr sz="4400" b="1">
          <a:solidFill>
            <a:schemeClr val="tx1"/>
          </a:solidFill>
          <a:latin typeface="Arial" charset="0"/>
          <a:cs typeface="Arial" charset="0"/>
        </a:defRPr>
      </a:lvl5pPr>
      <a:lvl6pPr marL="457200" algn="ctr" rtl="0" eaLnBrk="1" fontAlgn="base" hangingPunct="1">
        <a:spcBef>
          <a:spcPct val="0"/>
        </a:spcBef>
        <a:spcAft>
          <a:spcPct val="0"/>
        </a:spcAft>
        <a:defRPr sz="4800" b="1">
          <a:solidFill>
            <a:srgbClr val="090355"/>
          </a:solidFill>
          <a:latin typeface="Arial" charset="0"/>
          <a:cs typeface="Arial" charset="0"/>
        </a:defRPr>
      </a:lvl6pPr>
      <a:lvl7pPr marL="914400" algn="ctr" rtl="0" eaLnBrk="1" fontAlgn="base" hangingPunct="1">
        <a:spcBef>
          <a:spcPct val="0"/>
        </a:spcBef>
        <a:spcAft>
          <a:spcPct val="0"/>
        </a:spcAft>
        <a:defRPr sz="4800" b="1">
          <a:solidFill>
            <a:srgbClr val="090355"/>
          </a:solidFill>
          <a:latin typeface="Arial" charset="0"/>
          <a:cs typeface="Arial" charset="0"/>
        </a:defRPr>
      </a:lvl7pPr>
      <a:lvl8pPr marL="1371600" algn="ctr" rtl="0" eaLnBrk="1" fontAlgn="base" hangingPunct="1">
        <a:spcBef>
          <a:spcPct val="0"/>
        </a:spcBef>
        <a:spcAft>
          <a:spcPct val="0"/>
        </a:spcAft>
        <a:defRPr sz="4800" b="1">
          <a:solidFill>
            <a:srgbClr val="090355"/>
          </a:solidFill>
          <a:latin typeface="Arial" charset="0"/>
          <a:cs typeface="Arial" charset="0"/>
        </a:defRPr>
      </a:lvl8pPr>
      <a:lvl9pPr marL="1828800" algn="ctr" rtl="0" eaLnBrk="1" fontAlgn="base" hangingPunct="1">
        <a:spcBef>
          <a:spcPct val="0"/>
        </a:spcBef>
        <a:spcAft>
          <a:spcPct val="0"/>
        </a:spcAft>
        <a:defRPr sz="4800" b="1">
          <a:solidFill>
            <a:srgbClr val="090355"/>
          </a:solidFill>
          <a:latin typeface="Arial" charset="0"/>
          <a:cs typeface="Arial" charset="0"/>
        </a:defRPr>
      </a:lvl9pPr>
    </p:titleStyle>
    <p:bodyStyle>
      <a:lvl1pPr marL="342900" indent="-342900" algn="l" rtl="0" eaLnBrk="0" fontAlgn="base" hangingPunct="0">
        <a:spcBef>
          <a:spcPct val="20000"/>
        </a:spcBef>
        <a:spcAft>
          <a:spcPct val="0"/>
        </a:spcAft>
        <a:buFont typeface="Wingdings" pitchFamily="2" charset="2"/>
        <a:buChar char="v"/>
        <a:defRPr sz="3200" b="1" kern="1200">
          <a:solidFill>
            <a:srgbClr val="003399"/>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itchFamily="2" charset="2"/>
        <a:buChar char="§"/>
        <a:defRPr sz="3200" b="1" kern="1200">
          <a:solidFill>
            <a:srgbClr val="003399"/>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400" b="1"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sz="2000" b="1"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sz="2000" b="1"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1"/>
          <p:cNvSpPr>
            <a:spLocks noChangeArrowheads="1"/>
          </p:cNvSpPr>
          <p:nvPr/>
        </p:nvSpPr>
        <p:spPr bwMode="auto">
          <a:xfrm>
            <a:off x="1219200" y="1600200"/>
            <a:ext cx="6880225" cy="1631216"/>
          </a:xfrm>
          <a:prstGeom prst="rect">
            <a:avLst/>
          </a:prstGeom>
          <a:noFill/>
          <a:ln w="9525">
            <a:noFill/>
            <a:miter lim="800000"/>
            <a:headEnd/>
            <a:tailEnd/>
          </a:ln>
        </p:spPr>
        <p:txBody>
          <a:bodyPr>
            <a:spAutoFit/>
          </a:bodyPr>
          <a:lstStyle/>
          <a:p>
            <a:pPr algn="ctr">
              <a:defRPr/>
            </a:pPr>
            <a:r>
              <a:rPr lang="en-US" sz="2000" b="1" dirty="0" smtClean="0">
                <a:solidFill>
                  <a:schemeClr val="bg2"/>
                </a:solidFill>
              </a:rPr>
              <a:t>CALIBRATION APPRACH FOR INSAT-3D SATELLTIE</a:t>
            </a:r>
          </a:p>
          <a:p>
            <a:pPr algn="ctr">
              <a:defRPr/>
            </a:pPr>
            <a:endParaRPr lang="en-US" sz="2000" b="1" dirty="0" smtClean="0">
              <a:solidFill>
                <a:schemeClr val="bg2"/>
              </a:solidFill>
            </a:endParaRPr>
          </a:p>
          <a:p>
            <a:pPr algn="ctr">
              <a:defRPr/>
            </a:pPr>
            <a:r>
              <a:rPr lang="en-US" sz="2000" b="1" dirty="0" smtClean="0">
                <a:solidFill>
                  <a:schemeClr val="bg2"/>
                </a:solidFill>
              </a:rPr>
              <a:t>: FIRST JOINT CAMPAIGN IN JAISALMER, RAJASTHAN</a:t>
            </a:r>
            <a:endParaRPr lang="en-US" sz="2000" b="1" i="1" dirty="0">
              <a:solidFill>
                <a:schemeClr val="bg2"/>
              </a:solidFill>
            </a:endParaRPr>
          </a:p>
          <a:p>
            <a:pPr algn="ctr">
              <a:defRPr/>
            </a:pPr>
            <a:endParaRPr lang="en-US" sz="2000" b="1" i="1" dirty="0">
              <a:solidFill>
                <a:schemeClr val="bg2"/>
              </a:solidFill>
            </a:endParaRPr>
          </a:p>
        </p:txBody>
      </p:sp>
      <p:sp>
        <p:nvSpPr>
          <p:cNvPr id="4099" name="Rectangle 6"/>
          <p:cNvSpPr>
            <a:spLocks noChangeArrowheads="1"/>
          </p:cNvSpPr>
          <p:nvPr/>
        </p:nvSpPr>
        <p:spPr bwMode="auto">
          <a:xfrm>
            <a:off x="1524000" y="3886200"/>
            <a:ext cx="73152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Wingdings" pitchFamily="2" charset="2"/>
              <a:buChar char="v"/>
              <a:defRPr sz="3200" b="1">
                <a:solidFill>
                  <a:srgbClr val="003399"/>
                </a:solidFill>
                <a:latin typeface="Arial" pitchFamily="34" charset="0"/>
                <a:cs typeface="Arial" pitchFamily="34" charset="0"/>
              </a:defRPr>
            </a:lvl1pPr>
            <a:lvl2pPr marL="742950" indent="-285750">
              <a:spcBef>
                <a:spcPct val="20000"/>
              </a:spcBef>
              <a:buFont typeface="Wingdings" pitchFamily="2" charset="2"/>
              <a:buChar char="§"/>
              <a:defRPr sz="3200" b="1">
                <a:solidFill>
                  <a:srgbClr val="003399"/>
                </a:solidFill>
                <a:latin typeface="Arial" pitchFamily="34" charset="0"/>
                <a:cs typeface="Arial" pitchFamily="34" charset="0"/>
              </a:defRPr>
            </a:lvl2pPr>
            <a:lvl3pPr marL="1143000" indent="-228600">
              <a:spcBef>
                <a:spcPct val="20000"/>
              </a:spcBef>
              <a:buFont typeface="Arial" pitchFamily="34" charset="0"/>
              <a:buChar char="•"/>
              <a:defRPr sz="2400" b="1">
                <a:solidFill>
                  <a:schemeClr val="tx1"/>
                </a:solidFill>
                <a:latin typeface="Arial" pitchFamily="34" charset="0"/>
                <a:cs typeface="Arial" pitchFamily="34" charset="0"/>
              </a:defRPr>
            </a:lvl3pPr>
            <a:lvl4pPr marL="1600200" indent="-228600">
              <a:spcBef>
                <a:spcPct val="20000"/>
              </a:spcBef>
              <a:buFont typeface="Arial" pitchFamily="34" charset="0"/>
              <a:buChar char="–"/>
              <a:defRPr sz="2000" b="1">
                <a:solidFill>
                  <a:schemeClr val="tx1"/>
                </a:solidFill>
                <a:latin typeface="Arial" pitchFamily="34" charset="0"/>
                <a:cs typeface="Arial" pitchFamily="34" charset="0"/>
              </a:defRPr>
            </a:lvl4pPr>
            <a:lvl5pPr marL="2057400" indent="-228600">
              <a:spcBef>
                <a:spcPct val="20000"/>
              </a:spcBef>
              <a:buFont typeface="Arial" pitchFamily="34" charset="0"/>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b="1">
                <a:solidFill>
                  <a:schemeClr val="tx1"/>
                </a:solidFill>
                <a:latin typeface="Arial" pitchFamily="34" charset="0"/>
                <a:cs typeface="Arial" pitchFamily="34" charset="0"/>
              </a:defRPr>
            </a:lvl9pPr>
          </a:lstStyle>
          <a:p>
            <a:pPr eaLnBrk="1" hangingPunct="1">
              <a:spcBef>
                <a:spcPct val="0"/>
              </a:spcBef>
              <a:buFontTx/>
              <a:buNone/>
            </a:pPr>
            <a:r>
              <a:rPr lang="en-US" altLang="en-US" sz="2400" dirty="0" smtClean="0">
                <a:solidFill>
                  <a:schemeClr val="bg1"/>
                </a:solidFill>
              </a:rPr>
              <a:t>A. K </a:t>
            </a:r>
            <a:r>
              <a:rPr lang="en-US" altLang="en-US" sz="2400" dirty="0" err="1" smtClean="0">
                <a:solidFill>
                  <a:schemeClr val="bg1"/>
                </a:solidFill>
              </a:rPr>
              <a:t>Mitra</a:t>
            </a:r>
            <a:r>
              <a:rPr lang="en-US" altLang="en-US" sz="2400" dirty="0" smtClean="0">
                <a:solidFill>
                  <a:schemeClr val="bg1"/>
                </a:solidFill>
              </a:rPr>
              <a:t>, A.K Sharma and </a:t>
            </a:r>
            <a:r>
              <a:rPr lang="en-US" altLang="en-US" sz="2400" dirty="0" err="1" smtClean="0">
                <a:solidFill>
                  <a:schemeClr val="bg1"/>
                </a:solidFill>
              </a:rPr>
              <a:t>Shailesh</a:t>
            </a:r>
            <a:r>
              <a:rPr lang="en-US" altLang="en-US" sz="2400" dirty="0" smtClean="0">
                <a:solidFill>
                  <a:schemeClr val="bg1"/>
                </a:solidFill>
              </a:rPr>
              <a:t> </a:t>
            </a:r>
            <a:r>
              <a:rPr lang="en-US" altLang="en-US" sz="2400" dirty="0" err="1" smtClean="0">
                <a:solidFill>
                  <a:schemeClr val="bg1"/>
                </a:solidFill>
              </a:rPr>
              <a:t>Parihar</a:t>
            </a:r>
            <a:endParaRPr lang="en-US" altLang="en-US" sz="2400" dirty="0">
              <a:solidFill>
                <a:schemeClr val="bg1"/>
              </a:solidFill>
            </a:endParaRPr>
          </a:p>
        </p:txBody>
      </p:sp>
      <p:sp>
        <p:nvSpPr>
          <p:cNvPr id="4100" name="Rectangle 7"/>
          <p:cNvSpPr>
            <a:spLocks noChangeArrowheads="1"/>
          </p:cNvSpPr>
          <p:nvPr/>
        </p:nvSpPr>
        <p:spPr bwMode="auto">
          <a:xfrm>
            <a:off x="2916238" y="4581525"/>
            <a:ext cx="45720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Wingdings" pitchFamily="2" charset="2"/>
              <a:buChar char="v"/>
              <a:defRPr sz="3200" b="1">
                <a:solidFill>
                  <a:srgbClr val="003399"/>
                </a:solidFill>
                <a:latin typeface="Arial" pitchFamily="34" charset="0"/>
                <a:cs typeface="Arial" pitchFamily="34" charset="0"/>
              </a:defRPr>
            </a:lvl1pPr>
            <a:lvl2pPr marL="742950" indent="-285750">
              <a:spcBef>
                <a:spcPct val="20000"/>
              </a:spcBef>
              <a:buFont typeface="Wingdings" pitchFamily="2" charset="2"/>
              <a:buChar char="§"/>
              <a:defRPr sz="3200" b="1">
                <a:solidFill>
                  <a:srgbClr val="003399"/>
                </a:solidFill>
                <a:latin typeface="Arial" pitchFamily="34" charset="0"/>
                <a:cs typeface="Arial" pitchFamily="34" charset="0"/>
              </a:defRPr>
            </a:lvl2pPr>
            <a:lvl3pPr marL="1143000" indent="-228600">
              <a:spcBef>
                <a:spcPct val="20000"/>
              </a:spcBef>
              <a:buFont typeface="Arial" pitchFamily="34" charset="0"/>
              <a:buChar char="•"/>
              <a:defRPr sz="2400" b="1">
                <a:solidFill>
                  <a:schemeClr val="tx1"/>
                </a:solidFill>
                <a:latin typeface="Arial" pitchFamily="34" charset="0"/>
                <a:cs typeface="Arial" pitchFamily="34" charset="0"/>
              </a:defRPr>
            </a:lvl3pPr>
            <a:lvl4pPr marL="1600200" indent="-228600">
              <a:spcBef>
                <a:spcPct val="20000"/>
              </a:spcBef>
              <a:buFont typeface="Arial" pitchFamily="34" charset="0"/>
              <a:buChar char="–"/>
              <a:defRPr sz="2000" b="1">
                <a:solidFill>
                  <a:schemeClr val="tx1"/>
                </a:solidFill>
                <a:latin typeface="Arial" pitchFamily="34" charset="0"/>
                <a:cs typeface="Arial" pitchFamily="34" charset="0"/>
              </a:defRPr>
            </a:lvl4pPr>
            <a:lvl5pPr marL="2057400" indent="-228600">
              <a:spcBef>
                <a:spcPct val="20000"/>
              </a:spcBef>
              <a:buFont typeface="Arial" pitchFamily="34" charset="0"/>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b="1">
                <a:solidFill>
                  <a:schemeClr val="tx1"/>
                </a:solidFill>
                <a:latin typeface="Arial" pitchFamily="34" charset="0"/>
                <a:cs typeface="Arial" pitchFamily="34" charset="0"/>
              </a:defRPr>
            </a:lvl9pPr>
          </a:lstStyle>
          <a:p>
            <a:pPr>
              <a:spcBef>
                <a:spcPct val="0"/>
              </a:spcBef>
              <a:buFontTx/>
              <a:buNone/>
            </a:pPr>
            <a:r>
              <a:rPr lang="en-US" altLang="en-US" sz="1800" b="0">
                <a:solidFill>
                  <a:schemeClr val="bg1"/>
                </a:solidFill>
              </a:rPr>
              <a:t> </a:t>
            </a:r>
            <a:endParaRPr lang="en-US" altLang="en-US" sz="1800">
              <a:solidFill>
                <a:srgbClr val="CB1F9A"/>
              </a:solidFill>
            </a:endParaRPr>
          </a:p>
        </p:txBody>
      </p:sp>
      <p:sp>
        <p:nvSpPr>
          <p:cNvPr id="4101" name="Rectangle 8"/>
          <p:cNvSpPr>
            <a:spLocks noChangeArrowheads="1"/>
          </p:cNvSpPr>
          <p:nvPr/>
        </p:nvSpPr>
        <p:spPr bwMode="auto">
          <a:xfrm>
            <a:off x="2514600" y="4419600"/>
            <a:ext cx="45720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Wingdings" pitchFamily="2" charset="2"/>
              <a:buChar char="v"/>
              <a:defRPr sz="3200" b="1">
                <a:solidFill>
                  <a:srgbClr val="003399"/>
                </a:solidFill>
                <a:latin typeface="Arial" pitchFamily="34" charset="0"/>
                <a:cs typeface="Arial" pitchFamily="34" charset="0"/>
              </a:defRPr>
            </a:lvl1pPr>
            <a:lvl2pPr marL="742950" indent="-285750">
              <a:spcBef>
                <a:spcPct val="20000"/>
              </a:spcBef>
              <a:buFont typeface="Wingdings" pitchFamily="2" charset="2"/>
              <a:buChar char="§"/>
              <a:defRPr sz="3200" b="1">
                <a:solidFill>
                  <a:srgbClr val="003399"/>
                </a:solidFill>
                <a:latin typeface="Arial" pitchFamily="34" charset="0"/>
                <a:cs typeface="Arial" pitchFamily="34" charset="0"/>
              </a:defRPr>
            </a:lvl2pPr>
            <a:lvl3pPr marL="1143000" indent="-228600">
              <a:spcBef>
                <a:spcPct val="20000"/>
              </a:spcBef>
              <a:buFont typeface="Arial" pitchFamily="34" charset="0"/>
              <a:buChar char="•"/>
              <a:defRPr sz="2400" b="1">
                <a:solidFill>
                  <a:schemeClr val="tx1"/>
                </a:solidFill>
                <a:latin typeface="Arial" pitchFamily="34" charset="0"/>
                <a:cs typeface="Arial" pitchFamily="34" charset="0"/>
              </a:defRPr>
            </a:lvl3pPr>
            <a:lvl4pPr marL="1600200" indent="-228600">
              <a:spcBef>
                <a:spcPct val="20000"/>
              </a:spcBef>
              <a:buFont typeface="Arial" pitchFamily="34" charset="0"/>
              <a:buChar char="–"/>
              <a:defRPr sz="2000" b="1">
                <a:solidFill>
                  <a:schemeClr val="tx1"/>
                </a:solidFill>
                <a:latin typeface="Arial" pitchFamily="34" charset="0"/>
                <a:cs typeface="Arial" pitchFamily="34" charset="0"/>
              </a:defRPr>
            </a:lvl4pPr>
            <a:lvl5pPr marL="2057400" indent="-228600">
              <a:spcBef>
                <a:spcPct val="20000"/>
              </a:spcBef>
              <a:buFont typeface="Arial" pitchFamily="34" charset="0"/>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b="1">
                <a:solidFill>
                  <a:schemeClr val="tx1"/>
                </a:solidFill>
                <a:latin typeface="Arial" pitchFamily="34" charset="0"/>
                <a:cs typeface="Arial" pitchFamily="34" charset="0"/>
              </a:defRPr>
            </a:lvl9pPr>
          </a:lstStyle>
          <a:p>
            <a:pPr algn="ctr">
              <a:spcBef>
                <a:spcPct val="0"/>
              </a:spcBef>
              <a:buFontTx/>
              <a:buNone/>
            </a:pPr>
            <a:r>
              <a:rPr lang="en-IN" altLang="en-US" sz="1800" dirty="0">
                <a:solidFill>
                  <a:srgbClr val="002060"/>
                </a:solidFill>
              </a:rPr>
              <a:t>Ministry of Earth Sciences </a:t>
            </a:r>
          </a:p>
          <a:p>
            <a:pPr algn="ctr">
              <a:spcBef>
                <a:spcPct val="0"/>
              </a:spcBef>
              <a:buFontTx/>
              <a:buNone/>
            </a:pPr>
            <a:r>
              <a:rPr lang="en-IN" altLang="en-US" sz="1800" dirty="0">
                <a:solidFill>
                  <a:srgbClr val="002060"/>
                </a:solidFill>
              </a:rPr>
              <a:t>India Meteorological Department</a:t>
            </a:r>
          </a:p>
          <a:p>
            <a:pPr algn="ctr">
              <a:spcBef>
                <a:spcPct val="0"/>
              </a:spcBef>
              <a:buFontTx/>
              <a:buNone/>
            </a:pPr>
            <a:r>
              <a:rPr lang="en-IN" altLang="en-US" sz="1800" dirty="0">
                <a:solidFill>
                  <a:srgbClr val="002060"/>
                </a:solidFill>
              </a:rPr>
              <a:t>New Delhi-INDIA</a:t>
            </a:r>
          </a:p>
          <a:p>
            <a:pPr algn="ctr">
              <a:spcBef>
                <a:spcPct val="0"/>
              </a:spcBef>
              <a:buFontTx/>
              <a:buNone/>
            </a:pPr>
            <a:r>
              <a:rPr lang="en-IN" altLang="en-US" sz="1800" dirty="0" smtClean="0">
                <a:solidFill>
                  <a:srgbClr val="FF0000"/>
                </a:solidFill>
              </a:rPr>
              <a:t>16-20 </a:t>
            </a:r>
            <a:r>
              <a:rPr lang="en-IN" altLang="en-US" sz="1800" dirty="0">
                <a:solidFill>
                  <a:srgbClr val="FF0000"/>
                </a:solidFill>
              </a:rPr>
              <a:t>March 2015</a:t>
            </a:r>
          </a:p>
        </p:txBody>
      </p:sp>
      <p:pic>
        <p:nvPicPr>
          <p:cNvPr id="4102" name="Picture 8" descr="125px-Emblem_of_India_svg.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4429125" y="6072188"/>
            <a:ext cx="379413" cy="642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6" name="Picture 2"/>
          <p:cNvPicPr>
            <a:picLocks noChangeAspect="1" noChangeArrowheads="1"/>
          </p:cNvPicPr>
          <p:nvPr/>
        </p:nvPicPr>
        <p:blipFill>
          <a:blip r:embed="rId3"/>
          <a:srcRect l="26354" t="12500" r="60176" b="75000"/>
          <a:stretch>
            <a:fillRect/>
          </a:stretch>
        </p:blipFill>
        <p:spPr bwMode="auto">
          <a:xfrm>
            <a:off x="3733800" y="2895600"/>
            <a:ext cx="1524000" cy="7951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0000"/>
                </a:solidFill>
              </a:rPr>
              <a:t>Field </a:t>
            </a:r>
            <a:r>
              <a:rPr lang="en-US" sz="3200" dirty="0" err="1" smtClean="0">
                <a:solidFill>
                  <a:srgbClr val="FF0000"/>
                </a:solidFill>
              </a:rPr>
              <a:t>Campagin</a:t>
            </a:r>
            <a:endParaRPr lang="en-US" sz="3200" dirty="0">
              <a:solidFill>
                <a:srgbClr val="FF0000"/>
              </a:solidFill>
            </a:endParaRPr>
          </a:p>
        </p:txBody>
      </p:sp>
      <p:pic>
        <p:nvPicPr>
          <p:cNvPr id="1026" name="Picture 2" descr="Capture"/>
          <p:cNvPicPr>
            <a:picLocks noChangeAspect="1" noChangeArrowheads="1"/>
          </p:cNvPicPr>
          <p:nvPr/>
        </p:nvPicPr>
        <p:blipFill>
          <a:blip r:embed="rId2"/>
          <a:srcRect/>
          <a:stretch>
            <a:fillRect/>
          </a:stretch>
        </p:blipFill>
        <p:spPr bwMode="auto">
          <a:xfrm>
            <a:off x="762000" y="806708"/>
            <a:ext cx="7848600" cy="58183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FF0000"/>
                </a:solidFill>
              </a:rPr>
              <a:t>Second Simulation of the Satellite Signal in the Solar Spectrum (6S)</a:t>
            </a:r>
            <a:br>
              <a:rPr lang="en-US" sz="3600" dirty="0" smtClean="0">
                <a:solidFill>
                  <a:srgbClr val="FF0000"/>
                </a:solidFill>
              </a:rPr>
            </a:br>
            <a:r>
              <a:rPr lang="en-US" sz="3600" dirty="0" smtClean="0">
                <a:solidFill>
                  <a:srgbClr val="FF0000"/>
                </a:solidFill>
              </a:rPr>
              <a:t> </a:t>
            </a:r>
            <a:br>
              <a:rPr lang="en-US" sz="3600" dirty="0" smtClean="0">
                <a:solidFill>
                  <a:srgbClr val="FF0000"/>
                </a:solidFill>
              </a:rPr>
            </a:br>
            <a:endParaRPr lang="en-US" sz="3600" dirty="0">
              <a:solidFill>
                <a:srgbClr val="FF0000"/>
              </a:solidFill>
            </a:endParaRPr>
          </a:p>
        </p:txBody>
      </p:sp>
      <p:sp>
        <p:nvSpPr>
          <p:cNvPr id="3" name="Text Placeholder 2"/>
          <p:cNvSpPr>
            <a:spLocks noGrp="1"/>
          </p:cNvSpPr>
          <p:nvPr>
            <p:ph type="body" idx="1"/>
          </p:nvPr>
        </p:nvSpPr>
        <p:spPr/>
        <p:txBody>
          <a:bodyPr/>
          <a:lstStyle/>
          <a:p>
            <a:pPr algn="just">
              <a:buFont typeface="Arial" pitchFamily="34" charset="0"/>
              <a:buChar char="•"/>
            </a:pPr>
            <a:r>
              <a:rPr lang="en-US" sz="2800" dirty="0" smtClean="0"/>
              <a:t>6S model which can accurately simulate the problems introduced by the presence of the atmosphere along the path from Sun to Target (surface) to Senor.</a:t>
            </a:r>
          </a:p>
          <a:p>
            <a:pPr algn="just">
              <a:buFont typeface="Arial" pitchFamily="34" charset="0"/>
              <a:buChar char="•"/>
            </a:pPr>
            <a:endParaRPr lang="en-US" sz="2800" dirty="0" smtClean="0"/>
          </a:p>
          <a:p>
            <a:pPr algn="just">
              <a:buFont typeface="Arial" pitchFamily="34" charset="0"/>
              <a:buChar char="•"/>
            </a:pPr>
            <a:r>
              <a:rPr lang="en-US" sz="2800" dirty="0" smtClean="0"/>
              <a:t>It can be said with the different comparison and validation exercises that 6S complies well with the standard RT model accuracy requirement of calculations within 1% [</a:t>
            </a:r>
            <a:r>
              <a:rPr lang="en-US" sz="2800" dirty="0" err="1" smtClean="0"/>
              <a:t>Vermote</a:t>
            </a:r>
            <a:r>
              <a:rPr lang="en-US" sz="2800" dirty="0" smtClean="0"/>
              <a:t> &amp; </a:t>
            </a:r>
            <a:r>
              <a:rPr lang="en-US" sz="2800" dirty="0" err="1" smtClean="0"/>
              <a:t>Kotchenova</a:t>
            </a:r>
            <a:r>
              <a:rPr lang="en-US" sz="2800" dirty="0" smtClean="0"/>
              <a:t>, 2008].</a:t>
            </a:r>
          </a:p>
          <a:p>
            <a:pPr algn="just">
              <a:buFont typeface="Arial" pitchFamily="34" charset="0"/>
              <a:buChar char="•"/>
            </a:pPr>
            <a:endParaRPr lang="en-US"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Ground Measure Data</a:t>
            </a:r>
            <a:br>
              <a:rPr lang="en-US" dirty="0" smtClean="0">
                <a:solidFill>
                  <a:srgbClr val="FF0000"/>
                </a:solidFill>
              </a:rPr>
            </a:br>
            <a:endParaRPr lang="en-US" dirty="0">
              <a:solidFill>
                <a:srgbClr val="FF0000"/>
              </a:solidFill>
            </a:endParaRPr>
          </a:p>
        </p:txBody>
      </p:sp>
      <p:sp>
        <p:nvSpPr>
          <p:cNvPr id="3" name="Text Placeholder 2"/>
          <p:cNvSpPr>
            <a:spLocks noGrp="1"/>
          </p:cNvSpPr>
          <p:nvPr>
            <p:ph type="body" idx="1"/>
          </p:nvPr>
        </p:nvSpPr>
        <p:spPr/>
        <p:txBody>
          <a:bodyPr/>
          <a:lstStyle/>
          <a:p>
            <a:pPr algn="just"/>
            <a:r>
              <a:rPr lang="en-IN" sz="2000" i="1" dirty="0" smtClean="0"/>
              <a:t>In-situ</a:t>
            </a:r>
            <a:r>
              <a:rPr lang="en-IN" sz="2000" dirty="0" smtClean="0"/>
              <a:t> data collected and analysis	</a:t>
            </a:r>
            <a:endParaRPr lang="en-US" sz="2000" dirty="0" smtClean="0"/>
          </a:p>
          <a:p>
            <a:pPr algn="just"/>
            <a:endParaRPr lang="en-US" sz="2000" dirty="0" smtClean="0"/>
          </a:p>
          <a:p>
            <a:pPr lvl="0" algn="just">
              <a:buClr>
                <a:srgbClr val="FF0000"/>
              </a:buClr>
              <a:buFont typeface="Wingdings" pitchFamily="2" charset="2"/>
              <a:buChar char="§"/>
            </a:pPr>
            <a:r>
              <a:rPr lang="en-US" sz="2000" dirty="0" smtClean="0"/>
              <a:t>Wavelength range of </a:t>
            </a:r>
            <a:r>
              <a:rPr lang="en-US" sz="2000" dirty="0" err="1" smtClean="0"/>
              <a:t>Spectroradiometer</a:t>
            </a:r>
            <a:endParaRPr lang="en-US" sz="2000" dirty="0" smtClean="0"/>
          </a:p>
          <a:p>
            <a:pPr lvl="0" algn="just">
              <a:buClr>
                <a:srgbClr val="FF0000"/>
              </a:buClr>
              <a:buFont typeface="Wingdings" pitchFamily="2" charset="2"/>
              <a:buChar char="§"/>
            </a:pPr>
            <a:r>
              <a:rPr lang="en-US" sz="2000" dirty="0" smtClean="0"/>
              <a:t>Meteorological Parameters (AOT, OZONE, WV)</a:t>
            </a:r>
          </a:p>
          <a:p>
            <a:pPr lvl="0" algn="just">
              <a:buClr>
                <a:srgbClr val="FF0000"/>
              </a:buClr>
              <a:buFont typeface="Wingdings" pitchFamily="2" charset="2"/>
              <a:buChar char="§"/>
            </a:pPr>
            <a:r>
              <a:rPr lang="en-US" sz="2000" dirty="0" smtClean="0"/>
              <a:t>Wind Direction</a:t>
            </a:r>
          </a:p>
          <a:p>
            <a:pPr lvl="0" algn="just">
              <a:buClr>
                <a:srgbClr val="FF0000"/>
              </a:buClr>
              <a:buFont typeface="Wingdings" pitchFamily="2" charset="2"/>
              <a:buChar char="§"/>
            </a:pPr>
            <a:r>
              <a:rPr lang="en-US" sz="2000" dirty="0" smtClean="0"/>
              <a:t>Ground reflectance data with INSAT-3D </a:t>
            </a:r>
            <a:r>
              <a:rPr lang="en-US" sz="2000" dirty="0" err="1" smtClean="0"/>
              <a:t>albedo</a:t>
            </a:r>
            <a:r>
              <a:rPr lang="en-US" sz="2000" dirty="0" smtClean="0"/>
              <a:t> comparison</a:t>
            </a:r>
          </a:p>
          <a:p>
            <a:pPr lvl="0" algn="just">
              <a:buClr>
                <a:srgbClr val="FF0000"/>
              </a:buClr>
              <a:buFont typeface="Wingdings" pitchFamily="2" charset="2"/>
              <a:buChar char="§"/>
            </a:pPr>
            <a:r>
              <a:rPr lang="en-US" sz="2000" dirty="0" smtClean="0"/>
              <a:t>Combined plot of ground reflectance and removed wild points from 17-21, Dec 2013</a:t>
            </a:r>
          </a:p>
          <a:p>
            <a:pPr lvl="0" algn="just">
              <a:buClr>
                <a:srgbClr val="FF0000"/>
              </a:buClr>
              <a:buFont typeface="Wingdings" pitchFamily="2" charset="2"/>
              <a:buChar char="§"/>
            </a:pPr>
            <a:r>
              <a:rPr lang="en-IN" sz="2000" dirty="0" smtClean="0"/>
              <a:t>Ground measured reflectance averaged over pixel area (Five Pixels are considered)</a:t>
            </a:r>
            <a:endParaRPr lang="en-US" sz="2000" dirty="0" smtClean="0"/>
          </a:p>
          <a:p>
            <a:pPr lvl="0" algn="just">
              <a:buClr>
                <a:srgbClr val="FF0000"/>
              </a:buClr>
              <a:buFont typeface="Wingdings" pitchFamily="2" charset="2"/>
              <a:buChar char="§"/>
            </a:pPr>
            <a:r>
              <a:rPr lang="en-US" sz="2000" dirty="0" smtClean="0"/>
              <a:t>Sensor Measured (INSAT-3D) and TOA Radiance along with dates</a:t>
            </a:r>
          </a:p>
          <a:p>
            <a:pPr lvl="0" algn="just">
              <a:buClr>
                <a:srgbClr val="FF0000"/>
              </a:buClr>
              <a:buFont typeface="Wingdings" pitchFamily="2" charset="2"/>
              <a:buChar char="§"/>
            </a:pPr>
            <a:r>
              <a:rPr lang="en-US" sz="2000" dirty="0" smtClean="0"/>
              <a:t>Combined plot of TOA radiance for SAC, </a:t>
            </a:r>
            <a:r>
              <a:rPr lang="en-US" sz="2000" dirty="0" err="1" smtClean="0"/>
              <a:t>Ahmedabad</a:t>
            </a:r>
            <a:r>
              <a:rPr lang="en-US" sz="2000" dirty="0" smtClean="0"/>
              <a:t> and RRSC-W NRSC (ISRO), Jodhpur and INSAT-3D radiance</a:t>
            </a:r>
          </a:p>
          <a:p>
            <a:pPr lvl="0" algn="just">
              <a:buClr>
                <a:srgbClr val="FF0000"/>
              </a:buClr>
              <a:buFont typeface="Wingdings" pitchFamily="2" charset="2"/>
              <a:buChar char="§"/>
            </a:pPr>
            <a:r>
              <a:rPr lang="en-US" sz="2000" dirty="0" smtClean="0"/>
              <a:t>6S TOA Radiance and INSAT-3D Radiance</a:t>
            </a:r>
          </a:p>
          <a:p>
            <a:pPr algn="just"/>
            <a:endParaRPr lang="en-US"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Measurements'</a:t>
            </a:r>
            <a:endParaRPr lang="en-US" dirty="0">
              <a:solidFill>
                <a:srgbClr val="FF0000"/>
              </a:solidFill>
            </a:endParaRPr>
          </a:p>
        </p:txBody>
      </p:sp>
      <p:sp>
        <p:nvSpPr>
          <p:cNvPr id="3" name="Text Placeholder 2"/>
          <p:cNvSpPr>
            <a:spLocks noGrp="1"/>
          </p:cNvSpPr>
          <p:nvPr>
            <p:ph type="body" idx="1"/>
          </p:nvPr>
        </p:nvSpPr>
        <p:spPr/>
        <p:txBody>
          <a:bodyPr/>
          <a:lstStyle/>
          <a:p>
            <a:endParaRPr lang="en-US" dirty="0"/>
          </a:p>
        </p:txBody>
      </p:sp>
      <p:pic>
        <p:nvPicPr>
          <p:cNvPr id="24578" name="Picture 2"/>
          <p:cNvPicPr>
            <a:picLocks noChangeAspect="1" noChangeArrowheads="1"/>
          </p:cNvPicPr>
          <p:nvPr/>
        </p:nvPicPr>
        <p:blipFill>
          <a:blip r:embed="rId2"/>
          <a:srcRect l="29286" t="34382" r="29713" b="14565"/>
          <a:stretch>
            <a:fillRect/>
          </a:stretch>
        </p:blipFill>
        <p:spPr bwMode="auto">
          <a:xfrm>
            <a:off x="609600" y="838200"/>
            <a:ext cx="7772400" cy="54406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dirty="0"/>
          </a:p>
        </p:txBody>
      </p:sp>
      <p:pic>
        <p:nvPicPr>
          <p:cNvPr id="25602" name="Picture 2"/>
          <p:cNvPicPr>
            <a:picLocks noChangeAspect="1" noChangeArrowheads="1"/>
          </p:cNvPicPr>
          <p:nvPr/>
        </p:nvPicPr>
        <p:blipFill>
          <a:blip r:embed="rId2"/>
          <a:srcRect l="32800" t="21880" r="32642" b="6230"/>
          <a:stretch>
            <a:fillRect/>
          </a:stretch>
        </p:blipFill>
        <p:spPr bwMode="auto">
          <a:xfrm>
            <a:off x="2057400" y="0"/>
            <a:ext cx="5638800" cy="659452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Wavelength range of </a:t>
            </a:r>
            <a:r>
              <a:rPr lang="en-US" dirty="0" err="1" smtClean="0">
                <a:solidFill>
                  <a:srgbClr val="FF0000"/>
                </a:solidFill>
              </a:rPr>
              <a:t>Spectroradiometer</a:t>
            </a:r>
            <a:endParaRPr lang="en-US" dirty="0">
              <a:solidFill>
                <a:srgbClr val="FF0000"/>
              </a:solidFill>
            </a:endParaRPr>
          </a:p>
        </p:txBody>
      </p:sp>
      <p:pic>
        <p:nvPicPr>
          <p:cNvPr id="4" name="Picture 2"/>
          <p:cNvPicPr>
            <a:picLocks noChangeAspect="1" noChangeArrowheads="1"/>
          </p:cNvPicPr>
          <p:nvPr/>
        </p:nvPicPr>
        <p:blipFill>
          <a:blip r:embed="rId2"/>
          <a:srcRect/>
          <a:stretch>
            <a:fillRect/>
          </a:stretch>
        </p:blipFill>
        <p:spPr bwMode="auto">
          <a:xfrm>
            <a:off x="1295400" y="1447800"/>
            <a:ext cx="6715887" cy="3624263"/>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Meteorological Parameters</a:t>
            </a:r>
            <a:br>
              <a:rPr lang="en-US" dirty="0" smtClean="0">
                <a:solidFill>
                  <a:srgbClr val="FF0000"/>
                </a:solidFill>
              </a:rPr>
            </a:br>
            <a:endParaRPr lang="en-US" dirty="0">
              <a:solidFill>
                <a:srgbClr val="FF0000"/>
              </a:solidFill>
            </a:endParaRPr>
          </a:p>
        </p:txBody>
      </p:sp>
      <p:pic>
        <p:nvPicPr>
          <p:cNvPr id="26627" name="Chart 13"/>
          <p:cNvPicPr>
            <a:picLocks noChangeAspect="1" noChangeArrowheads="1"/>
          </p:cNvPicPr>
          <p:nvPr/>
        </p:nvPicPr>
        <p:blipFill>
          <a:blip r:embed="rId2"/>
          <a:srcRect b="-41"/>
          <a:stretch>
            <a:fillRect/>
          </a:stretch>
        </p:blipFill>
        <p:spPr bwMode="auto">
          <a:xfrm>
            <a:off x="2133600" y="914400"/>
            <a:ext cx="5105400" cy="2691562"/>
          </a:xfrm>
          <a:prstGeom prst="rect">
            <a:avLst/>
          </a:prstGeom>
          <a:noFill/>
          <a:ln w="9525">
            <a:noFill/>
            <a:miter lim="800000"/>
            <a:headEnd/>
            <a:tailEnd/>
          </a:ln>
        </p:spPr>
      </p:pic>
      <p:pic>
        <p:nvPicPr>
          <p:cNvPr id="26628" name="Chart 14"/>
          <p:cNvPicPr>
            <a:picLocks noChangeAspect="1" noChangeArrowheads="1"/>
          </p:cNvPicPr>
          <p:nvPr/>
        </p:nvPicPr>
        <p:blipFill>
          <a:blip r:embed="rId3"/>
          <a:srcRect b="-41"/>
          <a:stretch>
            <a:fillRect/>
          </a:stretch>
        </p:blipFill>
        <p:spPr bwMode="auto">
          <a:xfrm>
            <a:off x="2124701" y="3657600"/>
            <a:ext cx="5193674" cy="2674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In-situ ground reflectance </a:t>
            </a:r>
            <a:endParaRPr lang="en-US" dirty="0">
              <a:solidFill>
                <a:srgbClr val="FF0000"/>
              </a:solidFill>
            </a:endParaRPr>
          </a:p>
        </p:txBody>
      </p:sp>
      <p:pic>
        <p:nvPicPr>
          <p:cNvPr id="27650" name="Picture 2"/>
          <p:cNvPicPr>
            <a:picLocks noChangeAspect="1" noChangeArrowheads="1"/>
          </p:cNvPicPr>
          <p:nvPr/>
        </p:nvPicPr>
        <p:blipFill>
          <a:blip r:embed="rId2"/>
          <a:srcRect l="21672" t="29173" r="20342" b="14565"/>
          <a:stretch>
            <a:fillRect/>
          </a:stretch>
        </p:blipFill>
        <p:spPr bwMode="auto">
          <a:xfrm>
            <a:off x="317500" y="1066800"/>
            <a:ext cx="8521700" cy="4648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FF0000"/>
                </a:solidFill>
              </a:rPr>
              <a:t>Sensor Measured (INSAT-3D) and 6S Computed TOA Radiance</a:t>
            </a:r>
            <a:endParaRPr lang="en-US" sz="3200" dirty="0">
              <a:solidFill>
                <a:srgbClr val="FF0000"/>
              </a:solidFill>
            </a:endParaRPr>
          </a:p>
        </p:txBody>
      </p:sp>
      <p:pic>
        <p:nvPicPr>
          <p:cNvPr id="28674" name="Picture 2"/>
          <p:cNvPicPr>
            <a:picLocks noChangeAspect="1" noChangeArrowheads="1"/>
          </p:cNvPicPr>
          <p:nvPr/>
        </p:nvPicPr>
        <p:blipFill>
          <a:blip r:embed="rId2"/>
          <a:srcRect l="21086" t="21880" r="20342" b="14565"/>
          <a:stretch>
            <a:fillRect/>
          </a:stretch>
        </p:blipFill>
        <p:spPr bwMode="auto">
          <a:xfrm>
            <a:off x="914400" y="990600"/>
            <a:ext cx="7537554" cy="4191000"/>
          </a:xfrm>
          <a:prstGeom prst="rect">
            <a:avLst/>
          </a:prstGeom>
          <a:noFill/>
          <a:ln w="9525">
            <a:noFill/>
            <a:miter lim="800000"/>
            <a:headEnd/>
            <a:tailEnd/>
          </a:ln>
          <a:effectLst/>
        </p:spPr>
      </p:pic>
      <p:sp>
        <p:nvSpPr>
          <p:cNvPr id="5" name="Rectangle 4"/>
          <p:cNvSpPr/>
          <p:nvPr/>
        </p:nvSpPr>
        <p:spPr>
          <a:xfrm>
            <a:off x="304800" y="5257800"/>
            <a:ext cx="9144000" cy="707886"/>
          </a:xfrm>
          <a:prstGeom prst="rect">
            <a:avLst/>
          </a:prstGeom>
        </p:spPr>
        <p:txBody>
          <a:bodyPr wrap="square">
            <a:spAutoFit/>
          </a:bodyPr>
          <a:lstStyle/>
          <a:p>
            <a:r>
              <a:rPr lang="en-US" sz="2000" b="1" dirty="0" smtClean="0">
                <a:solidFill>
                  <a:srgbClr val="002060"/>
                </a:solidFill>
              </a:rPr>
              <a:t>Negative correlation has been observed between 6s simulated radiance and INSAT-3D measured radiance </a:t>
            </a:r>
            <a:endParaRPr lang="en-US" sz="2000" b="1" dirty="0">
              <a:solidFill>
                <a:srgbClr val="00206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Conclusion</a:t>
            </a:r>
            <a:endParaRPr lang="en-US" dirty="0">
              <a:solidFill>
                <a:srgbClr val="FF0000"/>
              </a:solidFill>
            </a:endParaRPr>
          </a:p>
        </p:txBody>
      </p:sp>
      <p:sp>
        <p:nvSpPr>
          <p:cNvPr id="3" name="Text Placeholder 2"/>
          <p:cNvSpPr>
            <a:spLocks noGrp="1"/>
          </p:cNvSpPr>
          <p:nvPr>
            <p:ph type="body" idx="1"/>
          </p:nvPr>
        </p:nvSpPr>
        <p:spPr/>
        <p:txBody>
          <a:bodyPr/>
          <a:lstStyle/>
          <a:p>
            <a:pPr lvl="0" algn="just"/>
            <a:r>
              <a:rPr lang="en-US" sz="3600" dirty="0" smtClean="0"/>
              <a:t>High variation in reflectance and less statistical correlation agreement do not satisfy the condition of “</a:t>
            </a:r>
            <a:r>
              <a:rPr lang="en-US" sz="3600" dirty="0" err="1" smtClean="0">
                <a:solidFill>
                  <a:srgbClr val="C00000"/>
                </a:solidFill>
              </a:rPr>
              <a:t>Radiometrically</a:t>
            </a:r>
            <a:r>
              <a:rPr lang="en-US" sz="3600" dirty="0" smtClean="0">
                <a:solidFill>
                  <a:srgbClr val="C00000"/>
                </a:solidFill>
              </a:rPr>
              <a:t> uniform calibration site</a:t>
            </a:r>
            <a:r>
              <a:rPr lang="en-US" sz="3600" dirty="0" smtClean="0"/>
              <a:t>” in its present condition.</a:t>
            </a:r>
          </a:p>
          <a:p>
            <a:pPr algn="just"/>
            <a:endParaRPr lang="en-US" sz="3600" dirty="0" smtClean="0"/>
          </a:p>
          <a:p>
            <a:pPr algn="just"/>
            <a:r>
              <a:rPr lang="en-US" sz="3600" dirty="0" smtClean="0"/>
              <a:t>It was jointly suggested by the Cal/Val team to search some other suitable site for INSAT-3D Cal/Val.</a:t>
            </a:r>
          </a:p>
          <a:p>
            <a:pPr lvl="0" algn="just"/>
            <a:endParaRPr lang="en-US" sz="3600" dirty="0" smtClean="0"/>
          </a:p>
          <a:p>
            <a:pPr algn="just"/>
            <a:endParaRPr lang="en-US" sz="3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Overview</a:t>
            </a:r>
            <a:endParaRPr lang="en-US" dirty="0">
              <a:solidFill>
                <a:srgbClr val="FF0000"/>
              </a:solidFill>
            </a:endParaRPr>
          </a:p>
        </p:txBody>
      </p:sp>
      <p:sp>
        <p:nvSpPr>
          <p:cNvPr id="3" name="Text Placeholder 2"/>
          <p:cNvSpPr>
            <a:spLocks noGrp="1"/>
          </p:cNvSpPr>
          <p:nvPr>
            <p:ph type="body" idx="1"/>
          </p:nvPr>
        </p:nvSpPr>
        <p:spPr>
          <a:xfrm>
            <a:off x="228600" y="762000"/>
            <a:ext cx="8686800" cy="5153044"/>
          </a:xfrm>
        </p:spPr>
        <p:txBody>
          <a:bodyPr/>
          <a:lstStyle/>
          <a:p>
            <a:pPr algn="just">
              <a:lnSpc>
                <a:spcPct val="150000"/>
              </a:lnSpc>
              <a:buClr>
                <a:srgbClr val="FF0000"/>
              </a:buClr>
              <a:buFont typeface="Wingdings" pitchFamily="2" charset="2"/>
              <a:buChar char="v"/>
            </a:pPr>
            <a:r>
              <a:rPr lang="en-US" sz="2000" dirty="0" smtClean="0"/>
              <a:t>Vicarious calibration methods are one approach that has been used successfully for the absolute radiometric calibration. </a:t>
            </a:r>
          </a:p>
          <a:p>
            <a:pPr algn="just">
              <a:lnSpc>
                <a:spcPct val="150000"/>
              </a:lnSpc>
              <a:buClr>
                <a:srgbClr val="FF0000"/>
              </a:buClr>
              <a:buFont typeface="Wingdings" pitchFamily="2" charset="2"/>
              <a:buChar char="v"/>
            </a:pPr>
            <a:r>
              <a:rPr lang="en-US" sz="2000" dirty="0" smtClean="0"/>
              <a:t>One of these vicarious calibration methods is the reflectance-based approach that is applied here for radiometric calibration of sensors onboard for geostationary satellite INSAT-3D. </a:t>
            </a:r>
          </a:p>
          <a:p>
            <a:pPr algn="just">
              <a:lnSpc>
                <a:spcPct val="150000"/>
              </a:lnSpc>
              <a:buClr>
                <a:srgbClr val="FF0000"/>
              </a:buClr>
              <a:buFont typeface="Wingdings" pitchFamily="2" charset="2"/>
              <a:buChar char="v"/>
            </a:pPr>
            <a:r>
              <a:rPr lang="en-US" sz="2000" dirty="0" smtClean="0"/>
              <a:t>A joint campaign for radiometric calibration of optical sensor of INSAT-3D in the year 2013 has been made for a suitable site of </a:t>
            </a:r>
            <a:r>
              <a:rPr lang="en-US" sz="2000" dirty="0" err="1" smtClean="0"/>
              <a:t>atleast</a:t>
            </a:r>
            <a:r>
              <a:rPr lang="en-US" sz="2000" dirty="0" smtClean="0"/>
              <a:t> </a:t>
            </a:r>
            <a:r>
              <a:rPr lang="en-US" sz="2400" dirty="0" smtClean="0">
                <a:solidFill>
                  <a:srgbClr val="C00000"/>
                </a:solidFill>
              </a:rPr>
              <a:t>5 km x 5 km </a:t>
            </a:r>
            <a:r>
              <a:rPr lang="en-US" sz="2000" dirty="0" smtClean="0"/>
              <a:t>area of time invariant and uniform reflectance over </a:t>
            </a:r>
            <a:r>
              <a:rPr lang="en-US" sz="2000" i="1" dirty="0" err="1" smtClean="0"/>
              <a:t>Thar</a:t>
            </a:r>
            <a:r>
              <a:rPr lang="en-US" sz="2000" dirty="0" smtClean="0"/>
              <a:t> Desert (desert sand), </a:t>
            </a:r>
            <a:r>
              <a:rPr lang="en-US" sz="2000" dirty="0" err="1" smtClean="0"/>
              <a:t>Jaisalmer</a:t>
            </a:r>
            <a:r>
              <a:rPr lang="en-US" sz="2000" dirty="0" smtClean="0"/>
              <a:t> in the state of Rajasthan. </a:t>
            </a:r>
          </a:p>
          <a:p>
            <a:pPr algn="just">
              <a:lnSpc>
                <a:spcPct val="150000"/>
              </a:lnSpc>
              <a:buClr>
                <a:srgbClr val="FF0000"/>
              </a:buClr>
              <a:buFont typeface="Wingdings" pitchFamily="2" charset="2"/>
              <a:buChar char="v"/>
            </a:pPr>
            <a:r>
              <a:rPr lang="en-US" sz="2000" dirty="0" smtClean="0"/>
              <a:t>The initial field campaigns were made at the site and in-situ measurements were carried out to check the suitability of selected Calibration/Validation (Cal/Val) site.</a:t>
            </a:r>
          </a:p>
          <a:p>
            <a:pPr algn="just">
              <a:lnSpc>
                <a:spcPct val="150000"/>
              </a:lnSpc>
              <a:buClr>
                <a:srgbClr val="FF0000"/>
              </a:buClr>
              <a:buFont typeface="Wingdings" pitchFamily="2" charset="2"/>
              <a:buChar char="v"/>
            </a:pPr>
            <a:endParaRPr lang="en-US"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a:bodyPr>
          <a:lstStyle/>
          <a:p>
            <a:r>
              <a:rPr lang="en-US" sz="2800" dirty="0" smtClean="0">
                <a:solidFill>
                  <a:srgbClr val="FF0000"/>
                </a:solidFill>
              </a:rPr>
              <a:t>Proposals</a:t>
            </a:r>
            <a:endParaRPr lang="en-US" sz="2800" dirty="0">
              <a:solidFill>
                <a:srgbClr val="FF0000"/>
              </a:solidFill>
            </a:endParaRPr>
          </a:p>
        </p:txBody>
      </p:sp>
      <p:sp>
        <p:nvSpPr>
          <p:cNvPr id="3" name="Content Placeholder 2"/>
          <p:cNvSpPr>
            <a:spLocks noGrp="1"/>
          </p:cNvSpPr>
          <p:nvPr>
            <p:ph idx="1"/>
          </p:nvPr>
        </p:nvSpPr>
        <p:spPr>
          <a:xfrm>
            <a:off x="457200" y="609600"/>
            <a:ext cx="8229600" cy="4525963"/>
          </a:xfrm>
        </p:spPr>
        <p:txBody>
          <a:bodyPr>
            <a:noAutofit/>
          </a:bodyPr>
          <a:lstStyle/>
          <a:p>
            <a:pPr algn="just">
              <a:buNone/>
            </a:pPr>
            <a:r>
              <a:rPr lang="en-US" sz="1800" dirty="0" smtClean="0">
                <a:solidFill>
                  <a:srgbClr val="FF0000"/>
                </a:solidFill>
                <a:latin typeface="Times New Roman" pitchFamily="18" charset="0"/>
                <a:cs typeface="Times New Roman" pitchFamily="18" charset="0"/>
              </a:rPr>
              <a:t>Pros:</a:t>
            </a:r>
          </a:p>
          <a:p>
            <a:pPr algn="just"/>
            <a:r>
              <a:rPr lang="en-US" sz="1800" dirty="0" smtClean="0">
                <a:latin typeface="Times New Roman" pitchFamily="18" charset="0"/>
                <a:cs typeface="Times New Roman" pitchFamily="18" charset="0"/>
              </a:rPr>
              <a:t>      The on-board calibration provided us accuracy of data products. It is beneficial for climate studies and re-analysis of NWP models.</a:t>
            </a:r>
          </a:p>
          <a:p>
            <a:pPr algn="just">
              <a:buNone/>
            </a:pPr>
            <a:r>
              <a:rPr lang="en-US" sz="1800" dirty="0" smtClean="0">
                <a:solidFill>
                  <a:srgbClr val="FF0000"/>
                </a:solidFill>
                <a:latin typeface="Times New Roman" pitchFamily="18" charset="0"/>
                <a:cs typeface="Times New Roman" pitchFamily="18" charset="0"/>
              </a:rPr>
              <a:t>Cons:</a:t>
            </a:r>
          </a:p>
          <a:p>
            <a:pPr algn="just"/>
            <a:r>
              <a:rPr lang="en-US" sz="1800" dirty="0" smtClean="0">
                <a:latin typeface="Times New Roman" pitchFamily="18" charset="0"/>
                <a:cs typeface="Times New Roman" pitchFamily="18" charset="0"/>
              </a:rPr>
              <a:t>      The magnitude and impact of climate change are not, at present, clearly defined. We do not presently observe Earth’s climate system with sufficient accuracy to establish a climate record that is tested and trusted, nor are climate observations in place that can adequately constrain climate model predictions.</a:t>
            </a:r>
          </a:p>
          <a:p>
            <a:pPr algn="just"/>
            <a:endParaRPr lang="en-US" sz="1800" dirty="0" smtClean="0">
              <a:latin typeface="Times New Roman" pitchFamily="18" charset="0"/>
              <a:cs typeface="Times New Roman" pitchFamily="18" charset="0"/>
            </a:endParaRPr>
          </a:p>
          <a:p>
            <a:pPr algn="just"/>
            <a:r>
              <a:rPr lang="en-US" sz="1800" dirty="0" smtClean="0">
                <a:latin typeface="Times New Roman" pitchFamily="18" charset="0"/>
                <a:cs typeface="Times New Roman" pitchFamily="18" charset="0"/>
              </a:rPr>
              <a:t>      Poor understanding of the optical properties and spatial distribution of atmospheric aerosols and other variable components necessary for tying ground-based measurements to satellite measurements.</a:t>
            </a:r>
          </a:p>
          <a:p>
            <a:pPr algn="just"/>
            <a:endParaRPr lang="en-US" sz="1800" dirty="0" smtClean="0">
              <a:latin typeface="Times New Roman" pitchFamily="18" charset="0"/>
              <a:cs typeface="Times New Roman" pitchFamily="18" charset="0"/>
            </a:endParaRPr>
          </a:p>
          <a:p>
            <a:pPr algn="just"/>
            <a:r>
              <a:rPr lang="en-US" sz="1800" dirty="0" smtClean="0">
                <a:latin typeface="Times New Roman" pitchFamily="18" charset="0"/>
                <a:cs typeface="Times New Roman" pitchFamily="18" charset="0"/>
              </a:rPr>
              <a:t>      For in-situ Cal/Val, need for standardized ways of procedures and combining data from different sources to ensure interoperability and promotes the international exchange of technical information and documentation, joint experiments, and the sharing of facilities, expertise, and resources.</a:t>
            </a:r>
            <a:r>
              <a:rPr lang="en-US" sz="1800" b="0" dirty="0" smtClean="0"/>
              <a:t>.</a:t>
            </a:r>
            <a:endParaRPr lang="en-US" sz="1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sz="1800" dirty="0" smtClean="0">
                <a:latin typeface="Times New Roman" pitchFamily="18" charset="0"/>
                <a:cs typeface="Times New Roman" pitchFamily="18" charset="0"/>
              </a:rPr>
              <a:t>Collaborative activities between the world’s major space agencies in the area of climate monitoring with the overarching goal to improve the systematic availability of Climate Data Records through the coordinated implementation and further development of a global architecture for climate monitoring from space.</a:t>
            </a:r>
          </a:p>
          <a:p>
            <a:pPr algn="just">
              <a:buNone/>
            </a:pPr>
            <a:endParaRPr lang="en-US" sz="1800" dirty="0" smtClean="0">
              <a:latin typeface="Times New Roman" pitchFamily="18" charset="0"/>
              <a:cs typeface="Times New Roman" pitchFamily="18" charset="0"/>
            </a:endParaRPr>
          </a:p>
          <a:p>
            <a:pPr algn="just"/>
            <a:r>
              <a:rPr lang="en-US" sz="1800" dirty="0" smtClean="0">
                <a:latin typeface="Times New Roman" pitchFamily="18" charset="0"/>
                <a:cs typeface="Times New Roman" pitchFamily="18" charset="0"/>
              </a:rPr>
              <a:t>Identify test sites and encourage continuing observations and </a:t>
            </a:r>
            <a:r>
              <a:rPr lang="en-US" sz="1800" dirty="0" err="1" smtClean="0">
                <a:latin typeface="Times New Roman" pitchFamily="18" charset="0"/>
                <a:cs typeface="Times New Roman" pitchFamily="18" charset="0"/>
              </a:rPr>
              <a:t>intercomparison</a:t>
            </a:r>
            <a:r>
              <a:rPr lang="en-US" sz="1800" dirty="0" smtClean="0">
                <a:latin typeface="Times New Roman" pitchFamily="18" charset="0"/>
                <a:cs typeface="Times New Roman" pitchFamily="18" charset="0"/>
              </a:rPr>
              <a:t> of data from these sites</a:t>
            </a:r>
            <a:r>
              <a:rPr lang="en-US" sz="1800" dirty="0" smtClean="0">
                <a:latin typeface="Times New Roman" pitchFamily="18" charset="0"/>
                <a:cs typeface="Times New Roman" pitchFamily="18" charset="0"/>
              </a:rPr>
              <a:t>.</a:t>
            </a:r>
          </a:p>
          <a:p>
            <a:pPr algn="just"/>
            <a:endParaRPr lang="en-US" sz="1800" dirty="0" smtClean="0">
              <a:latin typeface="Times New Roman" pitchFamily="18" charset="0"/>
              <a:cs typeface="Times New Roman" pitchFamily="18" charset="0"/>
            </a:endParaRPr>
          </a:p>
          <a:p>
            <a:pPr algn="just"/>
            <a:endParaRPr lang="en-US" sz="1800" dirty="0" smtClean="0">
              <a:latin typeface="Times New Roman" pitchFamily="18" charset="0"/>
              <a:cs typeface="Times New Roman" pitchFamily="18" charset="0"/>
            </a:endParaRPr>
          </a:p>
          <a:p>
            <a:pPr algn="just"/>
            <a:endParaRPr lang="en-US" sz="1800" dirty="0" smtClean="0">
              <a:latin typeface="Times New Roman" pitchFamily="18" charset="0"/>
              <a:cs typeface="Times New Roman" pitchFamily="18" charset="0"/>
            </a:endParaRPr>
          </a:p>
          <a:p>
            <a:pPr algn="just"/>
            <a:endParaRPr lang="en-US" sz="1800" dirty="0" smtClean="0">
              <a:latin typeface="Times New Roman" pitchFamily="18" charset="0"/>
              <a:cs typeface="Times New Roman" pitchFamily="18" charset="0"/>
            </a:endParaRPr>
          </a:p>
          <a:p>
            <a:pPr algn="just"/>
            <a:endParaRPr lang="en-US" sz="1800" dirty="0" smtClean="0">
              <a:latin typeface="Times New Roman" pitchFamily="18" charset="0"/>
              <a:cs typeface="Times New Roman" pitchFamily="18" charset="0"/>
            </a:endParaRPr>
          </a:p>
          <a:p>
            <a:pPr algn="just"/>
            <a:r>
              <a:rPr lang="en-US" sz="1800" i="1" dirty="0" smtClean="0">
                <a:latin typeface="Times New Roman" pitchFamily="18" charset="0"/>
                <a:cs typeface="Times New Roman" pitchFamily="18" charset="0"/>
              </a:rPr>
              <a:t>REFERENCE</a:t>
            </a:r>
          </a:p>
          <a:p>
            <a:pPr algn="just"/>
            <a:r>
              <a:rPr lang="en-US" sz="1800" i="1" dirty="0" smtClean="0"/>
              <a:t>CALIBRATION/VALIDATION OF INSAT-3D SATELLITE: FIRST JOINT CAMPAIGN IN JAISALMER DURING 14-23, DECEMBER 2013</a:t>
            </a:r>
          </a:p>
          <a:p>
            <a:pPr algn="just"/>
            <a:r>
              <a:rPr lang="en-US" sz="1800" dirty="0" smtClean="0">
                <a:solidFill>
                  <a:srgbClr val="FF0000"/>
                </a:solidFill>
              </a:rPr>
              <a:t>Meteorological Monograph No. </a:t>
            </a:r>
            <a:r>
              <a:rPr lang="en-US" sz="1800" dirty="0" smtClean="0">
                <a:solidFill>
                  <a:srgbClr val="FF0000"/>
                </a:solidFill>
              </a:rPr>
              <a:t>ESSO/IMD/SATMET/01/2014/07 (2014)</a:t>
            </a:r>
          </a:p>
          <a:p>
            <a:pPr algn="just"/>
            <a:endParaRPr lang="en-US" sz="1800" dirty="0" smtClean="0">
              <a:solidFill>
                <a:srgbClr val="FF0000"/>
              </a:solidFill>
            </a:endParaRPr>
          </a:p>
          <a:p>
            <a:pPr algn="just"/>
            <a:endParaRPr lang="en-US" sz="1800" dirty="0" smtClean="0">
              <a:latin typeface="Times New Roman" pitchFamily="18" charset="0"/>
              <a:cs typeface="Times New Roman" pitchFamily="18" charset="0"/>
            </a:endParaRPr>
          </a:p>
          <a:p>
            <a:pPr algn="just"/>
            <a:endParaRPr lang="en-US" sz="18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a:xfrm>
            <a:off x="2895600" y="1219200"/>
            <a:ext cx="8486804" cy="5153044"/>
          </a:xfrm>
        </p:spPr>
        <p:txBody>
          <a:bodyPr/>
          <a:lstStyle/>
          <a:p>
            <a:r>
              <a:rPr lang="en-US" sz="4400" dirty="0" smtClean="0"/>
              <a:t>Thank You</a:t>
            </a:r>
            <a:endParaRPr lang="en-US" sz="4400" dirty="0"/>
          </a:p>
        </p:txBody>
      </p:sp>
      <p:pic>
        <p:nvPicPr>
          <p:cNvPr id="29698" name="Picture 3" descr="F:\jaisalmer\IMG_1319_1.jpg"/>
          <p:cNvPicPr>
            <a:picLocks noChangeAspect="1" noChangeArrowheads="1"/>
          </p:cNvPicPr>
          <p:nvPr/>
        </p:nvPicPr>
        <p:blipFill>
          <a:blip r:embed="rId2"/>
          <a:srcRect/>
          <a:stretch>
            <a:fillRect/>
          </a:stretch>
        </p:blipFill>
        <p:spPr bwMode="auto">
          <a:xfrm>
            <a:off x="228600" y="3505200"/>
            <a:ext cx="2593975" cy="1911350"/>
          </a:xfrm>
          <a:prstGeom prst="rect">
            <a:avLst/>
          </a:prstGeom>
          <a:noFill/>
          <a:ln w="9525">
            <a:noFill/>
            <a:miter lim="800000"/>
            <a:headEnd/>
            <a:tailEnd/>
          </a:ln>
        </p:spPr>
      </p:pic>
      <p:pic>
        <p:nvPicPr>
          <p:cNvPr id="29699" name="Picture 7"/>
          <p:cNvPicPr>
            <a:picLocks noChangeAspect="1" noChangeArrowheads="1"/>
          </p:cNvPicPr>
          <p:nvPr/>
        </p:nvPicPr>
        <p:blipFill>
          <a:blip r:embed="rId3"/>
          <a:srcRect/>
          <a:stretch>
            <a:fillRect/>
          </a:stretch>
        </p:blipFill>
        <p:spPr bwMode="auto">
          <a:xfrm>
            <a:off x="3505200" y="3505200"/>
            <a:ext cx="2470150" cy="1924050"/>
          </a:xfrm>
          <a:prstGeom prst="rect">
            <a:avLst/>
          </a:prstGeom>
          <a:noFill/>
          <a:ln w="9525">
            <a:noFill/>
            <a:miter lim="800000"/>
            <a:headEnd/>
            <a:tailEnd/>
          </a:ln>
        </p:spPr>
      </p:pic>
      <p:pic>
        <p:nvPicPr>
          <p:cNvPr id="29700" name="Picture 5" descr="E:\Spectro_data &amp; Photos_CalVal_Jaisalmer_RRSC\Photographs\sharmasir.jpg"/>
          <p:cNvPicPr>
            <a:picLocks noChangeAspect="1" noChangeArrowheads="1"/>
          </p:cNvPicPr>
          <p:nvPr/>
        </p:nvPicPr>
        <p:blipFill>
          <a:blip r:embed="rId4"/>
          <a:srcRect/>
          <a:stretch>
            <a:fillRect/>
          </a:stretch>
        </p:blipFill>
        <p:spPr bwMode="auto">
          <a:xfrm>
            <a:off x="6400800" y="3505200"/>
            <a:ext cx="2538413" cy="2019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pPr algn="just">
              <a:lnSpc>
                <a:spcPct val="150000"/>
              </a:lnSpc>
              <a:buClr>
                <a:srgbClr val="FF0000"/>
              </a:buClr>
              <a:buFont typeface="Wingdings" pitchFamily="2" charset="2"/>
              <a:buChar char="v"/>
            </a:pPr>
            <a:r>
              <a:rPr lang="en-US" sz="2000" dirty="0" smtClean="0"/>
              <a:t>Test carried out with hyper-spectral </a:t>
            </a:r>
            <a:r>
              <a:rPr lang="en-US" sz="2000" dirty="0" err="1" smtClean="0"/>
              <a:t>Spectroradiometer</a:t>
            </a:r>
            <a:r>
              <a:rPr lang="en-US" sz="2000" dirty="0" smtClean="0"/>
              <a:t> covering spectral range of 350nm-2500nm and Sun photometer / </a:t>
            </a:r>
            <a:r>
              <a:rPr lang="en-US" sz="2000" dirty="0" err="1" smtClean="0"/>
              <a:t>Ozonometer</a:t>
            </a:r>
            <a:r>
              <a:rPr lang="en-US" sz="2000" dirty="0" smtClean="0"/>
              <a:t> for measuring the atmospheric parameters in the region for radiometric characterization of site.</a:t>
            </a:r>
          </a:p>
          <a:p>
            <a:pPr algn="just">
              <a:lnSpc>
                <a:spcPct val="150000"/>
              </a:lnSpc>
            </a:pPr>
            <a:endParaRPr lang="en-US" sz="2000" dirty="0" smtClean="0"/>
          </a:p>
          <a:p>
            <a:pPr algn="just">
              <a:lnSpc>
                <a:spcPct val="150000"/>
              </a:lnSpc>
              <a:buClr>
                <a:srgbClr val="FF0000"/>
              </a:buClr>
              <a:buFont typeface="Wingdings" pitchFamily="2" charset="2"/>
              <a:buChar char="v"/>
            </a:pPr>
            <a:r>
              <a:rPr lang="en-US" sz="2000" dirty="0" smtClean="0"/>
              <a:t>The spectral signature and top of the atmosphere (TOA) radiance were computed using </a:t>
            </a:r>
            <a:r>
              <a:rPr lang="en-US" sz="2000" dirty="0" err="1" smtClean="0"/>
              <a:t>radiative</a:t>
            </a:r>
            <a:r>
              <a:rPr lang="en-US" sz="2000" dirty="0" smtClean="0"/>
              <a:t> transfer model 6S (Second Simulation of the Satellite Signal in the Solar Spectrum). The computed 6S TOA radiances then compared with the INSAT-3D measured radiances. </a:t>
            </a:r>
          </a:p>
          <a:p>
            <a:pPr algn="just">
              <a:lnSpc>
                <a:spcPct val="150000"/>
              </a:lnSpc>
            </a:pPr>
            <a:endParaRPr lang="en-US" sz="2000" dirty="0" smtClean="0"/>
          </a:p>
          <a:p>
            <a:pPr algn="just">
              <a:lnSpc>
                <a:spcPct val="150000"/>
              </a:lnSpc>
            </a:pPr>
            <a:endParaRPr lang="en-US" sz="2000" dirty="0" smtClean="0"/>
          </a:p>
          <a:p>
            <a:pPr algn="just">
              <a:lnSpc>
                <a:spcPct val="150000"/>
              </a:lnSpc>
            </a:pPr>
            <a:endParaRPr lang="en-US" sz="20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828800"/>
            <a:ext cx="8382000" cy="4525963"/>
          </a:xfrm>
        </p:spPr>
        <p:txBody>
          <a:bodyPr>
            <a:normAutofit/>
          </a:bodyPr>
          <a:lstStyle/>
          <a:p>
            <a:pPr>
              <a:buNone/>
            </a:pPr>
            <a:r>
              <a:rPr lang="en-US" sz="2800" dirty="0" smtClean="0"/>
              <a:t>Radiometric calibration quality of INSAT-3D Imager data</a:t>
            </a:r>
          </a:p>
          <a:p>
            <a:pPr>
              <a:buFont typeface="Wingdings" pitchFamily="2" charset="2"/>
              <a:buChar char="Ø"/>
            </a:pPr>
            <a:r>
              <a:rPr lang="en-US" sz="2800" dirty="0" smtClean="0"/>
              <a:t>Sensor Performance, Ground Processing and Calibration</a:t>
            </a:r>
          </a:p>
          <a:p>
            <a:pPr>
              <a:buFont typeface="Wingdings" pitchFamily="2" charset="2"/>
              <a:buChar char="Ø"/>
            </a:pPr>
            <a:r>
              <a:rPr lang="en-US" sz="2800" dirty="0" smtClean="0"/>
              <a:t>Radiometric Accuracy &amp; Consistency</a:t>
            </a:r>
          </a:p>
          <a:p>
            <a:pPr>
              <a:buFont typeface="Wingdings" pitchFamily="2" charset="2"/>
              <a:buChar char="Ø"/>
            </a:pPr>
            <a:r>
              <a:rPr lang="en-US" sz="2800" dirty="0" smtClean="0"/>
              <a:t>Data Products used for weather and climate applications</a:t>
            </a:r>
          </a:p>
        </p:txBody>
      </p:sp>
      <p:sp>
        <p:nvSpPr>
          <p:cNvPr id="4" name="Title 1"/>
          <p:cNvSpPr>
            <a:spLocks noGrp="1"/>
          </p:cNvSpPr>
          <p:nvPr>
            <p:ph type="title"/>
          </p:nvPr>
        </p:nvSpPr>
        <p:spPr>
          <a:xfrm>
            <a:off x="0" y="0"/>
            <a:ext cx="9144000" cy="904860"/>
          </a:xfrm>
        </p:spPr>
        <p:txBody>
          <a:bodyPr/>
          <a:lstStyle/>
          <a:p>
            <a:r>
              <a:rPr lang="en-US" dirty="0" smtClean="0">
                <a:solidFill>
                  <a:srgbClr val="FF0000"/>
                </a:solidFill>
              </a:rPr>
              <a:t>Major Tasks to performed…</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Payloads</a:t>
            </a:r>
            <a:endParaRPr lang="en-US" dirty="0">
              <a:solidFill>
                <a:srgbClr val="FF0000"/>
              </a:solidFill>
            </a:endParaRPr>
          </a:p>
        </p:txBody>
      </p:sp>
      <p:sp>
        <p:nvSpPr>
          <p:cNvPr id="3" name="Text Placeholder 2"/>
          <p:cNvSpPr>
            <a:spLocks noGrp="1"/>
          </p:cNvSpPr>
          <p:nvPr>
            <p:ph type="body" idx="1"/>
          </p:nvPr>
        </p:nvSpPr>
        <p:spPr/>
        <p:txBody>
          <a:bodyPr/>
          <a:lstStyle/>
          <a:p>
            <a:r>
              <a:rPr lang="en-US" sz="2400" dirty="0" smtClean="0"/>
              <a:t>INSAT-3D has the following payloads on board the spacecraft: </a:t>
            </a:r>
          </a:p>
          <a:p>
            <a:pPr lvl="0">
              <a:buClr>
                <a:srgbClr val="FF0000"/>
              </a:buClr>
              <a:buFont typeface="Wingdings" pitchFamily="2" charset="2"/>
              <a:buChar char="v"/>
            </a:pPr>
            <a:r>
              <a:rPr lang="en-US" sz="2400" dirty="0" smtClean="0"/>
              <a:t>Six channel imager</a:t>
            </a:r>
          </a:p>
          <a:p>
            <a:pPr lvl="0">
              <a:buClr>
                <a:srgbClr val="FF0000"/>
              </a:buClr>
              <a:buFont typeface="Wingdings" pitchFamily="2" charset="2"/>
              <a:buChar char="v"/>
            </a:pPr>
            <a:r>
              <a:rPr lang="en-US" sz="2400" dirty="0" smtClean="0"/>
              <a:t>Nineteen channel sounder</a:t>
            </a:r>
          </a:p>
          <a:p>
            <a:pPr lvl="0">
              <a:buClr>
                <a:srgbClr val="FF0000"/>
              </a:buClr>
              <a:buFont typeface="Wingdings" pitchFamily="2" charset="2"/>
              <a:buChar char="v"/>
            </a:pPr>
            <a:r>
              <a:rPr lang="en-US" sz="2400" dirty="0" smtClean="0"/>
              <a:t>Data Relay Transponder(DRT)</a:t>
            </a:r>
          </a:p>
          <a:p>
            <a:pPr lvl="0">
              <a:buClr>
                <a:srgbClr val="FF0000"/>
              </a:buClr>
              <a:buFont typeface="Wingdings" pitchFamily="2" charset="2"/>
              <a:buChar char="v"/>
            </a:pPr>
            <a:r>
              <a:rPr lang="en-US" sz="2400" dirty="0" smtClean="0"/>
              <a:t>Satellite Aided Search and Rescue (SAS &amp; R) System</a:t>
            </a:r>
          </a:p>
          <a:p>
            <a:pPr lvl="0">
              <a:buClr>
                <a:srgbClr val="FF0000"/>
              </a:buClr>
            </a:pPr>
            <a:endParaRPr lang="en-US" sz="2400" dirty="0" smtClean="0"/>
          </a:p>
          <a:p>
            <a:pPr algn="just"/>
            <a:r>
              <a:rPr lang="en-IN" sz="2000" dirty="0" smtClean="0"/>
              <a:t>Visible (1 Km resolution)  &amp; Infra-red telescopes are the principle instruments on board the remote sensing satellites. </a:t>
            </a:r>
          </a:p>
          <a:p>
            <a:pPr algn="just"/>
            <a:endParaRPr lang="en-IN" sz="2000" dirty="0" smtClean="0"/>
          </a:p>
          <a:p>
            <a:pPr algn="just"/>
            <a:r>
              <a:rPr lang="en-IN" sz="2000" dirty="0" smtClean="0"/>
              <a:t>These instruments need to be calibrated frequently, so that physically meaningful results can be obtained.</a:t>
            </a:r>
            <a:endParaRPr lang="en-US" sz="2000" dirty="0" smtClean="0"/>
          </a:p>
          <a:p>
            <a:endParaRPr 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0000"/>
                </a:solidFill>
              </a:rPr>
              <a:t>The Purpose of the Presentation</a:t>
            </a:r>
            <a:endParaRPr lang="en-US" sz="3200" dirty="0">
              <a:solidFill>
                <a:srgbClr val="FF0000"/>
              </a:solidFill>
            </a:endParaRPr>
          </a:p>
        </p:txBody>
      </p:sp>
      <p:sp>
        <p:nvSpPr>
          <p:cNvPr id="3" name="Content Placeholder 2"/>
          <p:cNvSpPr>
            <a:spLocks noGrp="1"/>
          </p:cNvSpPr>
          <p:nvPr>
            <p:ph idx="1"/>
          </p:nvPr>
        </p:nvSpPr>
        <p:spPr>
          <a:xfrm>
            <a:off x="304800" y="838200"/>
            <a:ext cx="8839200" cy="5076825"/>
          </a:xfrm>
        </p:spPr>
        <p:txBody>
          <a:bodyPr>
            <a:normAutofit lnSpcReduction="10000"/>
          </a:bodyPr>
          <a:lstStyle/>
          <a:p>
            <a:pPr algn="just">
              <a:lnSpc>
                <a:spcPct val="150000"/>
              </a:lnSpc>
            </a:pPr>
            <a:endParaRPr lang="en-US" sz="2400" dirty="0" smtClean="0"/>
          </a:p>
          <a:p>
            <a:pPr algn="just">
              <a:lnSpc>
                <a:spcPct val="150000"/>
              </a:lnSpc>
              <a:buFont typeface="Wingdings" pitchFamily="2" charset="2"/>
              <a:buChar char="Ø"/>
            </a:pPr>
            <a:r>
              <a:rPr lang="en-US" sz="2400" dirty="0" smtClean="0"/>
              <a:t>Effort to produce consistent, well-calibrated data from the calibration of INSAT-3D</a:t>
            </a:r>
          </a:p>
          <a:p>
            <a:pPr algn="just">
              <a:lnSpc>
                <a:spcPct val="150000"/>
              </a:lnSpc>
              <a:buFont typeface="Wingdings" pitchFamily="2" charset="2"/>
              <a:buChar char="Ø"/>
            </a:pPr>
            <a:r>
              <a:rPr lang="en-US" sz="2400" dirty="0" smtClean="0"/>
              <a:t>Emphasis on systematic calibration/Validation on INSAT-3D Imager products</a:t>
            </a:r>
          </a:p>
          <a:p>
            <a:pPr algn="just">
              <a:lnSpc>
                <a:spcPct val="150000"/>
              </a:lnSpc>
              <a:buFont typeface="Wingdings" pitchFamily="2" charset="2"/>
              <a:buChar char="Ø"/>
            </a:pPr>
            <a:r>
              <a:rPr lang="en-US" sz="2400" dirty="0" smtClean="0"/>
              <a:t>Improve the vicarious calibration method through Radiative Transfer Model</a:t>
            </a:r>
          </a:p>
          <a:p>
            <a:pPr algn="just">
              <a:lnSpc>
                <a:spcPct val="150000"/>
              </a:lnSpc>
              <a:buFont typeface="Wingdings" pitchFamily="2" charset="2"/>
              <a:buChar char="Ø"/>
            </a:pPr>
            <a:r>
              <a:rPr lang="en-US" sz="2400" dirty="0" smtClean="0"/>
              <a:t>Establish best suited ground site for vicarious calibration method</a:t>
            </a:r>
          </a:p>
          <a:p>
            <a:pPr algn="just">
              <a:lnSpc>
                <a:spcPct val="150000"/>
              </a:lnSpc>
              <a:buNone/>
            </a:pPr>
            <a:endParaRPr 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FF0000"/>
                </a:solidFill>
              </a:rPr>
              <a:t>Justification for having a CAL/VAL site</a:t>
            </a:r>
            <a:endParaRPr lang="en-US" sz="3200" dirty="0">
              <a:solidFill>
                <a:srgbClr val="FF0000"/>
              </a:solidFill>
            </a:endParaRPr>
          </a:p>
        </p:txBody>
      </p:sp>
      <p:sp>
        <p:nvSpPr>
          <p:cNvPr id="3" name="Content Placeholder 2"/>
          <p:cNvSpPr>
            <a:spLocks noGrp="1"/>
          </p:cNvSpPr>
          <p:nvPr>
            <p:ph idx="1"/>
          </p:nvPr>
        </p:nvSpPr>
        <p:spPr/>
        <p:txBody>
          <a:bodyPr/>
          <a:lstStyle/>
          <a:p>
            <a:pPr algn="just"/>
            <a:r>
              <a:rPr lang="en-IN" sz="2400" dirty="0" smtClean="0"/>
              <a:t>Post-launch calibration and characterization of meteorological satellite sensors is a keenly felt need in most applications of satellite data for </a:t>
            </a:r>
            <a:r>
              <a:rPr lang="en-IN" sz="2400" i="1" dirty="0" smtClean="0">
                <a:solidFill>
                  <a:srgbClr val="C00000"/>
                </a:solidFill>
              </a:rPr>
              <a:t>climate research which requires very high accuracies</a:t>
            </a:r>
            <a:r>
              <a:rPr lang="en-IN" sz="2400" dirty="0" smtClean="0"/>
              <a:t> which can only be assured if the calibration of the instruments on board different satellites is accurately known and maintained.</a:t>
            </a:r>
          </a:p>
          <a:p>
            <a:pPr algn="just"/>
            <a:endParaRPr lang="en-IN" sz="2400" dirty="0" smtClean="0"/>
          </a:p>
          <a:p>
            <a:pPr algn="just"/>
            <a:r>
              <a:rPr lang="en-US" sz="2400" dirty="0" smtClean="0"/>
              <a:t>Since the visible sensor on INSAT-3D has </a:t>
            </a:r>
            <a:r>
              <a:rPr lang="en-US" sz="2400" i="1" dirty="0" smtClean="0">
                <a:solidFill>
                  <a:srgbClr val="C00000"/>
                </a:solidFill>
              </a:rPr>
              <a:t>no onboard calibration device</a:t>
            </a:r>
            <a:r>
              <a:rPr lang="en-US" sz="2400" dirty="0" smtClean="0"/>
              <a:t>, it is necessary to develop post-launch calibration coefficients (or slopes) which take into account the in-orbit degradation of the sensor so that the derived products are rendered accurate. A Cal/Val site therefore needs to be established and maintained</a:t>
            </a:r>
            <a:endParaRPr lang="en-U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rgbClr val="FF0000"/>
                </a:solidFill>
              </a:rPr>
              <a:t>Site selection criteria</a:t>
            </a:r>
            <a:endParaRPr lang="en-US" dirty="0">
              <a:solidFill>
                <a:srgbClr val="FF0000"/>
              </a:solidFill>
            </a:endParaRPr>
          </a:p>
        </p:txBody>
      </p:sp>
      <p:pic>
        <p:nvPicPr>
          <p:cNvPr id="2050" name="Picture 21"/>
          <p:cNvPicPr>
            <a:picLocks noChangeAspect="1" noChangeArrowheads="1"/>
          </p:cNvPicPr>
          <p:nvPr/>
        </p:nvPicPr>
        <p:blipFill>
          <a:blip r:embed="rId2"/>
          <a:srcRect b="-143"/>
          <a:stretch>
            <a:fillRect/>
          </a:stretch>
        </p:blipFill>
        <p:spPr bwMode="auto">
          <a:xfrm>
            <a:off x="1447800" y="2209800"/>
            <a:ext cx="6263564" cy="4194224"/>
          </a:xfrm>
          <a:prstGeom prst="rect">
            <a:avLst/>
          </a:prstGeom>
          <a:noFill/>
          <a:ln w="9525">
            <a:noFill/>
            <a:miter lim="800000"/>
            <a:headEnd/>
            <a:tailEnd/>
          </a:ln>
        </p:spPr>
      </p:pic>
      <p:sp>
        <p:nvSpPr>
          <p:cNvPr id="6" name="Rectangle 5"/>
          <p:cNvSpPr/>
          <p:nvPr/>
        </p:nvSpPr>
        <p:spPr>
          <a:xfrm>
            <a:off x="0" y="914400"/>
            <a:ext cx="9144000" cy="1477328"/>
          </a:xfrm>
          <a:prstGeom prst="rect">
            <a:avLst/>
          </a:prstGeom>
        </p:spPr>
        <p:txBody>
          <a:bodyPr wrap="square">
            <a:spAutoFit/>
          </a:bodyPr>
          <a:lstStyle/>
          <a:p>
            <a:pPr algn="just"/>
            <a:r>
              <a:rPr lang="en-US" b="1" dirty="0" smtClean="0">
                <a:solidFill>
                  <a:srgbClr val="002060"/>
                </a:solidFill>
              </a:rPr>
              <a:t>In order to calibrate and validate low and mid resolution optical sensors using vicarious calibration first is the need of finding a suitable test site where regular ground campaigns can be made. So, for this purpose we proposed to establish a land based Cal/Val site for INSAT-3D satellite for Visible and SWIR channel over </a:t>
            </a:r>
            <a:r>
              <a:rPr lang="en-US" b="1" dirty="0" err="1" smtClean="0">
                <a:solidFill>
                  <a:srgbClr val="002060"/>
                </a:solidFill>
              </a:rPr>
              <a:t>Jaisalmer</a:t>
            </a:r>
            <a:r>
              <a:rPr lang="en-US" b="1" dirty="0" smtClean="0">
                <a:solidFill>
                  <a:srgbClr val="002060"/>
                </a:solidFill>
              </a:rPr>
              <a:t>, Rajasthan, India</a:t>
            </a:r>
            <a:endParaRPr lang="en-US" b="1" dirty="0">
              <a:solidFill>
                <a:srgbClr val="00206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Reflectance Based Approach</a:t>
            </a:r>
            <a:endParaRPr lang="en-US" dirty="0">
              <a:solidFill>
                <a:srgbClr val="FF0000"/>
              </a:solidFill>
            </a:endParaRPr>
          </a:p>
        </p:txBody>
      </p:sp>
      <p:sp>
        <p:nvSpPr>
          <p:cNvPr id="3" name="Text Placeholder 2"/>
          <p:cNvSpPr>
            <a:spLocks noGrp="1"/>
          </p:cNvSpPr>
          <p:nvPr>
            <p:ph type="body" idx="1"/>
          </p:nvPr>
        </p:nvSpPr>
        <p:spPr/>
        <p:txBody>
          <a:bodyPr/>
          <a:lstStyle/>
          <a:p>
            <a:endParaRPr lang="en-US"/>
          </a:p>
        </p:txBody>
      </p:sp>
      <p:pic>
        <p:nvPicPr>
          <p:cNvPr id="1026" name="Picture 2"/>
          <p:cNvPicPr>
            <a:picLocks noChangeAspect="1" noChangeArrowheads="1"/>
          </p:cNvPicPr>
          <p:nvPr/>
        </p:nvPicPr>
        <p:blipFill>
          <a:blip r:embed="rId2"/>
          <a:srcRect l="19915" t="23964" r="20342" b="7271"/>
          <a:stretch>
            <a:fillRect/>
          </a:stretch>
        </p:blipFill>
        <p:spPr bwMode="auto">
          <a:xfrm>
            <a:off x="228600" y="838200"/>
            <a:ext cx="8229600" cy="5325035"/>
          </a:xfrm>
          <a:prstGeom prst="rect">
            <a:avLst/>
          </a:prstGeom>
          <a:noFill/>
          <a:ln w="9525">
            <a:noFill/>
            <a:miter lim="800000"/>
            <a:headEnd/>
            <a:tailEnd/>
          </a:ln>
          <a:effectLst/>
        </p:spPr>
      </p:pic>
      <p:pic>
        <p:nvPicPr>
          <p:cNvPr id="1028" name="Picture 4" descr="E:\Spectro_data &amp; Photos_CalVal_Jaisalmer_RRSC\Photographs\mitrasir.jpg"/>
          <p:cNvPicPr>
            <a:picLocks noChangeAspect="1" noChangeArrowheads="1"/>
          </p:cNvPicPr>
          <p:nvPr/>
        </p:nvPicPr>
        <p:blipFill>
          <a:blip r:embed="rId3"/>
          <a:srcRect/>
          <a:stretch>
            <a:fillRect/>
          </a:stretch>
        </p:blipFill>
        <p:spPr bwMode="auto">
          <a:xfrm>
            <a:off x="838200" y="914400"/>
            <a:ext cx="1524000" cy="1924050"/>
          </a:xfrm>
          <a:prstGeom prst="rect">
            <a:avLst/>
          </a:prstGeom>
          <a:noFill/>
          <a:ln w="9525">
            <a:noFill/>
            <a:miter lim="800000"/>
            <a:headEnd/>
            <a:tailEnd/>
          </a:ln>
        </p:spPr>
      </p:pic>
      <p:pic>
        <p:nvPicPr>
          <p:cNvPr id="1029" name="Picture 20"/>
          <p:cNvPicPr>
            <a:picLocks noChangeAspect="1" noChangeArrowheads="1"/>
          </p:cNvPicPr>
          <p:nvPr/>
        </p:nvPicPr>
        <p:blipFill>
          <a:blip r:embed="rId4"/>
          <a:srcRect/>
          <a:stretch>
            <a:fillRect/>
          </a:stretch>
        </p:blipFill>
        <p:spPr bwMode="auto">
          <a:xfrm>
            <a:off x="3397469" y="838200"/>
            <a:ext cx="1631731" cy="1971675"/>
          </a:xfrm>
          <a:prstGeom prst="rect">
            <a:avLst/>
          </a:prstGeom>
          <a:noFill/>
          <a:ln w="9525">
            <a:noFill/>
            <a:miter lim="800000"/>
            <a:headEnd/>
            <a:tailEnd/>
          </a:ln>
        </p:spPr>
      </p:pic>
      <p:pic>
        <p:nvPicPr>
          <p:cNvPr id="1030" name="Picture 23"/>
          <p:cNvPicPr>
            <a:picLocks noChangeAspect="1" noChangeArrowheads="1"/>
          </p:cNvPicPr>
          <p:nvPr/>
        </p:nvPicPr>
        <p:blipFill>
          <a:blip r:embed="rId5"/>
          <a:srcRect l="36666" t="-256" r="31667" b="9824"/>
          <a:stretch>
            <a:fillRect/>
          </a:stretch>
        </p:blipFill>
        <p:spPr bwMode="auto">
          <a:xfrm>
            <a:off x="6096000" y="838200"/>
            <a:ext cx="1828800" cy="1925053"/>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im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129765</TotalTime>
  <Words>784</Words>
  <Application>Microsoft Office PowerPoint</Application>
  <PresentationFormat>On-screen Show (4:3)</PresentationFormat>
  <Paragraphs>95</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imd</vt:lpstr>
      <vt:lpstr>Slide 1</vt:lpstr>
      <vt:lpstr>Overview</vt:lpstr>
      <vt:lpstr>Slide 3</vt:lpstr>
      <vt:lpstr>Major Tasks to performed…</vt:lpstr>
      <vt:lpstr>Payloads</vt:lpstr>
      <vt:lpstr>The Purpose of the Presentation</vt:lpstr>
      <vt:lpstr>Justification for having a CAL/VAL site</vt:lpstr>
      <vt:lpstr>Site selection criteria</vt:lpstr>
      <vt:lpstr>Reflectance Based Approach</vt:lpstr>
      <vt:lpstr>Field Campagin</vt:lpstr>
      <vt:lpstr>Second Simulation of the Satellite Signal in the Solar Spectrum (6S)   </vt:lpstr>
      <vt:lpstr>Ground Measure Data </vt:lpstr>
      <vt:lpstr>Measurements'</vt:lpstr>
      <vt:lpstr>Slide 14</vt:lpstr>
      <vt:lpstr>Wavelength range of Spectroradiometer</vt:lpstr>
      <vt:lpstr>Meteorological Parameters </vt:lpstr>
      <vt:lpstr>In-situ ground reflectance </vt:lpstr>
      <vt:lpstr>Sensor Measured (INSAT-3D) and 6S Computed TOA Radiance</vt:lpstr>
      <vt:lpstr>Conclusion</vt:lpstr>
      <vt:lpstr>Proposals</vt:lpstr>
      <vt:lpstr>Slide 21</vt:lpstr>
      <vt:lpstr>Slide 22</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Trial</dc:title>
  <dc:creator>Davinder</dc:creator>
  <cp:lastModifiedBy>ashim</cp:lastModifiedBy>
  <cp:revision>569</cp:revision>
  <dcterms:created xsi:type="dcterms:W3CDTF">2010-01-13T09:59:35Z</dcterms:created>
  <dcterms:modified xsi:type="dcterms:W3CDTF">2015-03-16T02:18:44Z</dcterms:modified>
</cp:coreProperties>
</file>