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4"/>
  </p:notesMasterIdLst>
  <p:sldIdLst>
    <p:sldId id="381" r:id="rId2"/>
    <p:sldId id="406" r:id="rId3"/>
    <p:sldId id="384" r:id="rId4"/>
    <p:sldId id="399" r:id="rId5"/>
    <p:sldId id="385" r:id="rId6"/>
    <p:sldId id="382" r:id="rId7"/>
    <p:sldId id="405" r:id="rId8"/>
    <p:sldId id="401" r:id="rId9"/>
    <p:sldId id="394" r:id="rId10"/>
    <p:sldId id="395" r:id="rId11"/>
    <p:sldId id="407" r:id="rId12"/>
    <p:sldId id="408"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108" charset="0"/>
        <a:ea typeface="+mn-ea"/>
        <a:cs typeface="+mn-cs"/>
      </a:defRPr>
    </a:lvl1pPr>
    <a:lvl2pPr marL="457200" algn="l" rtl="0" fontAlgn="base">
      <a:spcBef>
        <a:spcPct val="0"/>
      </a:spcBef>
      <a:spcAft>
        <a:spcPct val="0"/>
      </a:spcAft>
      <a:defRPr kern="1200">
        <a:solidFill>
          <a:schemeClr val="tx1"/>
        </a:solidFill>
        <a:latin typeface="Arial" pitchFamily="-108" charset="0"/>
        <a:ea typeface="+mn-ea"/>
        <a:cs typeface="+mn-cs"/>
      </a:defRPr>
    </a:lvl2pPr>
    <a:lvl3pPr marL="914400" algn="l" rtl="0" fontAlgn="base">
      <a:spcBef>
        <a:spcPct val="0"/>
      </a:spcBef>
      <a:spcAft>
        <a:spcPct val="0"/>
      </a:spcAft>
      <a:defRPr kern="1200">
        <a:solidFill>
          <a:schemeClr val="tx1"/>
        </a:solidFill>
        <a:latin typeface="Arial" pitchFamily="-108" charset="0"/>
        <a:ea typeface="+mn-ea"/>
        <a:cs typeface="+mn-cs"/>
      </a:defRPr>
    </a:lvl3pPr>
    <a:lvl4pPr marL="1371600" algn="l" rtl="0" fontAlgn="base">
      <a:spcBef>
        <a:spcPct val="0"/>
      </a:spcBef>
      <a:spcAft>
        <a:spcPct val="0"/>
      </a:spcAft>
      <a:defRPr kern="1200">
        <a:solidFill>
          <a:schemeClr val="tx1"/>
        </a:solidFill>
        <a:latin typeface="Arial" pitchFamily="-108" charset="0"/>
        <a:ea typeface="+mn-ea"/>
        <a:cs typeface="+mn-cs"/>
      </a:defRPr>
    </a:lvl4pPr>
    <a:lvl5pPr marL="1828800" algn="l" rtl="0" fontAlgn="base">
      <a:spcBef>
        <a:spcPct val="0"/>
      </a:spcBef>
      <a:spcAft>
        <a:spcPct val="0"/>
      </a:spcAft>
      <a:defRPr kern="1200">
        <a:solidFill>
          <a:schemeClr val="tx1"/>
        </a:solidFill>
        <a:latin typeface="Arial" pitchFamily="-108" charset="0"/>
        <a:ea typeface="+mn-ea"/>
        <a:cs typeface="+mn-cs"/>
      </a:defRPr>
    </a:lvl5pPr>
    <a:lvl6pPr marL="2286000" algn="l" defTabSz="457200" rtl="0" eaLnBrk="1" latinLnBrk="0" hangingPunct="1">
      <a:defRPr kern="1200">
        <a:solidFill>
          <a:schemeClr val="tx1"/>
        </a:solidFill>
        <a:latin typeface="Arial" pitchFamily="-108" charset="0"/>
        <a:ea typeface="+mn-ea"/>
        <a:cs typeface="+mn-cs"/>
      </a:defRPr>
    </a:lvl6pPr>
    <a:lvl7pPr marL="2743200" algn="l" defTabSz="457200" rtl="0" eaLnBrk="1" latinLnBrk="0" hangingPunct="1">
      <a:defRPr kern="1200">
        <a:solidFill>
          <a:schemeClr val="tx1"/>
        </a:solidFill>
        <a:latin typeface="Arial" pitchFamily="-108" charset="0"/>
        <a:ea typeface="+mn-ea"/>
        <a:cs typeface="+mn-cs"/>
      </a:defRPr>
    </a:lvl7pPr>
    <a:lvl8pPr marL="3200400" algn="l" defTabSz="457200" rtl="0" eaLnBrk="1" latinLnBrk="0" hangingPunct="1">
      <a:defRPr kern="1200">
        <a:solidFill>
          <a:schemeClr val="tx1"/>
        </a:solidFill>
        <a:latin typeface="Arial" pitchFamily="-108" charset="0"/>
        <a:ea typeface="+mn-ea"/>
        <a:cs typeface="+mn-cs"/>
      </a:defRPr>
    </a:lvl8pPr>
    <a:lvl9pPr marL="3657600" algn="l" defTabSz="457200" rtl="0" eaLnBrk="1" latinLnBrk="0" hangingPunct="1">
      <a:defRPr kern="1200">
        <a:solidFill>
          <a:schemeClr val="tx1"/>
        </a:solidFill>
        <a:latin typeface="Arial" pitchFamily="-10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831"/>
    <a:srgbClr val="D23719"/>
    <a:srgbClr val="AE2F17"/>
    <a:srgbClr val="709937"/>
    <a:srgbClr val="96B525"/>
    <a:srgbClr val="D74D1D"/>
    <a:srgbClr val="D75E2E"/>
    <a:srgbClr val="B43F52"/>
    <a:srgbClr val="933444"/>
    <a:srgbClr val="7DC8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58" autoAdjust="0"/>
  </p:normalViewPr>
  <p:slideViewPr>
    <p:cSldViewPr snapToGrid="0">
      <p:cViewPr varScale="1">
        <p:scale>
          <a:sx n="97" d="100"/>
          <a:sy n="97" d="100"/>
        </p:scale>
        <p:origin x="-1176"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7C2D33D2-2398-084F-8B95-97676D1FFC10}" type="slidenum">
              <a:rPr lang="en-US"/>
              <a:pPr/>
              <a:t>‹#›</a:t>
            </a:fld>
            <a:endParaRPr lang="en-US"/>
          </a:p>
        </p:txBody>
      </p:sp>
    </p:spTree>
    <p:extLst>
      <p:ext uri="{BB962C8B-B14F-4D97-AF65-F5344CB8AC3E}">
        <p14:creationId xmlns:p14="http://schemas.microsoft.com/office/powerpoint/2010/main" val="3763740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8" charset="0"/>
        <a:ea typeface="+mn-ea"/>
        <a:cs typeface="+mn-cs"/>
      </a:defRPr>
    </a:lvl1pPr>
    <a:lvl2pPr marL="457200" algn="l" rtl="0" fontAlgn="base">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fontAlgn="base">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fontAlgn="base">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fontAlgn="base">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t>
            </a:r>
            <a:r>
              <a:rPr lang="en-US" baseline="0" dirty="0" smtClean="0"/>
              <a:t> </a:t>
            </a:r>
            <a:r>
              <a:rPr lang="en-US" baseline="0" dirty="0" err="1" smtClean="0"/>
              <a:t>Leckey</a:t>
            </a:r>
            <a:r>
              <a:rPr lang="en-US" baseline="0" dirty="0" smtClean="0"/>
              <a:t> is PM of the concept; N. Miller (lead of engineering Lab77, LaRC small sat lab); M. </a:t>
            </a:r>
            <a:r>
              <a:rPr lang="en-US" baseline="0" dirty="0" err="1" smtClean="0"/>
              <a:t>Vanek</a:t>
            </a:r>
            <a:r>
              <a:rPr lang="en-US" baseline="0" dirty="0" smtClean="0"/>
              <a:t> is instrument expert; Steve Horan is one of the PI’s at Space Tech Mission Directorate; all NIST group are instrument calibration, and NIST Lunar Cal lab at the Mauna Loa, Hawaii</a:t>
            </a:r>
          </a:p>
          <a:p>
            <a:r>
              <a:rPr lang="en-US" baseline="0" dirty="0" smtClean="0"/>
              <a:t>(they will do start measurements in 2015). </a:t>
            </a:r>
            <a:endParaRPr lang="en-US" dirty="0"/>
          </a:p>
        </p:txBody>
      </p:sp>
      <p:sp>
        <p:nvSpPr>
          <p:cNvPr id="4" name="Slide Number Placeholder 3"/>
          <p:cNvSpPr>
            <a:spLocks noGrp="1"/>
          </p:cNvSpPr>
          <p:nvPr>
            <p:ph type="sldNum" sz="quarter" idx="10"/>
          </p:nvPr>
        </p:nvSpPr>
        <p:spPr/>
        <p:txBody>
          <a:bodyPr/>
          <a:lstStyle/>
          <a:p>
            <a:fld id="{7C2D33D2-2398-084F-8B95-97676D1FFC10}" type="slidenum">
              <a:rPr lang="en-US" smtClean="0"/>
              <a:pPr/>
              <a:t>1</a:t>
            </a:fld>
            <a:endParaRPr lang="en-US"/>
          </a:p>
        </p:txBody>
      </p:sp>
    </p:spTree>
    <p:extLst>
      <p:ext uri="{BB962C8B-B14F-4D97-AF65-F5344CB8AC3E}">
        <p14:creationId xmlns:p14="http://schemas.microsoft.com/office/powerpoint/2010/main" val="4279533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ROLO</a:t>
            </a:r>
            <a:r>
              <a:rPr lang="en-US" baseline="0" dirty="0" smtClean="0"/>
              <a:t> model is darker then </a:t>
            </a:r>
            <a:r>
              <a:rPr lang="en-US" baseline="0" dirty="0" err="1" smtClean="0"/>
              <a:t>SeaWifs</a:t>
            </a:r>
            <a:r>
              <a:rPr lang="en-US" baseline="0" dirty="0" smtClean="0"/>
              <a:t> by 3%</a:t>
            </a:r>
          </a:p>
          <a:p>
            <a:r>
              <a:rPr lang="en-US" baseline="0" dirty="0" smtClean="0"/>
              <a:t>ROLO model is darker than MODIS by 8%</a:t>
            </a:r>
            <a:endParaRPr lang="en-US" dirty="0"/>
          </a:p>
        </p:txBody>
      </p:sp>
      <p:sp>
        <p:nvSpPr>
          <p:cNvPr id="4" name="Slide Number Placeholder 3"/>
          <p:cNvSpPr>
            <a:spLocks noGrp="1"/>
          </p:cNvSpPr>
          <p:nvPr>
            <p:ph type="sldNum" sz="quarter" idx="10"/>
          </p:nvPr>
        </p:nvSpPr>
        <p:spPr/>
        <p:txBody>
          <a:bodyPr/>
          <a:lstStyle/>
          <a:p>
            <a:fld id="{7C2D33D2-2398-084F-8B95-97676D1FFC10}" type="slidenum">
              <a:rPr lang="en-US" smtClean="0"/>
              <a:pPr/>
              <a:t>3</a:t>
            </a:fld>
            <a:endParaRPr lang="en-US"/>
          </a:p>
        </p:txBody>
      </p:sp>
    </p:spTree>
    <p:extLst>
      <p:ext uri="{BB962C8B-B14F-4D97-AF65-F5344CB8AC3E}">
        <p14:creationId xmlns:p14="http://schemas.microsoft.com/office/powerpoint/2010/main" val="30676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part of CERES ATBD, this is just a check for the primary approach, validation;</a:t>
            </a:r>
            <a:endParaRPr lang="en-US" dirty="0"/>
          </a:p>
        </p:txBody>
      </p:sp>
      <p:sp>
        <p:nvSpPr>
          <p:cNvPr id="4" name="Slide Number Placeholder 3"/>
          <p:cNvSpPr>
            <a:spLocks noGrp="1"/>
          </p:cNvSpPr>
          <p:nvPr>
            <p:ph type="sldNum" sz="quarter" idx="10"/>
          </p:nvPr>
        </p:nvSpPr>
        <p:spPr/>
        <p:txBody>
          <a:bodyPr/>
          <a:lstStyle/>
          <a:p>
            <a:fld id="{7C2D33D2-2398-084F-8B95-97676D1FFC10}" type="slidenum">
              <a:rPr lang="en-US" smtClean="0"/>
              <a:pPr/>
              <a:t>4</a:t>
            </a:fld>
            <a:endParaRPr lang="en-US"/>
          </a:p>
        </p:txBody>
      </p:sp>
    </p:spTree>
    <p:extLst>
      <p:ext uri="{BB962C8B-B14F-4D97-AF65-F5344CB8AC3E}">
        <p14:creationId xmlns:p14="http://schemas.microsoft.com/office/powerpoint/2010/main" val="351502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years is</a:t>
            </a:r>
            <a:r>
              <a:rPr lang="en-US" baseline="0" dirty="0" smtClean="0"/>
              <a:t> </a:t>
            </a:r>
            <a:r>
              <a:rPr lang="en-US" dirty="0" smtClean="0"/>
              <a:t>half a cycle 1000</a:t>
            </a:r>
            <a:r>
              <a:rPr lang="en-US" baseline="0" dirty="0" smtClean="0"/>
              <a:t> days</a:t>
            </a:r>
            <a:endParaRPr lang="en-US" dirty="0"/>
          </a:p>
        </p:txBody>
      </p:sp>
      <p:sp>
        <p:nvSpPr>
          <p:cNvPr id="4" name="Slide Number Placeholder 3"/>
          <p:cNvSpPr>
            <a:spLocks noGrp="1"/>
          </p:cNvSpPr>
          <p:nvPr>
            <p:ph type="sldNum" sz="quarter" idx="10"/>
          </p:nvPr>
        </p:nvSpPr>
        <p:spPr/>
        <p:txBody>
          <a:bodyPr/>
          <a:lstStyle/>
          <a:p>
            <a:fld id="{7C2D33D2-2398-084F-8B95-97676D1FFC10}" type="slidenum">
              <a:rPr lang="en-US" smtClean="0"/>
              <a:pPr/>
              <a:t>5</a:t>
            </a:fld>
            <a:endParaRPr lang="en-US"/>
          </a:p>
        </p:txBody>
      </p:sp>
    </p:spTree>
    <p:extLst>
      <p:ext uri="{BB962C8B-B14F-4D97-AF65-F5344CB8AC3E}">
        <p14:creationId xmlns:p14="http://schemas.microsoft.com/office/powerpoint/2010/main" val="131291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a:t>
            </a:r>
            <a:r>
              <a:rPr lang="en-US" baseline="0" dirty="0" smtClean="0"/>
              <a:t> spectra can be too costly from Small Sat mission</a:t>
            </a:r>
            <a:r>
              <a:rPr lang="en-US" baseline="0" dirty="0" smtClean="0"/>
              <a:t>;</a:t>
            </a:r>
          </a:p>
          <a:p>
            <a:r>
              <a:rPr lang="en-US" baseline="0" dirty="0" smtClean="0"/>
              <a:t>Mona Loa telescope to measure the shorter wavelengths</a:t>
            </a:r>
            <a:endParaRPr lang="en-US" baseline="0" dirty="0" smtClean="0"/>
          </a:p>
          <a:p>
            <a:r>
              <a:rPr lang="en-US" baseline="0" dirty="0" smtClean="0"/>
              <a:t>Aperture </a:t>
            </a:r>
            <a:r>
              <a:rPr lang="en-US" baseline="0" dirty="0" smtClean="0"/>
              <a:t>method does not degrade over time as the solar diffuser would;</a:t>
            </a:r>
          </a:p>
          <a:p>
            <a:r>
              <a:rPr lang="en-US" baseline="0" dirty="0" smtClean="0"/>
              <a:t>Pointing </a:t>
            </a:r>
            <a:r>
              <a:rPr lang="en-US" baseline="0" dirty="0" smtClean="0"/>
              <a:t>about 0.1 </a:t>
            </a:r>
            <a:r>
              <a:rPr lang="en-US" baseline="0" dirty="0" err="1" smtClean="0"/>
              <a:t>deg</a:t>
            </a:r>
            <a:r>
              <a:rPr lang="en-US" baseline="0" dirty="0" smtClean="0"/>
              <a:t> in accuracy + precision (combined) is ok for current small </a:t>
            </a:r>
            <a:r>
              <a:rPr lang="en-US" baseline="0" dirty="0" err="1" smtClean="0"/>
              <a:t>sats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C2D33D2-2398-084F-8B95-97676D1FFC10}" type="slidenum">
              <a:rPr lang="en-US" smtClean="0"/>
              <a:pPr/>
              <a:t>6</a:t>
            </a:fld>
            <a:endParaRPr lang="en-US"/>
          </a:p>
        </p:txBody>
      </p:sp>
    </p:spTree>
    <p:extLst>
      <p:ext uri="{BB962C8B-B14F-4D97-AF65-F5344CB8AC3E}">
        <p14:creationId xmlns:p14="http://schemas.microsoft.com/office/powerpoint/2010/main" val="722510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SM&amp;P: size, mass, and power</a:t>
            </a:r>
            <a:r>
              <a:rPr lang="en-US" baseline="0" dirty="0" smtClean="0"/>
              <a:t> – small and more efficient calibration system/ less hardware;</a:t>
            </a:r>
          </a:p>
          <a:p>
            <a:endParaRPr lang="en-US" baseline="0" dirty="0" smtClean="0"/>
          </a:p>
          <a:p>
            <a:r>
              <a:rPr lang="en-US" baseline="0" dirty="0" smtClean="0"/>
              <a:t>RFI – Request For Information</a:t>
            </a:r>
            <a:endParaRPr lang="en-US" dirty="0"/>
          </a:p>
        </p:txBody>
      </p:sp>
      <p:sp>
        <p:nvSpPr>
          <p:cNvPr id="4" name="Slide Number Placeholder 3"/>
          <p:cNvSpPr>
            <a:spLocks noGrp="1"/>
          </p:cNvSpPr>
          <p:nvPr>
            <p:ph type="sldNum" sz="quarter" idx="10"/>
          </p:nvPr>
        </p:nvSpPr>
        <p:spPr/>
        <p:txBody>
          <a:bodyPr/>
          <a:lstStyle/>
          <a:p>
            <a:fld id="{7C2D33D2-2398-084F-8B95-97676D1FFC10}" type="slidenum">
              <a:rPr lang="en-US" smtClean="0"/>
              <a:pPr/>
              <a:t>7</a:t>
            </a:fld>
            <a:endParaRPr lang="en-US"/>
          </a:p>
        </p:txBody>
      </p:sp>
    </p:spTree>
    <p:extLst>
      <p:ext uri="{BB962C8B-B14F-4D97-AF65-F5344CB8AC3E}">
        <p14:creationId xmlns:p14="http://schemas.microsoft.com/office/powerpoint/2010/main" val="2146303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Jerome</a:t>
            </a:r>
            <a:r>
              <a:rPr lang="en-US" baseline="0" dirty="0" smtClean="0"/>
              <a:t> to write an official letter, when submitting proposal</a:t>
            </a:r>
            <a:endParaRPr lang="en-US" dirty="0"/>
          </a:p>
        </p:txBody>
      </p:sp>
      <p:sp>
        <p:nvSpPr>
          <p:cNvPr id="4" name="Slide Number Placeholder 3"/>
          <p:cNvSpPr>
            <a:spLocks noGrp="1"/>
          </p:cNvSpPr>
          <p:nvPr>
            <p:ph type="sldNum" sz="quarter" idx="10"/>
          </p:nvPr>
        </p:nvSpPr>
        <p:spPr/>
        <p:txBody>
          <a:bodyPr/>
          <a:lstStyle/>
          <a:p>
            <a:fld id="{7C2D33D2-2398-084F-8B95-97676D1FFC10}" type="slidenum">
              <a:rPr lang="en-US" smtClean="0"/>
              <a:pPr/>
              <a:t>12</a:t>
            </a:fld>
            <a:endParaRPr lang="en-US"/>
          </a:p>
        </p:txBody>
      </p:sp>
    </p:spTree>
    <p:extLst>
      <p:ext uri="{BB962C8B-B14F-4D97-AF65-F5344CB8AC3E}">
        <p14:creationId xmlns:p14="http://schemas.microsoft.com/office/powerpoint/2010/main" val="362147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lgn="r">
              <a:defRPr>
                <a:solidFill>
                  <a:srgbClr val="000000"/>
                </a:solidFill>
                <a:latin typeface="+mn-l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195733" cy="570971"/>
          </a:xfrm>
          <a:prstGeom prst="rect">
            <a:avLst/>
          </a:prstGeom>
        </p:spPr>
        <p:txBody>
          <a:bodyPr vert="horz"/>
          <a:lstStyle>
            <a:lvl1pPr algn="l">
              <a:defRPr sz="2400">
                <a:solidFill>
                  <a:schemeClr val="tx1"/>
                </a:solidFill>
                <a:latin typeface="+mn-lt"/>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5379" y="1958446"/>
            <a:ext cx="7772400" cy="1500187"/>
          </a:xfrm>
          <a:prstGeom prst="rect">
            <a:avLst/>
          </a:prstGeom>
        </p:spPr>
        <p:txBody>
          <a:bodyPr vert="horz" anchor="b"/>
          <a:lstStyle>
            <a:lvl1pPr marL="0" indent="0">
              <a:buNone/>
              <a:defRPr sz="2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prstGeom prst="rect">
            <a:avLst/>
          </a:prstGeom>
        </p:spPr>
        <p:txBody>
          <a:bodyPr vert="horz"/>
          <a:lstStyle>
            <a:lvl1pPr algn="l">
              <a:defRPr sz="2400">
                <a:solidFill>
                  <a:srgbClr val="000000"/>
                </a:solidFill>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56675"/>
          </a:xfrm>
          <a:prstGeom prst="rect">
            <a:avLst/>
          </a:prstGeom>
        </p:spPr>
        <p:txBody>
          <a:bodyPr vert="horz"/>
          <a:lstStyle>
            <a:lvl1pPr algn="l">
              <a:defRPr sz="2400">
                <a:solidFill>
                  <a:srgbClr val="000000"/>
                </a:solidFill>
                <a:latin typeface="+mn-lt"/>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5"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2" name="Text Box 10"/>
          <p:cNvSpPr txBox="1">
            <a:spLocks noChangeArrowheads="1"/>
          </p:cNvSpPr>
          <p:nvPr/>
        </p:nvSpPr>
        <p:spPr bwMode="auto">
          <a:xfrm>
            <a:off x="8679385" y="6648982"/>
            <a:ext cx="204788" cy="153888"/>
          </a:xfrm>
          <a:prstGeom prst="rect">
            <a:avLst/>
          </a:prstGeom>
          <a:noFill/>
          <a:ln w="9525">
            <a:noFill/>
            <a:miter lim="800000"/>
            <a:headEnd/>
            <a:tailEnd/>
          </a:ln>
          <a:effectLst/>
        </p:spPr>
        <p:txBody>
          <a:bodyPr lIns="0" tIns="0" rIns="0" bIns="0">
            <a:prstTxWarp prst="textNoShape">
              <a:avLst/>
            </a:prstTxWarp>
            <a:spAutoFit/>
          </a:bodyPr>
          <a:lstStyle/>
          <a:p>
            <a:pPr algn="r">
              <a:spcBef>
                <a:spcPct val="50000"/>
              </a:spcBef>
            </a:pPr>
            <a:fld id="{3A79C0EC-7A53-674E-90D5-71DB5135B36A}" type="slidenum">
              <a:rPr lang="en-US" sz="1000" b="0" smtClean="0">
                <a:solidFill>
                  <a:schemeClr val="tx1">
                    <a:lumMod val="65000"/>
                    <a:lumOff val="35000"/>
                  </a:schemeClr>
                </a:solidFill>
                <a:latin typeface="Arial Rounded MT Bold"/>
                <a:cs typeface="Arial Rounded MT Bold"/>
              </a:rPr>
              <a:pPr algn="r">
                <a:spcBef>
                  <a:spcPct val="50000"/>
                </a:spcBef>
              </a:pPr>
              <a:t>‹#›</a:t>
            </a:fld>
            <a:endParaRPr lang="en-US" sz="1000" b="0" dirty="0">
              <a:solidFill>
                <a:schemeClr val="tx1">
                  <a:lumMod val="65000"/>
                  <a:lumOff val="35000"/>
                </a:schemeClr>
              </a:solidFill>
              <a:latin typeface="Arial Rounded MT Bold"/>
              <a:cs typeface="Arial Rounded MT Bold"/>
            </a:endParaRPr>
          </a:p>
        </p:txBody>
      </p:sp>
      <p:sp>
        <p:nvSpPr>
          <p:cNvPr id="4" name="TextBox 3"/>
          <p:cNvSpPr txBox="1"/>
          <p:nvPr userDrawn="1"/>
        </p:nvSpPr>
        <p:spPr>
          <a:xfrm>
            <a:off x="3636143" y="6594845"/>
            <a:ext cx="1980029" cy="246221"/>
          </a:xfrm>
          <a:prstGeom prst="rect">
            <a:avLst/>
          </a:prstGeom>
          <a:noFill/>
        </p:spPr>
        <p:txBody>
          <a:bodyPr wrap="none" rtlCol="0">
            <a:spAutoFit/>
          </a:bodyPr>
          <a:lstStyle/>
          <a:p>
            <a:pPr algn="ctr"/>
            <a:r>
              <a:rPr lang="en-US" sz="1000" dirty="0" smtClean="0">
                <a:solidFill>
                  <a:schemeClr val="tx1">
                    <a:lumMod val="65000"/>
                    <a:lumOff val="35000"/>
                  </a:schemeClr>
                </a:solidFill>
                <a:latin typeface="Arial Rounded MT Bold"/>
                <a:cs typeface="Arial Rounded MT Bold"/>
              </a:rPr>
              <a:t>ARCSTONE</a:t>
            </a:r>
            <a:r>
              <a:rPr lang="en-US" sz="1000" baseline="0" dirty="0" smtClean="0">
                <a:solidFill>
                  <a:schemeClr val="tx1">
                    <a:lumMod val="65000"/>
                    <a:lumOff val="35000"/>
                  </a:schemeClr>
                </a:solidFill>
                <a:latin typeface="Arial Rounded MT Bold"/>
                <a:cs typeface="Arial Rounded MT Bold"/>
              </a:rPr>
              <a:t> Mission Concept</a:t>
            </a:r>
            <a:endParaRPr lang="en-US" sz="1000" dirty="0">
              <a:solidFill>
                <a:schemeClr val="tx1">
                  <a:lumMod val="65000"/>
                  <a:lumOff val="35000"/>
                </a:schemeClr>
              </a:solidFill>
              <a:latin typeface="Arial Rounded MT Bold"/>
              <a:cs typeface="Arial Rounded MT Bold"/>
            </a:endParaRPr>
          </a:p>
        </p:txBody>
      </p:sp>
      <p:sp>
        <p:nvSpPr>
          <p:cNvPr id="5" name="TextBox 4"/>
          <p:cNvSpPr txBox="1"/>
          <p:nvPr userDrawn="1"/>
        </p:nvSpPr>
        <p:spPr>
          <a:xfrm>
            <a:off x="141936" y="6594845"/>
            <a:ext cx="1953793" cy="246221"/>
          </a:xfrm>
          <a:prstGeom prst="rect">
            <a:avLst/>
          </a:prstGeom>
          <a:noFill/>
        </p:spPr>
        <p:txBody>
          <a:bodyPr wrap="none" rtlCol="0">
            <a:spAutoFit/>
          </a:bodyPr>
          <a:lstStyle/>
          <a:p>
            <a:r>
              <a:rPr lang="en-US" sz="1000" dirty="0" smtClean="0">
                <a:solidFill>
                  <a:schemeClr val="tx1">
                    <a:lumMod val="65000"/>
                    <a:lumOff val="35000"/>
                  </a:schemeClr>
                </a:solidFill>
                <a:latin typeface="Arial Rounded MT Bold"/>
                <a:cs typeface="Arial Rounded MT Bold"/>
              </a:rPr>
              <a:t>GSICS Meeting, March</a:t>
            </a:r>
            <a:r>
              <a:rPr lang="en-US" sz="1000" baseline="0" dirty="0" smtClean="0">
                <a:solidFill>
                  <a:schemeClr val="tx1">
                    <a:lumMod val="65000"/>
                    <a:lumOff val="35000"/>
                  </a:schemeClr>
                </a:solidFill>
                <a:latin typeface="Arial Rounded MT Bold"/>
                <a:cs typeface="Arial Rounded MT Bold"/>
              </a:rPr>
              <a:t>, 2015</a:t>
            </a:r>
            <a:endParaRPr lang="en-US" sz="1000" dirty="0">
              <a:solidFill>
                <a:schemeClr val="tx1">
                  <a:lumMod val="65000"/>
                  <a:lumOff val="35000"/>
                </a:schemeClr>
              </a:solidFill>
              <a:latin typeface="Arial Rounded MT Bold"/>
              <a:cs typeface="Arial Rounded MT Bold"/>
            </a:endParaRPr>
          </a:p>
        </p:txBody>
      </p:sp>
      <p:pic>
        <p:nvPicPr>
          <p:cNvPr id="2" name="Picture 1" descr="nasa_logo.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200" y="76200"/>
            <a:ext cx="541784" cy="465665"/>
          </a:xfrm>
          <a:prstGeom prst="rect">
            <a:avLst/>
          </a:prstGeom>
        </p:spPr>
      </p:pic>
      <p:sp>
        <p:nvSpPr>
          <p:cNvPr id="6" name="TextBox 5"/>
          <p:cNvSpPr txBox="1"/>
          <p:nvPr userDrawn="1"/>
        </p:nvSpPr>
        <p:spPr>
          <a:xfrm>
            <a:off x="567267" y="75511"/>
            <a:ext cx="2574067" cy="276999"/>
          </a:xfrm>
          <a:prstGeom prst="rect">
            <a:avLst/>
          </a:prstGeom>
          <a:noFill/>
        </p:spPr>
        <p:txBody>
          <a:bodyPr wrap="none" rtlCol="0">
            <a:spAutoFit/>
          </a:bodyPr>
          <a:lstStyle/>
          <a:p>
            <a:r>
              <a:rPr lang="en-US" sz="1200" baseline="0" dirty="0" smtClean="0">
                <a:solidFill>
                  <a:schemeClr val="tx1">
                    <a:lumMod val="65000"/>
                    <a:lumOff val="35000"/>
                  </a:schemeClr>
                </a:solidFill>
                <a:latin typeface="Arial Rounded MT Bold"/>
                <a:cs typeface="Arial Rounded MT Bold"/>
              </a:rPr>
              <a:t>NASA Langley Research Center</a:t>
            </a:r>
            <a:endParaRPr lang="en-US" sz="1200" dirty="0">
              <a:solidFill>
                <a:schemeClr val="tx1">
                  <a:lumMod val="65000"/>
                  <a:lumOff val="35000"/>
                </a:schemeClr>
              </a:solidFill>
              <a:latin typeface="Arial Rounded MT Bold"/>
              <a:cs typeface="Arial Rounded MT Bold"/>
            </a:endParaRPr>
          </a:p>
        </p:txBody>
      </p:sp>
      <p:cxnSp>
        <p:nvCxnSpPr>
          <p:cNvPr id="7" name="Straight Connector 6"/>
          <p:cNvCxnSpPr/>
          <p:nvPr userDrawn="1"/>
        </p:nvCxnSpPr>
        <p:spPr>
          <a:xfrm flipV="1">
            <a:off x="660402" y="321733"/>
            <a:ext cx="7154331" cy="33873"/>
          </a:xfrm>
          <a:prstGeom prst="line">
            <a:avLst/>
          </a:prstGeom>
          <a:ln w="19050" cmpd="sng">
            <a:solidFill>
              <a:schemeClr val="tx1">
                <a:lumMod val="65000"/>
                <a:lumOff val="35000"/>
              </a:schemeClr>
            </a:solidFill>
          </a:ln>
          <a:effectLst/>
        </p:spPr>
        <p:style>
          <a:lnRef idx="2">
            <a:schemeClr val="dk1"/>
          </a:lnRef>
          <a:fillRef idx="0">
            <a:schemeClr val="dk1"/>
          </a:fillRef>
          <a:effectRef idx="1">
            <a:schemeClr val="dk1"/>
          </a:effectRef>
          <a:fontRef idx="minor">
            <a:schemeClr val="tx1"/>
          </a:fontRef>
        </p:style>
      </p:cxnSp>
      <p:cxnSp>
        <p:nvCxnSpPr>
          <p:cNvPr id="10" name="Straight Connector 9"/>
          <p:cNvCxnSpPr/>
          <p:nvPr userDrawn="1"/>
        </p:nvCxnSpPr>
        <p:spPr>
          <a:xfrm flipV="1">
            <a:off x="660398" y="372533"/>
            <a:ext cx="6900335" cy="25405"/>
          </a:xfrm>
          <a:prstGeom prst="line">
            <a:avLst/>
          </a:prstGeom>
          <a:ln w="19050" cmpd="sng">
            <a:solidFill>
              <a:schemeClr val="tx1">
                <a:lumMod val="65000"/>
                <a:lumOff val="35000"/>
              </a:schemeClr>
            </a:solidFill>
          </a:ln>
          <a:effectLst/>
        </p:spPr>
        <p:style>
          <a:lnRef idx="2">
            <a:schemeClr val="dk1"/>
          </a:lnRef>
          <a:fillRef idx="0">
            <a:schemeClr val="dk1"/>
          </a:fillRef>
          <a:effectRef idx="1">
            <a:schemeClr val="dk1"/>
          </a:effectRef>
          <a:fontRef idx="minor">
            <a:schemeClr val="tx1"/>
          </a:fontRef>
        </p:style>
      </p:cxnSp>
      <p:cxnSp>
        <p:nvCxnSpPr>
          <p:cNvPr id="13" name="Straight Connector 12"/>
          <p:cNvCxnSpPr/>
          <p:nvPr userDrawn="1"/>
        </p:nvCxnSpPr>
        <p:spPr>
          <a:xfrm flipV="1">
            <a:off x="228605" y="6587067"/>
            <a:ext cx="8686798" cy="2"/>
          </a:xfrm>
          <a:prstGeom prst="line">
            <a:avLst/>
          </a:prstGeom>
          <a:ln w="19050" cmpd="sng">
            <a:solidFill>
              <a:schemeClr val="tx1">
                <a:lumMod val="65000"/>
                <a:lumOff val="35000"/>
              </a:schemeClr>
            </a:solidFill>
          </a:ln>
          <a:effectLst/>
        </p:spPr>
        <p:style>
          <a:lnRef idx="2">
            <a:schemeClr val="dk1"/>
          </a:lnRef>
          <a:fillRef idx="0">
            <a:schemeClr val="dk1"/>
          </a:fillRef>
          <a:effectRef idx="1">
            <a:schemeClr val="dk1"/>
          </a:effectRef>
          <a:fontRef idx="minor">
            <a:schemeClr val="tx1"/>
          </a:fontRef>
        </p:style>
      </p:cxnSp>
      <p:pic>
        <p:nvPicPr>
          <p:cNvPr id="11" name="Picture 10" descr="arcstone_cartoon.pdf"/>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916332" y="152402"/>
            <a:ext cx="1062884" cy="973886"/>
          </a:xfrm>
          <a:prstGeom prst="rect">
            <a:avLst/>
          </a:prstGeom>
        </p:spPr>
      </p:pic>
      <p:cxnSp>
        <p:nvCxnSpPr>
          <p:cNvPr id="20" name="Straight Connector 19"/>
          <p:cNvCxnSpPr/>
          <p:nvPr userDrawn="1"/>
        </p:nvCxnSpPr>
        <p:spPr>
          <a:xfrm flipV="1">
            <a:off x="660398" y="419100"/>
            <a:ext cx="6595535" cy="25406"/>
          </a:xfrm>
          <a:prstGeom prst="line">
            <a:avLst/>
          </a:prstGeom>
          <a:ln w="19050" cmpd="sng">
            <a:solidFill>
              <a:schemeClr val="tx1">
                <a:lumMod val="65000"/>
                <a:lumOff val="35000"/>
              </a:schemeClr>
            </a:solidFill>
          </a:ln>
          <a:effectLst/>
        </p:spPr>
        <p:style>
          <a:lnRef idx="2">
            <a:schemeClr val="dk1"/>
          </a:lnRef>
          <a:fillRef idx="0">
            <a:schemeClr val="dk1"/>
          </a:fillRef>
          <a:effectRef idx="1">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fontAlgn="base">
        <a:spcBef>
          <a:spcPct val="0"/>
        </a:spcBef>
        <a:spcAft>
          <a:spcPct val="0"/>
        </a:spcAft>
        <a:defRPr sz="2600" b="1">
          <a:solidFill>
            <a:srgbClr val="0033CC"/>
          </a:solidFill>
          <a:latin typeface="+mj-lt"/>
          <a:ea typeface="+mj-ea"/>
          <a:cs typeface="+mj-cs"/>
        </a:defRPr>
      </a:lvl1pPr>
      <a:lvl2pPr algn="ctr" rtl="0" fontAlgn="base">
        <a:spcBef>
          <a:spcPct val="0"/>
        </a:spcBef>
        <a:spcAft>
          <a:spcPct val="0"/>
        </a:spcAft>
        <a:defRPr sz="2600" b="1">
          <a:solidFill>
            <a:srgbClr val="0033CC"/>
          </a:solidFill>
          <a:latin typeface="Times New Roman" pitchFamily="-108" charset="0"/>
        </a:defRPr>
      </a:lvl2pPr>
      <a:lvl3pPr algn="ctr" rtl="0" fontAlgn="base">
        <a:spcBef>
          <a:spcPct val="0"/>
        </a:spcBef>
        <a:spcAft>
          <a:spcPct val="0"/>
        </a:spcAft>
        <a:defRPr sz="2600" b="1">
          <a:solidFill>
            <a:srgbClr val="0033CC"/>
          </a:solidFill>
          <a:latin typeface="Times New Roman" pitchFamily="-108" charset="0"/>
        </a:defRPr>
      </a:lvl3pPr>
      <a:lvl4pPr algn="ctr" rtl="0" fontAlgn="base">
        <a:spcBef>
          <a:spcPct val="0"/>
        </a:spcBef>
        <a:spcAft>
          <a:spcPct val="0"/>
        </a:spcAft>
        <a:defRPr sz="2600" b="1">
          <a:solidFill>
            <a:srgbClr val="0033CC"/>
          </a:solidFill>
          <a:latin typeface="Times New Roman" pitchFamily="-108" charset="0"/>
        </a:defRPr>
      </a:lvl4pPr>
      <a:lvl5pPr algn="ctr" rtl="0" fontAlgn="base">
        <a:spcBef>
          <a:spcPct val="0"/>
        </a:spcBef>
        <a:spcAft>
          <a:spcPct val="0"/>
        </a:spcAft>
        <a:defRPr sz="2600" b="1">
          <a:solidFill>
            <a:srgbClr val="0033CC"/>
          </a:solidFill>
          <a:latin typeface="Times New Roman" pitchFamily="-108" charset="0"/>
        </a:defRPr>
      </a:lvl5pPr>
      <a:lvl6pPr marL="457200" algn="ctr" rtl="0" fontAlgn="base">
        <a:spcBef>
          <a:spcPct val="0"/>
        </a:spcBef>
        <a:spcAft>
          <a:spcPct val="0"/>
        </a:spcAft>
        <a:defRPr sz="2600" b="1">
          <a:solidFill>
            <a:srgbClr val="0033CC"/>
          </a:solidFill>
          <a:latin typeface="Times New Roman" pitchFamily="-108" charset="0"/>
        </a:defRPr>
      </a:lvl6pPr>
      <a:lvl7pPr marL="914400" algn="ctr" rtl="0" fontAlgn="base">
        <a:spcBef>
          <a:spcPct val="0"/>
        </a:spcBef>
        <a:spcAft>
          <a:spcPct val="0"/>
        </a:spcAft>
        <a:defRPr sz="2600" b="1">
          <a:solidFill>
            <a:srgbClr val="0033CC"/>
          </a:solidFill>
          <a:latin typeface="Times New Roman" pitchFamily="-108" charset="0"/>
        </a:defRPr>
      </a:lvl7pPr>
      <a:lvl8pPr marL="1371600" algn="ctr" rtl="0" fontAlgn="base">
        <a:spcBef>
          <a:spcPct val="0"/>
        </a:spcBef>
        <a:spcAft>
          <a:spcPct val="0"/>
        </a:spcAft>
        <a:defRPr sz="2600" b="1">
          <a:solidFill>
            <a:srgbClr val="0033CC"/>
          </a:solidFill>
          <a:latin typeface="Times New Roman" pitchFamily="-108" charset="0"/>
        </a:defRPr>
      </a:lvl8pPr>
      <a:lvl9pPr marL="1828800" algn="ctr" rtl="0" fontAlgn="base">
        <a:spcBef>
          <a:spcPct val="0"/>
        </a:spcBef>
        <a:spcAft>
          <a:spcPct val="0"/>
        </a:spcAft>
        <a:defRPr sz="2600" b="1">
          <a:solidFill>
            <a:srgbClr val="0033CC"/>
          </a:solidFill>
          <a:latin typeface="Times New Roman" pitchFamily="-108" charset="0"/>
        </a:defRPr>
      </a:lvl9pPr>
    </p:titleStyle>
    <p:bodyStyle>
      <a:lvl1pPr marL="231775" indent="-231775" algn="l" rtl="0" fontAlgn="base">
        <a:spcBef>
          <a:spcPct val="20000"/>
        </a:spcBef>
        <a:spcAft>
          <a:spcPct val="0"/>
        </a:spcAft>
        <a:buClr>
          <a:srgbClr val="950103"/>
        </a:buClr>
        <a:buSzPct val="75000"/>
        <a:buFont typeface="Wingdings" pitchFamily="-108" charset="2"/>
        <a:buChar char="Ø"/>
        <a:defRPr sz="2000" b="1">
          <a:solidFill>
            <a:schemeClr val="tx1"/>
          </a:solidFill>
          <a:latin typeface="+mn-lt"/>
          <a:ea typeface="+mn-ea"/>
          <a:cs typeface="+mn-cs"/>
        </a:defRPr>
      </a:lvl1pPr>
      <a:lvl2pPr marL="630238" indent="-284163" algn="l" rtl="0" fontAlgn="base">
        <a:spcBef>
          <a:spcPct val="20000"/>
        </a:spcBef>
        <a:spcAft>
          <a:spcPct val="0"/>
        </a:spcAft>
        <a:buClr>
          <a:srgbClr val="270094"/>
        </a:buClr>
        <a:buSzPct val="65000"/>
        <a:buFont typeface="Wingdings" pitchFamily="-108" charset="2"/>
        <a:buChar char="Ø"/>
        <a:defRPr i="1">
          <a:solidFill>
            <a:schemeClr val="tx1"/>
          </a:solidFill>
          <a:latin typeface="+mn-lt"/>
          <a:ea typeface="ＭＳ Ｐゴシック" pitchFamily="-108" charset="-128"/>
        </a:defRPr>
      </a:lvl2pPr>
      <a:lvl3pPr marL="973138" indent="-228600" algn="l" rtl="0" fontAlgn="base">
        <a:spcBef>
          <a:spcPct val="20000"/>
        </a:spcBef>
        <a:spcAft>
          <a:spcPct val="0"/>
        </a:spcAft>
        <a:buClr>
          <a:srgbClr val="359E11"/>
        </a:buClr>
        <a:buSzPct val="75000"/>
        <a:buFont typeface="Wingdings" pitchFamily="-108" charset="2"/>
        <a:buChar char="Ø"/>
        <a:defRPr sz="1600">
          <a:solidFill>
            <a:schemeClr val="tx1"/>
          </a:solidFill>
          <a:latin typeface="+mn-lt"/>
          <a:ea typeface="ＭＳ Ｐゴシック" pitchFamily="-108" charset="-128"/>
        </a:defRPr>
      </a:lvl3pPr>
      <a:lvl4pPr marL="1371600" indent="-284163" algn="l" rtl="0" fontAlgn="base">
        <a:spcBef>
          <a:spcPct val="20000"/>
        </a:spcBef>
        <a:spcAft>
          <a:spcPct val="0"/>
        </a:spcAft>
        <a:buFont typeface="Wingdings" pitchFamily="-108" charset="2"/>
        <a:buChar char="Ø"/>
        <a:defRPr sz="1400">
          <a:solidFill>
            <a:schemeClr val="tx1"/>
          </a:solidFill>
          <a:latin typeface="+mn-lt"/>
          <a:ea typeface="ＭＳ Ｐゴシック" pitchFamily="-108" charset="-128"/>
        </a:defRPr>
      </a:lvl4pPr>
      <a:lvl5pPr marL="1657350" indent="-171450" algn="l" rtl="0" fontAlgn="base">
        <a:spcBef>
          <a:spcPct val="20000"/>
        </a:spcBef>
        <a:spcAft>
          <a:spcPct val="0"/>
        </a:spcAft>
        <a:buFont typeface="Wingdings" pitchFamily="-108" charset="2"/>
        <a:buChar char="Ø"/>
        <a:defRPr sz="1200">
          <a:solidFill>
            <a:schemeClr val="tx1"/>
          </a:solidFill>
          <a:latin typeface="+mn-lt"/>
          <a:ea typeface="ＭＳ Ｐゴシック" pitchFamily="-108" charset="-128"/>
        </a:defRPr>
      </a:lvl5pPr>
      <a:lvl6pPr marL="2114550" indent="-171450" algn="l" rtl="0" fontAlgn="base">
        <a:spcBef>
          <a:spcPct val="20000"/>
        </a:spcBef>
        <a:spcAft>
          <a:spcPct val="0"/>
        </a:spcAft>
        <a:buFont typeface="Wingdings" pitchFamily="-108" charset="2"/>
        <a:buChar char="Ø"/>
        <a:defRPr sz="1200">
          <a:solidFill>
            <a:schemeClr val="tx1"/>
          </a:solidFill>
          <a:latin typeface="+mn-lt"/>
          <a:ea typeface="ＭＳ Ｐゴシック" pitchFamily="-108" charset="-128"/>
        </a:defRPr>
      </a:lvl6pPr>
      <a:lvl7pPr marL="2571750" indent="-171450" algn="l" rtl="0" fontAlgn="base">
        <a:spcBef>
          <a:spcPct val="20000"/>
        </a:spcBef>
        <a:spcAft>
          <a:spcPct val="0"/>
        </a:spcAft>
        <a:buFont typeface="Wingdings" pitchFamily="-108" charset="2"/>
        <a:buChar char="Ø"/>
        <a:defRPr sz="1200">
          <a:solidFill>
            <a:schemeClr val="tx1"/>
          </a:solidFill>
          <a:latin typeface="+mn-lt"/>
          <a:ea typeface="ＭＳ Ｐゴシック" pitchFamily="-108" charset="-128"/>
        </a:defRPr>
      </a:lvl7pPr>
      <a:lvl8pPr marL="3028950" indent="-171450" algn="l" rtl="0" fontAlgn="base">
        <a:spcBef>
          <a:spcPct val="20000"/>
        </a:spcBef>
        <a:spcAft>
          <a:spcPct val="0"/>
        </a:spcAft>
        <a:buFont typeface="Wingdings" pitchFamily="-108" charset="2"/>
        <a:buChar char="Ø"/>
        <a:defRPr sz="1200">
          <a:solidFill>
            <a:schemeClr val="tx1"/>
          </a:solidFill>
          <a:latin typeface="+mn-lt"/>
          <a:ea typeface="ＭＳ Ｐゴシック" pitchFamily="-108" charset="-128"/>
        </a:defRPr>
      </a:lvl8pPr>
      <a:lvl9pPr marL="3486150" indent="-171450" algn="l" rtl="0" fontAlgn="base">
        <a:spcBef>
          <a:spcPct val="20000"/>
        </a:spcBef>
        <a:spcAft>
          <a:spcPct val="0"/>
        </a:spcAft>
        <a:buFont typeface="Wingdings" pitchFamily="-108" charset="2"/>
        <a:buChar char="Ø"/>
        <a:defRPr sz="12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mail01.ndc.nasa.gov/owa/redir.aspx?SURL=uJ0F2ah8AZ6TSvH3kHWEuVgpQb_qkGddgJorKlG81Mit0F-HgijSCGgAdAB0AHAAcwA6AC8ALwBwAHIAbwBkAC4AbgBhAGkAcwAuAG4AYQBzAGEALgBnAG8AdgAvAGMAZwBpAGIAaQBuAC8AZQBwAHMALwBzAHkAbgBvAHAAcwBpAHMALgBjAGcAaQA_AGEAYwBxAGkAZAA9ADEANgA0ADMANQA4AA..&amp;URL=https://prod.nais.nasa.gov/cgibin/eps/synopsis.cgi?acqid=16435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2715" y="1275835"/>
            <a:ext cx="8108259" cy="830997"/>
          </a:xfrm>
          <a:prstGeom prst="rect">
            <a:avLst/>
          </a:prstGeom>
          <a:noFill/>
        </p:spPr>
        <p:txBody>
          <a:bodyPr wrap="none" rtlCol="0">
            <a:spAutoFit/>
          </a:bodyPr>
          <a:lstStyle/>
          <a:p>
            <a:pPr algn="ctr"/>
            <a:r>
              <a:rPr lang="en-US" sz="2400" dirty="0" smtClean="0">
                <a:solidFill>
                  <a:srgbClr val="B43F52"/>
                </a:solidFill>
                <a:latin typeface="Arial Black"/>
                <a:cs typeface="Arial Black"/>
              </a:rPr>
              <a:t>ARCSTONE Mission: </a:t>
            </a:r>
          </a:p>
          <a:p>
            <a:pPr algn="ctr"/>
            <a:r>
              <a:rPr lang="en-US" sz="2400" dirty="0" smtClean="0">
                <a:solidFill>
                  <a:srgbClr val="B43F52"/>
                </a:solidFill>
                <a:latin typeface="Arial Black"/>
                <a:cs typeface="Arial Black"/>
              </a:rPr>
              <a:t>Accurate Lunar Spectral Irradiance Calibration </a:t>
            </a:r>
            <a:endParaRPr lang="en-US" sz="2400" dirty="0">
              <a:solidFill>
                <a:srgbClr val="B43F52"/>
              </a:solidFill>
              <a:latin typeface="Arial Black"/>
              <a:cs typeface="Arial Black"/>
            </a:endParaRPr>
          </a:p>
        </p:txBody>
      </p:sp>
      <p:sp>
        <p:nvSpPr>
          <p:cNvPr id="6" name="TextBox 5"/>
          <p:cNvSpPr txBox="1"/>
          <p:nvPr/>
        </p:nvSpPr>
        <p:spPr>
          <a:xfrm>
            <a:off x="1225217" y="2396431"/>
            <a:ext cx="6617204" cy="3416320"/>
          </a:xfrm>
          <a:prstGeom prst="rect">
            <a:avLst/>
          </a:prstGeom>
          <a:noFill/>
        </p:spPr>
        <p:txBody>
          <a:bodyPr wrap="none" rtlCol="0">
            <a:spAutoFit/>
          </a:bodyPr>
          <a:lstStyle/>
          <a:p>
            <a:pPr algn="ctr"/>
            <a:r>
              <a:rPr lang="en-US" dirty="0" smtClean="0">
                <a:solidFill>
                  <a:schemeClr val="tx2">
                    <a:lumMod val="65000"/>
                    <a:lumOff val="35000"/>
                  </a:schemeClr>
                </a:solidFill>
                <a:latin typeface="Arial Black"/>
                <a:cs typeface="Arial Black"/>
              </a:rPr>
              <a:t>Concept Lead:  Constantine Lukashin (NASA LaRC)</a:t>
            </a:r>
          </a:p>
          <a:p>
            <a:pPr algn="ctr"/>
            <a:endParaRPr lang="en-US" dirty="0" smtClean="0">
              <a:solidFill>
                <a:schemeClr val="tx2">
                  <a:lumMod val="65000"/>
                  <a:lumOff val="35000"/>
                </a:schemeClr>
              </a:solidFill>
              <a:latin typeface="Arial Black"/>
              <a:cs typeface="Arial Black"/>
            </a:endParaRPr>
          </a:p>
          <a:p>
            <a:pPr algn="ctr"/>
            <a:r>
              <a:rPr lang="en-US" dirty="0" smtClean="0">
                <a:solidFill>
                  <a:schemeClr val="tx2">
                    <a:lumMod val="65000"/>
                    <a:lumOff val="35000"/>
                  </a:schemeClr>
                </a:solidFill>
                <a:latin typeface="Arial Black"/>
                <a:cs typeface="Arial Black"/>
              </a:rPr>
              <a:t>Concept Team:</a:t>
            </a:r>
          </a:p>
          <a:p>
            <a:pPr algn="ctr"/>
            <a:endParaRPr lang="en-US" dirty="0" smtClean="0">
              <a:solidFill>
                <a:schemeClr val="tx2">
                  <a:lumMod val="65000"/>
                  <a:lumOff val="35000"/>
                </a:schemeClr>
              </a:solidFill>
              <a:latin typeface="Arial Black"/>
              <a:cs typeface="Arial Black"/>
            </a:endParaRPr>
          </a:p>
          <a:p>
            <a:pPr algn="ctr"/>
            <a:r>
              <a:rPr lang="en-US" sz="1600" dirty="0">
                <a:solidFill>
                  <a:schemeClr val="tx2">
                    <a:lumMod val="65000"/>
                    <a:lumOff val="35000"/>
                  </a:schemeClr>
                </a:solidFill>
                <a:latin typeface="Arial Black"/>
                <a:cs typeface="Arial Black"/>
              </a:rPr>
              <a:t>NASA LaRC: </a:t>
            </a:r>
            <a:r>
              <a:rPr lang="en-US" sz="1600" dirty="0" smtClean="0">
                <a:solidFill>
                  <a:schemeClr val="tx2">
                    <a:lumMod val="65000"/>
                    <a:lumOff val="35000"/>
                  </a:schemeClr>
                </a:solidFill>
                <a:latin typeface="Arial Black"/>
                <a:cs typeface="Arial Black"/>
              </a:rPr>
              <a:t>R. Baize, J. </a:t>
            </a:r>
            <a:r>
              <a:rPr lang="en-US" sz="1600" dirty="0" err="1" smtClean="0">
                <a:solidFill>
                  <a:schemeClr val="tx2">
                    <a:lumMod val="65000"/>
                    <a:lumOff val="35000"/>
                  </a:schemeClr>
                </a:solidFill>
                <a:latin typeface="Arial Black"/>
                <a:cs typeface="Arial Black"/>
              </a:rPr>
              <a:t>Leckey</a:t>
            </a:r>
            <a:r>
              <a:rPr lang="en-US" sz="1600" dirty="0" smtClean="0">
                <a:solidFill>
                  <a:schemeClr val="tx2">
                    <a:lumMod val="65000"/>
                    <a:lumOff val="35000"/>
                  </a:schemeClr>
                </a:solidFill>
                <a:latin typeface="Arial Black"/>
                <a:cs typeface="Arial Black"/>
              </a:rPr>
              <a:t>, N. Miller, M. </a:t>
            </a:r>
            <a:r>
              <a:rPr lang="en-US" sz="1600" dirty="0" err="1" smtClean="0">
                <a:solidFill>
                  <a:schemeClr val="tx2">
                    <a:lumMod val="65000"/>
                    <a:lumOff val="35000"/>
                  </a:schemeClr>
                </a:solidFill>
                <a:latin typeface="Arial Black"/>
                <a:cs typeface="Arial Black"/>
              </a:rPr>
              <a:t>Vanek</a:t>
            </a:r>
            <a:r>
              <a:rPr lang="en-US" sz="1600" dirty="0" smtClean="0">
                <a:solidFill>
                  <a:schemeClr val="tx2">
                    <a:lumMod val="65000"/>
                    <a:lumOff val="35000"/>
                  </a:schemeClr>
                </a:solidFill>
                <a:latin typeface="Arial Black"/>
                <a:cs typeface="Arial Black"/>
              </a:rPr>
              <a:t> </a:t>
            </a:r>
          </a:p>
          <a:p>
            <a:pPr algn="ctr"/>
            <a:endParaRPr lang="en-US" sz="1600" dirty="0">
              <a:solidFill>
                <a:schemeClr val="tx2">
                  <a:lumMod val="65000"/>
                  <a:lumOff val="35000"/>
                </a:schemeClr>
              </a:solidFill>
              <a:latin typeface="Arial Black"/>
              <a:cs typeface="Arial Black"/>
            </a:endParaRPr>
          </a:p>
          <a:p>
            <a:pPr algn="ctr"/>
            <a:r>
              <a:rPr lang="en-US" sz="1600" dirty="0" smtClean="0">
                <a:solidFill>
                  <a:schemeClr val="tx2">
                    <a:lumMod val="65000"/>
                    <a:lumOff val="35000"/>
                  </a:schemeClr>
                </a:solidFill>
                <a:latin typeface="Arial Black"/>
                <a:cs typeface="Arial Black"/>
              </a:rPr>
              <a:t>NASA STMD: S. Horan</a:t>
            </a:r>
          </a:p>
          <a:p>
            <a:pPr algn="ctr"/>
            <a:r>
              <a:rPr lang="en-US" sz="1600" dirty="0" smtClean="0">
                <a:solidFill>
                  <a:schemeClr val="tx2">
                    <a:lumMod val="65000"/>
                    <a:lumOff val="35000"/>
                  </a:schemeClr>
                </a:solidFill>
                <a:latin typeface="Arial Black"/>
                <a:cs typeface="Arial Black"/>
              </a:rPr>
              <a:t> </a:t>
            </a:r>
          </a:p>
          <a:p>
            <a:pPr algn="ctr"/>
            <a:r>
              <a:rPr lang="en-US" sz="1600" dirty="0" smtClean="0">
                <a:solidFill>
                  <a:schemeClr val="tx2">
                    <a:lumMod val="65000"/>
                    <a:lumOff val="35000"/>
                  </a:schemeClr>
                </a:solidFill>
                <a:latin typeface="Arial Black"/>
                <a:cs typeface="Arial Black"/>
              </a:rPr>
              <a:t>NASA GSFC: K. </a:t>
            </a:r>
            <a:r>
              <a:rPr lang="en-US" sz="1600" dirty="0" err="1" smtClean="0">
                <a:solidFill>
                  <a:schemeClr val="tx2">
                    <a:lumMod val="65000"/>
                    <a:lumOff val="35000"/>
                  </a:schemeClr>
                </a:solidFill>
                <a:latin typeface="Arial Black"/>
                <a:cs typeface="Arial Black"/>
              </a:rPr>
              <a:t>Thome</a:t>
            </a:r>
            <a:r>
              <a:rPr lang="en-US" sz="1600" dirty="0" smtClean="0">
                <a:solidFill>
                  <a:schemeClr val="tx2">
                    <a:lumMod val="65000"/>
                    <a:lumOff val="35000"/>
                  </a:schemeClr>
                </a:solidFill>
                <a:latin typeface="Arial Black"/>
                <a:cs typeface="Arial Black"/>
              </a:rPr>
              <a:t> and J. </a:t>
            </a:r>
            <a:r>
              <a:rPr lang="en-US" sz="1600" dirty="0" err="1" smtClean="0">
                <a:solidFill>
                  <a:schemeClr val="tx2">
                    <a:lumMod val="65000"/>
                    <a:lumOff val="35000"/>
                  </a:schemeClr>
                </a:solidFill>
                <a:latin typeface="Arial Black"/>
                <a:cs typeface="Arial Black"/>
              </a:rPr>
              <a:t>McCorkel</a:t>
            </a:r>
            <a:endParaRPr lang="en-US" sz="1600" dirty="0">
              <a:solidFill>
                <a:schemeClr val="tx2">
                  <a:lumMod val="65000"/>
                  <a:lumOff val="35000"/>
                </a:schemeClr>
              </a:solidFill>
              <a:latin typeface="Arial Black"/>
              <a:cs typeface="Arial Black"/>
            </a:endParaRPr>
          </a:p>
          <a:p>
            <a:pPr algn="ctr"/>
            <a:endParaRPr lang="en-US" sz="1600" dirty="0">
              <a:solidFill>
                <a:schemeClr val="tx2">
                  <a:lumMod val="65000"/>
                  <a:lumOff val="35000"/>
                </a:schemeClr>
              </a:solidFill>
              <a:latin typeface="Arial Black"/>
              <a:cs typeface="Arial Black"/>
            </a:endParaRPr>
          </a:p>
          <a:p>
            <a:pPr algn="ctr"/>
            <a:r>
              <a:rPr lang="en-US" sz="1600" dirty="0">
                <a:solidFill>
                  <a:schemeClr val="tx2">
                    <a:lumMod val="65000"/>
                    <a:lumOff val="35000"/>
                  </a:schemeClr>
                </a:solidFill>
                <a:latin typeface="Arial Black"/>
                <a:cs typeface="Arial Black"/>
              </a:rPr>
              <a:t>NIST: K. </a:t>
            </a:r>
            <a:r>
              <a:rPr lang="en-US" sz="1600" dirty="0" err="1" smtClean="0">
                <a:solidFill>
                  <a:schemeClr val="tx2">
                    <a:lumMod val="65000"/>
                    <a:lumOff val="35000"/>
                  </a:schemeClr>
                </a:solidFill>
                <a:latin typeface="Arial Black"/>
                <a:cs typeface="Arial Black"/>
              </a:rPr>
              <a:t>Lykke</a:t>
            </a:r>
            <a:r>
              <a:rPr lang="en-US" sz="1600" dirty="0" smtClean="0">
                <a:solidFill>
                  <a:schemeClr val="tx2">
                    <a:lumMod val="65000"/>
                    <a:lumOff val="35000"/>
                  </a:schemeClr>
                </a:solidFill>
                <a:latin typeface="Arial Black"/>
                <a:cs typeface="Arial Black"/>
              </a:rPr>
              <a:t>, S</a:t>
            </a:r>
            <a:r>
              <a:rPr lang="en-US" sz="1600" dirty="0">
                <a:solidFill>
                  <a:schemeClr val="tx2">
                    <a:lumMod val="65000"/>
                    <a:lumOff val="35000"/>
                  </a:schemeClr>
                </a:solidFill>
                <a:latin typeface="Arial Black"/>
                <a:cs typeface="Arial Black"/>
              </a:rPr>
              <a:t>. </a:t>
            </a:r>
            <a:r>
              <a:rPr lang="en-US" sz="1600" dirty="0" smtClean="0">
                <a:solidFill>
                  <a:schemeClr val="tx2">
                    <a:lumMod val="65000"/>
                    <a:lumOff val="35000"/>
                  </a:schemeClr>
                </a:solidFill>
                <a:latin typeface="Arial Black"/>
                <a:cs typeface="Arial Black"/>
              </a:rPr>
              <a:t>Brown, J. Woodward</a:t>
            </a:r>
          </a:p>
          <a:p>
            <a:pPr algn="ctr"/>
            <a:endParaRPr lang="en-US" sz="1600" dirty="0">
              <a:solidFill>
                <a:schemeClr val="tx2">
                  <a:lumMod val="65000"/>
                  <a:lumOff val="35000"/>
                </a:schemeClr>
              </a:solidFill>
              <a:latin typeface="Arial Black"/>
              <a:cs typeface="Arial Black"/>
            </a:endParaRPr>
          </a:p>
          <a:p>
            <a:pPr algn="ctr"/>
            <a:r>
              <a:rPr lang="en-US" sz="1600" dirty="0">
                <a:solidFill>
                  <a:schemeClr val="tx2">
                    <a:lumMod val="65000"/>
                    <a:lumOff val="35000"/>
                  </a:schemeClr>
                </a:solidFill>
                <a:latin typeface="Arial Black"/>
                <a:cs typeface="Arial Black"/>
              </a:rPr>
              <a:t>USGS: T. </a:t>
            </a:r>
            <a:r>
              <a:rPr lang="en-US" sz="1600" smtClean="0">
                <a:solidFill>
                  <a:schemeClr val="tx2">
                    <a:lumMod val="65000"/>
                    <a:lumOff val="35000"/>
                  </a:schemeClr>
                </a:solidFill>
                <a:latin typeface="Arial Black"/>
                <a:cs typeface="Arial Black"/>
              </a:rPr>
              <a:t>Stone</a:t>
            </a:r>
            <a:endParaRPr lang="en-US" sz="1600" dirty="0">
              <a:solidFill>
                <a:schemeClr val="tx2">
                  <a:lumMod val="65000"/>
                  <a:lumOff val="35000"/>
                </a:schemeClr>
              </a:solidFill>
              <a:latin typeface="Arial Black"/>
              <a:cs typeface="Arial Black"/>
            </a:endParaRPr>
          </a:p>
        </p:txBody>
      </p:sp>
    </p:spTree>
    <p:extLst>
      <p:ext uri="{BB962C8B-B14F-4D97-AF65-F5344CB8AC3E}">
        <p14:creationId xmlns:p14="http://schemas.microsoft.com/office/powerpoint/2010/main" val="15207157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82133" y="5681133"/>
            <a:ext cx="184666" cy="369332"/>
          </a:xfrm>
          <a:prstGeom prst="rect">
            <a:avLst/>
          </a:prstGeom>
          <a:noFill/>
        </p:spPr>
        <p:txBody>
          <a:bodyPr wrap="none" rtlCol="0">
            <a:spAutoFit/>
          </a:bodyPr>
          <a:lstStyle/>
          <a:p>
            <a:endParaRPr lang="en-US" dirty="0"/>
          </a:p>
        </p:txBody>
      </p:sp>
      <p:pic>
        <p:nvPicPr>
          <p:cNvPr id="4" name="Picture 3" descr="solaris_fig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7" y="1591741"/>
            <a:ext cx="3979334" cy="3386667"/>
          </a:xfrm>
          <a:prstGeom prst="rect">
            <a:avLst/>
          </a:prstGeom>
        </p:spPr>
      </p:pic>
      <p:sp>
        <p:nvSpPr>
          <p:cNvPr id="6" name="TextBox 5"/>
          <p:cNvSpPr txBox="1"/>
          <p:nvPr/>
        </p:nvSpPr>
        <p:spPr>
          <a:xfrm>
            <a:off x="4858883" y="2898996"/>
            <a:ext cx="4160113" cy="1569660"/>
          </a:xfrm>
          <a:prstGeom prst="rect">
            <a:avLst/>
          </a:prstGeom>
          <a:noFill/>
        </p:spPr>
        <p:txBody>
          <a:bodyPr wrap="none" rtlCol="0">
            <a:spAutoFit/>
          </a:bodyPr>
          <a:lstStyle/>
          <a:p>
            <a:r>
              <a:rPr lang="en-US" sz="1200" dirty="0">
                <a:latin typeface="Arial Rounded MT Bold"/>
                <a:cs typeface="Arial Rounded MT Bold"/>
              </a:rPr>
              <a:t>Ensuring SI-traceability and adequate accuracy </a:t>
            </a:r>
            <a:endParaRPr lang="en-US" sz="1200" dirty="0" smtClean="0">
              <a:latin typeface="Arial Rounded MT Bold"/>
              <a:cs typeface="Arial Rounded MT Bold"/>
            </a:endParaRPr>
          </a:p>
          <a:p>
            <a:r>
              <a:rPr lang="en-US" sz="1200" dirty="0">
                <a:latin typeface="Arial Rounded MT Bold"/>
                <a:cs typeface="Arial Rounded MT Bold"/>
              </a:rPr>
              <a:t>r</a:t>
            </a:r>
            <a:r>
              <a:rPr lang="en-US" sz="1200" dirty="0" smtClean="0">
                <a:latin typeface="Arial Rounded MT Bold"/>
                <a:cs typeface="Arial Rounded MT Bold"/>
              </a:rPr>
              <a:t>equires evaluation </a:t>
            </a:r>
            <a:r>
              <a:rPr lang="en-US" sz="1200" dirty="0">
                <a:latin typeface="Arial Rounded MT Bold"/>
                <a:cs typeface="Arial Rounded MT Bold"/>
              </a:rPr>
              <a:t>of sensor performance on-orbit </a:t>
            </a:r>
            <a:endParaRPr lang="en-US" sz="1200" dirty="0" smtClean="0">
              <a:latin typeface="Arial Rounded MT Bold"/>
              <a:cs typeface="Arial Rounded MT Bold"/>
            </a:endParaRPr>
          </a:p>
          <a:p>
            <a:r>
              <a:rPr lang="en-US" sz="1200" dirty="0" smtClean="0">
                <a:latin typeface="Arial Rounded MT Bold"/>
                <a:cs typeface="Arial Rounded MT Bold"/>
              </a:rPr>
              <a:t>and </a:t>
            </a:r>
            <a:r>
              <a:rPr lang="en-US" sz="1200" dirty="0">
                <a:latin typeface="Arial Rounded MT Bold"/>
                <a:cs typeface="Arial Rounded MT Bold"/>
              </a:rPr>
              <a:t>a traceable </a:t>
            </a:r>
            <a:r>
              <a:rPr lang="en-US" sz="1200" dirty="0" smtClean="0">
                <a:latin typeface="Arial Rounded MT Bold"/>
                <a:cs typeface="Arial Rounded MT Bold"/>
              </a:rPr>
              <a:t>error </a:t>
            </a:r>
            <a:r>
              <a:rPr lang="en-US" sz="1200" dirty="0">
                <a:latin typeface="Arial Rounded MT Bold"/>
                <a:cs typeface="Arial Rounded MT Bold"/>
              </a:rPr>
              <a:t>budget. The basis of the </a:t>
            </a:r>
            <a:r>
              <a:rPr lang="en-US" sz="1200" dirty="0" smtClean="0">
                <a:latin typeface="Arial Rounded MT Bold"/>
                <a:cs typeface="Arial Rounded MT Bold"/>
              </a:rPr>
              <a:t>sensor </a:t>
            </a:r>
          </a:p>
          <a:p>
            <a:r>
              <a:rPr lang="en-US" sz="1200" dirty="0" smtClean="0">
                <a:latin typeface="Arial Rounded MT Bold"/>
                <a:cs typeface="Arial Rounded MT Bold"/>
              </a:rPr>
              <a:t>traceability </a:t>
            </a:r>
            <a:r>
              <a:rPr lang="en-US" sz="1200" dirty="0">
                <a:latin typeface="Arial Rounded MT Bold"/>
                <a:cs typeface="Arial Rounded MT Bold"/>
              </a:rPr>
              <a:t>is via </a:t>
            </a:r>
            <a:r>
              <a:rPr lang="en-US" sz="1200" dirty="0" smtClean="0">
                <a:latin typeface="Arial Rounded MT Bold"/>
                <a:cs typeface="Arial Rounded MT Bold"/>
              </a:rPr>
              <a:t>a </a:t>
            </a:r>
            <a:r>
              <a:rPr lang="en-US" sz="1200" dirty="0">
                <a:latin typeface="Arial Rounded MT Bold"/>
                <a:cs typeface="Arial Rounded MT Bold"/>
              </a:rPr>
              <a:t>high- fidelity sensor model </a:t>
            </a:r>
            <a:endParaRPr lang="en-US" sz="1200" dirty="0" smtClean="0">
              <a:latin typeface="Arial Rounded MT Bold"/>
              <a:cs typeface="Arial Rounded MT Bold"/>
            </a:endParaRPr>
          </a:p>
          <a:p>
            <a:r>
              <a:rPr lang="en-US" sz="1200" dirty="0" smtClean="0">
                <a:latin typeface="Arial Rounded MT Bold"/>
                <a:cs typeface="Arial Rounded MT Bold"/>
              </a:rPr>
              <a:t>developed </a:t>
            </a:r>
            <a:r>
              <a:rPr lang="en-US" sz="1200" dirty="0">
                <a:latin typeface="Arial Rounded MT Bold"/>
                <a:cs typeface="Arial Rounded MT Bold"/>
              </a:rPr>
              <a:t>from prelaunch </a:t>
            </a:r>
            <a:r>
              <a:rPr lang="en-US" sz="1200" dirty="0" smtClean="0">
                <a:latin typeface="Arial Rounded MT Bold"/>
                <a:cs typeface="Arial Rounded MT Bold"/>
              </a:rPr>
              <a:t>characterization </a:t>
            </a:r>
            <a:r>
              <a:rPr lang="en-US" sz="1200" dirty="0">
                <a:latin typeface="Arial Rounded MT Bold"/>
                <a:cs typeface="Arial Rounded MT Bold"/>
              </a:rPr>
              <a:t>data </a:t>
            </a:r>
            <a:endParaRPr lang="en-US" sz="1200" dirty="0" smtClean="0">
              <a:latin typeface="Arial Rounded MT Bold"/>
              <a:cs typeface="Arial Rounded MT Bold"/>
            </a:endParaRPr>
          </a:p>
          <a:p>
            <a:r>
              <a:rPr lang="en-US" sz="1200" dirty="0" smtClean="0">
                <a:latin typeface="Arial Rounded MT Bold"/>
                <a:cs typeface="Arial Rounded MT Bold"/>
              </a:rPr>
              <a:t>coupled </a:t>
            </a:r>
            <a:r>
              <a:rPr lang="en-US" sz="1200" dirty="0">
                <a:latin typeface="Arial Rounded MT Bold"/>
                <a:cs typeface="Arial Rounded MT Bold"/>
              </a:rPr>
              <a:t>with on-orbit absolute solar </a:t>
            </a:r>
            <a:r>
              <a:rPr lang="en-US" sz="1200" dirty="0" smtClean="0">
                <a:latin typeface="Arial Rounded MT Bold"/>
                <a:cs typeface="Arial Rounded MT Bold"/>
              </a:rPr>
              <a:t>irradiance </a:t>
            </a:r>
          </a:p>
          <a:p>
            <a:r>
              <a:rPr lang="en-US" sz="1200" dirty="0" smtClean="0">
                <a:latin typeface="Arial Rounded MT Bold"/>
                <a:cs typeface="Arial Rounded MT Bold"/>
              </a:rPr>
              <a:t>measurements </a:t>
            </a:r>
            <a:r>
              <a:rPr lang="en-US" sz="1200" dirty="0">
                <a:latin typeface="Arial Rounded MT Bold"/>
                <a:cs typeface="Arial Rounded MT Bold"/>
              </a:rPr>
              <a:t>to show the sensor did not </a:t>
            </a:r>
            <a:r>
              <a:rPr lang="en-US" sz="1200" dirty="0" smtClean="0">
                <a:latin typeface="Arial Rounded MT Bold"/>
                <a:cs typeface="Arial Rounded MT Bold"/>
              </a:rPr>
              <a:t>change</a:t>
            </a:r>
          </a:p>
          <a:p>
            <a:r>
              <a:rPr lang="en-US" sz="1200" dirty="0" smtClean="0">
                <a:latin typeface="Arial Rounded MT Bold"/>
                <a:cs typeface="Arial Rounded MT Bold"/>
              </a:rPr>
              <a:t>going </a:t>
            </a:r>
            <a:r>
              <a:rPr lang="en-US" sz="1200" dirty="0">
                <a:latin typeface="Arial Rounded MT Bold"/>
                <a:cs typeface="Arial Rounded MT Bold"/>
              </a:rPr>
              <a:t>to orbit. </a:t>
            </a:r>
          </a:p>
        </p:txBody>
      </p:sp>
      <p:sp>
        <p:nvSpPr>
          <p:cNvPr id="10" name="TextBox 9"/>
          <p:cNvSpPr txBox="1"/>
          <p:nvPr/>
        </p:nvSpPr>
        <p:spPr>
          <a:xfrm>
            <a:off x="601134" y="5181605"/>
            <a:ext cx="7950200" cy="1200329"/>
          </a:xfrm>
          <a:prstGeom prst="rect">
            <a:avLst/>
          </a:prstGeom>
          <a:noFill/>
        </p:spPr>
        <p:txBody>
          <a:bodyPr wrap="square" rtlCol="0">
            <a:spAutoFit/>
          </a:bodyPr>
          <a:lstStyle/>
          <a:p>
            <a:r>
              <a:rPr lang="en-US" sz="1200" dirty="0">
                <a:latin typeface="Arial Rounded MT Bold"/>
                <a:cs typeface="Arial Rounded MT Bold"/>
              </a:rPr>
              <a:t>Disagreement between reported solar irradiance and predicted values mean that the sensor model requires modification. </a:t>
            </a:r>
            <a:r>
              <a:rPr lang="en-US" sz="1200" dirty="0" smtClean="0">
                <a:latin typeface="Arial Rounded MT Bold"/>
                <a:cs typeface="Arial Rounded MT Bold"/>
              </a:rPr>
              <a:t>Stellar views </a:t>
            </a:r>
            <a:r>
              <a:rPr lang="en-US" sz="1200" dirty="0">
                <a:latin typeface="Arial Rounded MT Bold"/>
                <a:cs typeface="Arial Rounded MT Bold"/>
              </a:rPr>
              <a:t>provide information regarding the optical quality of the sensor. Temporal changes in the sensor are </a:t>
            </a:r>
            <a:r>
              <a:rPr lang="en-US" sz="1200" dirty="0" smtClean="0">
                <a:latin typeface="Arial Rounded MT Bold"/>
                <a:cs typeface="Arial Rounded MT Bold"/>
              </a:rPr>
              <a:t>evaluated </a:t>
            </a:r>
            <a:r>
              <a:rPr lang="en-US" sz="1200" dirty="0">
                <a:latin typeface="Arial Rounded MT Bold"/>
                <a:cs typeface="Arial Rounded MT Bold"/>
              </a:rPr>
              <a:t>using these techniques as well. The sensor model can </a:t>
            </a:r>
            <a:endParaRPr lang="en-US" sz="1200" dirty="0" smtClean="0">
              <a:latin typeface="Arial Rounded MT Bold"/>
              <a:cs typeface="Arial Rounded MT Bold"/>
            </a:endParaRPr>
          </a:p>
          <a:p>
            <a:r>
              <a:rPr lang="en-US" sz="1200" dirty="0" smtClean="0">
                <a:latin typeface="Arial Rounded MT Bold"/>
                <a:cs typeface="Arial Rounded MT Bold"/>
              </a:rPr>
              <a:t>be </a:t>
            </a:r>
            <a:r>
              <a:rPr lang="en-US" sz="1200" dirty="0">
                <a:latin typeface="Arial Rounded MT Bold"/>
                <a:cs typeface="Arial Rounded MT Bold"/>
              </a:rPr>
              <a:t>thought of as the numerical abstraction of the physical </a:t>
            </a:r>
            <a:r>
              <a:rPr lang="en-US" sz="1200" dirty="0" smtClean="0">
                <a:latin typeface="Arial Rounded MT Bold"/>
                <a:cs typeface="Arial Rounded MT Bold"/>
              </a:rPr>
              <a:t>instrument</a:t>
            </a:r>
            <a:r>
              <a:rPr lang="en-US" sz="1200" dirty="0">
                <a:latin typeface="Arial Rounded MT Bold"/>
                <a:cs typeface="Arial Rounded MT Bold"/>
              </a:rPr>
              <a:t>, encapsulating knowledge of </a:t>
            </a:r>
            <a:endParaRPr lang="en-US" sz="1200" dirty="0" smtClean="0">
              <a:latin typeface="Arial Rounded MT Bold"/>
              <a:cs typeface="Arial Rounded MT Bold"/>
            </a:endParaRPr>
          </a:p>
          <a:p>
            <a:r>
              <a:rPr lang="en-US" sz="1200" dirty="0" smtClean="0">
                <a:latin typeface="Arial Rounded MT Bold"/>
                <a:cs typeface="Arial Rounded MT Bold"/>
              </a:rPr>
              <a:t>both </a:t>
            </a:r>
            <a:r>
              <a:rPr lang="en-US" sz="1200" dirty="0">
                <a:latin typeface="Arial Rounded MT Bold"/>
                <a:cs typeface="Arial Rounded MT Bold"/>
              </a:rPr>
              <a:t>optical physics and empirical results gained from laboratory analysis. </a:t>
            </a:r>
            <a:r>
              <a:rPr lang="en-US" sz="1200" dirty="0" smtClean="0">
                <a:latin typeface="Arial Rounded MT Bold"/>
                <a:cs typeface="Arial Rounded MT Bold"/>
              </a:rPr>
              <a:t>Disparities </a:t>
            </a:r>
            <a:r>
              <a:rPr lang="en-US" sz="1200" dirty="0">
                <a:latin typeface="Arial Rounded MT Bold"/>
                <a:cs typeface="Arial Rounded MT Bold"/>
              </a:rPr>
              <a:t>between laboratory results and model predictions guide model improvements. </a:t>
            </a:r>
          </a:p>
        </p:txBody>
      </p:sp>
      <p:sp>
        <p:nvSpPr>
          <p:cNvPr id="12" name="TextBox 11"/>
          <p:cNvSpPr txBox="1"/>
          <p:nvPr/>
        </p:nvSpPr>
        <p:spPr>
          <a:xfrm>
            <a:off x="4855895" y="2180747"/>
            <a:ext cx="3733307" cy="492443"/>
          </a:xfrm>
          <a:prstGeom prst="rect">
            <a:avLst/>
          </a:prstGeom>
          <a:noFill/>
        </p:spPr>
        <p:txBody>
          <a:bodyPr wrap="none" rtlCol="0">
            <a:spAutoFit/>
          </a:bodyPr>
          <a:lstStyle/>
          <a:p>
            <a:r>
              <a:rPr lang="en-US" sz="1300" dirty="0" smtClean="0">
                <a:solidFill>
                  <a:srgbClr val="008000"/>
                </a:solidFill>
                <a:latin typeface="Arial Rounded MT Bold"/>
                <a:cs typeface="Arial Rounded MT Bold"/>
              </a:rPr>
              <a:t>CLARREO RS Calibration Approach:</a:t>
            </a:r>
          </a:p>
          <a:p>
            <a:r>
              <a:rPr lang="en-US" sz="1300" dirty="0" smtClean="0">
                <a:solidFill>
                  <a:srgbClr val="008000"/>
                </a:solidFill>
                <a:latin typeface="Arial Rounded MT Bold"/>
                <a:cs typeface="Arial Rounded MT Bold"/>
              </a:rPr>
              <a:t>From CLARREO SDT Report, October 2014.</a:t>
            </a:r>
            <a:endParaRPr lang="en-US" sz="1300" dirty="0">
              <a:solidFill>
                <a:srgbClr val="008000"/>
              </a:solidFill>
              <a:latin typeface="Arial Rounded MT Bold"/>
              <a:cs typeface="Arial Rounded MT Bold"/>
            </a:endParaRPr>
          </a:p>
        </p:txBody>
      </p:sp>
      <p:sp>
        <p:nvSpPr>
          <p:cNvPr id="11" name="TextBox 10"/>
          <p:cNvSpPr txBox="1"/>
          <p:nvPr/>
        </p:nvSpPr>
        <p:spPr>
          <a:xfrm>
            <a:off x="3841881" y="1373323"/>
            <a:ext cx="4674126" cy="523220"/>
          </a:xfrm>
          <a:prstGeom prst="rect">
            <a:avLst/>
          </a:prstGeom>
          <a:noFill/>
        </p:spPr>
        <p:txBody>
          <a:bodyPr wrap="none" rtlCol="0">
            <a:spAutoFit/>
          </a:bodyPr>
          <a:lstStyle/>
          <a:p>
            <a:r>
              <a:rPr lang="en-US" sz="1400" dirty="0" smtClean="0">
                <a:solidFill>
                  <a:srgbClr val="008000"/>
                </a:solidFill>
                <a:latin typeface="Arial Rounded MT Bold"/>
                <a:cs typeface="Arial Rounded MT Bold"/>
              </a:rPr>
              <a:t>Leverage CLARREO RS calibration approach: </a:t>
            </a:r>
          </a:p>
          <a:p>
            <a:r>
              <a:rPr lang="en-US" sz="1400" dirty="0" smtClean="0">
                <a:solidFill>
                  <a:srgbClr val="008000"/>
                </a:solidFill>
                <a:latin typeface="Arial Rounded MT Bold"/>
                <a:cs typeface="Arial Rounded MT Bold"/>
              </a:rPr>
              <a:t>SOLARIS Calibration Demonstration System (GSFC)</a:t>
            </a:r>
            <a:endParaRPr lang="en-US" sz="1400" dirty="0">
              <a:solidFill>
                <a:srgbClr val="008000"/>
              </a:solidFill>
              <a:latin typeface="Arial Rounded MT Bold"/>
              <a:cs typeface="Arial Rounded MT Bold"/>
            </a:endParaRPr>
          </a:p>
        </p:txBody>
      </p:sp>
      <p:sp>
        <p:nvSpPr>
          <p:cNvPr id="14" name="TextBox 13"/>
          <p:cNvSpPr txBox="1"/>
          <p:nvPr/>
        </p:nvSpPr>
        <p:spPr>
          <a:xfrm>
            <a:off x="589073" y="506956"/>
            <a:ext cx="4567125" cy="707886"/>
          </a:xfrm>
          <a:prstGeom prst="rect">
            <a:avLst/>
          </a:prstGeom>
          <a:noFill/>
        </p:spPr>
        <p:txBody>
          <a:bodyPr wrap="none" rtlCol="0">
            <a:spAutoFit/>
          </a:bodyPr>
          <a:lstStyle/>
          <a:p>
            <a:r>
              <a:rPr lang="en-US" sz="2000" dirty="0" smtClean="0">
                <a:solidFill>
                  <a:srgbClr val="B43F52"/>
                </a:solidFill>
                <a:latin typeface="Arial Black"/>
                <a:cs typeface="Arial Black"/>
              </a:rPr>
              <a:t>ARCSTONE Mission: </a:t>
            </a:r>
          </a:p>
          <a:p>
            <a:r>
              <a:rPr lang="en-US" sz="2000" dirty="0" smtClean="0">
                <a:solidFill>
                  <a:srgbClr val="B43F52"/>
                </a:solidFill>
                <a:latin typeface="Arial Black"/>
                <a:cs typeface="Arial Black"/>
              </a:rPr>
              <a:t>Instrument Calibration on-Orbit</a:t>
            </a:r>
          </a:p>
        </p:txBody>
      </p:sp>
    </p:spTree>
    <p:extLst>
      <p:ext uri="{BB962C8B-B14F-4D97-AF65-F5344CB8AC3E}">
        <p14:creationId xmlns:p14="http://schemas.microsoft.com/office/powerpoint/2010/main" val="880551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9073" y="506956"/>
            <a:ext cx="3595931" cy="707886"/>
          </a:xfrm>
          <a:prstGeom prst="rect">
            <a:avLst/>
          </a:prstGeom>
          <a:noFill/>
        </p:spPr>
        <p:txBody>
          <a:bodyPr wrap="none" rtlCol="0">
            <a:spAutoFit/>
          </a:bodyPr>
          <a:lstStyle/>
          <a:p>
            <a:r>
              <a:rPr lang="en-US" sz="2000" dirty="0" smtClean="0">
                <a:solidFill>
                  <a:srgbClr val="B43F52"/>
                </a:solidFill>
                <a:latin typeface="Arial Black"/>
                <a:cs typeface="Arial Black"/>
              </a:rPr>
              <a:t>ARCSTONE Mission: </a:t>
            </a:r>
          </a:p>
          <a:p>
            <a:r>
              <a:rPr lang="en-US" sz="2000" dirty="0" smtClean="0">
                <a:solidFill>
                  <a:srgbClr val="B43F52"/>
                </a:solidFill>
                <a:latin typeface="Arial Black"/>
                <a:cs typeface="Arial Black"/>
              </a:rPr>
              <a:t>Project Success Criteria</a:t>
            </a:r>
          </a:p>
        </p:txBody>
      </p:sp>
      <p:graphicFrame>
        <p:nvGraphicFramePr>
          <p:cNvPr id="4" name="Table 3"/>
          <p:cNvGraphicFramePr>
            <a:graphicFrameLocks noGrp="1"/>
          </p:cNvGraphicFramePr>
          <p:nvPr>
            <p:extLst>
              <p:ext uri="{D42A27DB-BD31-4B8C-83A1-F6EECF244321}">
                <p14:modId xmlns:p14="http://schemas.microsoft.com/office/powerpoint/2010/main" val="122202547"/>
              </p:ext>
            </p:extLst>
          </p:nvPr>
        </p:nvGraphicFramePr>
        <p:xfrm>
          <a:off x="643469" y="1684864"/>
          <a:ext cx="7992532" cy="3053080"/>
        </p:xfrm>
        <a:graphic>
          <a:graphicData uri="http://schemas.openxmlformats.org/drawingml/2006/table">
            <a:tbl>
              <a:tblPr firstRow="1" bandRow="1">
                <a:tableStyleId>{5C22544A-7EE6-4342-B048-85BDC9FD1C3A}</a:tableStyleId>
              </a:tblPr>
              <a:tblGrid>
                <a:gridCol w="1998133"/>
                <a:gridCol w="1998133"/>
                <a:gridCol w="1998133"/>
                <a:gridCol w="1998133"/>
              </a:tblGrid>
              <a:tr h="370840">
                <a:tc>
                  <a:txBody>
                    <a:bodyPr/>
                    <a:lstStyle/>
                    <a:p>
                      <a:r>
                        <a:rPr lang="en-US" sz="1200" b="0" dirty="0" smtClean="0">
                          <a:solidFill>
                            <a:srgbClr val="000000"/>
                          </a:solidFill>
                          <a:latin typeface="Arial Rounded MT Bold"/>
                          <a:cs typeface="Arial Rounded MT Bold"/>
                        </a:rPr>
                        <a:t>Key Performance Parameters (KPP)</a:t>
                      </a:r>
                      <a:endParaRPr lang="en-US" sz="1200" b="0" dirty="0">
                        <a:solidFill>
                          <a:srgbClr val="000000"/>
                        </a:solidFill>
                        <a:latin typeface="Arial Rounded MT Bold"/>
                        <a:cs typeface="Arial Rounded MT Bold"/>
                      </a:endParaRPr>
                    </a:p>
                  </a:txBody>
                  <a:tcPr/>
                </a:tc>
                <a:tc>
                  <a:txBody>
                    <a:bodyPr/>
                    <a:lstStyle/>
                    <a:p>
                      <a:r>
                        <a:rPr lang="en-US" sz="1200" b="0" dirty="0" smtClean="0">
                          <a:solidFill>
                            <a:srgbClr val="000000"/>
                          </a:solidFill>
                          <a:latin typeface="Arial Rounded MT Bold"/>
                          <a:cs typeface="Arial Rounded MT Bold"/>
                        </a:rPr>
                        <a:t>State of the Art (SOA)</a:t>
                      </a:r>
                      <a:endParaRPr lang="en-US" sz="1200" b="0" dirty="0">
                        <a:solidFill>
                          <a:srgbClr val="000000"/>
                        </a:solidFill>
                        <a:latin typeface="Arial Rounded MT Bold"/>
                        <a:cs typeface="Arial Rounded MT Bold"/>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00FF"/>
                          </a:solidFill>
                          <a:latin typeface="Arial Rounded MT Bold"/>
                          <a:cs typeface="Arial Rounded MT Bold"/>
                        </a:rPr>
                        <a:t>Threshold</a:t>
                      </a:r>
                      <a:r>
                        <a:rPr lang="en-US" sz="1200" b="0" baseline="0" dirty="0" smtClean="0">
                          <a:solidFill>
                            <a:srgbClr val="0000FF"/>
                          </a:solidFill>
                          <a:latin typeface="Arial Rounded MT Bold"/>
                          <a:cs typeface="Arial Rounded MT Bold"/>
                        </a:rPr>
                        <a:t> Value</a:t>
                      </a:r>
                      <a:endParaRPr lang="en-US" sz="1200" b="0" dirty="0" smtClean="0">
                        <a:solidFill>
                          <a:srgbClr val="0000FF"/>
                        </a:solidFill>
                        <a:latin typeface="Arial Rounded MT Bold"/>
                        <a:cs typeface="Arial Rounded MT Bold"/>
                      </a:endParaRPr>
                    </a:p>
                    <a:p>
                      <a:endParaRPr lang="en-US" sz="1000" b="0" dirty="0">
                        <a:solidFill>
                          <a:srgbClr val="0000FF"/>
                        </a:solidFill>
                        <a:latin typeface="Arial Rounded MT Bold"/>
                        <a:cs typeface="Arial Rounded MT Bold"/>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8000"/>
                          </a:solidFill>
                          <a:latin typeface="Arial Rounded MT Bold"/>
                          <a:cs typeface="Arial Rounded MT Bold"/>
                        </a:rPr>
                        <a:t>Goal</a:t>
                      </a:r>
                      <a:r>
                        <a:rPr lang="en-US" sz="1200" b="0" baseline="0" dirty="0" smtClean="0">
                          <a:solidFill>
                            <a:srgbClr val="008000"/>
                          </a:solidFill>
                          <a:latin typeface="Arial Rounded MT Bold"/>
                          <a:cs typeface="Arial Rounded MT Bold"/>
                        </a:rPr>
                        <a:t> Value</a:t>
                      </a:r>
                      <a:endParaRPr lang="en-US" sz="1200" b="0" dirty="0" smtClean="0">
                        <a:solidFill>
                          <a:srgbClr val="008000"/>
                        </a:solidFill>
                        <a:latin typeface="Arial Rounded MT Bold"/>
                        <a:cs typeface="Arial Rounded MT Bold"/>
                      </a:endParaRPr>
                    </a:p>
                    <a:p>
                      <a:endParaRPr lang="en-US" sz="1000" b="0" dirty="0">
                        <a:latin typeface="Arial Rounded MT Bold"/>
                        <a:cs typeface="Arial Rounded MT Bold"/>
                      </a:endParaRPr>
                    </a:p>
                  </a:txBody>
                  <a:tcPr/>
                </a:tc>
              </a:tr>
              <a:tr h="370840">
                <a:tc>
                  <a:txBody>
                    <a:bodyPr/>
                    <a:lstStyle/>
                    <a:p>
                      <a:r>
                        <a:rPr lang="en-US" sz="1200" b="0" dirty="0" smtClean="0">
                          <a:solidFill>
                            <a:srgbClr val="000000"/>
                          </a:solidFill>
                          <a:latin typeface="Arial Rounded MT Bold"/>
                          <a:cs typeface="Arial Rounded MT Bold"/>
                        </a:rPr>
                        <a:t>Accuracy</a:t>
                      </a:r>
                      <a:endParaRPr lang="en-US" sz="1200" b="0" dirty="0">
                        <a:solidFill>
                          <a:srgbClr val="000000"/>
                        </a:solidFill>
                        <a:latin typeface="Arial Rounded MT Bold"/>
                        <a:cs typeface="Arial Rounded MT Bold"/>
                      </a:endParaRPr>
                    </a:p>
                  </a:txBody>
                  <a:tcPr/>
                </a:tc>
                <a:tc>
                  <a:txBody>
                    <a:bodyPr/>
                    <a:lstStyle/>
                    <a:p>
                      <a:r>
                        <a:rPr lang="en-US" sz="1200" b="0" dirty="0" smtClean="0">
                          <a:solidFill>
                            <a:srgbClr val="000000"/>
                          </a:solidFill>
                          <a:latin typeface="Arial Rounded MT Bold"/>
                          <a:cs typeface="Arial Rounded MT Bold"/>
                        </a:rPr>
                        <a:t>3</a:t>
                      </a:r>
                      <a:r>
                        <a:rPr lang="en-US" sz="1200" b="0" baseline="0" dirty="0" smtClean="0">
                          <a:solidFill>
                            <a:srgbClr val="000000"/>
                          </a:solidFill>
                          <a:latin typeface="Arial Rounded MT Bold"/>
                          <a:cs typeface="Arial Rounded MT Bold"/>
                        </a:rPr>
                        <a:t>% (k=1)</a:t>
                      </a:r>
                      <a:endParaRPr lang="en-US" sz="1200" b="0" dirty="0">
                        <a:solidFill>
                          <a:srgbClr val="000000"/>
                        </a:solidFill>
                        <a:latin typeface="Arial Rounded MT Bold"/>
                        <a:cs typeface="Arial Rounded MT Bold"/>
                      </a:endParaRPr>
                    </a:p>
                  </a:txBody>
                  <a:tcPr/>
                </a:tc>
                <a:tc>
                  <a:txBody>
                    <a:bodyPr/>
                    <a:lstStyle/>
                    <a:p>
                      <a:r>
                        <a:rPr lang="en-US" sz="1200" b="0" dirty="0" smtClean="0">
                          <a:latin typeface="Arial Rounded MT Bold"/>
                          <a:cs typeface="Arial Rounded MT Bold"/>
                        </a:rPr>
                        <a:t>1.5% (k=1)</a:t>
                      </a:r>
                      <a:endParaRPr lang="en-US" sz="1200" b="0" dirty="0">
                        <a:latin typeface="Arial Rounded MT Bold"/>
                        <a:cs typeface="Arial Rounded MT Bold"/>
                      </a:endParaRPr>
                    </a:p>
                  </a:txBody>
                  <a:tcPr/>
                </a:tc>
                <a:tc>
                  <a:txBody>
                    <a:bodyPr/>
                    <a:lstStyle/>
                    <a:p>
                      <a:r>
                        <a:rPr lang="en-US" sz="1200" b="0" dirty="0" smtClean="0">
                          <a:latin typeface="Arial Rounded MT Bold"/>
                          <a:cs typeface="Arial Rounded MT Bold"/>
                        </a:rPr>
                        <a:t>0.5% (k=1)</a:t>
                      </a:r>
                      <a:endParaRPr lang="en-US" sz="1200" b="0" dirty="0">
                        <a:latin typeface="Arial Rounded MT Bold"/>
                        <a:cs typeface="Arial Rounded MT Bold"/>
                      </a:endParaRPr>
                    </a:p>
                  </a:txBody>
                  <a:tcPr/>
                </a:tc>
              </a:tr>
              <a:tr h="370840">
                <a:tc>
                  <a:txBody>
                    <a:bodyPr/>
                    <a:lstStyle/>
                    <a:p>
                      <a:r>
                        <a:rPr lang="en-US" sz="1200" b="0" dirty="0" smtClean="0">
                          <a:solidFill>
                            <a:srgbClr val="000000"/>
                          </a:solidFill>
                          <a:latin typeface="Arial Rounded MT Bold"/>
                          <a:cs typeface="Arial Rounded MT Bold"/>
                        </a:rPr>
                        <a:t>Stability</a:t>
                      </a:r>
                      <a:endParaRPr lang="en-US" sz="1200" b="0" dirty="0">
                        <a:solidFill>
                          <a:srgbClr val="000000"/>
                        </a:solidFill>
                        <a:latin typeface="Arial Rounded MT Bold"/>
                        <a:cs typeface="Arial Rounded MT Bold"/>
                      </a:endParaRPr>
                    </a:p>
                  </a:txBody>
                  <a:tcPr/>
                </a:tc>
                <a:tc>
                  <a:txBody>
                    <a:bodyPr/>
                    <a:lstStyle/>
                    <a:p>
                      <a:r>
                        <a:rPr lang="en-US" sz="1200" b="0" dirty="0" smtClean="0">
                          <a:solidFill>
                            <a:srgbClr val="000000"/>
                          </a:solidFill>
                          <a:latin typeface="Arial Rounded MT Bold"/>
                          <a:cs typeface="Arial Rounded MT Bold"/>
                        </a:rPr>
                        <a:t>0.13% (k=1) per decade</a:t>
                      </a:r>
                      <a:endParaRPr lang="en-US" sz="1200" b="0" dirty="0">
                        <a:solidFill>
                          <a:srgbClr val="000000"/>
                        </a:solidFill>
                        <a:latin typeface="Arial Rounded MT Bold"/>
                        <a:cs typeface="Arial Rounded MT Bold"/>
                      </a:endParaRPr>
                    </a:p>
                  </a:txBody>
                  <a:tcPr/>
                </a:tc>
                <a:tc>
                  <a:txBody>
                    <a:bodyPr/>
                    <a:lstStyle/>
                    <a:p>
                      <a:r>
                        <a:rPr lang="en-US" sz="1200" b="0" dirty="0" smtClean="0">
                          <a:latin typeface="Arial Rounded MT Bold"/>
                          <a:cs typeface="Arial Rounded MT Bold"/>
                        </a:rPr>
                        <a:t>0.1% (k=1) per decade</a:t>
                      </a:r>
                      <a:endParaRPr lang="en-US" sz="1200" b="0" dirty="0">
                        <a:latin typeface="Arial Rounded MT Bold"/>
                        <a:cs typeface="Arial Rounded MT Bold"/>
                      </a:endParaRPr>
                    </a:p>
                  </a:txBody>
                  <a:tcPr/>
                </a:tc>
                <a:tc>
                  <a:txBody>
                    <a:bodyPr/>
                    <a:lstStyle/>
                    <a:p>
                      <a:r>
                        <a:rPr lang="en-US" sz="1200" b="0" dirty="0" smtClean="0">
                          <a:latin typeface="Arial Rounded MT Bold"/>
                          <a:cs typeface="Arial Rounded MT Bold"/>
                        </a:rPr>
                        <a:t>0.1% (k=1) per decade</a:t>
                      </a:r>
                      <a:endParaRPr lang="en-US" sz="1200" b="0" dirty="0">
                        <a:latin typeface="Arial Rounded MT Bold"/>
                        <a:cs typeface="Arial Rounded MT Bold"/>
                      </a:endParaRPr>
                    </a:p>
                  </a:txBody>
                  <a:tcPr/>
                </a:tc>
              </a:tr>
              <a:tr h="370840">
                <a:tc>
                  <a:txBody>
                    <a:bodyPr/>
                    <a:lstStyle/>
                    <a:p>
                      <a:r>
                        <a:rPr lang="en-US" sz="1200" b="0" dirty="0" smtClean="0">
                          <a:solidFill>
                            <a:srgbClr val="000000"/>
                          </a:solidFill>
                          <a:latin typeface="Arial Rounded MT Bold"/>
                          <a:cs typeface="Arial Rounded MT Bold"/>
                        </a:rPr>
                        <a:t>Orbit</a:t>
                      </a:r>
                      <a:endParaRPr lang="en-US" sz="1200" b="0" dirty="0">
                        <a:solidFill>
                          <a:srgbClr val="000000"/>
                        </a:solidFill>
                        <a:latin typeface="Arial Rounded MT Bold"/>
                        <a:cs typeface="Arial Rounded MT Bold"/>
                      </a:endParaRPr>
                    </a:p>
                  </a:txBody>
                  <a:tcPr/>
                </a:tc>
                <a:tc>
                  <a:txBody>
                    <a:bodyPr/>
                    <a:lstStyle/>
                    <a:p>
                      <a:r>
                        <a:rPr lang="en-US" sz="1200" b="0" dirty="0" smtClean="0">
                          <a:solidFill>
                            <a:srgbClr val="000000"/>
                          </a:solidFill>
                          <a:latin typeface="Arial Rounded MT Bold"/>
                          <a:cs typeface="Arial Rounded MT Bold"/>
                        </a:rPr>
                        <a:t>Surface</a:t>
                      </a:r>
                      <a:endParaRPr lang="en-US" sz="1200" b="0" dirty="0">
                        <a:solidFill>
                          <a:srgbClr val="000000"/>
                        </a:solidFill>
                        <a:latin typeface="Arial Rounded MT Bold"/>
                        <a:cs typeface="Arial Rounded MT Bold"/>
                      </a:endParaRPr>
                    </a:p>
                  </a:txBody>
                  <a:tcPr/>
                </a:tc>
                <a:tc>
                  <a:txBody>
                    <a:bodyPr/>
                    <a:lstStyle/>
                    <a:p>
                      <a:r>
                        <a:rPr lang="en-US" sz="1200" b="0" dirty="0" smtClean="0">
                          <a:latin typeface="Arial Rounded MT Bold"/>
                          <a:cs typeface="Arial Rounded MT Bold"/>
                        </a:rPr>
                        <a:t>ISS / Sun-synch orbit</a:t>
                      </a:r>
                      <a:endParaRPr lang="en-US" sz="1200" b="0" dirty="0">
                        <a:latin typeface="Arial Rounded MT Bold"/>
                        <a:cs typeface="Arial Rounded MT Bold"/>
                      </a:endParaRPr>
                    </a:p>
                  </a:txBody>
                  <a:tcPr/>
                </a:tc>
                <a:tc>
                  <a:txBody>
                    <a:bodyPr/>
                    <a:lstStyle/>
                    <a:p>
                      <a:r>
                        <a:rPr lang="en-US" sz="1200" b="0" dirty="0" smtClean="0">
                          <a:latin typeface="Arial Rounded MT Bold"/>
                          <a:cs typeface="Arial Rounded MT Bold"/>
                        </a:rPr>
                        <a:t>90</a:t>
                      </a:r>
                      <a:r>
                        <a:rPr lang="en-US" sz="1200" b="0" baseline="30000" dirty="0" smtClean="0">
                          <a:latin typeface="Arial Rounded MT Bold"/>
                          <a:cs typeface="Arial Rounded MT Bold"/>
                        </a:rPr>
                        <a:t>o</a:t>
                      </a:r>
                      <a:r>
                        <a:rPr lang="en-US" sz="1200" b="0" dirty="0" smtClean="0">
                          <a:latin typeface="Arial Rounded MT Bold"/>
                          <a:cs typeface="Arial Rounded MT Bold"/>
                        </a:rPr>
                        <a:t> inclination</a:t>
                      </a:r>
                      <a:r>
                        <a:rPr lang="en-US" sz="1200" b="0" baseline="0" dirty="0" smtClean="0">
                          <a:latin typeface="Arial Rounded MT Bold"/>
                          <a:cs typeface="Arial Rounded MT Bold"/>
                        </a:rPr>
                        <a:t> </a:t>
                      </a:r>
                      <a:r>
                        <a:rPr lang="en-US" sz="1200" b="0" dirty="0" smtClean="0">
                          <a:latin typeface="Arial Rounded MT Bold"/>
                          <a:cs typeface="Arial Rounded MT Bold"/>
                        </a:rPr>
                        <a:t>polar</a:t>
                      </a:r>
                      <a:r>
                        <a:rPr lang="en-US" sz="1200" b="0" baseline="0" dirty="0" smtClean="0">
                          <a:latin typeface="Arial Rounded MT Bold"/>
                          <a:cs typeface="Arial Rounded MT Bold"/>
                        </a:rPr>
                        <a:t> </a:t>
                      </a:r>
                      <a:endParaRPr lang="en-US" sz="1200" b="0" dirty="0">
                        <a:latin typeface="Arial Rounded MT Bold"/>
                        <a:cs typeface="Arial Rounded MT Bold"/>
                      </a:endParaRPr>
                    </a:p>
                  </a:txBody>
                  <a:tcPr/>
                </a:tc>
              </a:tr>
              <a:tr h="370840">
                <a:tc>
                  <a:txBody>
                    <a:bodyPr/>
                    <a:lstStyle/>
                    <a:p>
                      <a:r>
                        <a:rPr lang="en-US" sz="1200" b="0" dirty="0" smtClean="0">
                          <a:solidFill>
                            <a:srgbClr val="000000"/>
                          </a:solidFill>
                          <a:latin typeface="Arial Rounded MT Bold"/>
                          <a:cs typeface="Arial Rounded MT Bold"/>
                        </a:rPr>
                        <a:t>Time on-Orbit</a:t>
                      </a:r>
                      <a:endParaRPr lang="en-US" sz="1200" b="0" dirty="0">
                        <a:solidFill>
                          <a:srgbClr val="000000"/>
                        </a:solidFill>
                        <a:latin typeface="Arial Rounded MT Bold"/>
                        <a:cs typeface="Arial Rounded MT Bold"/>
                      </a:endParaRPr>
                    </a:p>
                  </a:txBody>
                  <a:tcPr/>
                </a:tc>
                <a:tc>
                  <a:txBody>
                    <a:bodyPr/>
                    <a:lstStyle/>
                    <a:p>
                      <a:r>
                        <a:rPr lang="en-US" sz="1200" b="0" dirty="0" smtClean="0">
                          <a:solidFill>
                            <a:srgbClr val="000000"/>
                          </a:solidFill>
                          <a:latin typeface="Arial Rounded MT Bold"/>
                          <a:cs typeface="Arial Rounded MT Bold"/>
                        </a:rPr>
                        <a:t>None</a:t>
                      </a:r>
                      <a:endParaRPr lang="en-US" sz="1200" b="0" dirty="0">
                        <a:solidFill>
                          <a:srgbClr val="000000"/>
                        </a:solidFill>
                        <a:latin typeface="Arial Rounded MT Bold"/>
                        <a:cs typeface="Arial Rounded MT Bold"/>
                      </a:endParaRPr>
                    </a:p>
                  </a:txBody>
                  <a:tcPr/>
                </a:tc>
                <a:tc>
                  <a:txBody>
                    <a:bodyPr/>
                    <a:lstStyle/>
                    <a:p>
                      <a:r>
                        <a:rPr lang="en-US" sz="1200" b="0" dirty="0" smtClean="0">
                          <a:latin typeface="Arial Rounded MT Bold"/>
                          <a:cs typeface="Arial Rounded MT Bold"/>
                        </a:rPr>
                        <a:t>1 year</a:t>
                      </a:r>
                      <a:endParaRPr lang="en-US" sz="1200" b="0" dirty="0">
                        <a:latin typeface="Arial Rounded MT Bold"/>
                        <a:cs typeface="Arial Rounded MT Bold"/>
                      </a:endParaRPr>
                    </a:p>
                  </a:txBody>
                  <a:tcPr/>
                </a:tc>
                <a:tc>
                  <a:txBody>
                    <a:bodyPr/>
                    <a:lstStyle/>
                    <a:p>
                      <a:r>
                        <a:rPr lang="en-US" sz="1200" b="0" dirty="0" smtClean="0">
                          <a:latin typeface="Arial Rounded MT Bold"/>
                          <a:cs typeface="Arial Rounded MT Bold"/>
                        </a:rPr>
                        <a:t>3 years</a:t>
                      </a:r>
                      <a:endParaRPr lang="en-US" sz="1200" b="0" dirty="0">
                        <a:latin typeface="Arial Rounded MT Bold"/>
                        <a:cs typeface="Arial Rounded MT Bold"/>
                      </a:endParaRPr>
                    </a:p>
                  </a:txBody>
                  <a:tcPr/>
                </a:tc>
              </a:tr>
              <a:tr h="370840">
                <a:tc>
                  <a:txBody>
                    <a:bodyPr/>
                    <a:lstStyle/>
                    <a:p>
                      <a:r>
                        <a:rPr lang="en-US" sz="1200" b="0" dirty="0" smtClean="0">
                          <a:solidFill>
                            <a:srgbClr val="000000"/>
                          </a:solidFill>
                          <a:latin typeface="Arial Rounded MT Bold"/>
                          <a:cs typeface="Arial Rounded MT Bold"/>
                        </a:rPr>
                        <a:t>Instrument pointing</a:t>
                      </a:r>
                      <a:endParaRPr lang="en-US" sz="1200" b="0" dirty="0">
                        <a:solidFill>
                          <a:srgbClr val="000000"/>
                        </a:solidFill>
                        <a:latin typeface="Arial Rounded MT Bold"/>
                        <a:cs typeface="Arial Rounded MT Bold"/>
                      </a:endParaRPr>
                    </a:p>
                  </a:txBody>
                  <a:tcPr/>
                </a:tc>
                <a:tc>
                  <a:txBody>
                    <a:bodyPr/>
                    <a:lstStyle/>
                    <a:p>
                      <a:r>
                        <a:rPr lang="en-US" sz="1200" b="0" dirty="0" smtClean="0">
                          <a:solidFill>
                            <a:srgbClr val="000000"/>
                          </a:solidFill>
                          <a:latin typeface="Arial Rounded MT Bold"/>
                          <a:cs typeface="Arial Rounded MT Bold"/>
                        </a:rPr>
                        <a:t>None</a:t>
                      </a:r>
                      <a:endParaRPr lang="en-US" sz="1200" b="0" dirty="0">
                        <a:solidFill>
                          <a:srgbClr val="000000"/>
                        </a:solidFill>
                        <a:latin typeface="Arial Rounded MT Bold"/>
                        <a:cs typeface="Arial Rounded MT Bold"/>
                      </a:endParaRPr>
                    </a:p>
                  </a:txBody>
                  <a:tcPr/>
                </a:tc>
                <a:tc>
                  <a:txBody>
                    <a:bodyPr/>
                    <a:lstStyle/>
                    <a:p>
                      <a:r>
                        <a:rPr lang="en-US" sz="1200" b="0" dirty="0" smtClean="0">
                          <a:latin typeface="Arial Rounded MT Bold"/>
                          <a:cs typeface="Arial Rounded MT Bold"/>
                        </a:rPr>
                        <a:t>0.2</a:t>
                      </a:r>
                      <a:r>
                        <a:rPr lang="en-US" sz="1200" b="0" baseline="30000" dirty="0" smtClean="0">
                          <a:latin typeface="Arial Rounded MT Bold"/>
                          <a:cs typeface="Arial Rounded MT Bold"/>
                        </a:rPr>
                        <a:t>o</a:t>
                      </a:r>
                      <a:r>
                        <a:rPr lang="en-US" sz="1200" b="0" dirty="0" smtClean="0">
                          <a:latin typeface="Arial Rounded MT Bold"/>
                          <a:cs typeface="Arial Rounded MT Bold"/>
                        </a:rPr>
                        <a:t> combined</a:t>
                      </a:r>
                      <a:endParaRPr lang="en-US" sz="1200" b="0" dirty="0">
                        <a:latin typeface="Arial Rounded MT Bold"/>
                        <a:cs typeface="Arial Rounded MT Bold"/>
                      </a:endParaRPr>
                    </a:p>
                  </a:txBody>
                  <a:tcPr/>
                </a:tc>
                <a:tc>
                  <a:txBody>
                    <a:bodyPr/>
                    <a:lstStyle/>
                    <a:p>
                      <a:r>
                        <a:rPr lang="en-US" sz="1200" b="0" dirty="0" smtClean="0">
                          <a:latin typeface="Arial Rounded MT Bold"/>
                          <a:cs typeface="Arial Rounded MT Bold"/>
                        </a:rPr>
                        <a:t>0.1</a:t>
                      </a:r>
                      <a:r>
                        <a:rPr lang="en-US" sz="1200" b="0" baseline="30000" dirty="0" smtClean="0">
                          <a:latin typeface="Arial Rounded MT Bold"/>
                          <a:cs typeface="Arial Rounded MT Bold"/>
                        </a:rPr>
                        <a:t>o </a:t>
                      </a:r>
                      <a:r>
                        <a:rPr lang="en-US" sz="1200" b="0" dirty="0" smtClean="0">
                          <a:latin typeface="Arial Rounded MT Bold"/>
                          <a:cs typeface="Arial Rounded MT Bold"/>
                        </a:rPr>
                        <a:t>combined</a:t>
                      </a:r>
                      <a:endParaRPr lang="en-US" sz="1200" b="0" dirty="0">
                        <a:latin typeface="Arial Rounded MT Bold"/>
                        <a:cs typeface="Arial Rounded MT Bold"/>
                      </a:endParaRPr>
                    </a:p>
                  </a:txBody>
                  <a:tcPr/>
                </a:tc>
              </a:tr>
              <a:tr h="370840">
                <a:tc>
                  <a:txBody>
                    <a:bodyPr/>
                    <a:lstStyle/>
                    <a:p>
                      <a:r>
                        <a:rPr lang="en-US" sz="1200" b="0" dirty="0" smtClean="0">
                          <a:solidFill>
                            <a:srgbClr val="000000"/>
                          </a:solidFill>
                          <a:latin typeface="Arial Rounded MT Bold"/>
                          <a:cs typeface="Arial Rounded MT Bold"/>
                        </a:rPr>
                        <a:t>Spectral Range</a:t>
                      </a:r>
                      <a:endParaRPr lang="en-US" sz="1200" b="0" dirty="0">
                        <a:solidFill>
                          <a:srgbClr val="000000"/>
                        </a:solidFill>
                        <a:latin typeface="Arial Rounded MT Bold"/>
                        <a:cs typeface="Arial Rounded MT Bold"/>
                      </a:endParaRPr>
                    </a:p>
                  </a:txBody>
                  <a:tcPr/>
                </a:tc>
                <a:tc>
                  <a:txBody>
                    <a:bodyPr/>
                    <a:lstStyle/>
                    <a:p>
                      <a:endParaRPr lang="en-US" sz="1200" b="0" dirty="0">
                        <a:solidFill>
                          <a:srgbClr val="000000"/>
                        </a:solidFill>
                        <a:latin typeface="Arial Rounded MT Bold"/>
                        <a:cs typeface="Arial Rounded MT Bold"/>
                      </a:endParaRPr>
                    </a:p>
                  </a:txBody>
                  <a:tcPr/>
                </a:tc>
                <a:tc>
                  <a:txBody>
                    <a:bodyPr/>
                    <a:lstStyle/>
                    <a:p>
                      <a:r>
                        <a:rPr lang="en-US" sz="1200" b="0" dirty="0" smtClean="0">
                          <a:latin typeface="Arial Rounded MT Bold"/>
                          <a:cs typeface="Arial Rounded MT Bold"/>
                        </a:rPr>
                        <a:t>800</a:t>
                      </a:r>
                      <a:r>
                        <a:rPr lang="en-US" sz="1200" b="0" baseline="0" dirty="0" smtClean="0">
                          <a:latin typeface="Arial Rounded MT Bold"/>
                          <a:cs typeface="Arial Rounded MT Bold"/>
                        </a:rPr>
                        <a:t> nm – 2200 nm</a:t>
                      </a:r>
                      <a:endParaRPr lang="en-US" sz="1200" b="0" dirty="0">
                        <a:latin typeface="Arial Rounded MT Bold"/>
                        <a:cs typeface="Arial Rounded MT Bold"/>
                      </a:endParaRPr>
                    </a:p>
                  </a:txBody>
                  <a:tcPr/>
                </a:tc>
                <a:tc>
                  <a:txBody>
                    <a:bodyPr/>
                    <a:lstStyle/>
                    <a:p>
                      <a:r>
                        <a:rPr lang="en-US" sz="1200" b="0" dirty="0" smtClean="0">
                          <a:latin typeface="Arial Rounded MT Bold"/>
                          <a:cs typeface="Arial Rounded MT Bold"/>
                        </a:rPr>
                        <a:t>350</a:t>
                      </a:r>
                      <a:r>
                        <a:rPr lang="en-US" sz="1200" b="0" baseline="0" dirty="0" smtClean="0">
                          <a:latin typeface="Arial Rounded MT Bold"/>
                          <a:cs typeface="Arial Rounded MT Bold"/>
                        </a:rPr>
                        <a:t> nm – 2300 nm</a:t>
                      </a:r>
                      <a:endParaRPr lang="en-US" sz="1200" b="0" dirty="0">
                        <a:latin typeface="Arial Rounded MT Bold"/>
                        <a:cs typeface="Arial Rounded MT Bold"/>
                      </a:endParaRPr>
                    </a:p>
                  </a:txBody>
                  <a:tcPr/>
                </a:tc>
              </a:tr>
              <a:tr h="370840">
                <a:tc>
                  <a:txBody>
                    <a:bodyPr/>
                    <a:lstStyle/>
                    <a:p>
                      <a:r>
                        <a:rPr lang="en-US" sz="1200" b="0" dirty="0" smtClean="0">
                          <a:solidFill>
                            <a:srgbClr val="000000"/>
                          </a:solidFill>
                          <a:latin typeface="Arial Rounded MT Bold"/>
                          <a:cs typeface="Arial Rounded MT Bold"/>
                        </a:rPr>
                        <a:t>Spectral Sampling</a:t>
                      </a:r>
                      <a:endParaRPr lang="en-US" sz="1200" b="0" dirty="0">
                        <a:solidFill>
                          <a:srgbClr val="000000"/>
                        </a:solidFill>
                        <a:latin typeface="Arial Rounded MT Bold"/>
                        <a:cs typeface="Arial Rounded MT Bold"/>
                      </a:endParaRPr>
                    </a:p>
                  </a:txBody>
                  <a:tcPr/>
                </a:tc>
                <a:tc>
                  <a:txBody>
                    <a:bodyPr/>
                    <a:lstStyle/>
                    <a:p>
                      <a:r>
                        <a:rPr lang="en-US" sz="1200" b="0" dirty="0" smtClean="0">
                          <a:solidFill>
                            <a:srgbClr val="000000"/>
                          </a:solidFill>
                          <a:latin typeface="Arial Rounded MT Bold"/>
                          <a:cs typeface="Arial Rounded MT Bold"/>
                        </a:rPr>
                        <a:t>Multi-Spectral</a:t>
                      </a:r>
                      <a:endParaRPr lang="en-US" sz="1200" b="0" dirty="0">
                        <a:solidFill>
                          <a:srgbClr val="000000"/>
                        </a:solidFill>
                        <a:latin typeface="Arial Rounded MT Bold"/>
                        <a:cs typeface="Arial Rounded MT Bold"/>
                      </a:endParaRPr>
                    </a:p>
                  </a:txBody>
                  <a:tcPr/>
                </a:tc>
                <a:tc>
                  <a:txBody>
                    <a:bodyPr/>
                    <a:lstStyle/>
                    <a:p>
                      <a:r>
                        <a:rPr lang="en-US" sz="1200" b="0" dirty="0" smtClean="0">
                          <a:latin typeface="Arial Rounded MT Bold"/>
                          <a:cs typeface="Arial Rounded MT Bold"/>
                        </a:rPr>
                        <a:t>8 nm</a:t>
                      </a:r>
                      <a:endParaRPr lang="en-US" sz="1200" b="0" dirty="0">
                        <a:latin typeface="Arial Rounded MT Bold"/>
                        <a:cs typeface="Arial Rounded MT Bold"/>
                      </a:endParaRPr>
                    </a:p>
                  </a:txBody>
                  <a:tcPr/>
                </a:tc>
                <a:tc>
                  <a:txBody>
                    <a:bodyPr/>
                    <a:lstStyle/>
                    <a:p>
                      <a:r>
                        <a:rPr lang="en-US" sz="1200" b="0" dirty="0" smtClean="0">
                          <a:latin typeface="Arial Rounded MT Bold"/>
                          <a:cs typeface="Arial Rounded MT Bold"/>
                        </a:rPr>
                        <a:t>4 nm</a:t>
                      </a:r>
                      <a:endParaRPr lang="en-US" sz="1200" b="0" dirty="0">
                        <a:latin typeface="Arial Rounded MT Bold"/>
                        <a:cs typeface="Arial Rounded MT Bold"/>
                      </a:endParaRPr>
                    </a:p>
                  </a:txBody>
                  <a:tcPr/>
                </a:tc>
              </a:tr>
            </a:tbl>
          </a:graphicData>
        </a:graphic>
      </p:graphicFrame>
      <p:sp>
        <p:nvSpPr>
          <p:cNvPr id="2" name="TextBox 1"/>
          <p:cNvSpPr txBox="1"/>
          <p:nvPr/>
        </p:nvSpPr>
        <p:spPr>
          <a:xfrm>
            <a:off x="558798" y="5130799"/>
            <a:ext cx="3712299" cy="276999"/>
          </a:xfrm>
          <a:prstGeom prst="rect">
            <a:avLst/>
          </a:prstGeom>
          <a:noFill/>
        </p:spPr>
        <p:txBody>
          <a:bodyPr wrap="none" rtlCol="0">
            <a:spAutoFit/>
          </a:bodyPr>
          <a:lstStyle/>
          <a:p>
            <a:r>
              <a:rPr lang="en-US" sz="1200" dirty="0" smtClean="0">
                <a:latin typeface="Arial Rounded MT Bold"/>
                <a:cs typeface="Arial Rounded MT Bold"/>
              </a:rPr>
              <a:t>* To be expanded to all key mission parameters.</a:t>
            </a:r>
            <a:endParaRPr lang="en-US" sz="1200" dirty="0">
              <a:latin typeface="Arial Rounded MT Bold"/>
              <a:cs typeface="Arial Rounded MT Bold"/>
            </a:endParaRPr>
          </a:p>
        </p:txBody>
      </p:sp>
    </p:spTree>
    <p:extLst>
      <p:ext uri="{BB962C8B-B14F-4D97-AF65-F5344CB8AC3E}">
        <p14:creationId xmlns:p14="http://schemas.microsoft.com/office/powerpoint/2010/main" val="370266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9073" y="506956"/>
            <a:ext cx="2992050" cy="707886"/>
          </a:xfrm>
          <a:prstGeom prst="rect">
            <a:avLst/>
          </a:prstGeom>
          <a:noFill/>
        </p:spPr>
        <p:txBody>
          <a:bodyPr wrap="none" rtlCol="0">
            <a:spAutoFit/>
          </a:bodyPr>
          <a:lstStyle/>
          <a:p>
            <a:r>
              <a:rPr lang="en-US" sz="2000" dirty="0" smtClean="0">
                <a:solidFill>
                  <a:srgbClr val="B43F52"/>
                </a:solidFill>
                <a:latin typeface="Arial Black"/>
                <a:cs typeface="Arial Black"/>
              </a:rPr>
              <a:t>ARCSTONE Mission: </a:t>
            </a:r>
          </a:p>
          <a:p>
            <a:r>
              <a:rPr lang="en-US" sz="2000" dirty="0" smtClean="0">
                <a:solidFill>
                  <a:srgbClr val="B43F52"/>
                </a:solidFill>
                <a:latin typeface="Arial Black"/>
                <a:cs typeface="Arial Black"/>
              </a:rPr>
              <a:t>Summary</a:t>
            </a:r>
          </a:p>
        </p:txBody>
      </p:sp>
      <p:sp>
        <p:nvSpPr>
          <p:cNvPr id="4" name="Title 1"/>
          <p:cNvSpPr txBox="1">
            <a:spLocks/>
          </p:cNvSpPr>
          <p:nvPr/>
        </p:nvSpPr>
        <p:spPr>
          <a:xfrm>
            <a:off x="555859" y="1297938"/>
            <a:ext cx="8325678" cy="5094396"/>
          </a:xfrm>
          <a:prstGeom prst="rect">
            <a:avLst/>
          </a:prstGeom>
        </p:spPr>
        <p:txBody>
          <a:bodyPr>
            <a:scene3d>
              <a:camera prst="orthographicFront"/>
              <a:lightRig rig="soft" dir="t">
                <a:rot lat="0" lon="0" rev="16800000"/>
              </a:lightRig>
            </a:scene3d>
            <a:sp3d prstMaterial="softEdge">
              <a:bevelT w="0" h="0"/>
            </a:sp3d>
          </a:bodyPr>
          <a:lstStyle/>
          <a:p>
            <a:pPr marL="0" lvl="1" fontAlgn="auto">
              <a:spcAft>
                <a:spcPts val="0"/>
              </a:spcAft>
              <a:defRPr/>
            </a:pPr>
            <a:r>
              <a:rPr lang="en-US" sz="1200" dirty="0" smtClean="0">
                <a:solidFill>
                  <a:srgbClr val="FF0000"/>
                </a:solidFill>
                <a:latin typeface="Arial Rounded MT Bold"/>
                <a:cs typeface="Arial Rounded MT Bold"/>
              </a:rPr>
              <a:t>(1</a:t>
            </a:r>
            <a:r>
              <a:rPr lang="en-US" sz="1400" dirty="0" smtClean="0">
                <a:solidFill>
                  <a:srgbClr val="FF0000"/>
                </a:solidFill>
                <a:latin typeface="Arial Rounded MT Bold"/>
                <a:cs typeface="Arial Rounded MT Bold"/>
              </a:rPr>
              <a:t>) What is needed from the mission ?</a:t>
            </a:r>
          </a:p>
          <a:p>
            <a:pPr marL="285750" lvl="1" indent="-285750" fontAlgn="auto">
              <a:spcAft>
                <a:spcPts val="0"/>
              </a:spcAft>
              <a:buFontTx/>
              <a:buChar char="-"/>
              <a:defRPr/>
            </a:pPr>
            <a:endParaRPr lang="en-US" sz="1400" dirty="0" smtClean="0">
              <a:latin typeface="Arial Rounded MT Bold"/>
              <a:cs typeface="Arial Rounded MT Bold"/>
            </a:endParaRPr>
          </a:p>
          <a:p>
            <a:pPr marL="0" lvl="1" fontAlgn="auto">
              <a:spcAft>
                <a:spcPts val="0"/>
              </a:spcAft>
              <a:defRPr/>
            </a:pPr>
            <a:r>
              <a:rPr lang="en-US" sz="1400" dirty="0" smtClean="0">
                <a:latin typeface="Arial Rounded MT Bold"/>
                <a:cs typeface="Arial Rounded MT Bold"/>
              </a:rPr>
              <a:t>       Accurate SI-traceable calibration source on-orbit for past, current and future </a:t>
            </a:r>
          </a:p>
          <a:p>
            <a:pPr marL="0" lvl="1" fontAlgn="auto">
              <a:spcAft>
                <a:spcPts val="0"/>
              </a:spcAft>
              <a:defRPr/>
            </a:pPr>
            <a:r>
              <a:rPr lang="en-US" sz="1400" dirty="0">
                <a:latin typeface="Arial Rounded MT Bold"/>
                <a:cs typeface="Arial Rounded MT Bold"/>
              </a:rPr>
              <a:t> </a:t>
            </a:r>
            <a:r>
              <a:rPr lang="en-US" sz="1400" dirty="0" smtClean="0">
                <a:latin typeface="Arial Rounded MT Bold"/>
                <a:cs typeface="Arial Rounded MT Bold"/>
              </a:rPr>
              <a:t>      Earth Science missions in LEO and GEO.</a:t>
            </a:r>
            <a:endParaRPr lang="en-US" sz="1400" dirty="0">
              <a:latin typeface="Arial Rounded MT Bold"/>
              <a:cs typeface="Arial Rounded MT Bold"/>
            </a:endParaRPr>
          </a:p>
          <a:p>
            <a:pPr marL="0" lvl="1" fontAlgn="auto">
              <a:spcAft>
                <a:spcPts val="0"/>
              </a:spcAft>
              <a:defRPr/>
            </a:pPr>
            <a:endParaRPr lang="en-US" sz="1400" dirty="0">
              <a:latin typeface="Arial Rounded MT Bold"/>
              <a:cs typeface="Arial Rounded MT Bold"/>
            </a:endParaRPr>
          </a:p>
          <a:p>
            <a:pPr marL="0" lvl="1" fontAlgn="auto">
              <a:spcAft>
                <a:spcPts val="0"/>
              </a:spcAft>
              <a:defRPr/>
            </a:pPr>
            <a:r>
              <a:rPr lang="en-US" sz="1400" dirty="0" smtClean="0">
                <a:solidFill>
                  <a:srgbClr val="FF0000"/>
                </a:solidFill>
                <a:latin typeface="Arial Rounded MT Bold"/>
                <a:cs typeface="Arial Rounded MT Bold"/>
              </a:rPr>
              <a:t>(2) What can we do  ?</a:t>
            </a:r>
          </a:p>
          <a:p>
            <a:pPr marL="0" lvl="1" fontAlgn="auto">
              <a:spcAft>
                <a:spcPts val="0"/>
              </a:spcAft>
              <a:defRPr/>
            </a:pPr>
            <a:endParaRPr lang="en-US" sz="1400" dirty="0" smtClean="0">
              <a:latin typeface="Arial Rounded MT Bold"/>
              <a:cs typeface="Arial Rounded MT Bold"/>
            </a:endParaRPr>
          </a:p>
          <a:p>
            <a:pPr marL="0" lvl="1" fontAlgn="auto">
              <a:spcAft>
                <a:spcPts val="0"/>
              </a:spcAft>
              <a:defRPr/>
            </a:pPr>
            <a:r>
              <a:rPr lang="en-US" sz="1400" dirty="0" smtClean="0">
                <a:latin typeface="Arial Rounded MT Bold"/>
                <a:cs typeface="Arial Rounded MT Bold"/>
              </a:rPr>
              <a:t>       </a:t>
            </a:r>
            <a:r>
              <a:rPr lang="en-US" sz="1400" dirty="0">
                <a:latin typeface="Arial Rounded MT Bold"/>
                <a:cs typeface="Arial Rounded MT Bold"/>
              </a:rPr>
              <a:t>ARCSTONE mission shall obtain the accurate Lunar </a:t>
            </a:r>
            <a:r>
              <a:rPr lang="en-US" sz="1400" dirty="0" smtClean="0">
                <a:latin typeface="Arial Rounded MT Bold"/>
                <a:cs typeface="Arial Rounded MT Bold"/>
              </a:rPr>
              <a:t>spectral irradiance to </a:t>
            </a:r>
            <a:r>
              <a:rPr lang="en-US" sz="1400" dirty="0">
                <a:latin typeface="Arial Rounded MT Bold"/>
                <a:cs typeface="Arial Rounded MT Bold"/>
              </a:rPr>
              <a:t>enable </a:t>
            </a:r>
            <a:r>
              <a:rPr lang="en-US" sz="1400" dirty="0" smtClean="0">
                <a:latin typeface="Arial Rounded MT Bold"/>
                <a:cs typeface="Arial Rounded MT Bold"/>
              </a:rPr>
              <a:t>   </a:t>
            </a:r>
          </a:p>
          <a:p>
            <a:pPr marL="0" lvl="1" fontAlgn="auto">
              <a:spcAft>
                <a:spcPts val="0"/>
              </a:spcAft>
              <a:defRPr/>
            </a:pPr>
            <a:r>
              <a:rPr lang="en-US" sz="1400" dirty="0" smtClean="0">
                <a:latin typeface="Arial Rounded MT Bold"/>
                <a:cs typeface="Arial Rounded MT Bold"/>
              </a:rPr>
              <a:t>       reference </a:t>
            </a:r>
            <a:r>
              <a:rPr lang="en-US" sz="1400" dirty="0">
                <a:latin typeface="Arial Rounded MT Bold"/>
                <a:cs typeface="Arial Rounded MT Bold"/>
              </a:rPr>
              <a:t>calibration of weather and climate operational sensors in </a:t>
            </a:r>
            <a:r>
              <a:rPr lang="en-US" sz="1400" dirty="0" smtClean="0">
                <a:latin typeface="Arial Rounded MT Bold"/>
                <a:cs typeface="Arial Rounded MT Bold"/>
              </a:rPr>
              <a:t>the reflected</a:t>
            </a:r>
          </a:p>
          <a:p>
            <a:pPr marL="0" lvl="1" fontAlgn="auto">
              <a:spcAft>
                <a:spcPts val="0"/>
              </a:spcAft>
              <a:defRPr/>
            </a:pPr>
            <a:r>
              <a:rPr lang="en-US" sz="1400" dirty="0" smtClean="0">
                <a:latin typeface="Arial Rounded MT Bold"/>
                <a:cs typeface="Arial Rounded MT Bold"/>
              </a:rPr>
              <a:t>       solar wavelength </a:t>
            </a:r>
            <a:r>
              <a:rPr lang="en-US" sz="1400" dirty="0">
                <a:latin typeface="Arial Rounded MT Bold"/>
                <a:cs typeface="Arial Rounded MT Bold"/>
              </a:rPr>
              <a:t>range</a:t>
            </a:r>
            <a:r>
              <a:rPr lang="en-US" sz="1400" dirty="0" smtClean="0">
                <a:latin typeface="Arial Rounded MT Bold"/>
                <a:cs typeface="Arial Rounded MT Bold"/>
              </a:rPr>
              <a:t>. </a:t>
            </a:r>
            <a:r>
              <a:rPr lang="en-US" sz="1400" dirty="0" smtClean="0">
                <a:solidFill>
                  <a:srgbClr val="008000"/>
                </a:solidFill>
                <a:latin typeface="Arial Rounded MT Bold"/>
                <a:cs typeface="Arial Rounded MT Bold"/>
              </a:rPr>
              <a:t>NASA RFI</a:t>
            </a:r>
            <a:r>
              <a:rPr lang="en-US" sz="1400" dirty="0">
                <a:solidFill>
                  <a:srgbClr val="008000"/>
                </a:solidFill>
                <a:latin typeface="Arial Rounded MT Bold"/>
                <a:cs typeface="Arial Rounded MT Bold"/>
              </a:rPr>
              <a:t> </a:t>
            </a:r>
            <a:r>
              <a:rPr lang="en-US" sz="1400" dirty="0" smtClean="0">
                <a:solidFill>
                  <a:srgbClr val="008000"/>
                </a:solidFill>
                <a:latin typeface="Arial Rounded MT Bold"/>
                <a:cs typeface="Arial Rounded MT Bold"/>
              </a:rPr>
              <a:t>for a compact instrument is online:</a:t>
            </a:r>
          </a:p>
          <a:p>
            <a:pPr marL="0" lvl="1" fontAlgn="auto">
              <a:spcAft>
                <a:spcPts val="0"/>
              </a:spcAft>
              <a:defRPr/>
            </a:pPr>
            <a:endParaRPr lang="en-US" sz="1400" dirty="0">
              <a:solidFill>
                <a:srgbClr val="008000"/>
              </a:solidFill>
              <a:latin typeface="Arial Rounded MT Bold"/>
              <a:cs typeface="Arial Rounded MT Bold"/>
            </a:endParaRPr>
          </a:p>
          <a:p>
            <a:pPr marL="0" lvl="1" fontAlgn="auto">
              <a:spcAft>
                <a:spcPts val="0"/>
              </a:spcAft>
              <a:defRPr/>
            </a:pPr>
            <a:r>
              <a:rPr lang="en-US" sz="1400" u="sng" dirty="0" smtClean="0">
                <a:hlinkClick r:id="rId3"/>
              </a:rPr>
              <a:t>https</a:t>
            </a:r>
            <a:r>
              <a:rPr lang="en-US" sz="1400" u="sng" dirty="0">
                <a:hlinkClick r:id="rId3"/>
              </a:rPr>
              <a:t>://prod.nais.nasa.gov/cgibin/eps/synopsis.cgi?acqid=164358</a:t>
            </a:r>
          </a:p>
          <a:p>
            <a:pPr marL="0" lvl="1" fontAlgn="auto">
              <a:spcAft>
                <a:spcPts val="0"/>
              </a:spcAft>
              <a:defRPr/>
            </a:pPr>
            <a:r>
              <a:rPr lang="en-US" sz="1400" dirty="0" smtClean="0">
                <a:solidFill>
                  <a:srgbClr val="008000"/>
                </a:solidFill>
                <a:latin typeface="Arial Rounded MT Bold"/>
                <a:cs typeface="Arial Rounded MT Bold"/>
              </a:rPr>
              <a:t>      </a:t>
            </a:r>
            <a:endParaRPr lang="en-US" sz="1400" dirty="0">
              <a:latin typeface="Arial Rounded MT Bold"/>
              <a:cs typeface="Arial Rounded MT Bold"/>
            </a:endParaRPr>
          </a:p>
          <a:p>
            <a:pPr marL="0" lvl="1" fontAlgn="auto">
              <a:spcAft>
                <a:spcPts val="0"/>
              </a:spcAft>
              <a:defRPr/>
            </a:pPr>
            <a:r>
              <a:rPr lang="en-US" sz="1400" dirty="0" smtClean="0">
                <a:solidFill>
                  <a:srgbClr val="FF0000"/>
                </a:solidFill>
                <a:latin typeface="Arial Rounded MT Bold"/>
                <a:cs typeface="Arial Rounded MT Bold"/>
              </a:rPr>
              <a:t>(3) Who will care ?</a:t>
            </a:r>
          </a:p>
          <a:p>
            <a:pPr marL="0" lvl="1" fontAlgn="auto">
              <a:spcAft>
                <a:spcPts val="0"/>
              </a:spcAft>
              <a:defRPr/>
            </a:pPr>
            <a:endParaRPr lang="en-US" sz="1400" dirty="0" smtClean="0">
              <a:latin typeface="Arial Rounded MT Bold"/>
              <a:cs typeface="Arial Rounded MT Bold"/>
            </a:endParaRPr>
          </a:p>
          <a:p>
            <a:pPr marL="0" lvl="1" fontAlgn="auto">
              <a:spcAft>
                <a:spcPts val="0"/>
              </a:spcAft>
              <a:defRPr/>
            </a:pPr>
            <a:r>
              <a:rPr lang="en-US" sz="1400" dirty="0">
                <a:latin typeface="Arial Rounded MT Bold"/>
                <a:cs typeface="Arial Rounded MT Bold"/>
              </a:rPr>
              <a:t> </a:t>
            </a:r>
            <a:r>
              <a:rPr lang="en-US" sz="1400" dirty="0" smtClean="0">
                <a:latin typeface="Arial Rounded MT Bold"/>
                <a:cs typeface="Arial Rounded MT Bold"/>
              </a:rPr>
              <a:t> </a:t>
            </a:r>
            <a:r>
              <a:rPr lang="en-US" sz="1400" dirty="0">
                <a:latin typeface="Arial Rounded MT Bold"/>
                <a:cs typeface="Arial Rounded MT Bold"/>
              </a:rPr>
              <a:t> </a:t>
            </a:r>
            <a:r>
              <a:rPr lang="en-US" sz="1400" dirty="0" smtClean="0">
                <a:latin typeface="Arial Rounded MT Bold"/>
                <a:cs typeface="Arial Rounded MT Bold"/>
              </a:rPr>
              <a:t>   - NASA Missions: </a:t>
            </a:r>
            <a:r>
              <a:rPr lang="en-US" sz="1400" dirty="0" err="1" smtClean="0">
                <a:latin typeface="Arial Rounded MT Bold"/>
                <a:cs typeface="Arial Rounded MT Bold"/>
              </a:rPr>
              <a:t>SeaWIFS</a:t>
            </a:r>
            <a:r>
              <a:rPr lang="en-US" sz="1400" dirty="0" smtClean="0">
                <a:latin typeface="Arial Rounded MT Bold"/>
                <a:cs typeface="Arial Rounded MT Bold"/>
              </a:rPr>
              <a:t>, MODIS, CERES, RBI, CLARREO, PACE, ACE;</a:t>
            </a:r>
          </a:p>
          <a:p>
            <a:pPr marL="0" lvl="1" fontAlgn="auto">
              <a:spcAft>
                <a:spcPts val="0"/>
              </a:spcAft>
              <a:defRPr/>
            </a:pPr>
            <a:r>
              <a:rPr lang="en-US" sz="1400" dirty="0">
                <a:latin typeface="Arial Rounded MT Bold"/>
                <a:cs typeface="Arial Rounded MT Bold"/>
              </a:rPr>
              <a:t> </a:t>
            </a:r>
            <a:r>
              <a:rPr lang="en-US" sz="1400" dirty="0" smtClean="0">
                <a:latin typeface="Arial Rounded MT Bold"/>
                <a:cs typeface="Arial Rounded MT Bold"/>
              </a:rPr>
              <a:t>   </a:t>
            </a:r>
            <a:r>
              <a:rPr lang="en-US" sz="1400" dirty="0">
                <a:latin typeface="Arial Rounded MT Bold"/>
                <a:cs typeface="Arial Rounded MT Bold"/>
              </a:rPr>
              <a:t> </a:t>
            </a:r>
            <a:r>
              <a:rPr lang="en-US" sz="1400" dirty="0" smtClean="0">
                <a:latin typeface="Arial Rounded MT Bold"/>
                <a:cs typeface="Arial Rounded MT Bold"/>
              </a:rPr>
              <a:t> - NOAA Missions: VIIRS, GOES-R ABI;</a:t>
            </a:r>
          </a:p>
          <a:p>
            <a:pPr marL="0" lvl="1" fontAlgn="auto">
              <a:spcAft>
                <a:spcPts val="0"/>
              </a:spcAft>
              <a:defRPr/>
            </a:pPr>
            <a:r>
              <a:rPr lang="en-US" sz="1400" dirty="0">
                <a:latin typeface="Arial Rounded MT Bold"/>
                <a:cs typeface="Arial Rounded MT Bold"/>
              </a:rPr>
              <a:t> </a:t>
            </a:r>
            <a:r>
              <a:rPr lang="en-US" sz="1400" dirty="0" smtClean="0">
                <a:latin typeface="Arial Rounded MT Bold"/>
                <a:cs typeface="Arial Rounded MT Bold"/>
              </a:rPr>
              <a:t>     - International Space Agencies: ESA, EUMETSAT, etc., LEO and GEO imagers;</a:t>
            </a:r>
          </a:p>
          <a:p>
            <a:pPr marL="0" lvl="1" fontAlgn="auto">
              <a:spcAft>
                <a:spcPts val="0"/>
              </a:spcAft>
              <a:defRPr/>
            </a:pPr>
            <a:r>
              <a:rPr lang="en-US" sz="1400" dirty="0">
                <a:latin typeface="Arial Rounded MT Bold"/>
                <a:cs typeface="Arial Rounded MT Bold"/>
              </a:rPr>
              <a:t> </a:t>
            </a:r>
            <a:r>
              <a:rPr lang="en-US" sz="1400" dirty="0" smtClean="0">
                <a:latin typeface="Arial Rounded MT Bold"/>
                <a:cs typeface="Arial Rounded MT Bold"/>
              </a:rPr>
              <a:t>     - GSICS Lunar Calibration community.</a:t>
            </a:r>
          </a:p>
          <a:p>
            <a:pPr marL="0" lvl="1" fontAlgn="auto">
              <a:spcAft>
                <a:spcPts val="0"/>
              </a:spcAft>
              <a:defRPr/>
            </a:pPr>
            <a:endParaRPr lang="en-US" sz="1400" dirty="0">
              <a:latin typeface="Arial Rounded MT Bold"/>
              <a:cs typeface="Arial Rounded MT Bold"/>
            </a:endParaRPr>
          </a:p>
          <a:p>
            <a:pPr marL="0" lvl="1" fontAlgn="auto">
              <a:spcAft>
                <a:spcPts val="0"/>
              </a:spcAft>
              <a:defRPr/>
            </a:pPr>
            <a:r>
              <a:rPr lang="en-US" sz="1400" dirty="0" smtClean="0">
                <a:solidFill>
                  <a:srgbClr val="FF0000"/>
                </a:solidFill>
                <a:latin typeface="Arial Rounded MT Bold"/>
                <a:cs typeface="Arial Rounded MT Bold"/>
              </a:rPr>
              <a:t>(4) </a:t>
            </a:r>
            <a:r>
              <a:rPr lang="en-US" sz="1400" dirty="0">
                <a:solidFill>
                  <a:srgbClr val="FF0000"/>
                </a:solidFill>
                <a:latin typeface="Arial Rounded MT Bold"/>
                <a:cs typeface="Arial Rounded MT Bold"/>
              </a:rPr>
              <a:t>W</a:t>
            </a:r>
            <a:r>
              <a:rPr lang="en-US" sz="1400" dirty="0" smtClean="0">
                <a:solidFill>
                  <a:srgbClr val="FF0000"/>
                </a:solidFill>
                <a:latin typeface="Arial Rounded MT Bold"/>
                <a:cs typeface="Arial Rounded MT Bold"/>
              </a:rPr>
              <a:t>hat we need </a:t>
            </a:r>
            <a:r>
              <a:rPr lang="en-US" sz="1400" dirty="0">
                <a:solidFill>
                  <a:srgbClr val="FF0000"/>
                </a:solidFill>
                <a:latin typeface="Arial Rounded MT Bold"/>
                <a:cs typeface="Arial Rounded MT Bold"/>
              </a:rPr>
              <a:t>from </a:t>
            </a:r>
            <a:r>
              <a:rPr lang="en-US" sz="1400" dirty="0" smtClean="0">
                <a:solidFill>
                  <a:srgbClr val="FF0000"/>
                </a:solidFill>
                <a:latin typeface="Arial Rounded MT Bold"/>
                <a:cs typeface="Arial Rounded MT Bold"/>
              </a:rPr>
              <a:t>the GSICS ?</a:t>
            </a:r>
          </a:p>
          <a:p>
            <a:pPr marL="0" lvl="1" fontAlgn="auto">
              <a:spcAft>
                <a:spcPts val="0"/>
              </a:spcAft>
              <a:defRPr/>
            </a:pPr>
            <a:endParaRPr lang="en-US" sz="1400" dirty="0" smtClean="0">
              <a:solidFill>
                <a:srgbClr val="FF0000"/>
              </a:solidFill>
              <a:latin typeface="Arial Rounded MT Bold"/>
              <a:cs typeface="Arial Rounded MT Bold"/>
            </a:endParaRPr>
          </a:p>
          <a:p>
            <a:pPr marL="406400" lvl="1" indent="-406400" fontAlgn="auto">
              <a:spcAft>
                <a:spcPts val="0"/>
              </a:spcAft>
              <a:defRPr/>
            </a:pPr>
            <a:r>
              <a:rPr lang="en-US" sz="1400" dirty="0" smtClean="0">
                <a:latin typeface="Arial Rounded MT Bold"/>
                <a:cs typeface="Arial Rounded MT Bold"/>
              </a:rPr>
              <a:t>        We </a:t>
            </a:r>
            <a:r>
              <a:rPr lang="en-US" sz="1400" dirty="0">
                <a:latin typeface="Arial Rounded MT Bold"/>
                <a:cs typeface="Arial Rounded MT Bold"/>
              </a:rPr>
              <a:t>need </a:t>
            </a:r>
            <a:r>
              <a:rPr lang="en-US" sz="1400" dirty="0" smtClean="0">
                <a:latin typeface="Arial Rounded MT Bold"/>
                <a:cs typeface="Arial Rounded MT Bold"/>
              </a:rPr>
              <a:t>formal support from GSICS and from GSICS Lunar Calibration community.</a:t>
            </a:r>
          </a:p>
          <a:p>
            <a:endParaRPr lang="en-US" sz="1400" dirty="0" smtClean="0">
              <a:latin typeface="Arial Rounded MT Bold"/>
              <a:cs typeface="Arial Rounded MT Bold"/>
            </a:endParaRPr>
          </a:p>
          <a:p>
            <a:endParaRPr lang="en-US" sz="1400" dirty="0" smtClean="0">
              <a:latin typeface="Arial Rounded MT Bold"/>
              <a:cs typeface="Arial Rounded MT Bold"/>
            </a:endParaRPr>
          </a:p>
          <a:p>
            <a:pPr marL="863600" lvl="2" indent="-406400" fontAlgn="auto">
              <a:spcAft>
                <a:spcPts val="0"/>
              </a:spcAft>
              <a:defRPr/>
            </a:pPr>
            <a:endParaRPr lang="en-US" sz="1200" dirty="0" smtClean="0">
              <a:latin typeface="Arial Black"/>
              <a:cs typeface="Arial Black"/>
            </a:endParaRPr>
          </a:p>
          <a:p>
            <a:pPr marL="863600" lvl="2" indent="-406400" fontAlgn="auto">
              <a:spcAft>
                <a:spcPts val="0"/>
              </a:spcAft>
              <a:defRPr/>
            </a:pPr>
            <a:endParaRPr lang="en-US" sz="1200" dirty="0" smtClean="0">
              <a:latin typeface="Arial Black"/>
              <a:cs typeface="Arial Black"/>
            </a:endParaRPr>
          </a:p>
          <a:p>
            <a:pPr marL="863600" lvl="2" indent="-406400" fontAlgn="auto">
              <a:spcAft>
                <a:spcPts val="0"/>
              </a:spcAft>
              <a:buFont typeface="Wingdings" charset="2"/>
              <a:buChar char="u"/>
              <a:defRPr/>
            </a:pPr>
            <a:endParaRPr lang="en-US" dirty="0" smtClean="0">
              <a:latin typeface="Arial Black"/>
              <a:cs typeface="Arial Black"/>
            </a:endParaRPr>
          </a:p>
          <a:p>
            <a:pPr marL="863600" lvl="2" indent="-406400" fontAlgn="auto">
              <a:spcAft>
                <a:spcPts val="0"/>
              </a:spcAft>
              <a:buFont typeface="Wingdings" charset="2"/>
              <a:buChar char="u"/>
              <a:defRPr/>
            </a:pPr>
            <a:endParaRPr lang="en-US" dirty="0" smtClean="0">
              <a:latin typeface="Arial Black"/>
              <a:cs typeface="Arial Black"/>
            </a:endParaRPr>
          </a:p>
          <a:p>
            <a:pPr marL="406400" lvl="1" indent="-406400" fontAlgn="auto">
              <a:spcAft>
                <a:spcPts val="0"/>
              </a:spcAft>
              <a:buFont typeface="Wingdings" charset="2"/>
              <a:buChar char="u"/>
              <a:defRPr/>
            </a:pPr>
            <a:endParaRPr lang="en-US" dirty="0" smtClean="0">
              <a:latin typeface="Arial Black"/>
              <a:cs typeface="Arial Black"/>
            </a:endParaRPr>
          </a:p>
          <a:p>
            <a:pPr marL="742950" lvl="1" indent="-742950" fontAlgn="auto">
              <a:spcAft>
                <a:spcPts val="0"/>
              </a:spcAft>
              <a:buFont typeface="Wingdings" charset="2"/>
              <a:buChar char="u"/>
              <a:defRPr/>
            </a:pPr>
            <a:endParaRPr lang="en-US" dirty="0" smtClean="0">
              <a:latin typeface="Arial Black"/>
              <a:cs typeface="Arial Black"/>
            </a:endParaRPr>
          </a:p>
          <a:p>
            <a:pPr lvl="1"/>
            <a:endParaRPr lang="en-US" sz="2000" dirty="0" smtClean="0">
              <a:latin typeface="Arial Black"/>
              <a:cs typeface="Arial Black"/>
            </a:endParaRPr>
          </a:p>
          <a:p>
            <a:pPr marL="742950" lvl="1" indent="-742950" fontAlgn="auto">
              <a:spcAft>
                <a:spcPts val="0"/>
              </a:spcAft>
              <a:buFont typeface="Wingdings" charset="2"/>
              <a:buChar char="u"/>
              <a:defRPr/>
            </a:pPr>
            <a:endParaRPr lang="en-US" dirty="0" smtClean="0">
              <a:latin typeface="Arial Black"/>
              <a:cs typeface="Arial Black"/>
            </a:endParaRPr>
          </a:p>
          <a:p>
            <a:pPr marL="742950" indent="-742950" defTabSz="914400" fontAlgn="auto">
              <a:spcAft>
                <a:spcPts val="0"/>
              </a:spcAft>
              <a:buFont typeface="Wingdings" charset="2"/>
              <a:buChar char="u"/>
              <a:defRPr/>
            </a:pPr>
            <a:endParaRPr lang="en-US" sz="2000" dirty="0" smtClean="0">
              <a:latin typeface="Arial Black"/>
              <a:cs typeface="Arial Black"/>
            </a:endParaRPr>
          </a:p>
          <a:p>
            <a:pPr marL="1200150" lvl="1" indent="-742950" fontAlgn="auto">
              <a:spcAft>
                <a:spcPts val="0"/>
              </a:spcAft>
              <a:buFont typeface="Wingdings" charset="2"/>
              <a:buChar char="u"/>
              <a:defRPr/>
            </a:pPr>
            <a:endParaRPr lang="en-US" sz="2000" dirty="0" smtClean="0">
              <a:latin typeface="Arial Black"/>
              <a:cs typeface="Arial Black"/>
            </a:endParaRPr>
          </a:p>
          <a:p>
            <a:pPr marL="742950" indent="-742950" defTabSz="914400" fontAlgn="auto">
              <a:spcAft>
                <a:spcPts val="0"/>
              </a:spcAft>
              <a:defRPr/>
            </a:pPr>
            <a:endParaRPr lang="en-US" sz="2000" b="1" dirty="0" smtClean="0">
              <a:ln w="6350">
                <a:noFill/>
              </a:ln>
              <a:solidFill>
                <a:schemeClr val="tx1">
                  <a:lumMod val="95000"/>
                  <a:lumOff val="5000"/>
                </a:schemeClr>
              </a:solidFill>
              <a:latin typeface="Arial Black"/>
              <a:ea typeface="+mj-ea"/>
              <a:cs typeface="Arial Black"/>
            </a:endParaRPr>
          </a:p>
          <a:p>
            <a:pPr marL="742950" indent="-742950" defTabSz="914400" fontAlgn="auto">
              <a:spcAft>
                <a:spcPts val="0"/>
              </a:spcAft>
              <a:defRPr/>
            </a:pPr>
            <a:endParaRPr lang="en-US" sz="2800" b="1" dirty="0" smtClean="0">
              <a:ln w="6350">
                <a:noFill/>
              </a:ln>
              <a:solidFill>
                <a:schemeClr val="tx1">
                  <a:lumMod val="95000"/>
                  <a:lumOff val="5000"/>
                </a:schemeClr>
              </a:solidFill>
              <a:latin typeface="Arial Black"/>
              <a:ea typeface="+mj-ea"/>
              <a:cs typeface="Arial Black"/>
            </a:endParaRPr>
          </a:p>
          <a:p>
            <a:pPr marL="742950" indent="-742950" defTabSz="914400" fontAlgn="auto">
              <a:spcAft>
                <a:spcPts val="0"/>
              </a:spcAft>
              <a:defRPr/>
            </a:pPr>
            <a:endParaRPr lang="en-US" sz="2800" b="1" dirty="0" smtClean="0">
              <a:ln w="6350">
                <a:noFill/>
              </a:ln>
              <a:solidFill>
                <a:schemeClr val="tx1">
                  <a:lumMod val="95000"/>
                  <a:lumOff val="5000"/>
                </a:schemeClr>
              </a:solidFill>
              <a:latin typeface="Arial Black"/>
              <a:ea typeface="+mj-ea"/>
              <a:cs typeface="Arial Black"/>
            </a:endParaRPr>
          </a:p>
          <a:p>
            <a:pPr marL="742950" indent="-742950" defTabSz="914400" fontAlgn="auto">
              <a:spcAft>
                <a:spcPts val="0"/>
              </a:spcAft>
              <a:defRPr/>
            </a:pPr>
            <a:r>
              <a:rPr lang="en-US" sz="2800" b="1" dirty="0">
                <a:ln w="6350">
                  <a:noFill/>
                </a:ln>
                <a:solidFill>
                  <a:schemeClr val="tx1">
                    <a:lumMod val="95000"/>
                    <a:lumOff val="5000"/>
                  </a:schemeClr>
                </a:solidFill>
                <a:latin typeface="Arial Black"/>
                <a:ea typeface="+mj-ea"/>
                <a:cs typeface="Arial Black"/>
              </a:rPr>
              <a:t>        </a:t>
            </a:r>
            <a:r>
              <a:rPr lang="en-US" sz="2800" b="1" dirty="0" smtClean="0">
                <a:ln w="6350">
                  <a:noFill/>
                </a:ln>
                <a:solidFill>
                  <a:schemeClr val="tx1">
                    <a:lumMod val="95000"/>
                    <a:lumOff val="5000"/>
                  </a:schemeClr>
                </a:solidFill>
                <a:latin typeface="Arial Black"/>
                <a:ea typeface="+mj-ea"/>
                <a:cs typeface="Arial Black"/>
              </a:rPr>
              <a:t> </a:t>
            </a:r>
          </a:p>
        </p:txBody>
      </p:sp>
    </p:spTree>
    <p:extLst>
      <p:ext uri="{BB962C8B-B14F-4D97-AF65-F5344CB8AC3E}">
        <p14:creationId xmlns:p14="http://schemas.microsoft.com/office/powerpoint/2010/main" val="3859075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3691" y="523887"/>
            <a:ext cx="5843642" cy="707886"/>
          </a:xfrm>
          <a:prstGeom prst="rect">
            <a:avLst/>
          </a:prstGeom>
          <a:noFill/>
        </p:spPr>
        <p:txBody>
          <a:bodyPr wrap="none" rtlCol="0">
            <a:spAutoFit/>
          </a:bodyPr>
          <a:lstStyle/>
          <a:p>
            <a:r>
              <a:rPr lang="en-US" sz="2000" dirty="0" smtClean="0">
                <a:solidFill>
                  <a:srgbClr val="B43F52"/>
                </a:solidFill>
                <a:latin typeface="Arial Black"/>
                <a:cs typeface="Arial Black"/>
              </a:rPr>
              <a:t>ARCSTONE – Accurate Lunar Irradiance: </a:t>
            </a:r>
          </a:p>
          <a:p>
            <a:r>
              <a:rPr lang="en-US" sz="2000" dirty="0" smtClean="0">
                <a:solidFill>
                  <a:srgbClr val="B43F52"/>
                </a:solidFill>
                <a:latin typeface="Arial Black"/>
                <a:cs typeface="Arial Black"/>
              </a:rPr>
              <a:t>Need and Importance</a:t>
            </a:r>
          </a:p>
        </p:txBody>
      </p:sp>
      <p:sp>
        <p:nvSpPr>
          <p:cNvPr id="3" name="Rectangle 3"/>
          <p:cNvSpPr txBox="1">
            <a:spLocks noChangeArrowheads="1"/>
          </p:cNvSpPr>
          <p:nvPr/>
        </p:nvSpPr>
        <p:spPr bwMode="auto">
          <a:xfrm>
            <a:off x="573715" y="1329572"/>
            <a:ext cx="8460218" cy="5003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700" dirty="0" smtClean="0">
                <a:solidFill>
                  <a:srgbClr val="FF0000"/>
                </a:solidFill>
                <a:latin typeface="Arial Rounded MT Bold"/>
                <a:cs typeface="Arial Rounded MT Bold"/>
              </a:rPr>
              <a:t>Problem Statement:</a:t>
            </a:r>
          </a:p>
          <a:p>
            <a:pPr algn="l"/>
            <a:r>
              <a:rPr lang="en-US" sz="1500" dirty="0" smtClean="0">
                <a:solidFill>
                  <a:schemeClr val="tx2">
                    <a:lumMod val="85000"/>
                    <a:lumOff val="15000"/>
                  </a:schemeClr>
                </a:solidFill>
                <a:latin typeface="Arial Rounded MT Bold"/>
                <a:ea typeface="ヒラギノ角ゴ Pro W3" charset="0"/>
                <a:cs typeface="Arial Rounded MT Bold"/>
              </a:rPr>
              <a:t>Science missions in LEO and GEO need reliable calibration methods that can be used</a:t>
            </a:r>
          </a:p>
          <a:p>
            <a:pPr algn="l"/>
            <a:r>
              <a:rPr lang="en-US" sz="1500" dirty="0">
                <a:solidFill>
                  <a:schemeClr val="tx2">
                    <a:lumMod val="85000"/>
                    <a:lumOff val="15000"/>
                  </a:schemeClr>
                </a:solidFill>
                <a:latin typeface="Arial Rounded MT Bold"/>
                <a:ea typeface="ヒラギノ角ゴ Pro W3" charset="0"/>
                <a:cs typeface="Arial Rounded MT Bold"/>
              </a:rPr>
              <a:t>a</a:t>
            </a:r>
            <a:r>
              <a:rPr lang="en-US" sz="1500" dirty="0" smtClean="0">
                <a:solidFill>
                  <a:schemeClr val="tx2">
                    <a:lumMod val="85000"/>
                    <a:lumOff val="15000"/>
                  </a:schemeClr>
                </a:solidFill>
                <a:latin typeface="Arial Rounded MT Bold"/>
                <a:ea typeface="ヒラギノ角ゴ Pro W3" charset="0"/>
                <a:cs typeface="Arial Rounded MT Bold"/>
              </a:rPr>
              <a:t>cross Earth Observing System to provide traceability to absolute standards and inter-mission </a:t>
            </a:r>
          </a:p>
          <a:p>
            <a:pPr algn="l"/>
            <a:r>
              <a:rPr lang="en-US" sz="1500" dirty="0" smtClean="0">
                <a:solidFill>
                  <a:schemeClr val="tx2">
                    <a:lumMod val="85000"/>
                    <a:lumOff val="15000"/>
                  </a:schemeClr>
                </a:solidFill>
                <a:latin typeface="Arial Rounded MT Bold"/>
                <a:ea typeface="ヒラギノ角ゴ Pro W3" charset="0"/>
                <a:cs typeface="Arial Rounded MT Bold"/>
              </a:rPr>
              <a:t>calibration with high accuracy. </a:t>
            </a:r>
          </a:p>
          <a:p>
            <a:pPr algn="l"/>
            <a:endParaRPr lang="en-US" sz="1600" i="1" dirty="0">
              <a:solidFill>
                <a:schemeClr val="tx1"/>
              </a:solidFill>
              <a:latin typeface="Arial Rounded MT Bold"/>
              <a:ea typeface="ヒラギノ角ゴ Pro W3" charset="0"/>
              <a:cs typeface="Arial Rounded MT Bold"/>
            </a:endParaRPr>
          </a:p>
          <a:p>
            <a:pPr algn="l"/>
            <a:r>
              <a:rPr lang="en-US" sz="1600" dirty="0" err="1" smtClean="0">
                <a:solidFill>
                  <a:srgbClr val="FF0000"/>
                </a:solidFill>
                <a:latin typeface="Arial Rounded MT Bold"/>
                <a:ea typeface="ヒラギノ角ゴ Pro W3" charset="0"/>
                <a:cs typeface="Arial Rounded MT Bold"/>
              </a:rPr>
              <a:t>Ohring</a:t>
            </a:r>
            <a:r>
              <a:rPr lang="en-US" sz="1600" dirty="0" smtClean="0">
                <a:solidFill>
                  <a:srgbClr val="FF0000"/>
                </a:solidFill>
                <a:latin typeface="Arial Rounded MT Bold"/>
                <a:ea typeface="ヒラギノ角ゴ Pro W3" charset="0"/>
                <a:cs typeface="Arial Rounded MT Bold"/>
              </a:rPr>
              <a:t> et al., 2005:  </a:t>
            </a:r>
            <a:r>
              <a:rPr lang="en-US" sz="1600" i="1" dirty="0" smtClean="0">
                <a:solidFill>
                  <a:schemeClr val="tx1"/>
                </a:solidFill>
                <a:latin typeface="Arial Rounded MT Bold"/>
                <a:ea typeface="ヒラギノ角ゴ Pro W3" charset="0"/>
                <a:cs typeface="Arial Rounded MT Bold"/>
              </a:rPr>
              <a:t>“Satellite Instrument Calibration for Measuring </a:t>
            </a:r>
            <a:r>
              <a:rPr lang="en-US" sz="1600" i="1" dirty="0">
                <a:solidFill>
                  <a:schemeClr val="tx1"/>
                </a:solidFill>
                <a:latin typeface="Arial Rounded MT Bold"/>
                <a:ea typeface="ヒラギノ角ゴ Pro W3" charset="0"/>
                <a:cs typeface="Arial Rounded MT Bold"/>
              </a:rPr>
              <a:t>G</a:t>
            </a:r>
            <a:r>
              <a:rPr lang="en-US" sz="1600" i="1" dirty="0" smtClean="0">
                <a:solidFill>
                  <a:schemeClr val="tx1"/>
                </a:solidFill>
                <a:latin typeface="Arial Rounded MT Bold"/>
                <a:ea typeface="ヒラギノ角ゴ Pro W3" charset="0"/>
                <a:cs typeface="Arial Rounded MT Bold"/>
              </a:rPr>
              <a:t>lobal Climate</a:t>
            </a:r>
          </a:p>
          <a:p>
            <a:pPr algn="l"/>
            <a:r>
              <a:rPr lang="en-US" sz="1600" i="1" dirty="0" smtClean="0">
                <a:solidFill>
                  <a:schemeClr val="tx1"/>
                </a:solidFill>
                <a:latin typeface="Arial Rounded MT Bold"/>
                <a:ea typeface="ヒラギノ角ゴ Pro W3" charset="0"/>
                <a:cs typeface="Arial Rounded MT Bold"/>
              </a:rPr>
              <a:t>Change,” </a:t>
            </a:r>
            <a:r>
              <a:rPr lang="en-US" sz="1600" i="1" dirty="0">
                <a:solidFill>
                  <a:schemeClr val="tx1"/>
                </a:solidFill>
                <a:latin typeface="Arial Rounded MT Bold"/>
                <a:ea typeface="ヒラギノ角ゴ Pro W3" charset="0"/>
                <a:cs typeface="Arial Rounded MT Bold"/>
              </a:rPr>
              <a:t> </a:t>
            </a:r>
            <a:r>
              <a:rPr lang="en-US" sz="1600" dirty="0" smtClean="0">
                <a:solidFill>
                  <a:schemeClr val="tx2">
                    <a:lumMod val="85000"/>
                    <a:lumOff val="15000"/>
                  </a:schemeClr>
                </a:solidFill>
                <a:latin typeface="Arial Rounded MT Bold"/>
                <a:ea typeface="ヒラギノ角ゴ Pro W3" charset="0"/>
                <a:cs typeface="Arial Rounded MT Bold"/>
              </a:rPr>
              <a:t>BAMS, pp. 1303 – 1313. </a:t>
            </a:r>
            <a:r>
              <a:rPr lang="en-US" sz="1600" i="1" dirty="0" smtClean="0">
                <a:solidFill>
                  <a:schemeClr val="tx2">
                    <a:lumMod val="85000"/>
                    <a:lumOff val="15000"/>
                  </a:schemeClr>
                </a:solidFill>
                <a:latin typeface="Arial Rounded MT Bold"/>
                <a:ea typeface="ヒラギノ角ゴ Pro W3" charset="0"/>
                <a:cs typeface="Arial Rounded MT Bold"/>
              </a:rPr>
              <a:t>This</a:t>
            </a:r>
            <a:r>
              <a:rPr lang="en-US" sz="1600" dirty="0" smtClean="0">
                <a:solidFill>
                  <a:schemeClr val="tx2">
                    <a:lumMod val="85000"/>
                    <a:lumOff val="15000"/>
                  </a:schemeClr>
                </a:solidFill>
                <a:latin typeface="Arial Rounded MT Bold"/>
                <a:ea typeface="ヒラギノ角ゴ Pro W3" charset="0"/>
                <a:cs typeface="Arial Rounded MT Bold"/>
              </a:rPr>
              <a:t> </a:t>
            </a:r>
            <a:r>
              <a:rPr lang="en-US" sz="1600" i="1" dirty="0" smtClean="0">
                <a:solidFill>
                  <a:schemeClr val="tx2">
                    <a:lumMod val="85000"/>
                    <a:lumOff val="15000"/>
                  </a:schemeClr>
                </a:solidFill>
                <a:latin typeface="Arial Rounded MT Bold"/>
                <a:ea typeface="ヒラギノ角ゴ Pro W3" charset="0"/>
                <a:cs typeface="Arial Rounded MT Bold"/>
              </a:rPr>
              <a:t>Workshop provided guidance for accuracy for </a:t>
            </a:r>
          </a:p>
          <a:p>
            <a:pPr algn="l"/>
            <a:r>
              <a:rPr lang="en-US" sz="1600" i="1" dirty="0" smtClean="0">
                <a:solidFill>
                  <a:schemeClr val="tx2">
                    <a:lumMod val="85000"/>
                    <a:lumOff val="15000"/>
                  </a:schemeClr>
                </a:solidFill>
                <a:latin typeface="Arial Rounded MT Bold"/>
                <a:ea typeface="ヒラギノ角ゴ Pro W3" charset="0"/>
                <a:cs typeface="Arial Rounded MT Bold"/>
              </a:rPr>
              <a:t>All key weather and climate parameters (most of them are not </a:t>
            </a:r>
            <a:r>
              <a:rPr lang="en-US" sz="1600" i="1" dirty="0" err="1" smtClean="0">
                <a:solidFill>
                  <a:schemeClr val="tx2">
                    <a:lumMod val="85000"/>
                    <a:lumOff val="15000"/>
                  </a:schemeClr>
                </a:solidFill>
                <a:latin typeface="Arial Rounded MT Bold"/>
                <a:ea typeface="ヒラギノ角ゴ Pro W3" charset="0"/>
                <a:cs typeface="Arial Rounded MT Bold"/>
              </a:rPr>
              <a:t>currenty</a:t>
            </a:r>
            <a:r>
              <a:rPr lang="en-US" sz="1600" i="1" dirty="0" smtClean="0">
                <a:solidFill>
                  <a:schemeClr val="tx2">
                    <a:lumMod val="85000"/>
                    <a:lumOff val="15000"/>
                  </a:schemeClr>
                </a:solidFill>
                <a:latin typeface="Arial Rounded MT Bold"/>
                <a:ea typeface="ヒラギノ角ゴ Pro W3" charset="0"/>
                <a:cs typeface="Arial Rounded MT Bold"/>
              </a:rPr>
              <a:t> met) .</a:t>
            </a:r>
          </a:p>
          <a:p>
            <a:pPr algn="l"/>
            <a:endParaRPr lang="en-US" sz="1600" dirty="0" smtClean="0">
              <a:solidFill>
                <a:schemeClr val="tx2">
                  <a:lumMod val="85000"/>
                  <a:lumOff val="15000"/>
                </a:schemeClr>
              </a:solidFill>
              <a:latin typeface="Arial Rounded MT Bold"/>
              <a:ea typeface="ヒラギノ角ゴ Pro W3" charset="0"/>
              <a:cs typeface="Arial Rounded MT Bold"/>
            </a:endParaRPr>
          </a:p>
          <a:p>
            <a:pPr algn="l"/>
            <a:r>
              <a:rPr lang="en-US" sz="1600" dirty="0" smtClean="0">
                <a:solidFill>
                  <a:schemeClr val="tx2">
                    <a:lumMod val="85000"/>
                    <a:lumOff val="15000"/>
                  </a:schemeClr>
                </a:solidFill>
                <a:latin typeface="Arial Rounded MT Bold"/>
                <a:ea typeface="ヒラギノ角ゴ Pro W3" charset="0"/>
                <a:cs typeface="Arial Rounded MT Bold"/>
              </a:rPr>
              <a:t>NRC Decadal Survey 2007 followed with multiple recommendations for NASA and NOAA:</a:t>
            </a:r>
          </a:p>
          <a:p>
            <a:pPr marL="285750" indent="-285750" algn="l">
              <a:buFontTx/>
              <a:buChar char="-"/>
            </a:pPr>
            <a:r>
              <a:rPr lang="en-US" sz="1600" dirty="0">
                <a:solidFill>
                  <a:schemeClr val="tx2">
                    <a:lumMod val="85000"/>
                    <a:lumOff val="15000"/>
                  </a:schemeClr>
                </a:solidFill>
                <a:latin typeface="Arial Rounded MT Bold"/>
                <a:ea typeface="ヒラギノ角ゴ Pro W3" charset="0"/>
                <a:cs typeface="Arial Rounded MT Bold"/>
              </a:rPr>
              <a:t>H</a:t>
            </a:r>
            <a:r>
              <a:rPr lang="en-US" sz="1600" dirty="0" smtClean="0">
                <a:solidFill>
                  <a:schemeClr val="tx2">
                    <a:lumMod val="85000"/>
                    <a:lumOff val="15000"/>
                  </a:schemeClr>
                </a:solidFill>
                <a:latin typeface="Arial Rounded MT Bold"/>
                <a:ea typeface="ヒラギノ角ゴ Pro W3" charset="0"/>
                <a:cs typeface="Arial Rounded MT Bold"/>
              </a:rPr>
              <a:t>igh accuracy observation from TSIS, CERES/RBI, and CLARREO.</a:t>
            </a:r>
          </a:p>
          <a:p>
            <a:pPr marL="285750" indent="-285750" algn="l">
              <a:buFontTx/>
              <a:buChar char="-"/>
            </a:pPr>
            <a:r>
              <a:rPr lang="en-US" sz="1600" dirty="0" smtClean="0">
                <a:solidFill>
                  <a:schemeClr val="tx2">
                    <a:lumMod val="85000"/>
                    <a:lumOff val="15000"/>
                  </a:schemeClr>
                </a:solidFill>
                <a:latin typeface="Arial Rounded MT Bold"/>
                <a:ea typeface="ヒラギノ角ゴ Pro W3" charset="0"/>
                <a:cs typeface="Arial Rounded MT Bold"/>
              </a:rPr>
              <a:t>Enable long-term stable data records for key variable (minimize gap risk).</a:t>
            </a:r>
          </a:p>
          <a:p>
            <a:pPr algn="l"/>
            <a:endParaRPr lang="en-US" sz="1600" dirty="0" smtClean="0">
              <a:solidFill>
                <a:schemeClr val="tx2">
                  <a:lumMod val="85000"/>
                  <a:lumOff val="15000"/>
                </a:schemeClr>
              </a:solidFill>
              <a:latin typeface="Arial Rounded MT Bold"/>
              <a:ea typeface="ヒラギノ角ゴ Pro W3" charset="0"/>
              <a:cs typeface="Arial Rounded MT Bold"/>
            </a:endParaRPr>
          </a:p>
          <a:p>
            <a:pPr algn="l"/>
            <a:r>
              <a:rPr lang="en-US" sz="1600" dirty="0" smtClean="0">
                <a:solidFill>
                  <a:srgbClr val="008000"/>
                </a:solidFill>
                <a:latin typeface="Arial Rounded MT Bold"/>
                <a:ea typeface="ヒラギノ角ゴ Pro W3" charset="0"/>
                <a:cs typeface="Arial Rounded MT Bold"/>
              </a:rPr>
              <a:t>Accuracy is the foundation stone for measurement usefulness (information content) !</a:t>
            </a:r>
          </a:p>
          <a:p>
            <a:pPr algn="l"/>
            <a:endParaRPr lang="en-US" sz="1600" dirty="0">
              <a:solidFill>
                <a:schemeClr val="tx2">
                  <a:lumMod val="85000"/>
                  <a:lumOff val="15000"/>
                </a:schemeClr>
              </a:solidFill>
              <a:latin typeface="Arial Rounded MT Bold"/>
              <a:ea typeface="ヒラギノ角ゴ Pro W3" charset="0"/>
              <a:cs typeface="Arial Rounded MT Bold"/>
            </a:endParaRPr>
          </a:p>
          <a:p>
            <a:pPr algn="l"/>
            <a:r>
              <a:rPr lang="en-US" sz="1700" dirty="0" smtClean="0">
                <a:solidFill>
                  <a:srgbClr val="FF0000"/>
                </a:solidFill>
                <a:latin typeface="Arial Rounded MT Bold"/>
                <a:ea typeface="ヒラギノ角ゴ Pro W3" charset="0"/>
                <a:cs typeface="Arial Rounded MT Bold"/>
              </a:rPr>
              <a:t>Solutions:</a:t>
            </a:r>
          </a:p>
          <a:p>
            <a:pPr marL="285750" indent="-285750" algn="l">
              <a:buFontTx/>
              <a:buChar char="-"/>
            </a:pPr>
            <a:r>
              <a:rPr lang="en-US" sz="1500" dirty="0" smtClean="0">
                <a:solidFill>
                  <a:schemeClr val="tx1"/>
                </a:solidFill>
                <a:latin typeface="Arial Rounded MT Bold"/>
                <a:ea typeface="ヒラギノ角ゴ Pro W3" charset="0"/>
                <a:cs typeface="Arial Rounded MT Bold"/>
              </a:rPr>
              <a:t>Establish an accurate calibration source available on LEO and GEO missions – </a:t>
            </a:r>
          </a:p>
          <a:p>
            <a:pPr algn="l"/>
            <a:r>
              <a:rPr lang="en-US" sz="1500" dirty="0">
                <a:solidFill>
                  <a:schemeClr val="tx1"/>
                </a:solidFill>
                <a:latin typeface="Arial Rounded MT Bold"/>
                <a:ea typeface="ヒラギノ角ゴ Pro W3" charset="0"/>
                <a:cs typeface="Arial Rounded MT Bold"/>
              </a:rPr>
              <a:t> </a:t>
            </a:r>
            <a:r>
              <a:rPr lang="en-US" sz="1500" dirty="0" smtClean="0">
                <a:solidFill>
                  <a:schemeClr val="tx1"/>
                </a:solidFill>
                <a:latin typeface="Arial Rounded MT Bold"/>
                <a:ea typeface="ヒラギノ角ゴ Pro W3" charset="0"/>
                <a:cs typeface="Arial Rounded MT Bold"/>
              </a:rPr>
              <a:t>      the high accuracy Lunar Irradiance/Reflectance (constant in time).</a:t>
            </a:r>
          </a:p>
          <a:p>
            <a:pPr marL="285750" indent="-285750" algn="l">
              <a:buFontTx/>
              <a:buChar char="-"/>
            </a:pPr>
            <a:r>
              <a:rPr lang="en-US" sz="1500" dirty="0" smtClean="0">
                <a:solidFill>
                  <a:schemeClr val="tx1"/>
                </a:solidFill>
                <a:latin typeface="Arial Rounded MT Bold"/>
                <a:cs typeface="Arial Rounded MT Bold"/>
              </a:rPr>
              <a:t>Demonstrate the high accuracy Lunar Irradiance calibration in on-orbit     </a:t>
            </a:r>
          </a:p>
          <a:p>
            <a:pPr algn="l"/>
            <a:r>
              <a:rPr lang="en-US" sz="1500" dirty="0">
                <a:solidFill>
                  <a:schemeClr val="tx1"/>
                </a:solidFill>
                <a:latin typeface="Arial Rounded MT Bold"/>
                <a:cs typeface="Arial Rounded MT Bold"/>
              </a:rPr>
              <a:t> </a:t>
            </a:r>
            <a:r>
              <a:rPr lang="en-US" sz="1500" dirty="0" smtClean="0">
                <a:solidFill>
                  <a:schemeClr val="tx1"/>
                </a:solidFill>
                <a:latin typeface="Arial Rounded MT Bold"/>
                <a:cs typeface="Arial Rounded MT Bold"/>
              </a:rPr>
              <a:t>      environment using a Small Satellite mission implementation. </a:t>
            </a:r>
          </a:p>
          <a:p>
            <a:pPr algn="l"/>
            <a:endParaRPr lang="en-US" sz="1600" dirty="0">
              <a:solidFill>
                <a:schemeClr val="tx1"/>
              </a:solidFill>
              <a:latin typeface="Arial Rounded MT Bold"/>
              <a:cs typeface="Arial Rounded MT Bold"/>
            </a:endParaRPr>
          </a:p>
          <a:p>
            <a:pPr algn="l"/>
            <a:r>
              <a:rPr lang="en-US" sz="1700" dirty="0" smtClean="0">
                <a:solidFill>
                  <a:srgbClr val="FF0000"/>
                </a:solidFill>
                <a:latin typeface="Arial Rounded MT Bold"/>
                <a:cs typeface="Arial Rounded MT Bold"/>
              </a:rPr>
              <a:t>Impact: </a:t>
            </a:r>
            <a:r>
              <a:rPr lang="en-US" sz="1600" dirty="0" smtClean="0">
                <a:solidFill>
                  <a:schemeClr val="tx1"/>
                </a:solidFill>
                <a:latin typeface="Arial Rounded MT Bold"/>
                <a:cs typeface="Arial Rounded MT Bold"/>
              </a:rPr>
              <a:t>This becomes an enabling technology for the past, current and future </a:t>
            </a:r>
          </a:p>
          <a:p>
            <a:pPr algn="l"/>
            <a:r>
              <a:rPr lang="en-US" sz="1600" dirty="0">
                <a:solidFill>
                  <a:schemeClr val="tx1"/>
                </a:solidFill>
                <a:latin typeface="Arial Rounded MT Bold"/>
                <a:cs typeface="Arial Rounded MT Bold"/>
              </a:rPr>
              <a:t> </a:t>
            </a:r>
            <a:r>
              <a:rPr lang="en-US" sz="1600" dirty="0" smtClean="0">
                <a:solidFill>
                  <a:schemeClr val="tx1"/>
                </a:solidFill>
                <a:latin typeface="Arial Rounded MT Bold"/>
                <a:cs typeface="Arial Rounded MT Bold"/>
              </a:rPr>
              <a:t>               Earth Science missions in LEO and GEO (processes, weather and climate). </a:t>
            </a:r>
          </a:p>
        </p:txBody>
      </p:sp>
    </p:spTree>
    <p:extLst>
      <p:ext uri="{BB962C8B-B14F-4D97-AF65-F5344CB8AC3E}">
        <p14:creationId xmlns:p14="http://schemas.microsoft.com/office/powerpoint/2010/main" val="164944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5229" y="490023"/>
            <a:ext cx="5423605" cy="707886"/>
          </a:xfrm>
          <a:prstGeom prst="rect">
            <a:avLst/>
          </a:prstGeom>
          <a:noFill/>
        </p:spPr>
        <p:txBody>
          <a:bodyPr wrap="none" rtlCol="0">
            <a:spAutoFit/>
          </a:bodyPr>
          <a:lstStyle/>
          <a:p>
            <a:r>
              <a:rPr lang="en-US" sz="2000" dirty="0" smtClean="0">
                <a:solidFill>
                  <a:srgbClr val="B43F52"/>
                </a:solidFill>
                <a:latin typeface="Arial Black"/>
                <a:cs typeface="Arial Black"/>
              </a:rPr>
              <a:t>Lunar Calibration On-Orbit: </a:t>
            </a:r>
          </a:p>
          <a:p>
            <a:r>
              <a:rPr lang="en-US" sz="2000" dirty="0" smtClean="0">
                <a:solidFill>
                  <a:srgbClr val="B43F52"/>
                </a:solidFill>
                <a:latin typeface="Arial Black"/>
                <a:cs typeface="Arial Black"/>
              </a:rPr>
              <a:t>State of the Art - </a:t>
            </a:r>
            <a:r>
              <a:rPr lang="en-US" sz="2000" dirty="0" err="1" smtClean="0">
                <a:solidFill>
                  <a:srgbClr val="B43F52"/>
                </a:solidFill>
                <a:latin typeface="Arial Black"/>
                <a:cs typeface="Arial Black"/>
              </a:rPr>
              <a:t>SeaWIFS</a:t>
            </a:r>
            <a:r>
              <a:rPr lang="en-US" sz="2000" dirty="0" smtClean="0">
                <a:solidFill>
                  <a:srgbClr val="B43F52"/>
                </a:solidFill>
                <a:latin typeface="Arial Black"/>
                <a:cs typeface="Arial Black"/>
              </a:rPr>
              <a:t> Example 1</a:t>
            </a:r>
          </a:p>
        </p:txBody>
      </p:sp>
      <p:pic>
        <p:nvPicPr>
          <p:cNvPr id="13" name="Picture 12"/>
          <p:cNvPicPr/>
          <p:nvPr/>
        </p:nvPicPr>
        <p:blipFill>
          <a:blip r:embed="rId3" cstate="print"/>
          <a:srcRect/>
          <a:stretch>
            <a:fillRect/>
          </a:stretch>
        </p:blipFill>
        <p:spPr bwMode="auto">
          <a:xfrm>
            <a:off x="221856" y="2528253"/>
            <a:ext cx="4521966" cy="3227592"/>
          </a:xfrm>
          <a:prstGeom prst="rect">
            <a:avLst/>
          </a:prstGeom>
          <a:noFill/>
          <a:ln w="9525">
            <a:noFill/>
            <a:miter lim="800000"/>
            <a:headEnd/>
            <a:tailEnd/>
          </a:ln>
        </p:spPr>
      </p:pic>
      <p:sp>
        <p:nvSpPr>
          <p:cNvPr id="9" name="TextBox 8"/>
          <p:cNvSpPr txBox="1"/>
          <p:nvPr/>
        </p:nvSpPr>
        <p:spPr>
          <a:xfrm>
            <a:off x="4729876" y="4357535"/>
            <a:ext cx="4292604" cy="830997"/>
          </a:xfrm>
          <a:prstGeom prst="rect">
            <a:avLst/>
          </a:prstGeom>
          <a:noFill/>
        </p:spPr>
        <p:txBody>
          <a:bodyPr wrap="square" rtlCol="0">
            <a:spAutoFit/>
          </a:bodyPr>
          <a:lstStyle/>
          <a:p>
            <a:pPr marL="285750" indent="-285750">
              <a:buFontTx/>
              <a:buChar char="-"/>
            </a:pPr>
            <a:r>
              <a:rPr lang="en-US" sz="1200" dirty="0" err="1" smtClean="0">
                <a:latin typeface="Arial Rounded MT Bold"/>
                <a:cs typeface="Arial Rounded MT Bold"/>
              </a:rPr>
              <a:t>SeaWIFS</a:t>
            </a:r>
            <a:r>
              <a:rPr lang="en-US" sz="1200" dirty="0" smtClean="0">
                <a:latin typeface="Arial Rounded MT Bold"/>
                <a:cs typeface="Arial Rounded MT Bold"/>
              </a:rPr>
              <a:t> scatter due to oversampling corrections.</a:t>
            </a:r>
          </a:p>
          <a:p>
            <a:endParaRPr lang="en-US" sz="1200" dirty="0" smtClean="0">
              <a:latin typeface="Arial Rounded MT Bold"/>
              <a:cs typeface="Arial Rounded MT Bold"/>
            </a:endParaRPr>
          </a:p>
          <a:p>
            <a:pPr marL="285750" indent="-285750">
              <a:buFontTx/>
              <a:buChar char="-"/>
            </a:pPr>
            <a:r>
              <a:rPr lang="en-US" sz="1200" dirty="0" smtClean="0">
                <a:latin typeface="Arial Rounded MT Bold"/>
                <a:cs typeface="Arial Rounded MT Bold"/>
              </a:rPr>
              <a:t>MODIS scatter due to lower lunar signal at higher lunar phase angle. </a:t>
            </a:r>
            <a:endParaRPr lang="en-US" sz="1200" dirty="0">
              <a:latin typeface="Arial Rounded MT Bold"/>
              <a:cs typeface="Arial Rounded MT Bold"/>
            </a:endParaRPr>
          </a:p>
        </p:txBody>
      </p:sp>
      <p:sp>
        <p:nvSpPr>
          <p:cNvPr id="20" name="Rectangle 2"/>
          <p:cNvSpPr txBox="1">
            <a:spLocks noChangeArrowheads="1"/>
          </p:cNvSpPr>
          <p:nvPr/>
        </p:nvSpPr>
        <p:spPr bwMode="auto">
          <a:xfrm>
            <a:off x="762490" y="1801635"/>
            <a:ext cx="3970875" cy="6668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600" dirty="0">
              <a:latin typeface="Arial Rounded MT Bold"/>
              <a:cs typeface="Arial Rounded MT Bold"/>
            </a:endParaRPr>
          </a:p>
          <a:p>
            <a:pPr algn="l"/>
            <a:r>
              <a:rPr lang="en-US" sz="1300" dirty="0" err="1" smtClean="0">
                <a:latin typeface="Arial Rounded MT Bold"/>
                <a:cs typeface="Arial Rounded MT Bold"/>
              </a:rPr>
              <a:t>SeaWIFS</a:t>
            </a:r>
            <a:r>
              <a:rPr lang="en-US" sz="1300" dirty="0" smtClean="0">
                <a:latin typeface="Arial Rounded MT Bold"/>
                <a:cs typeface="Arial Rounded MT Bold"/>
              </a:rPr>
              <a:t> and MODIS lunar calibration comparison, at 412 nm wavelength:</a:t>
            </a:r>
          </a:p>
        </p:txBody>
      </p:sp>
      <p:sp>
        <p:nvSpPr>
          <p:cNvPr id="21" name="Rectangle 2"/>
          <p:cNvSpPr txBox="1">
            <a:spLocks noChangeArrowheads="1"/>
          </p:cNvSpPr>
          <p:nvPr/>
        </p:nvSpPr>
        <p:spPr bwMode="auto">
          <a:xfrm>
            <a:off x="773883" y="1274649"/>
            <a:ext cx="7318771" cy="6278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err="1" smtClean="0">
                <a:solidFill>
                  <a:srgbClr val="FF0000"/>
                </a:solidFill>
                <a:latin typeface="Arial Rounded MT Bold"/>
                <a:cs typeface="Arial Rounded MT Bold"/>
              </a:rPr>
              <a:t>SeaWiFS</a:t>
            </a:r>
            <a:r>
              <a:rPr lang="en-US" sz="1600" dirty="0" smtClean="0">
                <a:solidFill>
                  <a:srgbClr val="FF0000"/>
                </a:solidFill>
                <a:latin typeface="Arial Rounded MT Bold"/>
                <a:cs typeface="Arial Rounded MT Bold"/>
              </a:rPr>
              <a:t> gain stability 0.13% (k=1) achieved with Lunar calibration monthly !</a:t>
            </a:r>
          </a:p>
          <a:p>
            <a:pPr algn="l"/>
            <a:r>
              <a:rPr lang="en-US" sz="1600" dirty="0" smtClean="0">
                <a:solidFill>
                  <a:srgbClr val="FF0000"/>
                </a:solidFill>
                <a:latin typeface="Arial Rounded MT Bold"/>
                <a:cs typeface="Arial Rounded MT Bold"/>
              </a:rPr>
              <a:t>Absolute biases up to 3% (k=1)</a:t>
            </a:r>
            <a:endParaRPr lang="en-US" sz="1600" dirty="0">
              <a:solidFill>
                <a:srgbClr val="FF0000"/>
              </a:solidFill>
              <a:latin typeface="Arial Rounded MT Bold"/>
              <a:cs typeface="Arial Rounded MT Bold"/>
            </a:endParaRPr>
          </a:p>
          <a:p>
            <a:pPr algn="l"/>
            <a:endParaRPr lang="en-US" sz="1900" dirty="0">
              <a:solidFill>
                <a:srgbClr val="FF0000"/>
              </a:solidFill>
              <a:latin typeface="Arial Rounded MT Bold"/>
              <a:cs typeface="Arial Rounded MT Bold"/>
            </a:endParaRPr>
          </a:p>
        </p:txBody>
      </p:sp>
      <p:sp>
        <p:nvSpPr>
          <p:cNvPr id="22" name="Rectangle 2"/>
          <p:cNvSpPr txBox="1">
            <a:spLocks noChangeArrowheads="1"/>
          </p:cNvSpPr>
          <p:nvPr/>
        </p:nvSpPr>
        <p:spPr bwMode="auto">
          <a:xfrm>
            <a:off x="510406" y="5793358"/>
            <a:ext cx="8444839" cy="3830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smtClean="0">
                <a:solidFill>
                  <a:srgbClr val="FF0000"/>
                </a:solidFill>
                <a:latin typeface="Arial Rounded MT Bold"/>
                <a:cs typeface="Arial Rounded MT Bold"/>
              </a:rPr>
              <a:t>Needed: Absolutely accurate irradiance for all  lunar phase and </a:t>
            </a:r>
            <a:r>
              <a:rPr lang="en-US" sz="1600" dirty="0" err="1" smtClean="0">
                <a:solidFill>
                  <a:srgbClr val="FF0000"/>
                </a:solidFill>
                <a:latin typeface="Arial Rounded MT Bold"/>
                <a:cs typeface="Arial Rounded MT Bold"/>
              </a:rPr>
              <a:t>libration</a:t>
            </a:r>
            <a:r>
              <a:rPr lang="en-US" sz="1600" dirty="0" smtClean="0">
                <a:solidFill>
                  <a:srgbClr val="FF0000"/>
                </a:solidFill>
                <a:latin typeface="Arial Rounded MT Bold"/>
                <a:cs typeface="Arial Rounded MT Bold"/>
              </a:rPr>
              <a:t> states ! </a:t>
            </a:r>
            <a:endParaRPr lang="en-US" sz="1600" dirty="0">
              <a:solidFill>
                <a:srgbClr val="FF0000"/>
              </a:solidFill>
              <a:latin typeface="Arial Rounded MT Bold"/>
              <a:cs typeface="Arial Rounded MT Bold"/>
            </a:endParaRPr>
          </a:p>
          <a:p>
            <a:pPr algn="l"/>
            <a:endParaRPr lang="en-US" sz="1900" dirty="0">
              <a:solidFill>
                <a:srgbClr val="FF0000"/>
              </a:solidFill>
              <a:latin typeface="Arial Rounded MT Bold"/>
              <a:cs typeface="Arial Rounded MT Bold"/>
            </a:endParaRPr>
          </a:p>
        </p:txBody>
      </p:sp>
      <p:pic>
        <p:nvPicPr>
          <p:cNvPr id="2" name="Picture 1" descr="seawifs_moon.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141" y="2151531"/>
            <a:ext cx="1843903" cy="1964764"/>
          </a:xfrm>
          <a:prstGeom prst="rect">
            <a:avLst/>
          </a:prstGeom>
        </p:spPr>
      </p:pic>
      <p:sp>
        <p:nvSpPr>
          <p:cNvPr id="12" name="TextBox 11"/>
          <p:cNvSpPr txBox="1"/>
          <p:nvPr/>
        </p:nvSpPr>
        <p:spPr>
          <a:xfrm>
            <a:off x="6711594" y="1827994"/>
            <a:ext cx="2290486" cy="276999"/>
          </a:xfrm>
          <a:prstGeom prst="rect">
            <a:avLst/>
          </a:prstGeom>
          <a:noFill/>
        </p:spPr>
        <p:txBody>
          <a:bodyPr wrap="square" rtlCol="0">
            <a:spAutoFit/>
          </a:bodyPr>
          <a:lstStyle/>
          <a:p>
            <a:r>
              <a:rPr lang="en-US" sz="1200" dirty="0" smtClean="0">
                <a:latin typeface="Arial Rounded MT Bold"/>
                <a:cs typeface="Arial Rounded MT Bold"/>
              </a:rPr>
              <a:t>Lunar image by </a:t>
            </a:r>
            <a:r>
              <a:rPr lang="en-US" sz="1200" dirty="0" err="1" smtClean="0">
                <a:latin typeface="Arial Rounded MT Bold"/>
                <a:cs typeface="Arial Rounded MT Bold"/>
              </a:rPr>
              <a:t>SeaWIFS</a:t>
            </a:r>
            <a:endParaRPr lang="en-US" sz="1200" dirty="0" smtClean="0">
              <a:latin typeface="Arial Rounded MT Bold"/>
              <a:cs typeface="Arial Rounded MT Bold"/>
            </a:endParaRPr>
          </a:p>
        </p:txBody>
      </p:sp>
    </p:spTree>
    <p:extLst>
      <p:ext uri="{BB962C8B-B14F-4D97-AF65-F5344CB8AC3E}">
        <p14:creationId xmlns:p14="http://schemas.microsoft.com/office/powerpoint/2010/main" val="3545410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5229" y="490023"/>
            <a:ext cx="5052785" cy="707886"/>
          </a:xfrm>
          <a:prstGeom prst="rect">
            <a:avLst/>
          </a:prstGeom>
          <a:noFill/>
        </p:spPr>
        <p:txBody>
          <a:bodyPr wrap="none" rtlCol="0">
            <a:spAutoFit/>
          </a:bodyPr>
          <a:lstStyle/>
          <a:p>
            <a:r>
              <a:rPr lang="en-US" sz="2000" dirty="0" smtClean="0">
                <a:solidFill>
                  <a:srgbClr val="B43F52"/>
                </a:solidFill>
                <a:latin typeface="Arial Black"/>
                <a:cs typeface="Arial Black"/>
              </a:rPr>
              <a:t>Lunar Calibration On-Orbit: </a:t>
            </a:r>
          </a:p>
          <a:p>
            <a:r>
              <a:rPr lang="en-US" sz="2000" dirty="0" smtClean="0">
                <a:solidFill>
                  <a:srgbClr val="B43F52"/>
                </a:solidFill>
                <a:latin typeface="Arial Black"/>
                <a:cs typeface="Arial Black"/>
              </a:rPr>
              <a:t>State of the Art: CERES Example 2</a:t>
            </a:r>
          </a:p>
        </p:txBody>
      </p:sp>
      <p:pic>
        <p:nvPicPr>
          <p:cNvPr id="16" name="Picture 15"/>
          <p:cNvPicPr/>
          <p:nvPr/>
        </p:nvPicPr>
        <p:blipFill>
          <a:blip r:embed="rId3">
            <a:extLst>
              <a:ext uri="{28A0092B-C50C-407E-A947-70E740481C1C}">
                <a14:useLocalDpi xmlns:a14="http://schemas.microsoft.com/office/drawing/2010/main" val="0"/>
              </a:ext>
            </a:extLst>
          </a:blip>
          <a:stretch>
            <a:fillRect/>
          </a:stretch>
        </p:blipFill>
        <p:spPr>
          <a:xfrm>
            <a:off x="730682" y="2077516"/>
            <a:ext cx="4199905" cy="346566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470356304"/>
              </p:ext>
            </p:extLst>
          </p:nvPr>
        </p:nvGraphicFramePr>
        <p:xfrm>
          <a:off x="5332004" y="2238790"/>
          <a:ext cx="3496733" cy="667174"/>
        </p:xfrm>
        <a:graphic>
          <a:graphicData uri="http://schemas.openxmlformats.org/drawingml/2006/table">
            <a:tbl>
              <a:tblPr firstRow="1" bandRow="1">
                <a:tableStyleId>{5C22544A-7EE6-4342-B048-85BDC9FD1C3A}</a:tableStyleId>
              </a:tblPr>
              <a:tblGrid>
                <a:gridCol w="461271"/>
                <a:gridCol w="1034141"/>
                <a:gridCol w="993788"/>
                <a:gridCol w="1007533"/>
              </a:tblGrid>
              <a:tr h="270934">
                <a:tc>
                  <a:txBody>
                    <a:bodyPr/>
                    <a:lstStyle/>
                    <a:p>
                      <a:pPr algn="ctr"/>
                      <a:endParaRPr lang="en-US" sz="1000" dirty="0">
                        <a:latin typeface="Arial Rounded MT Bold"/>
                        <a:cs typeface="Arial Rounded MT Bold"/>
                      </a:endParaRPr>
                    </a:p>
                  </a:txBody>
                  <a:tcPr/>
                </a:tc>
                <a:tc>
                  <a:txBody>
                    <a:bodyPr/>
                    <a:lstStyle/>
                    <a:p>
                      <a:pPr algn="ctr"/>
                      <a:r>
                        <a:rPr lang="en-US" sz="1000" dirty="0" smtClean="0">
                          <a:latin typeface="Arial Rounded MT Bold"/>
                          <a:cs typeface="Arial Rounded MT Bold"/>
                        </a:rPr>
                        <a:t>Total</a:t>
                      </a:r>
                      <a:endParaRPr lang="en-US" sz="1000" dirty="0">
                        <a:latin typeface="Arial Rounded MT Bold"/>
                        <a:cs typeface="Arial Rounded MT Bold"/>
                      </a:endParaRPr>
                    </a:p>
                  </a:txBody>
                  <a:tcPr/>
                </a:tc>
                <a:tc>
                  <a:txBody>
                    <a:bodyPr/>
                    <a:lstStyle/>
                    <a:p>
                      <a:pPr algn="ctr"/>
                      <a:r>
                        <a:rPr lang="en-US" sz="1000" dirty="0" smtClean="0">
                          <a:latin typeface="Arial Rounded MT Bold"/>
                          <a:cs typeface="Arial Rounded MT Bold"/>
                        </a:rPr>
                        <a:t>Shortwave</a:t>
                      </a:r>
                      <a:endParaRPr lang="en-US" sz="1000" dirty="0">
                        <a:latin typeface="Arial Rounded MT Bold"/>
                        <a:cs typeface="Arial Rounded MT Bold"/>
                      </a:endParaRPr>
                    </a:p>
                  </a:txBody>
                  <a:tcPr/>
                </a:tc>
                <a:tc>
                  <a:txBody>
                    <a:bodyPr/>
                    <a:lstStyle/>
                    <a:p>
                      <a:pPr algn="ctr"/>
                      <a:r>
                        <a:rPr lang="en-US" sz="1000" dirty="0" smtClean="0">
                          <a:latin typeface="Arial Rounded MT Bold"/>
                          <a:cs typeface="Arial Rounded MT Bold"/>
                        </a:rPr>
                        <a:t>Window</a:t>
                      </a:r>
                      <a:endParaRPr lang="en-US" sz="1000" dirty="0">
                        <a:latin typeface="Arial Rounded MT Bold"/>
                        <a:cs typeface="Arial Rounded MT Bold"/>
                      </a:endParaRPr>
                    </a:p>
                  </a:txBody>
                  <a:tcPr/>
                </a:tc>
              </a:tr>
              <a:tr h="270934">
                <a:tc>
                  <a:txBody>
                    <a:bodyPr/>
                    <a:lstStyle/>
                    <a:p>
                      <a:pPr algn="ctr"/>
                      <a:r>
                        <a:rPr lang="en-US" sz="1000" dirty="0" smtClean="0">
                          <a:latin typeface="Arial Rounded MT Bold"/>
                          <a:cs typeface="Arial Rounded MT Bold"/>
                        </a:rPr>
                        <a:t>FM1</a:t>
                      </a:r>
                      <a:endParaRPr lang="en-US" sz="1000" dirty="0">
                        <a:latin typeface="Arial Rounded MT Bold"/>
                        <a:cs typeface="Arial Rounded MT Bold"/>
                      </a:endParaRPr>
                    </a:p>
                  </a:txBody>
                  <a:tcPr/>
                </a:tc>
                <a:tc>
                  <a:txBody>
                    <a:bodyPr/>
                    <a:lstStyle/>
                    <a:p>
                      <a:pPr algn="ctr"/>
                      <a:r>
                        <a:rPr lang="en-US" sz="1000" dirty="0" smtClean="0">
                          <a:latin typeface="Arial Rounded MT Bold"/>
                          <a:cs typeface="Arial Rounded MT Bold"/>
                        </a:rPr>
                        <a:t>0.219% / decade</a:t>
                      </a:r>
                      <a:endParaRPr lang="en-US" sz="1000" dirty="0">
                        <a:latin typeface="Arial Rounded MT Bold"/>
                        <a:cs typeface="Arial Rounded MT Bold"/>
                      </a:endParaRPr>
                    </a:p>
                  </a:txBody>
                  <a:tcPr/>
                </a:tc>
                <a:tc>
                  <a:txBody>
                    <a:bodyPr/>
                    <a:lstStyle/>
                    <a:p>
                      <a:pPr algn="ctr"/>
                      <a:r>
                        <a:rPr lang="en-US" sz="1000" dirty="0" smtClean="0">
                          <a:latin typeface="Arial Rounded MT Bold"/>
                          <a:cs typeface="Arial Rounded MT Bold"/>
                        </a:rPr>
                        <a:t>0.150% / decade</a:t>
                      </a:r>
                      <a:endParaRPr lang="en-US" sz="1000" dirty="0">
                        <a:latin typeface="Arial Rounded MT Bold"/>
                        <a:cs typeface="Arial Rounded MT Bold"/>
                      </a:endParaRPr>
                    </a:p>
                  </a:txBody>
                  <a:tcPr/>
                </a:tc>
                <a:tc>
                  <a:txBody>
                    <a:bodyPr/>
                    <a:lstStyle/>
                    <a:p>
                      <a:pPr algn="ctr"/>
                      <a:r>
                        <a:rPr lang="en-US" sz="1000" dirty="0" smtClean="0">
                          <a:latin typeface="Arial Rounded MT Bold"/>
                          <a:cs typeface="Arial Rounded MT Bold"/>
                        </a:rPr>
                        <a:t>0.481% / decade</a:t>
                      </a:r>
                      <a:endParaRPr lang="en-US" sz="1000" dirty="0">
                        <a:latin typeface="Arial Rounded MT Bold"/>
                        <a:cs typeface="Arial Rounded MT Bold"/>
                      </a:endParaRPr>
                    </a:p>
                  </a:txBody>
                  <a:tcPr/>
                </a:tc>
              </a:tr>
            </a:tbl>
          </a:graphicData>
        </a:graphic>
      </p:graphicFrame>
      <p:sp>
        <p:nvSpPr>
          <p:cNvPr id="18" name="Rectangle 2"/>
          <p:cNvSpPr txBox="1">
            <a:spLocks noChangeArrowheads="1"/>
          </p:cNvSpPr>
          <p:nvPr/>
        </p:nvSpPr>
        <p:spPr bwMode="auto">
          <a:xfrm>
            <a:off x="973156" y="1504811"/>
            <a:ext cx="3635770" cy="5398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dirty="0" smtClean="0">
                <a:latin typeface="Arial Rounded MT Bold"/>
                <a:cs typeface="Arial Rounded MT Bold"/>
              </a:rPr>
              <a:t>CERES gain stability from Lunar Observations,</a:t>
            </a:r>
          </a:p>
          <a:p>
            <a:pPr algn="l"/>
            <a:r>
              <a:rPr lang="en-US" sz="1200" dirty="0" smtClean="0">
                <a:latin typeface="Arial Rounded MT Bold"/>
                <a:cs typeface="Arial Rounded MT Bold"/>
              </a:rPr>
              <a:t>Broadband [Daniels et al., 2014]:</a:t>
            </a:r>
            <a:endParaRPr lang="en-US" sz="1200" dirty="0">
              <a:latin typeface="Arial Rounded MT Bold"/>
              <a:cs typeface="Arial Rounded MT Bold"/>
            </a:endParaRPr>
          </a:p>
        </p:txBody>
      </p:sp>
      <p:sp>
        <p:nvSpPr>
          <p:cNvPr id="22" name="Rectangle 2"/>
          <p:cNvSpPr txBox="1">
            <a:spLocks noChangeArrowheads="1"/>
          </p:cNvSpPr>
          <p:nvPr/>
        </p:nvSpPr>
        <p:spPr bwMode="auto">
          <a:xfrm>
            <a:off x="570171" y="5836682"/>
            <a:ext cx="8444839" cy="3830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smtClean="0">
                <a:solidFill>
                  <a:srgbClr val="FF0000"/>
                </a:solidFill>
                <a:latin typeface="Arial Rounded MT Bold"/>
                <a:cs typeface="Arial Rounded MT Bold"/>
              </a:rPr>
              <a:t>Needed: Absolutely accurate irradiance for all  lunar phase and </a:t>
            </a:r>
            <a:r>
              <a:rPr lang="en-US" sz="1600" dirty="0" err="1" smtClean="0">
                <a:solidFill>
                  <a:srgbClr val="FF0000"/>
                </a:solidFill>
                <a:latin typeface="Arial Rounded MT Bold"/>
                <a:cs typeface="Arial Rounded MT Bold"/>
              </a:rPr>
              <a:t>libration</a:t>
            </a:r>
            <a:r>
              <a:rPr lang="en-US" sz="1600" dirty="0" smtClean="0">
                <a:solidFill>
                  <a:srgbClr val="FF0000"/>
                </a:solidFill>
                <a:latin typeface="Arial Rounded MT Bold"/>
                <a:cs typeface="Arial Rounded MT Bold"/>
              </a:rPr>
              <a:t> states ! </a:t>
            </a:r>
            <a:endParaRPr lang="en-US" sz="1600" dirty="0">
              <a:solidFill>
                <a:srgbClr val="FF0000"/>
              </a:solidFill>
              <a:latin typeface="Arial Rounded MT Bold"/>
              <a:cs typeface="Arial Rounded MT Bold"/>
            </a:endParaRPr>
          </a:p>
          <a:p>
            <a:pPr algn="l"/>
            <a:endParaRPr lang="en-US" sz="1900" dirty="0">
              <a:solidFill>
                <a:srgbClr val="FF0000"/>
              </a:solidFill>
              <a:latin typeface="Arial Rounded MT Bold"/>
              <a:cs typeface="Arial Rounded MT Bold"/>
            </a:endParaRPr>
          </a:p>
        </p:txBody>
      </p:sp>
      <p:sp>
        <p:nvSpPr>
          <p:cNvPr id="11" name="Rectangle 2"/>
          <p:cNvSpPr txBox="1">
            <a:spLocks noChangeArrowheads="1"/>
          </p:cNvSpPr>
          <p:nvPr/>
        </p:nvSpPr>
        <p:spPr bwMode="auto">
          <a:xfrm>
            <a:off x="5263688" y="3182135"/>
            <a:ext cx="3753312" cy="7922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srgbClr val="FF0000"/>
                </a:solidFill>
                <a:latin typeface="Arial Rounded MT Bold"/>
                <a:cs typeface="Arial Rounded MT Bold"/>
              </a:rPr>
              <a:t>CERES SW channel gain stability 0.15% per decade demonstrated with Lunar calibration monthly !</a:t>
            </a:r>
            <a:endParaRPr lang="en-US" sz="1400" dirty="0">
              <a:solidFill>
                <a:srgbClr val="FF0000"/>
              </a:solidFill>
              <a:latin typeface="Arial Rounded MT Bold"/>
              <a:cs typeface="Arial Rounded MT Bold"/>
            </a:endParaRPr>
          </a:p>
          <a:p>
            <a:pPr algn="l"/>
            <a:endParaRPr lang="en-US" sz="1900" dirty="0">
              <a:solidFill>
                <a:srgbClr val="FF0000"/>
              </a:solidFill>
              <a:latin typeface="Arial Rounded MT Bold"/>
              <a:cs typeface="Arial Rounded MT Bold"/>
            </a:endParaRPr>
          </a:p>
        </p:txBody>
      </p:sp>
      <p:sp>
        <p:nvSpPr>
          <p:cNvPr id="8" name="Rectangle 2"/>
          <p:cNvSpPr txBox="1">
            <a:spLocks noChangeArrowheads="1"/>
          </p:cNvSpPr>
          <p:nvPr/>
        </p:nvSpPr>
        <p:spPr bwMode="auto">
          <a:xfrm>
            <a:off x="5280620" y="4299733"/>
            <a:ext cx="3753312" cy="7922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srgbClr val="FF0000"/>
                </a:solidFill>
                <a:latin typeface="Arial Rounded MT Bold"/>
                <a:cs typeface="Arial Rounded MT Bold"/>
              </a:rPr>
              <a:t>Potential impact on future CERES operations and calibration approach !</a:t>
            </a:r>
            <a:endParaRPr lang="en-US" sz="1900" dirty="0">
              <a:solidFill>
                <a:srgbClr val="FF0000"/>
              </a:solidFill>
              <a:latin typeface="Arial Rounded MT Bold"/>
              <a:cs typeface="Arial Rounded MT Bold"/>
            </a:endParaRPr>
          </a:p>
        </p:txBody>
      </p:sp>
    </p:spTree>
    <p:extLst>
      <p:ext uri="{BB962C8B-B14F-4D97-AF65-F5344CB8AC3E}">
        <p14:creationId xmlns:p14="http://schemas.microsoft.com/office/powerpoint/2010/main" val="232359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3694" y="473089"/>
            <a:ext cx="3945962" cy="707886"/>
          </a:xfrm>
          <a:prstGeom prst="rect">
            <a:avLst/>
          </a:prstGeom>
          <a:noFill/>
        </p:spPr>
        <p:txBody>
          <a:bodyPr wrap="none" rtlCol="0">
            <a:spAutoFit/>
          </a:bodyPr>
          <a:lstStyle/>
          <a:p>
            <a:r>
              <a:rPr lang="en-US" sz="2000" dirty="0" smtClean="0">
                <a:solidFill>
                  <a:srgbClr val="B43F52"/>
                </a:solidFill>
                <a:latin typeface="Arial Black"/>
                <a:cs typeface="Arial Black"/>
              </a:rPr>
              <a:t>Lunar Calibration On-Orbit: </a:t>
            </a:r>
          </a:p>
          <a:p>
            <a:r>
              <a:rPr lang="en-US" sz="2000" dirty="0" smtClean="0">
                <a:solidFill>
                  <a:srgbClr val="B43F52"/>
                </a:solidFill>
                <a:latin typeface="Arial Black"/>
                <a:cs typeface="Arial Black"/>
              </a:rPr>
              <a:t>Effect of </a:t>
            </a:r>
            <a:r>
              <a:rPr lang="en-US" sz="2000" dirty="0" err="1" smtClean="0">
                <a:solidFill>
                  <a:srgbClr val="B43F52"/>
                </a:solidFill>
                <a:latin typeface="Arial Black"/>
                <a:cs typeface="Arial Black"/>
              </a:rPr>
              <a:t>Libration</a:t>
            </a:r>
            <a:endParaRPr lang="en-US" sz="2000" dirty="0" smtClean="0">
              <a:solidFill>
                <a:srgbClr val="B43F52"/>
              </a:solidFill>
              <a:latin typeface="Arial Black"/>
              <a:cs typeface="Arial Black"/>
            </a:endParaRPr>
          </a:p>
        </p:txBody>
      </p:sp>
      <p:pic>
        <p:nvPicPr>
          <p:cNvPr id="7" name="Picture 9" descr="Libration Effect v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228" y="2139367"/>
            <a:ext cx="6407398" cy="333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396239" y="1691278"/>
            <a:ext cx="6855459" cy="383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smtClean="0">
                <a:latin typeface="Arial Rounded MT Bold"/>
                <a:cs typeface="Arial Rounded MT Bold"/>
              </a:rPr>
              <a:t>Effect of </a:t>
            </a:r>
            <a:r>
              <a:rPr lang="en-US" sz="1600" dirty="0" err="1" smtClean="0">
                <a:latin typeface="Arial Rounded MT Bold"/>
                <a:cs typeface="Arial Rounded MT Bold"/>
              </a:rPr>
              <a:t>Libration</a:t>
            </a:r>
            <a:r>
              <a:rPr lang="en-US" sz="1600" dirty="0" smtClean="0">
                <a:latin typeface="Arial Rounded MT Bold"/>
                <a:cs typeface="Arial Rounded MT Bold"/>
              </a:rPr>
              <a:t> on Lunar Irradiance: 2% variation in amplitude</a:t>
            </a:r>
            <a:endParaRPr lang="en-US" sz="1600" dirty="0">
              <a:latin typeface="Arial Rounded MT Bold"/>
              <a:cs typeface="Arial Rounded MT Bold"/>
            </a:endParaRPr>
          </a:p>
        </p:txBody>
      </p:sp>
      <p:sp>
        <p:nvSpPr>
          <p:cNvPr id="2" name="TextBox 1"/>
          <p:cNvSpPr txBox="1"/>
          <p:nvPr/>
        </p:nvSpPr>
        <p:spPr>
          <a:xfrm>
            <a:off x="1755353" y="5611921"/>
            <a:ext cx="6487310" cy="523220"/>
          </a:xfrm>
          <a:prstGeom prst="rect">
            <a:avLst/>
          </a:prstGeom>
          <a:noFill/>
        </p:spPr>
        <p:txBody>
          <a:bodyPr wrap="none" rtlCol="0">
            <a:spAutoFit/>
          </a:bodyPr>
          <a:lstStyle/>
          <a:p>
            <a:r>
              <a:rPr lang="en-US" sz="1400" dirty="0">
                <a:latin typeface="Arial Rounded MT Bold"/>
                <a:cs typeface="Arial Rounded MT Bold"/>
              </a:rPr>
              <a:t>Threshold requirement for covering lunar </a:t>
            </a:r>
            <a:r>
              <a:rPr lang="en-US" sz="1400" dirty="0" err="1">
                <a:latin typeface="Arial Rounded MT Bold"/>
                <a:cs typeface="Arial Rounded MT Bold"/>
              </a:rPr>
              <a:t>libration</a:t>
            </a:r>
            <a:r>
              <a:rPr lang="en-US" sz="1400" dirty="0">
                <a:latin typeface="Arial Rounded MT Bold"/>
                <a:cs typeface="Arial Rounded MT Bold"/>
              </a:rPr>
              <a:t> </a:t>
            </a:r>
            <a:r>
              <a:rPr lang="en-US" sz="1400" dirty="0" smtClean="0">
                <a:latin typeface="Arial Rounded MT Bold"/>
                <a:cs typeface="Arial Rounded MT Bold"/>
              </a:rPr>
              <a:t>space</a:t>
            </a:r>
            <a:r>
              <a:rPr lang="en-US" sz="1400" dirty="0">
                <a:latin typeface="Arial Rounded MT Bold"/>
                <a:cs typeface="Arial Rounded MT Bold"/>
              </a:rPr>
              <a:t>:</a:t>
            </a:r>
            <a:endParaRPr lang="en-US" sz="1400" dirty="0" smtClean="0">
              <a:latin typeface="Arial Rounded MT Bold"/>
              <a:cs typeface="Arial Rounded MT Bold"/>
            </a:endParaRPr>
          </a:p>
          <a:p>
            <a:r>
              <a:rPr lang="en-US" sz="1400" dirty="0" smtClean="0">
                <a:latin typeface="Arial Rounded MT Bold"/>
                <a:cs typeface="Arial Rounded MT Bold"/>
              </a:rPr>
              <a:t>measurements over approximately </a:t>
            </a:r>
            <a:r>
              <a:rPr lang="en-US" sz="1400" dirty="0">
                <a:latin typeface="Arial Rounded MT Bold"/>
                <a:cs typeface="Arial Rounded MT Bold"/>
              </a:rPr>
              <a:t>3 </a:t>
            </a:r>
            <a:r>
              <a:rPr lang="en-US" sz="1400" dirty="0" smtClean="0">
                <a:latin typeface="Arial Rounded MT Bold"/>
                <a:cs typeface="Arial Rounded MT Bold"/>
              </a:rPr>
              <a:t>years time period</a:t>
            </a:r>
            <a:r>
              <a:rPr lang="en-US" sz="1400" dirty="0">
                <a:latin typeface="Arial Rounded MT Bold"/>
                <a:cs typeface="Arial Rounded MT Bold"/>
              </a:rPr>
              <a:t> </a:t>
            </a:r>
            <a:r>
              <a:rPr lang="en-US" sz="1400" dirty="0" smtClean="0">
                <a:latin typeface="Arial Rounded MT Bold"/>
                <a:cs typeface="Arial Rounded MT Bold"/>
              </a:rPr>
              <a:t>of daily sampling !</a:t>
            </a:r>
          </a:p>
        </p:txBody>
      </p:sp>
      <p:sp>
        <p:nvSpPr>
          <p:cNvPr id="11" name="TextBox 10"/>
          <p:cNvSpPr txBox="1"/>
          <p:nvPr/>
        </p:nvSpPr>
        <p:spPr>
          <a:xfrm>
            <a:off x="562280" y="1276171"/>
            <a:ext cx="2928018" cy="261610"/>
          </a:xfrm>
          <a:prstGeom prst="rect">
            <a:avLst/>
          </a:prstGeom>
          <a:noFill/>
        </p:spPr>
        <p:txBody>
          <a:bodyPr wrap="none" rtlCol="0">
            <a:spAutoFit/>
          </a:bodyPr>
          <a:lstStyle/>
          <a:p>
            <a:r>
              <a:rPr lang="en-US" sz="1100" i="1" dirty="0" smtClean="0">
                <a:latin typeface="Arial Rounded MT Bold"/>
                <a:cs typeface="Arial Rounded MT Bold"/>
              </a:rPr>
              <a:t>From Lorentz et al., LUSI Concept, 2009</a:t>
            </a:r>
            <a:endParaRPr lang="en-US" sz="1100" i="1" dirty="0">
              <a:latin typeface="Arial Rounded MT Bold"/>
              <a:cs typeface="Arial Rounded MT Bold"/>
            </a:endParaRPr>
          </a:p>
        </p:txBody>
      </p:sp>
    </p:spTree>
    <p:extLst>
      <p:ext uri="{BB962C8B-B14F-4D97-AF65-F5344CB8AC3E}">
        <p14:creationId xmlns:p14="http://schemas.microsoft.com/office/powerpoint/2010/main" val="382001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3693" y="608560"/>
            <a:ext cx="4246274" cy="400110"/>
          </a:xfrm>
          <a:prstGeom prst="rect">
            <a:avLst/>
          </a:prstGeom>
          <a:noFill/>
        </p:spPr>
        <p:txBody>
          <a:bodyPr wrap="none" rtlCol="0">
            <a:spAutoFit/>
          </a:bodyPr>
          <a:lstStyle/>
          <a:p>
            <a:r>
              <a:rPr lang="en-US" sz="2000" dirty="0" smtClean="0">
                <a:solidFill>
                  <a:srgbClr val="B43F52"/>
                </a:solidFill>
                <a:latin typeface="Arial Black"/>
                <a:cs typeface="Arial Black"/>
              </a:rPr>
              <a:t>ARCSTONE Mission: Concept</a:t>
            </a:r>
          </a:p>
        </p:txBody>
      </p:sp>
      <p:sp>
        <p:nvSpPr>
          <p:cNvPr id="6" name="Rectangle 3"/>
          <p:cNvSpPr txBox="1">
            <a:spLocks noChangeArrowheads="1"/>
          </p:cNvSpPr>
          <p:nvPr/>
        </p:nvSpPr>
        <p:spPr bwMode="auto">
          <a:xfrm>
            <a:off x="284345" y="1087011"/>
            <a:ext cx="8266981" cy="53222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600" dirty="0" smtClean="0">
                <a:solidFill>
                  <a:srgbClr val="FF0000"/>
                </a:solidFill>
                <a:latin typeface="Arial Rounded MT Bold"/>
                <a:cs typeface="Arial Rounded MT Bold"/>
              </a:rPr>
              <a:t>      Concept of Operations and Data Products:  </a:t>
            </a:r>
          </a:p>
          <a:p>
            <a:pPr algn="l"/>
            <a:endParaRPr lang="en-US" sz="800" dirty="0" smtClean="0">
              <a:solidFill>
                <a:srgbClr val="FF0000"/>
              </a:solidFill>
              <a:latin typeface="Arial Rounded MT Bold"/>
              <a:cs typeface="Arial Rounded MT Bold"/>
            </a:endParaRPr>
          </a:p>
          <a:p>
            <a:pPr marL="285750" indent="-285750" algn="l">
              <a:buFontTx/>
              <a:buChar char="-"/>
            </a:pPr>
            <a:r>
              <a:rPr lang="en-US" sz="1400" dirty="0" smtClean="0">
                <a:solidFill>
                  <a:srgbClr val="262626"/>
                </a:solidFill>
                <a:latin typeface="Arial Rounded MT Bold"/>
                <a:cs typeface="Arial Rounded MT Bold"/>
              </a:rPr>
              <a:t>Data to collect: Lunar and Solar spectral irradiance (every 24 hours at least).</a:t>
            </a:r>
          </a:p>
          <a:p>
            <a:pPr algn="l"/>
            <a:r>
              <a:rPr lang="en-US" sz="1400" dirty="0">
                <a:solidFill>
                  <a:srgbClr val="262626"/>
                </a:solidFill>
                <a:latin typeface="Arial Rounded MT Bold"/>
                <a:cs typeface="Arial Rounded MT Bold"/>
              </a:rPr>
              <a:t> </a:t>
            </a:r>
            <a:r>
              <a:rPr lang="en-US" sz="1400" dirty="0" smtClean="0">
                <a:solidFill>
                  <a:srgbClr val="262626"/>
                </a:solidFill>
                <a:latin typeface="Arial Rounded MT Bold"/>
                <a:cs typeface="Arial Rounded MT Bold"/>
              </a:rPr>
              <a:t>     Collection within 10 min each day to achieve combined accuracy &lt; 1% (k=2).</a:t>
            </a:r>
          </a:p>
          <a:p>
            <a:pPr algn="l"/>
            <a:r>
              <a:rPr lang="en-US" sz="1400" dirty="0">
                <a:solidFill>
                  <a:srgbClr val="262626"/>
                </a:solidFill>
                <a:latin typeface="Arial Rounded MT Bold"/>
                <a:cs typeface="Arial Rounded MT Bold"/>
              </a:rPr>
              <a:t> </a:t>
            </a:r>
            <a:r>
              <a:rPr lang="en-US" sz="1400" dirty="0" smtClean="0">
                <a:solidFill>
                  <a:srgbClr val="262626"/>
                </a:solidFill>
                <a:latin typeface="Arial Rounded MT Bold"/>
                <a:cs typeface="Arial Rounded MT Bold"/>
              </a:rPr>
              <a:t>     Spectrometer with single field-of-view about 1</a:t>
            </a:r>
            <a:r>
              <a:rPr lang="en-US" sz="1400" baseline="30000" dirty="0" smtClean="0">
                <a:solidFill>
                  <a:srgbClr val="262626"/>
                </a:solidFill>
                <a:latin typeface="Arial Rounded MT Bold"/>
                <a:cs typeface="Arial Rounded MT Bold"/>
              </a:rPr>
              <a:t>o</a:t>
            </a:r>
            <a:r>
              <a:rPr lang="en-US" sz="1400" dirty="0" smtClean="0">
                <a:solidFill>
                  <a:srgbClr val="262626"/>
                </a:solidFill>
                <a:latin typeface="Arial Rounded MT Bold"/>
                <a:cs typeface="Arial Rounded MT Bold"/>
              </a:rPr>
              <a:t> (no scanning !).</a:t>
            </a:r>
          </a:p>
          <a:p>
            <a:pPr marL="285750" indent="-285750" algn="l">
              <a:buFontTx/>
              <a:buChar char="-"/>
            </a:pPr>
            <a:r>
              <a:rPr lang="en-US" sz="1400" dirty="0" smtClean="0">
                <a:solidFill>
                  <a:srgbClr val="262626"/>
                </a:solidFill>
                <a:latin typeface="Arial Rounded MT Bold"/>
                <a:cs typeface="Arial Rounded MT Bold"/>
              </a:rPr>
              <a:t>Preferred orbit – 90</a:t>
            </a:r>
            <a:r>
              <a:rPr lang="en-US" sz="1400" baseline="30000" dirty="0" smtClean="0">
                <a:solidFill>
                  <a:srgbClr val="262626"/>
                </a:solidFill>
                <a:latin typeface="Arial Rounded MT Bold"/>
                <a:cs typeface="Arial Rounded MT Bold"/>
              </a:rPr>
              <a:t>o</a:t>
            </a:r>
            <a:r>
              <a:rPr lang="en-US" sz="1400" dirty="0" smtClean="0">
                <a:solidFill>
                  <a:srgbClr val="262626"/>
                </a:solidFill>
                <a:latin typeface="Arial Rounded MT Bold"/>
                <a:cs typeface="Arial Rounded MT Bold"/>
              </a:rPr>
              <a:t> inclination polar (best sampling).</a:t>
            </a:r>
          </a:p>
          <a:p>
            <a:pPr marL="285750" indent="-285750" algn="l">
              <a:buFontTx/>
              <a:buChar char="-"/>
            </a:pPr>
            <a:r>
              <a:rPr lang="en-US" sz="1400" dirty="0" smtClean="0">
                <a:solidFill>
                  <a:srgbClr val="262626"/>
                </a:solidFill>
                <a:latin typeface="Arial Rounded MT Bold"/>
                <a:ea typeface="ヒラギノ角ゴ Pro W3" charset="0"/>
                <a:cs typeface="Arial Rounded MT Bold"/>
              </a:rPr>
              <a:t>Spectral range from 800 nm (350 nm trade space?)  to 2300 nm, spectral sampling 4 nm.</a:t>
            </a:r>
          </a:p>
          <a:p>
            <a:pPr algn="l"/>
            <a:r>
              <a:rPr lang="en-US" sz="1400" dirty="0">
                <a:solidFill>
                  <a:srgbClr val="262626"/>
                </a:solidFill>
                <a:latin typeface="Arial Rounded MT Bold"/>
                <a:ea typeface="ヒラギノ角ゴ Pro W3" charset="0"/>
                <a:cs typeface="Arial Rounded MT Bold"/>
              </a:rPr>
              <a:t> </a:t>
            </a:r>
            <a:r>
              <a:rPr lang="en-US" sz="1400" dirty="0" smtClean="0">
                <a:solidFill>
                  <a:srgbClr val="262626"/>
                </a:solidFill>
                <a:latin typeface="Arial Rounded MT Bold"/>
                <a:ea typeface="ヒラギノ角ゴ Pro W3" charset="0"/>
                <a:cs typeface="Arial Rounded MT Bold"/>
              </a:rPr>
              <a:t>      </a:t>
            </a:r>
            <a:r>
              <a:rPr lang="en-US" sz="1400" dirty="0" smtClean="0">
                <a:solidFill>
                  <a:srgbClr val="0000FF"/>
                </a:solidFill>
                <a:latin typeface="Arial Rounded MT Bold"/>
                <a:ea typeface="ヒラギノ角ゴ Pro W3" charset="0"/>
                <a:cs typeface="Arial Rounded MT Bold"/>
              </a:rPr>
              <a:t>Note: NIST plans to do VIS measurements from Mauna Loa starting in 2015.</a:t>
            </a:r>
          </a:p>
          <a:p>
            <a:pPr marL="285750" indent="-285750" algn="l">
              <a:buFontTx/>
              <a:buChar char="-"/>
            </a:pPr>
            <a:r>
              <a:rPr lang="en-US" sz="1400" dirty="0" smtClean="0">
                <a:solidFill>
                  <a:srgbClr val="008000"/>
                </a:solidFill>
                <a:latin typeface="Arial Rounded MT Bold"/>
                <a:ea typeface="ヒラギノ角ゴ Pro W3" charset="0"/>
                <a:cs typeface="Arial Rounded MT Bold"/>
              </a:rPr>
              <a:t>Data Products: </a:t>
            </a:r>
          </a:p>
          <a:p>
            <a:pPr algn="l"/>
            <a:r>
              <a:rPr lang="en-US" sz="1400" dirty="0">
                <a:solidFill>
                  <a:srgbClr val="008000"/>
                </a:solidFill>
                <a:latin typeface="Arial Rounded MT Bold"/>
                <a:ea typeface="ヒラギノ角ゴ Pro W3" charset="0"/>
                <a:cs typeface="Arial Rounded MT Bold"/>
              </a:rPr>
              <a:t> </a:t>
            </a:r>
            <a:r>
              <a:rPr lang="en-US" sz="1400" dirty="0" smtClean="0">
                <a:solidFill>
                  <a:srgbClr val="008000"/>
                </a:solidFill>
                <a:latin typeface="Arial Rounded MT Bold"/>
                <a:ea typeface="ヒラギノ角ゴ Pro W3" charset="0"/>
                <a:cs typeface="Arial Rounded MT Bold"/>
              </a:rPr>
              <a:t>     After 1 year:    Improvement of current Lunar Calibration Model (factor &gt; 2);</a:t>
            </a:r>
          </a:p>
          <a:p>
            <a:pPr algn="l"/>
            <a:r>
              <a:rPr lang="en-US" sz="1400" dirty="0">
                <a:solidFill>
                  <a:srgbClr val="008000"/>
                </a:solidFill>
                <a:latin typeface="Arial Rounded MT Bold"/>
                <a:ea typeface="ヒラギノ角ゴ Pro W3" charset="0"/>
                <a:cs typeface="Arial Rounded MT Bold"/>
              </a:rPr>
              <a:t> </a:t>
            </a:r>
            <a:r>
              <a:rPr lang="en-US" sz="1400" dirty="0" smtClean="0">
                <a:solidFill>
                  <a:srgbClr val="008000"/>
                </a:solidFill>
                <a:latin typeface="Arial Rounded MT Bold"/>
                <a:ea typeface="ヒラギノ角ゴ Pro W3" charset="0"/>
                <a:cs typeface="Arial Rounded MT Bold"/>
              </a:rPr>
              <a:t>     After 3 years:  New Lunar Irradiance Model, improved accuracy level (factor &gt; 6).</a:t>
            </a:r>
          </a:p>
          <a:p>
            <a:pPr algn="l"/>
            <a:r>
              <a:rPr lang="en-US" sz="1400" dirty="0" smtClean="0">
                <a:solidFill>
                  <a:srgbClr val="008000"/>
                </a:solidFill>
                <a:latin typeface="Arial Rounded MT Bold"/>
                <a:ea typeface="ヒラギノ角ゴ Pro W3" charset="0"/>
                <a:cs typeface="Arial Rounded MT Bold"/>
              </a:rPr>
              <a:t>      Longer time:   More Lunar geometries covered – better model reliability.</a:t>
            </a:r>
          </a:p>
          <a:p>
            <a:pPr algn="l"/>
            <a:endParaRPr lang="en-US" sz="1600" dirty="0" smtClean="0">
              <a:solidFill>
                <a:schemeClr val="tx1"/>
              </a:solidFill>
              <a:latin typeface="Arial Rounded MT Bold"/>
              <a:ea typeface="ヒラギノ角ゴ Pro W3" charset="0"/>
              <a:cs typeface="Arial Rounded MT Bold"/>
            </a:endParaRPr>
          </a:p>
          <a:p>
            <a:pPr algn="l"/>
            <a:r>
              <a:rPr lang="en-US" sz="1600" dirty="0" smtClean="0">
                <a:solidFill>
                  <a:srgbClr val="FF0000"/>
                </a:solidFill>
                <a:latin typeface="Arial Rounded MT Bold"/>
                <a:cs typeface="Arial Rounded MT Bold"/>
              </a:rPr>
              <a:t>      Key Technologies </a:t>
            </a:r>
            <a:r>
              <a:rPr lang="en-US" sz="1600" dirty="0">
                <a:solidFill>
                  <a:srgbClr val="FF0000"/>
                </a:solidFill>
                <a:latin typeface="Arial Rounded MT Bold"/>
                <a:cs typeface="Arial Rounded MT Bold"/>
              </a:rPr>
              <a:t>to Enable the Concept: </a:t>
            </a:r>
            <a:endParaRPr lang="en-US" sz="1600" dirty="0" smtClean="0">
              <a:solidFill>
                <a:srgbClr val="FF0000"/>
              </a:solidFill>
              <a:latin typeface="Arial Rounded MT Bold"/>
              <a:cs typeface="Arial Rounded MT Bold"/>
            </a:endParaRPr>
          </a:p>
          <a:p>
            <a:pPr algn="l"/>
            <a:endParaRPr lang="en-US" sz="800" dirty="0">
              <a:solidFill>
                <a:srgbClr val="FF0000"/>
              </a:solidFill>
              <a:latin typeface="Arial Rounded MT Bold"/>
              <a:cs typeface="Arial Rounded MT Bold"/>
            </a:endParaRPr>
          </a:p>
          <a:p>
            <a:pPr marL="285750" indent="-285750" algn="l">
              <a:buFontTx/>
              <a:buChar char="-"/>
            </a:pPr>
            <a:r>
              <a:rPr lang="en-US" sz="1400" dirty="0">
                <a:solidFill>
                  <a:srgbClr val="262626"/>
                </a:solidFill>
                <a:latin typeface="Arial Rounded MT Bold"/>
                <a:cs typeface="Arial Rounded MT Bold"/>
              </a:rPr>
              <a:t>A</a:t>
            </a:r>
            <a:r>
              <a:rPr lang="en-US" sz="1400" dirty="0" smtClean="0">
                <a:solidFill>
                  <a:srgbClr val="262626"/>
                </a:solidFill>
                <a:latin typeface="Arial Rounded MT Bold"/>
                <a:cs typeface="Arial Rounded MT Bold"/>
              </a:rPr>
              <a:t>pproach to orbital calibration via referencing Sun using precision aperture (pin hole):</a:t>
            </a:r>
          </a:p>
          <a:p>
            <a:pPr algn="l"/>
            <a:r>
              <a:rPr lang="en-US" sz="1400" dirty="0" smtClean="0">
                <a:solidFill>
                  <a:srgbClr val="262626"/>
                </a:solidFill>
                <a:latin typeface="Arial Rounded MT Bold"/>
                <a:ea typeface="ヒラギノ角ゴ Pro W3" charset="0"/>
                <a:cs typeface="Arial Rounded MT Bold"/>
              </a:rPr>
              <a:t>       Demonstration of lunar and solar measurements with the same detector and without </a:t>
            </a:r>
            <a:r>
              <a:rPr lang="en-US" sz="1400" dirty="0">
                <a:solidFill>
                  <a:srgbClr val="262626"/>
                </a:solidFill>
                <a:latin typeface="Arial Rounded MT Bold"/>
                <a:ea typeface="ヒラギノ角ゴ Pro W3" charset="0"/>
                <a:cs typeface="Arial Rounded MT Bold"/>
              </a:rPr>
              <a:t> </a:t>
            </a:r>
            <a:r>
              <a:rPr lang="en-US" sz="1400" dirty="0" smtClean="0">
                <a:solidFill>
                  <a:srgbClr val="262626"/>
                </a:solidFill>
                <a:latin typeface="Arial Rounded MT Bold"/>
                <a:ea typeface="ヒラギノ角ゴ Pro W3" charset="0"/>
                <a:cs typeface="Arial Rounded MT Bold"/>
              </a:rPr>
              <a:t>   </a:t>
            </a:r>
          </a:p>
          <a:p>
            <a:pPr algn="l"/>
            <a:r>
              <a:rPr lang="en-US" sz="1400" dirty="0" smtClean="0">
                <a:solidFill>
                  <a:srgbClr val="262626"/>
                </a:solidFill>
                <a:latin typeface="Arial Rounded MT Bold"/>
                <a:ea typeface="ヒラギノ角ゴ Pro W3" charset="0"/>
                <a:cs typeface="Arial Rounded MT Bold"/>
              </a:rPr>
              <a:t>       filters or specific optics that can degrade on orbit.</a:t>
            </a:r>
            <a:endParaRPr lang="en-US" sz="1400" dirty="0">
              <a:solidFill>
                <a:srgbClr val="262626"/>
              </a:solidFill>
              <a:latin typeface="Arial Rounded MT Bold"/>
              <a:ea typeface="ヒラギノ角ゴ Pro W3" charset="0"/>
              <a:cs typeface="Arial Rounded MT Bold"/>
            </a:endParaRPr>
          </a:p>
          <a:p>
            <a:pPr marL="285750" indent="-285750" algn="l">
              <a:buFontTx/>
              <a:buChar char="-"/>
            </a:pPr>
            <a:r>
              <a:rPr lang="en-US" sz="1400" dirty="0" smtClean="0">
                <a:solidFill>
                  <a:srgbClr val="262626"/>
                </a:solidFill>
                <a:latin typeface="Arial Rounded MT Bold"/>
                <a:ea typeface="ヒラギノ角ゴ Pro W3" charset="0"/>
                <a:cs typeface="Arial Rounded MT Bold"/>
              </a:rPr>
              <a:t>Pointing ability (precision &amp; accuracy) of small spacecraft now permits obtaining </a:t>
            </a:r>
          </a:p>
          <a:p>
            <a:pPr algn="l"/>
            <a:r>
              <a:rPr lang="en-US" sz="1400" dirty="0">
                <a:solidFill>
                  <a:srgbClr val="262626"/>
                </a:solidFill>
                <a:latin typeface="Arial Rounded MT Bold"/>
                <a:ea typeface="ヒラギノ角ゴ Pro W3" charset="0"/>
                <a:cs typeface="Arial Rounded MT Bold"/>
              </a:rPr>
              <a:t> </a:t>
            </a:r>
            <a:r>
              <a:rPr lang="en-US" sz="1400" dirty="0" smtClean="0">
                <a:solidFill>
                  <a:srgbClr val="262626"/>
                </a:solidFill>
                <a:latin typeface="Arial Rounded MT Bold"/>
                <a:ea typeface="ヒラギノ角ゴ Pro W3" charset="0"/>
                <a:cs typeface="Arial Rounded MT Bold"/>
              </a:rPr>
              <a:t>     required  measurements.</a:t>
            </a:r>
            <a:endParaRPr lang="en-US" sz="1400" dirty="0">
              <a:solidFill>
                <a:srgbClr val="262626"/>
              </a:solidFill>
              <a:latin typeface="Arial Rounded MT Bold"/>
              <a:ea typeface="ヒラギノ角ゴ Pro W3" charset="0"/>
              <a:cs typeface="Arial Rounded MT Bold"/>
            </a:endParaRPr>
          </a:p>
          <a:p>
            <a:pPr marL="285750" indent="-285750" algn="l">
              <a:buFontTx/>
              <a:buChar char="-"/>
            </a:pPr>
            <a:r>
              <a:rPr lang="en-US" sz="1400" dirty="0" smtClean="0">
                <a:solidFill>
                  <a:srgbClr val="262626"/>
                </a:solidFill>
                <a:latin typeface="Arial Rounded MT Bold"/>
                <a:ea typeface="ヒラギノ角ゴ Pro W3" charset="0"/>
                <a:cs typeface="Arial Rounded MT Bold"/>
              </a:rPr>
              <a:t>A standard small satellite bus can now accommodate mission needs.</a:t>
            </a:r>
            <a:endParaRPr lang="en-US" sz="1400" dirty="0">
              <a:solidFill>
                <a:srgbClr val="262626"/>
              </a:solidFill>
              <a:latin typeface="Arial Rounded MT Bold"/>
              <a:ea typeface="ヒラギノ角ゴ Pro W3" charset="0"/>
              <a:cs typeface="Arial Rounded MT Bold"/>
            </a:endParaRPr>
          </a:p>
          <a:p>
            <a:pPr algn="l"/>
            <a:endParaRPr lang="en-US" sz="1600" dirty="0">
              <a:solidFill>
                <a:schemeClr val="tx1"/>
              </a:solidFill>
              <a:latin typeface="Arial Rounded MT Bold"/>
              <a:ea typeface="ヒラギノ角ゴ Pro W3" charset="0"/>
              <a:cs typeface="Arial Rounded MT Bold"/>
            </a:endParaRPr>
          </a:p>
        </p:txBody>
      </p:sp>
    </p:spTree>
    <p:extLst>
      <p:ext uri="{BB962C8B-B14F-4D97-AF65-F5344CB8AC3E}">
        <p14:creationId xmlns:p14="http://schemas.microsoft.com/office/powerpoint/2010/main" val="52601204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5492" y="523883"/>
            <a:ext cx="5978820" cy="338554"/>
          </a:xfrm>
          <a:prstGeom prst="rect">
            <a:avLst/>
          </a:prstGeom>
          <a:noFill/>
        </p:spPr>
        <p:txBody>
          <a:bodyPr wrap="none" rtlCol="0">
            <a:spAutoFit/>
          </a:bodyPr>
          <a:lstStyle/>
          <a:p>
            <a:pPr algn="ctr"/>
            <a:r>
              <a:rPr lang="en-US" sz="1600" dirty="0" smtClean="0">
                <a:solidFill>
                  <a:srgbClr val="B43F52"/>
                </a:solidFill>
                <a:latin typeface="Arial Black"/>
                <a:cs typeface="Arial Black"/>
              </a:rPr>
              <a:t>ARCSTONE Mission: Calibration of Lunar Irradiance</a:t>
            </a:r>
          </a:p>
        </p:txBody>
      </p:sp>
      <p:cxnSp>
        <p:nvCxnSpPr>
          <p:cNvPr id="3" name="Straight Connector 2"/>
          <p:cNvCxnSpPr/>
          <p:nvPr/>
        </p:nvCxnSpPr>
        <p:spPr>
          <a:xfrm>
            <a:off x="4309533" y="965201"/>
            <a:ext cx="8467" cy="5520267"/>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62466" y="3674535"/>
            <a:ext cx="8627534" cy="8467"/>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8" name="Rectangle 3"/>
          <p:cNvSpPr txBox="1">
            <a:spLocks noChangeArrowheads="1"/>
          </p:cNvSpPr>
          <p:nvPr/>
        </p:nvSpPr>
        <p:spPr bwMode="auto">
          <a:xfrm>
            <a:off x="4499840" y="1171785"/>
            <a:ext cx="4229290" cy="22656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en-US" sz="1400" dirty="0" smtClean="0">
                <a:solidFill>
                  <a:srgbClr val="AE2F17"/>
                </a:solidFill>
                <a:latin typeface="Arial Rounded MT Bold"/>
                <a:cs typeface="Arial Rounded MT Bold"/>
              </a:rPr>
              <a:t>      Concept of Operations:</a:t>
            </a:r>
          </a:p>
          <a:p>
            <a:pPr algn="l">
              <a:lnSpc>
                <a:spcPct val="90000"/>
              </a:lnSpc>
            </a:pPr>
            <a:endParaRPr lang="en-US" sz="800" dirty="0" smtClean="0">
              <a:solidFill>
                <a:srgbClr val="FF0000"/>
              </a:solidFill>
              <a:latin typeface="Arial Rounded MT Bold"/>
              <a:cs typeface="Arial Rounded MT Bold"/>
            </a:endParaRPr>
          </a:p>
          <a:p>
            <a:pPr marL="171450" indent="-171450" algn="l">
              <a:lnSpc>
                <a:spcPct val="90000"/>
              </a:lnSpc>
              <a:buFontTx/>
              <a:buChar char="-"/>
            </a:pPr>
            <a:r>
              <a:rPr lang="en-US" sz="1200" dirty="0" smtClean="0">
                <a:solidFill>
                  <a:schemeClr val="tx1"/>
                </a:solidFill>
                <a:latin typeface="Arial Rounded MT Bold"/>
                <a:cs typeface="Arial Rounded MT Bold"/>
              </a:rPr>
              <a:t>  Spectrometer w/ single FOV on small satellite;</a:t>
            </a:r>
          </a:p>
          <a:p>
            <a:pPr marL="171450" indent="-171450" algn="l">
              <a:lnSpc>
                <a:spcPct val="90000"/>
              </a:lnSpc>
              <a:buFontTx/>
              <a:buChar char="-"/>
            </a:pPr>
            <a:r>
              <a:rPr lang="en-US" sz="1200" dirty="0" smtClean="0">
                <a:solidFill>
                  <a:schemeClr val="tx1"/>
                </a:solidFill>
                <a:latin typeface="Arial Rounded MT Bold"/>
                <a:cs typeface="Arial Rounded MT Bold"/>
              </a:rPr>
              <a:t>  </a:t>
            </a:r>
            <a:r>
              <a:rPr lang="en-US" sz="1200" dirty="0">
                <a:solidFill>
                  <a:schemeClr val="tx1"/>
                </a:solidFill>
                <a:latin typeface="Arial Rounded MT Bold"/>
                <a:cs typeface="Arial Rounded MT Bold"/>
              </a:rPr>
              <a:t>P</a:t>
            </a:r>
            <a:r>
              <a:rPr lang="en-US" sz="1200" dirty="0" smtClean="0">
                <a:solidFill>
                  <a:schemeClr val="tx1"/>
                </a:solidFill>
                <a:latin typeface="Arial Rounded MT Bold"/>
                <a:cs typeface="Arial Rounded MT Bold"/>
              </a:rPr>
              <a:t>referred orbit: polar 90</a:t>
            </a:r>
            <a:r>
              <a:rPr lang="en-US" sz="1200" baseline="30000" dirty="0" smtClean="0">
                <a:solidFill>
                  <a:schemeClr val="tx1"/>
                </a:solidFill>
                <a:latin typeface="Arial Rounded MT Bold"/>
                <a:cs typeface="Arial Rounded MT Bold"/>
              </a:rPr>
              <a:t>o</a:t>
            </a:r>
            <a:r>
              <a:rPr lang="en-US" sz="1200" dirty="0" smtClean="0">
                <a:solidFill>
                  <a:schemeClr val="tx1"/>
                </a:solidFill>
                <a:latin typeface="Arial Rounded MT Bold"/>
                <a:cs typeface="Arial Rounded MT Bold"/>
              </a:rPr>
              <a:t> inclination;</a:t>
            </a:r>
          </a:p>
          <a:p>
            <a:pPr marL="171450" indent="-171450" algn="l">
              <a:lnSpc>
                <a:spcPct val="90000"/>
              </a:lnSpc>
              <a:buFontTx/>
              <a:buChar char="-"/>
            </a:pPr>
            <a:r>
              <a:rPr lang="en-US" sz="1200" dirty="0">
                <a:solidFill>
                  <a:schemeClr val="tx1"/>
                </a:solidFill>
                <a:latin typeface="Arial Rounded MT Bold"/>
                <a:cs typeface="Arial Rounded MT Bold"/>
              </a:rPr>
              <a:t> </a:t>
            </a:r>
            <a:r>
              <a:rPr lang="en-US" sz="1200" dirty="0" smtClean="0">
                <a:solidFill>
                  <a:schemeClr val="tx1"/>
                </a:solidFill>
                <a:latin typeface="Arial Rounded MT Bold"/>
                <a:cs typeface="Arial Rounded MT Bold"/>
              </a:rPr>
              <a:t> Lunar observations daily, &lt; 10 min;</a:t>
            </a:r>
          </a:p>
          <a:p>
            <a:pPr marL="171450" indent="-171450" algn="l">
              <a:lnSpc>
                <a:spcPct val="90000"/>
              </a:lnSpc>
              <a:buFontTx/>
              <a:buChar char="-"/>
            </a:pPr>
            <a:r>
              <a:rPr lang="en-US" sz="1200" dirty="0">
                <a:solidFill>
                  <a:schemeClr val="tx1"/>
                </a:solidFill>
                <a:latin typeface="Arial Rounded MT Bold"/>
                <a:cs typeface="Arial Rounded MT Bold"/>
              </a:rPr>
              <a:t> </a:t>
            </a:r>
            <a:r>
              <a:rPr lang="en-US" sz="1200" dirty="0" smtClean="0">
                <a:solidFill>
                  <a:schemeClr val="tx1"/>
                </a:solidFill>
                <a:latin typeface="Arial Rounded MT Bold"/>
                <a:cs typeface="Arial Rounded MT Bold"/>
              </a:rPr>
              <a:t> Solar observation daily, &lt; 10 min;</a:t>
            </a:r>
          </a:p>
          <a:p>
            <a:pPr marL="171450" indent="-171450" algn="l">
              <a:lnSpc>
                <a:spcPct val="90000"/>
              </a:lnSpc>
              <a:buFontTx/>
              <a:buChar char="-"/>
            </a:pPr>
            <a:r>
              <a:rPr lang="en-US" sz="1200" dirty="0" smtClean="0">
                <a:solidFill>
                  <a:schemeClr val="tx1"/>
                </a:solidFill>
                <a:latin typeface="Arial Rounded MT Bold"/>
                <a:cs typeface="Arial Rounded MT Bold"/>
              </a:rPr>
              <a:t>  Duty cycle is very low (power efficiency);</a:t>
            </a:r>
          </a:p>
          <a:p>
            <a:pPr marL="171450" indent="-171450" algn="l">
              <a:lnSpc>
                <a:spcPct val="90000"/>
              </a:lnSpc>
              <a:buFontTx/>
              <a:buChar char="-"/>
            </a:pPr>
            <a:r>
              <a:rPr lang="en-US" sz="1200" dirty="0">
                <a:solidFill>
                  <a:schemeClr val="tx1"/>
                </a:solidFill>
                <a:latin typeface="Arial Rounded MT Bold"/>
                <a:cs typeface="Arial Rounded MT Bold"/>
              </a:rPr>
              <a:t> </a:t>
            </a:r>
            <a:r>
              <a:rPr lang="en-US" sz="1200" dirty="0" smtClean="0">
                <a:solidFill>
                  <a:schemeClr val="tx1"/>
                </a:solidFill>
                <a:latin typeface="Arial Rounded MT Bold"/>
                <a:cs typeface="Arial Rounded MT Bold"/>
              </a:rPr>
              <a:t> Rigorous approach to sensor ground calibration;</a:t>
            </a:r>
          </a:p>
          <a:p>
            <a:pPr marL="171450" indent="-171450" algn="l">
              <a:lnSpc>
                <a:spcPct val="90000"/>
              </a:lnSpc>
              <a:buFontTx/>
              <a:buChar char="-"/>
            </a:pPr>
            <a:r>
              <a:rPr lang="en-US" sz="1200" dirty="0">
                <a:solidFill>
                  <a:schemeClr val="tx1"/>
                </a:solidFill>
                <a:latin typeface="Arial Rounded MT Bold"/>
                <a:cs typeface="Arial Rounded MT Bold"/>
              </a:rPr>
              <a:t> </a:t>
            </a:r>
            <a:r>
              <a:rPr lang="en-US" sz="1200" dirty="0" smtClean="0">
                <a:solidFill>
                  <a:schemeClr val="tx1"/>
                </a:solidFill>
                <a:latin typeface="Arial Rounded MT Bold"/>
                <a:cs typeface="Arial Rounded MT Bold"/>
              </a:rPr>
              <a:t> New approach to sensor calibration on-orbit;</a:t>
            </a:r>
          </a:p>
          <a:p>
            <a:pPr marL="171450" indent="-171450" algn="l">
              <a:lnSpc>
                <a:spcPct val="90000"/>
              </a:lnSpc>
              <a:buFontTx/>
              <a:buChar char="-"/>
            </a:pPr>
            <a:r>
              <a:rPr lang="en-US" sz="1200" dirty="0">
                <a:solidFill>
                  <a:schemeClr val="tx1"/>
                </a:solidFill>
                <a:latin typeface="Arial Rounded MT Bold"/>
                <a:cs typeface="Arial Rounded MT Bold"/>
              </a:rPr>
              <a:t> </a:t>
            </a:r>
            <a:r>
              <a:rPr lang="en-US" sz="1200" dirty="0" smtClean="0">
                <a:solidFill>
                  <a:schemeClr val="tx1"/>
                </a:solidFill>
                <a:latin typeface="Arial Rounded MT Bold"/>
                <a:cs typeface="Arial Rounded MT Bold"/>
              </a:rPr>
              <a:t> Pointing operations by small satellite bus.</a:t>
            </a:r>
          </a:p>
        </p:txBody>
      </p:sp>
      <p:sp>
        <p:nvSpPr>
          <p:cNvPr id="19" name="Rectangle 3"/>
          <p:cNvSpPr txBox="1">
            <a:spLocks noChangeArrowheads="1"/>
          </p:cNvSpPr>
          <p:nvPr/>
        </p:nvSpPr>
        <p:spPr bwMode="auto">
          <a:xfrm>
            <a:off x="283444" y="3762579"/>
            <a:ext cx="3873690" cy="17915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en-US" sz="1400" dirty="0" smtClean="0">
                <a:solidFill>
                  <a:srgbClr val="AE2F17"/>
                </a:solidFill>
                <a:latin typeface="Arial Rounded MT Bold"/>
                <a:cs typeface="Arial Rounded MT Bold"/>
              </a:rPr>
              <a:t>      Proposed Technical Approach:</a:t>
            </a:r>
          </a:p>
          <a:p>
            <a:pPr algn="l">
              <a:lnSpc>
                <a:spcPct val="90000"/>
              </a:lnSpc>
            </a:pPr>
            <a:endParaRPr lang="en-US" sz="800" dirty="0" smtClean="0">
              <a:solidFill>
                <a:srgbClr val="FF0000"/>
              </a:solidFill>
              <a:latin typeface="Arial Rounded MT Bold"/>
              <a:cs typeface="Arial Rounded MT Bold"/>
            </a:endParaRPr>
          </a:p>
          <a:p>
            <a:pPr marL="171450" indent="-171450" algn="l">
              <a:lnSpc>
                <a:spcPct val="90000"/>
              </a:lnSpc>
              <a:buFontTx/>
              <a:buChar char="-"/>
            </a:pPr>
            <a:r>
              <a:rPr lang="en-US" sz="1100" dirty="0" smtClean="0">
                <a:solidFill>
                  <a:schemeClr val="tx1"/>
                </a:solidFill>
                <a:latin typeface="Arial Rounded MT Bold"/>
                <a:cs typeface="Arial Rounded MT Bold"/>
              </a:rPr>
              <a:t>  Enable accurate LEO and GEO sensor calibration;</a:t>
            </a:r>
          </a:p>
          <a:p>
            <a:pPr marL="171450" indent="-171450" algn="l">
              <a:lnSpc>
                <a:spcPct val="90000"/>
              </a:lnSpc>
              <a:buFontTx/>
              <a:buChar char="-"/>
            </a:pPr>
            <a:r>
              <a:rPr lang="en-US" sz="1100" dirty="0" smtClean="0">
                <a:solidFill>
                  <a:schemeClr val="tx1"/>
                </a:solidFill>
                <a:latin typeface="Arial Rounded MT Bold"/>
                <a:cs typeface="Arial Rounded MT Bold"/>
              </a:rPr>
              <a:t>  Lunar spectral irradiance measurements;</a:t>
            </a:r>
          </a:p>
          <a:p>
            <a:pPr marL="171450" indent="-171450" algn="l">
              <a:lnSpc>
                <a:spcPct val="90000"/>
              </a:lnSpc>
              <a:buFontTx/>
              <a:buChar char="-"/>
            </a:pPr>
            <a:r>
              <a:rPr lang="en-US" sz="1100" dirty="0" smtClean="0">
                <a:solidFill>
                  <a:schemeClr val="tx1"/>
                </a:solidFill>
                <a:latin typeface="Arial Rounded MT Bold"/>
                <a:cs typeface="Arial Rounded MT Bold"/>
              </a:rPr>
              <a:t>  Solar spectral irradiance measurements;</a:t>
            </a:r>
          </a:p>
          <a:p>
            <a:pPr marL="171450" indent="-171450" algn="l">
              <a:lnSpc>
                <a:spcPct val="90000"/>
              </a:lnSpc>
              <a:buFontTx/>
              <a:buChar char="-"/>
            </a:pPr>
            <a:r>
              <a:rPr lang="en-US" sz="1100" dirty="0">
                <a:solidFill>
                  <a:schemeClr val="tx1"/>
                </a:solidFill>
                <a:latin typeface="Arial Rounded MT Bold"/>
                <a:cs typeface="Arial Rounded MT Bold"/>
              </a:rPr>
              <a:t> </a:t>
            </a:r>
            <a:r>
              <a:rPr lang="en-US" sz="1100" dirty="0" smtClean="0">
                <a:solidFill>
                  <a:schemeClr val="tx1"/>
                </a:solidFill>
                <a:latin typeface="Arial Rounded MT Bold"/>
                <a:cs typeface="Arial Rounded MT Bold"/>
              </a:rPr>
              <a:t> Combined accuracy in reflectance &lt; 1% (k=2);</a:t>
            </a:r>
          </a:p>
          <a:p>
            <a:pPr marL="171450" indent="-171450" algn="l">
              <a:lnSpc>
                <a:spcPct val="90000"/>
              </a:lnSpc>
              <a:buFontTx/>
              <a:buChar char="-"/>
            </a:pPr>
            <a:r>
              <a:rPr lang="en-US" sz="1100" dirty="0">
                <a:solidFill>
                  <a:schemeClr val="tx1"/>
                </a:solidFill>
                <a:latin typeface="Arial Rounded MT Bold"/>
                <a:cs typeface="Arial Rounded MT Bold"/>
              </a:rPr>
              <a:t> </a:t>
            </a:r>
            <a:r>
              <a:rPr lang="en-US" sz="1100" dirty="0" smtClean="0">
                <a:solidFill>
                  <a:schemeClr val="tx1"/>
                </a:solidFill>
                <a:latin typeface="Arial Rounded MT Bold"/>
                <a:cs typeface="Arial Rounded MT Bold"/>
              </a:rPr>
              <a:t> Spectral range from 800 (350 nm ?) nm to 2300 nm;</a:t>
            </a:r>
          </a:p>
          <a:p>
            <a:pPr marL="171450" indent="-171450" algn="l">
              <a:lnSpc>
                <a:spcPct val="90000"/>
              </a:lnSpc>
              <a:buFontTx/>
              <a:buChar char="-"/>
            </a:pPr>
            <a:r>
              <a:rPr lang="en-US" sz="1100" dirty="0">
                <a:solidFill>
                  <a:schemeClr val="tx1"/>
                </a:solidFill>
                <a:latin typeface="Arial Rounded MT Bold"/>
                <a:cs typeface="Arial Rounded MT Bold"/>
              </a:rPr>
              <a:t> </a:t>
            </a:r>
            <a:r>
              <a:rPr lang="en-US" sz="1100" dirty="0" smtClean="0">
                <a:solidFill>
                  <a:schemeClr val="tx1"/>
                </a:solidFill>
                <a:latin typeface="Arial Rounded MT Bold"/>
                <a:cs typeface="Arial Rounded MT Bold"/>
              </a:rPr>
              <a:t> Spectral sampling 4 nm; </a:t>
            </a:r>
          </a:p>
          <a:p>
            <a:pPr marL="171450" indent="-171450" algn="l">
              <a:lnSpc>
                <a:spcPct val="90000"/>
              </a:lnSpc>
              <a:buFontTx/>
              <a:buChar char="-"/>
            </a:pPr>
            <a:r>
              <a:rPr lang="en-US" sz="1100" dirty="0">
                <a:solidFill>
                  <a:schemeClr val="tx1"/>
                </a:solidFill>
                <a:latin typeface="Arial Rounded MT Bold"/>
                <a:cs typeface="Arial Rounded MT Bold"/>
              </a:rPr>
              <a:t> </a:t>
            </a:r>
            <a:r>
              <a:rPr lang="en-US" sz="1100" dirty="0" smtClean="0">
                <a:solidFill>
                  <a:schemeClr val="tx1"/>
                </a:solidFill>
                <a:latin typeface="Arial Rounded MT Bold"/>
                <a:cs typeface="Arial Rounded MT Bold"/>
              </a:rPr>
              <a:t> New high accuracy Lunar Irradiance/Reflectance   </a:t>
            </a:r>
          </a:p>
          <a:p>
            <a:pPr algn="l">
              <a:lnSpc>
                <a:spcPct val="90000"/>
              </a:lnSpc>
            </a:pPr>
            <a:r>
              <a:rPr lang="en-US" sz="1100" dirty="0">
                <a:solidFill>
                  <a:schemeClr val="tx1"/>
                </a:solidFill>
                <a:latin typeface="Arial Rounded MT Bold"/>
                <a:cs typeface="Arial Rounded MT Bold"/>
              </a:rPr>
              <a:t> </a:t>
            </a:r>
            <a:r>
              <a:rPr lang="en-US" sz="1100" dirty="0" smtClean="0">
                <a:solidFill>
                  <a:schemeClr val="tx1"/>
                </a:solidFill>
                <a:latin typeface="Arial Rounded MT Bold"/>
                <a:cs typeface="Arial Rounded MT Bold"/>
              </a:rPr>
              <a:t>      Model. </a:t>
            </a:r>
          </a:p>
        </p:txBody>
      </p:sp>
      <p:sp>
        <p:nvSpPr>
          <p:cNvPr id="20" name="Rectangle 3"/>
          <p:cNvSpPr txBox="1">
            <a:spLocks noChangeArrowheads="1"/>
          </p:cNvSpPr>
          <p:nvPr/>
        </p:nvSpPr>
        <p:spPr bwMode="auto">
          <a:xfrm>
            <a:off x="4499844" y="3847251"/>
            <a:ext cx="4415551" cy="26212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en-US" sz="1400" dirty="0" smtClean="0">
                <a:solidFill>
                  <a:schemeClr val="tx1"/>
                </a:solidFill>
                <a:latin typeface="Arial Rounded MT Bold"/>
                <a:cs typeface="Arial Rounded MT Bold"/>
              </a:rPr>
              <a:t>     </a:t>
            </a:r>
            <a:r>
              <a:rPr lang="en-US" sz="1400" dirty="0" smtClean="0">
                <a:solidFill>
                  <a:srgbClr val="AE2F17"/>
                </a:solidFill>
                <a:latin typeface="Arial Rounded MT Bold"/>
                <a:cs typeface="Arial Rounded MT Bold"/>
              </a:rPr>
              <a:t>ROM Cost and Schedule:</a:t>
            </a:r>
          </a:p>
          <a:p>
            <a:pPr algn="l">
              <a:lnSpc>
                <a:spcPct val="90000"/>
              </a:lnSpc>
            </a:pPr>
            <a:endParaRPr lang="en-US" sz="800" dirty="0" smtClean="0">
              <a:solidFill>
                <a:srgbClr val="AE2F17"/>
              </a:solidFill>
              <a:latin typeface="Arial Rounded MT Bold"/>
              <a:cs typeface="Arial Rounded MT Bold"/>
            </a:endParaRPr>
          </a:p>
          <a:p>
            <a:pPr marL="171450" indent="-171450" algn="l">
              <a:lnSpc>
                <a:spcPct val="90000"/>
              </a:lnSpc>
              <a:buFontTx/>
              <a:buChar char="-"/>
            </a:pPr>
            <a:r>
              <a:rPr lang="en-US" sz="1200" dirty="0" smtClean="0">
                <a:solidFill>
                  <a:schemeClr val="tx1"/>
                </a:solidFill>
                <a:latin typeface="Arial Rounded MT Bold"/>
                <a:cs typeface="Arial Rounded MT Bold"/>
              </a:rPr>
              <a:t>  ROM Cost &lt; $15M</a:t>
            </a:r>
            <a:r>
              <a:rPr lang="en-US" sz="1200" dirty="0">
                <a:solidFill>
                  <a:schemeClr val="tx1"/>
                </a:solidFill>
                <a:latin typeface="Arial Rounded MT Bold"/>
                <a:cs typeface="Arial Rounded MT Bold"/>
              </a:rPr>
              <a:t>;</a:t>
            </a:r>
            <a:endParaRPr lang="en-US" sz="1200" dirty="0" smtClean="0">
              <a:solidFill>
                <a:schemeClr val="tx1"/>
              </a:solidFill>
              <a:latin typeface="Arial Rounded MT Bold"/>
              <a:cs typeface="Arial Rounded MT Bold"/>
            </a:endParaRPr>
          </a:p>
          <a:p>
            <a:pPr marL="171450" indent="-171450" algn="l">
              <a:lnSpc>
                <a:spcPct val="90000"/>
              </a:lnSpc>
              <a:buFontTx/>
              <a:buChar char="-"/>
            </a:pPr>
            <a:r>
              <a:rPr lang="en-US" sz="1200" dirty="0" smtClean="0">
                <a:solidFill>
                  <a:schemeClr val="tx1"/>
                </a:solidFill>
                <a:latin typeface="Arial Rounded MT Bold"/>
                <a:cs typeface="Arial Rounded MT Bold"/>
              </a:rPr>
              <a:t>  3 years of preparation (2 ?), and from 1 to 3 years in-orbit.</a:t>
            </a:r>
          </a:p>
          <a:p>
            <a:pPr algn="l">
              <a:lnSpc>
                <a:spcPct val="90000"/>
              </a:lnSpc>
            </a:pPr>
            <a:endParaRPr lang="en-US" sz="800" dirty="0">
              <a:solidFill>
                <a:schemeClr val="tx1"/>
              </a:solidFill>
              <a:latin typeface="Arial Rounded MT Bold"/>
              <a:cs typeface="Arial Rounded MT Bold"/>
            </a:endParaRPr>
          </a:p>
          <a:p>
            <a:pPr algn="l">
              <a:lnSpc>
                <a:spcPct val="90000"/>
              </a:lnSpc>
            </a:pPr>
            <a:r>
              <a:rPr lang="en-US" sz="1400" dirty="0" smtClean="0">
                <a:solidFill>
                  <a:srgbClr val="AE2F17"/>
                </a:solidFill>
                <a:latin typeface="Arial Rounded MT Bold"/>
                <a:cs typeface="Arial Rounded MT Bold"/>
              </a:rPr>
              <a:t>      Deliverables:</a:t>
            </a:r>
          </a:p>
          <a:p>
            <a:pPr algn="l">
              <a:lnSpc>
                <a:spcPct val="90000"/>
              </a:lnSpc>
            </a:pPr>
            <a:endParaRPr lang="en-US" sz="900" dirty="0" smtClean="0">
              <a:solidFill>
                <a:srgbClr val="AE2F17"/>
              </a:solidFill>
              <a:latin typeface="Arial Rounded MT Bold"/>
              <a:cs typeface="Arial Rounded MT Bold"/>
            </a:endParaRPr>
          </a:p>
          <a:p>
            <a:pPr algn="l">
              <a:lnSpc>
                <a:spcPct val="90000"/>
              </a:lnSpc>
            </a:pPr>
            <a:r>
              <a:rPr lang="en-US" sz="1200" dirty="0" smtClean="0">
                <a:solidFill>
                  <a:schemeClr val="tx1"/>
                </a:solidFill>
                <a:latin typeface="Arial Rounded MT Bold"/>
                <a:cs typeface="Arial Rounded MT Bold"/>
              </a:rPr>
              <a:t>-      Accurate Lunar Irradiance/Reflectance Calibration Model.</a:t>
            </a:r>
          </a:p>
          <a:p>
            <a:pPr algn="l">
              <a:lnSpc>
                <a:spcPct val="90000"/>
              </a:lnSpc>
            </a:pPr>
            <a:endParaRPr lang="en-US" sz="900" dirty="0" smtClean="0">
              <a:solidFill>
                <a:schemeClr val="tx1"/>
              </a:solidFill>
              <a:latin typeface="Arial Rounded MT Bold"/>
              <a:cs typeface="Arial Rounded MT Bold"/>
            </a:endParaRPr>
          </a:p>
          <a:p>
            <a:pPr algn="l">
              <a:lnSpc>
                <a:spcPct val="90000"/>
              </a:lnSpc>
            </a:pPr>
            <a:r>
              <a:rPr lang="en-US" sz="1400" dirty="0" smtClean="0">
                <a:solidFill>
                  <a:srgbClr val="AE2F17"/>
                </a:solidFill>
                <a:latin typeface="Arial Rounded MT Bold"/>
                <a:cs typeface="Arial Rounded MT Bold"/>
              </a:rPr>
              <a:t>      Proposal Team:</a:t>
            </a:r>
          </a:p>
          <a:p>
            <a:pPr algn="l">
              <a:lnSpc>
                <a:spcPct val="90000"/>
              </a:lnSpc>
            </a:pPr>
            <a:endParaRPr lang="en-US" sz="900" dirty="0" smtClean="0">
              <a:solidFill>
                <a:schemeClr val="tx1"/>
              </a:solidFill>
              <a:latin typeface="Arial Rounded MT Bold"/>
              <a:cs typeface="Arial Rounded MT Bold"/>
            </a:endParaRPr>
          </a:p>
          <a:p>
            <a:pPr marL="171450" indent="-171450" algn="l">
              <a:lnSpc>
                <a:spcPct val="90000"/>
              </a:lnSpc>
              <a:buFontTx/>
              <a:buChar char="-"/>
            </a:pPr>
            <a:r>
              <a:rPr lang="en-US" sz="1200" dirty="0" smtClean="0">
                <a:solidFill>
                  <a:schemeClr val="tx1"/>
                </a:solidFill>
                <a:latin typeface="Arial Rounded MT Bold"/>
                <a:cs typeface="Arial Rounded MT Bold"/>
              </a:rPr>
              <a:t>   NASA LaRC (Project, Sensor/Bus Integration, Operations);</a:t>
            </a:r>
          </a:p>
          <a:p>
            <a:pPr marL="171450" indent="-171450" algn="l">
              <a:lnSpc>
                <a:spcPct val="90000"/>
              </a:lnSpc>
              <a:buFontTx/>
              <a:buChar char="-"/>
            </a:pPr>
            <a:r>
              <a:rPr lang="en-US" sz="1200" dirty="0">
                <a:solidFill>
                  <a:schemeClr val="tx1"/>
                </a:solidFill>
                <a:latin typeface="Arial Rounded MT Bold"/>
                <a:cs typeface="Arial Rounded MT Bold"/>
              </a:rPr>
              <a:t> </a:t>
            </a:r>
            <a:r>
              <a:rPr lang="en-US" sz="1200" dirty="0" smtClean="0">
                <a:solidFill>
                  <a:schemeClr val="tx1"/>
                </a:solidFill>
                <a:latin typeface="Arial Rounded MT Bold"/>
                <a:cs typeface="Arial Rounded MT Bold"/>
              </a:rPr>
              <a:t>  Instrument (spectrometer): </a:t>
            </a:r>
            <a:r>
              <a:rPr lang="en-US" sz="1200" dirty="0" smtClean="0">
                <a:solidFill>
                  <a:srgbClr val="008000"/>
                </a:solidFill>
                <a:latin typeface="Arial Rounded MT Bold"/>
                <a:cs typeface="Arial Rounded MT Bold"/>
              </a:rPr>
              <a:t>TBD, RFI is online.</a:t>
            </a:r>
          </a:p>
          <a:p>
            <a:pPr marL="171450" indent="-171450" algn="l">
              <a:lnSpc>
                <a:spcPct val="90000"/>
              </a:lnSpc>
              <a:buFontTx/>
              <a:buChar char="-"/>
            </a:pPr>
            <a:r>
              <a:rPr lang="en-US" sz="1200" dirty="0" smtClean="0">
                <a:solidFill>
                  <a:schemeClr val="tx1"/>
                </a:solidFill>
                <a:latin typeface="Arial Rounded MT Bold"/>
                <a:cs typeface="Arial Rounded MT Bold"/>
              </a:rPr>
              <a:t>   NASA GSFC (instrument ground/orbit calibration);</a:t>
            </a:r>
          </a:p>
          <a:p>
            <a:pPr marL="171450" indent="-171450" algn="l">
              <a:lnSpc>
                <a:spcPct val="90000"/>
              </a:lnSpc>
              <a:buFontTx/>
              <a:buChar char="-"/>
            </a:pPr>
            <a:r>
              <a:rPr lang="en-US" sz="1200" dirty="0" smtClean="0">
                <a:solidFill>
                  <a:schemeClr val="tx1"/>
                </a:solidFill>
                <a:latin typeface="Arial Rounded MT Bold"/>
                <a:cs typeface="Arial Rounded MT Bold"/>
              </a:rPr>
              <a:t>   NIST (instrument ground calibration);</a:t>
            </a:r>
          </a:p>
          <a:p>
            <a:pPr marL="171450" indent="-171450" algn="l">
              <a:lnSpc>
                <a:spcPct val="90000"/>
              </a:lnSpc>
              <a:buFontTx/>
              <a:buChar char="-"/>
            </a:pPr>
            <a:r>
              <a:rPr lang="en-US" sz="1200" dirty="0" smtClean="0">
                <a:solidFill>
                  <a:schemeClr val="tx1"/>
                </a:solidFill>
                <a:latin typeface="Arial Rounded MT Bold"/>
                <a:cs typeface="Arial Rounded MT Bold"/>
              </a:rPr>
              <a:t>   USGS (building new Lunar Irradiance Model).</a:t>
            </a:r>
          </a:p>
        </p:txBody>
      </p:sp>
      <p:pic>
        <p:nvPicPr>
          <p:cNvPr id="2" name="Picture 1" descr="lunarc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777" y="991352"/>
            <a:ext cx="2756157" cy="2376602"/>
          </a:xfrm>
          <a:prstGeom prst="rect">
            <a:avLst/>
          </a:prstGeom>
        </p:spPr>
      </p:pic>
      <p:sp>
        <p:nvSpPr>
          <p:cNvPr id="4" name="TextBox 3"/>
          <p:cNvSpPr txBox="1"/>
          <p:nvPr/>
        </p:nvSpPr>
        <p:spPr>
          <a:xfrm>
            <a:off x="880530" y="3361269"/>
            <a:ext cx="2627617" cy="246221"/>
          </a:xfrm>
          <a:prstGeom prst="rect">
            <a:avLst/>
          </a:prstGeom>
          <a:noFill/>
        </p:spPr>
        <p:txBody>
          <a:bodyPr wrap="none" rtlCol="0">
            <a:spAutoFit/>
          </a:bodyPr>
          <a:lstStyle/>
          <a:p>
            <a:r>
              <a:rPr lang="en-US" sz="1000" dirty="0" smtClean="0">
                <a:latin typeface="Arial Rounded MT Bold"/>
                <a:cs typeface="Arial Rounded MT Bold"/>
              </a:rPr>
              <a:t>Concept of ARCSTONE Implementation</a:t>
            </a:r>
            <a:endParaRPr lang="en-US" sz="1000" dirty="0">
              <a:latin typeface="Arial Rounded MT Bold"/>
              <a:cs typeface="Arial Rounded MT Bold"/>
            </a:endParaRPr>
          </a:p>
        </p:txBody>
      </p:sp>
      <p:sp>
        <p:nvSpPr>
          <p:cNvPr id="10" name="TextBox 9"/>
          <p:cNvSpPr txBox="1"/>
          <p:nvPr/>
        </p:nvSpPr>
        <p:spPr>
          <a:xfrm>
            <a:off x="1015997" y="1024469"/>
            <a:ext cx="1011966" cy="400110"/>
          </a:xfrm>
          <a:prstGeom prst="rect">
            <a:avLst/>
          </a:prstGeom>
          <a:noFill/>
        </p:spPr>
        <p:txBody>
          <a:bodyPr wrap="none" rtlCol="0">
            <a:spAutoFit/>
          </a:bodyPr>
          <a:lstStyle/>
          <a:p>
            <a:r>
              <a:rPr lang="en-US" sz="1000" dirty="0" smtClean="0">
                <a:latin typeface="Arial Rounded MT Bold"/>
                <a:cs typeface="Arial Rounded MT Bold"/>
              </a:rPr>
              <a:t>Lunar </a:t>
            </a:r>
          </a:p>
          <a:p>
            <a:r>
              <a:rPr lang="en-US" sz="1000" dirty="0" smtClean="0">
                <a:latin typeface="Arial Rounded MT Bold"/>
                <a:cs typeface="Arial Rounded MT Bold"/>
              </a:rPr>
              <a:t>Observations</a:t>
            </a:r>
            <a:endParaRPr lang="en-US" sz="1000" dirty="0">
              <a:latin typeface="Arial Rounded MT Bold"/>
              <a:cs typeface="Arial Rounded MT Bold"/>
            </a:endParaRPr>
          </a:p>
        </p:txBody>
      </p:sp>
      <p:sp>
        <p:nvSpPr>
          <p:cNvPr id="11" name="TextBox 10"/>
          <p:cNvSpPr txBox="1"/>
          <p:nvPr/>
        </p:nvSpPr>
        <p:spPr>
          <a:xfrm>
            <a:off x="3098796" y="1286936"/>
            <a:ext cx="1011966" cy="400110"/>
          </a:xfrm>
          <a:prstGeom prst="rect">
            <a:avLst/>
          </a:prstGeom>
          <a:noFill/>
        </p:spPr>
        <p:txBody>
          <a:bodyPr wrap="none" rtlCol="0">
            <a:spAutoFit/>
          </a:bodyPr>
          <a:lstStyle/>
          <a:p>
            <a:r>
              <a:rPr lang="en-US" sz="1000" dirty="0" smtClean="0">
                <a:latin typeface="Arial Rounded MT Bold"/>
                <a:cs typeface="Arial Rounded MT Bold"/>
              </a:rPr>
              <a:t>Solar </a:t>
            </a:r>
          </a:p>
          <a:p>
            <a:r>
              <a:rPr lang="en-US" sz="1000" dirty="0" smtClean="0">
                <a:latin typeface="Arial Rounded MT Bold"/>
                <a:cs typeface="Arial Rounded MT Bold"/>
              </a:rPr>
              <a:t>Observations</a:t>
            </a:r>
            <a:endParaRPr lang="en-US" sz="1000" dirty="0">
              <a:latin typeface="Arial Rounded MT Bold"/>
              <a:cs typeface="Arial Rounded MT Bold"/>
            </a:endParaRPr>
          </a:p>
        </p:txBody>
      </p:sp>
      <p:sp>
        <p:nvSpPr>
          <p:cNvPr id="14" name="Rectangle 3"/>
          <p:cNvSpPr txBox="1">
            <a:spLocks noChangeArrowheads="1"/>
          </p:cNvSpPr>
          <p:nvPr/>
        </p:nvSpPr>
        <p:spPr bwMode="auto">
          <a:xfrm>
            <a:off x="266503" y="5520270"/>
            <a:ext cx="4009163" cy="10837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en-US" sz="1400" dirty="0" smtClean="0">
                <a:solidFill>
                  <a:srgbClr val="AE2F17"/>
                </a:solidFill>
                <a:latin typeface="Arial Rounded MT Bold"/>
                <a:cs typeface="Arial Rounded MT Bold"/>
              </a:rPr>
              <a:t>      Impacts:</a:t>
            </a:r>
          </a:p>
          <a:p>
            <a:pPr algn="l">
              <a:lnSpc>
                <a:spcPct val="90000"/>
              </a:lnSpc>
            </a:pPr>
            <a:endParaRPr lang="en-US" sz="800" dirty="0" smtClean="0">
              <a:solidFill>
                <a:schemeClr val="tx1"/>
              </a:solidFill>
              <a:latin typeface="Arial Rounded MT Bold"/>
              <a:cs typeface="Arial Rounded MT Bold"/>
            </a:endParaRPr>
          </a:p>
          <a:p>
            <a:pPr marL="171450" indent="-171450" algn="l">
              <a:lnSpc>
                <a:spcPct val="90000"/>
              </a:lnSpc>
              <a:buFontTx/>
              <a:buChar char="-"/>
            </a:pPr>
            <a:r>
              <a:rPr lang="en-US" sz="1100" dirty="0" smtClean="0">
                <a:solidFill>
                  <a:schemeClr val="tx1"/>
                </a:solidFill>
                <a:latin typeface="Arial Rounded MT Bold"/>
                <a:cs typeface="Arial Rounded MT Bold"/>
              </a:rPr>
              <a:t>  SM&amp;P: potential cost saving for NASA missions;</a:t>
            </a:r>
          </a:p>
          <a:p>
            <a:pPr marL="171450" indent="-171450" algn="l">
              <a:lnSpc>
                <a:spcPct val="90000"/>
              </a:lnSpc>
              <a:buFontTx/>
              <a:buChar char="-"/>
            </a:pPr>
            <a:r>
              <a:rPr lang="en-US" sz="1100" dirty="0">
                <a:solidFill>
                  <a:schemeClr val="tx1"/>
                </a:solidFill>
                <a:latin typeface="Arial Rounded MT Bold"/>
                <a:cs typeface="Arial Rounded MT Bold"/>
              </a:rPr>
              <a:t> </a:t>
            </a:r>
            <a:r>
              <a:rPr lang="en-US" sz="1100" dirty="0" smtClean="0">
                <a:solidFill>
                  <a:schemeClr val="tx1"/>
                </a:solidFill>
                <a:latin typeface="Arial Rounded MT Bold"/>
                <a:cs typeface="Arial Rounded MT Bold"/>
              </a:rPr>
              <a:t> Improve quality of data products (weather, climate);</a:t>
            </a:r>
          </a:p>
          <a:p>
            <a:pPr marL="171450" indent="-171450" algn="l">
              <a:lnSpc>
                <a:spcPct val="90000"/>
              </a:lnSpc>
              <a:buFontTx/>
              <a:buChar char="-"/>
            </a:pPr>
            <a:r>
              <a:rPr lang="en-US" sz="1100" dirty="0">
                <a:solidFill>
                  <a:schemeClr val="tx1"/>
                </a:solidFill>
                <a:latin typeface="Arial Rounded MT Bold"/>
                <a:cs typeface="Arial Rounded MT Bold"/>
              </a:rPr>
              <a:t> </a:t>
            </a:r>
            <a:r>
              <a:rPr lang="en-US" sz="1100" dirty="0" smtClean="0">
                <a:solidFill>
                  <a:schemeClr val="tx1"/>
                </a:solidFill>
                <a:latin typeface="Arial Rounded MT Bold"/>
                <a:cs typeface="Arial Rounded MT Bold"/>
              </a:rPr>
              <a:t> </a:t>
            </a:r>
            <a:r>
              <a:rPr lang="en-US" sz="1100" dirty="0" smtClean="0">
                <a:solidFill>
                  <a:srgbClr val="000000"/>
                </a:solidFill>
                <a:latin typeface="Arial Rounded MT Bold"/>
                <a:cs typeface="Arial Rounded MT Bold"/>
              </a:rPr>
              <a:t>Enable </a:t>
            </a:r>
            <a:r>
              <a:rPr lang="en-US" sz="1100" dirty="0">
                <a:solidFill>
                  <a:srgbClr val="000000"/>
                </a:solidFill>
                <a:latin typeface="Arial Rounded MT Bold"/>
                <a:cs typeface="Arial Rounded MT Bold"/>
              </a:rPr>
              <a:t>Earth </a:t>
            </a:r>
            <a:r>
              <a:rPr lang="en-US" sz="1100" dirty="0" smtClean="0">
                <a:solidFill>
                  <a:srgbClr val="000000"/>
                </a:solidFill>
                <a:latin typeface="Arial Rounded MT Bold"/>
                <a:cs typeface="Arial Rounded MT Bold"/>
              </a:rPr>
              <a:t>climate climate </a:t>
            </a:r>
            <a:r>
              <a:rPr lang="en-US" sz="1100" dirty="0">
                <a:solidFill>
                  <a:srgbClr val="000000"/>
                </a:solidFill>
                <a:latin typeface="Arial Rounded MT Bold"/>
                <a:cs typeface="Arial Rounded MT Bold"/>
              </a:rPr>
              <a:t>change observations;</a:t>
            </a:r>
          </a:p>
          <a:p>
            <a:pPr algn="l">
              <a:lnSpc>
                <a:spcPct val="90000"/>
              </a:lnSpc>
            </a:pPr>
            <a:r>
              <a:rPr lang="en-US" sz="1100" dirty="0">
                <a:solidFill>
                  <a:srgbClr val="000000"/>
                </a:solidFill>
                <a:latin typeface="Arial Rounded MT Bold"/>
                <a:cs typeface="Arial Rounded MT Bold"/>
              </a:rPr>
              <a:t>     </a:t>
            </a:r>
            <a:r>
              <a:rPr lang="en-US" sz="1100" dirty="0" smtClean="0">
                <a:solidFill>
                  <a:srgbClr val="000000"/>
                </a:solidFill>
                <a:latin typeface="Arial Rounded MT Bold"/>
                <a:cs typeface="Arial Rounded MT Bold"/>
              </a:rPr>
              <a:t> </a:t>
            </a:r>
            <a:endParaRPr lang="en-US" sz="1100" dirty="0" smtClean="0">
              <a:solidFill>
                <a:schemeClr val="tx1"/>
              </a:solidFill>
              <a:latin typeface="Arial Rounded MT Bold"/>
              <a:cs typeface="Arial Rounded MT Bold"/>
            </a:endParaRPr>
          </a:p>
          <a:p>
            <a:pPr marL="171450" indent="-171450" algn="l">
              <a:lnSpc>
                <a:spcPct val="90000"/>
              </a:lnSpc>
              <a:buFontTx/>
              <a:buChar char="-"/>
            </a:pPr>
            <a:endParaRPr lang="en-US" sz="1100" dirty="0" smtClean="0">
              <a:solidFill>
                <a:schemeClr val="tx1"/>
              </a:solidFill>
              <a:latin typeface="Arial Rounded MT Bold"/>
              <a:cs typeface="Arial Rounded MT Bold"/>
            </a:endParaRPr>
          </a:p>
        </p:txBody>
      </p:sp>
    </p:spTree>
    <p:extLst>
      <p:ext uri="{BB962C8B-B14F-4D97-AF65-F5344CB8AC3E}">
        <p14:creationId xmlns:p14="http://schemas.microsoft.com/office/powerpoint/2010/main" val="2933134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48026" y="1468650"/>
            <a:ext cx="5340374" cy="2862322"/>
          </a:xfrm>
          <a:prstGeom prst="rect">
            <a:avLst/>
          </a:prstGeom>
          <a:noFill/>
        </p:spPr>
        <p:txBody>
          <a:bodyPr wrap="square" rtlCol="0">
            <a:spAutoFit/>
          </a:bodyPr>
          <a:lstStyle/>
          <a:p>
            <a:r>
              <a:rPr lang="en-US" sz="1200" dirty="0" smtClean="0">
                <a:latin typeface="Arial Rounded MT Bold"/>
                <a:cs typeface="Arial Rounded MT Bold"/>
              </a:rPr>
              <a:t>The </a:t>
            </a:r>
            <a:r>
              <a:rPr lang="en-US" sz="1200" dirty="0">
                <a:latin typeface="Arial Rounded MT Bold"/>
                <a:cs typeface="Arial Rounded MT Bold"/>
              </a:rPr>
              <a:t>success of </a:t>
            </a:r>
            <a:r>
              <a:rPr lang="en-US" sz="1200" dirty="0">
                <a:solidFill>
                  <a:srgbClr val="FF0000"/>
                </a:solidFill>
                <a:latin typeface="Arial Rounded MT Bold"/>
                <a:cs typeface="Arial Rounded MT Bold"/>
              </a:rPr>
              <a:t>JPL’s Moon Mineralogy Mapper (M3) </a:t>
            </a:r>
            <a:r>
              <a:rPr lang="en-US" sz="1200" dirty="0">
                <a:latin typeface="Arial Rounded MT Bold"/>
                <a:cs typeface="Arial Rounded MT Bold"/>
              </a:rPr>
              <a:t>imaging spectrometer for deriving solar-illuminated mineralogical properties has driven interest in miniaturizing such a system for in situ use on other solar system bodies. JPL’s Ultra-Compact Imaging Spectrometer (UCIS) is a highly miniaturized M3-like </a:t>
            </a:r>
            <a:r>
              <a:rPr lang="en-US" sz="1200" dirty="0" err="1">
                <a:latin typeface="Arial Rounded MT Bold"/>
                <a:cs typeface="Arial Rounded MT Bold"/>
              </a:rPr>
              <a:t>Offner</a:t>
            </a:r>
            <a:r>
              <a:rPr lang="en-US" sz="1200" dirty="0">
                <a:latin typeface="Arial Rounded MT Bold"/>
                <a:cs typeface="Arial Rounded MT Bold"/>
              </a:rPr>
              <a:t> </a:t>
            </a:r>
            <a:r>
              <a:rPr lang="en-US" sz="1200" dirty="0" err="1">
                <a:latin typeface="Arial Rounded MT Bold"/>
                <a:cs typeface="Arial Rounded MT Bold"/>
              </a:rPr>
              <a:t>pushbroom</a:t>
            </a:r>
            <a:r>
              <a:rPr lang="en-US" sz="1200" dirty="0">
                <a:latin typeface="Arial Rounded MT Bold"/>
                <a:cs typeface="Arial Rounded MT Bold"/>
              </a:rPr>
              <a:t> spectrometer suitable for a Mars-like rover where it could be mounted on the rover mast for determining the mineralogy of the surrounding terrain and guiding the rover towards closer examination of scientifically important targets. MDL has successfully designed and e-beam fabricated a shaped-groove grating on a very small substrate (~1 cm diameter) that maximizes and spectrally equalizes the overall signal-to-noise ratio of the UCIS instrument. Ultimately, UCIS will achieve a mast-mounted </a:t>
            </a:r>
            <a:r>
              <a:rPr lang="en-US" sz="1200" dirty="0">
                <a:solidFill>
                  <a:srgbClr val="FF0000"/>
                </a:solidFill>
                <a:latin typeface="Arial Rounded MT Bold"/>
                <a:cs typeface="Arial Rounded MT Bold"/>
              </a:rPr>
              <a:t>total mass of 1.5 kg</a:t>
            </a:r>
            <a:r>
              <a:rPr lang="en-US" sz="1200" dirty="0">
                <a:latin typeface="Arial Rounded MT Bold"/>
                <a:cs typeface="Arial Rounded MT Bold"/>
              </a:rPr>
              <a:t>, with some additional electronics potentially located on the rover body, enabling high-resolution imaging spectroscopy from a </a:t>
            </a:r>
            <a:r>
              <a:rPr lang="en-US" sz="1200" dirty="0" smtClean="0">
                <a:latin typeface="Arial Rounded MT Bold"/>
                <a:cs typeface="Arial Rounded MT Bold"/>
              </a:rPr>
              <a:t>rover platform.</a:t>
            </a:r>
          </a:p>
        </p:txBody>
      </p:sp>
      <p:pic>
        <p:nvPicPr>
          <p:cNvPr id="6" name="Picture 5" descr="mdl_grati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68" y="1527417"/>
            <a:ext cx="2734732" cy="1559448"/>
          </a:xfrm>
          <a:prstGeom prst="rect">
            <a:avLst/>
          </a:prstGeom>
        </p:spPr>
      </p:pic>
      <p:sp>
        <p:nvSpPr>
          <p:cNvPr id="11" name="TextBox 10"/>
          <p:cNvSpPr txBox="1"/>
          <p:nvPr/>
        </p:nvSpPr>
        <p:spPr>
          <a:xfrm>
            <a:off x="589073" y="506956"/>
            <a:ext cx="6655538" cy="707886"/>
          </a:xfrm>
          <a:prstGeom prst="rect">
            <a:avLst/>
          </a:prstGeom>
          <a:noFill/>
        </p:spPr>
        <p:txBody>
          <a:bodyPr wrap="none" rtlCol="0">
            <a:spAutoFit/>
          </a:bodyPr>
          <a:lstStyle/>
          <a:p>
            <a:r>
              <a:rPr lang="en-US" sz="2000" dirty="0" smtClean="0">
                <a:solidFill>
                  <a:srgbClr val="B43F52"/>
                </a:solidFill>
                <a:latin typeface="Arial Black"/>
                <a:cs typeface="Arial Black"/>
              </a:rPr>
              <a:t>ARCSTONE Mission: </a:t>
            </a:r>
          </a:p>
          <a:p>
            <a:r>
              <a:rPr lang="en-US" sz="2000" dirty="0" smtClean="0">
                <a:solidFill>
                  <a:srgbClr val="B43F52"/>
                </a:solidFill>
                <a:latin typeface="Arial Black"/>
                <a:cs typeface="Arial Black"/>
              </a:rPr>
              <a:t>Examples of Compact Imaging Spectrometers</a:t>
            </a:r>
          </a:p>
        </p:txBody>
      </p:sp>
      <p:pic>
        <p:nvPicPr>
          <p:cNvPr id="9" name="Picture 8" descr="spilab_off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88" y="4360330"/>
            <a:ext cx="2725271" cy="2043953"/>
          </a:xfrm>
          <a:prstGeom prst="rect">
            <a:avLst/>
          </a:prstGeom>
        </p:spPr>
      </p:pic>
      <p:sp>
        <p:nvSpPr>
          <p:cNvPr id="12" name="TextBox 11"/>
          <p:cNvSpPr txBox="1"/>
          <p:nvPr/>
        </p:nvSpPr>
        <p:spPr>
          <a:xfrm>
            <a:off x="3485281" y="4473894"/>
            <a:ext cx="5354417" cy="646331"/>
          </a:xfrm>
          <a:prstGeom prst="rect">
            <a:avLst/>
          </a:prstGeom>
          <a:noFill/>
        </p:spPr>
        <p:txBody>
          <a:bodyPr wrap="square" rtlCol="0">
            <a:spAutoFit/>
          </a:bodyPr>
          <a:lstStyle/>
          <a:p>
            <a:r>
              <a:rPr lang="en-US" sz="1200" dirty="0">
                <a:latin typeface="Arial Rounded MT Bold"/>
                <a:cs typeface="Arial Rounded MT Bold"/>
              </a:rPr>
              <a:t>SPILAB manufactured a palm sized </a:t>
            </a:r>
            <a:r>
              <a:rPr lang="en-US" sz="1200" dirty="0" err="1" smtClean="0">
                <a:latin typeface="Arial Rounded MT Bold"/>
                <a:cs typeface="Arial Rounded MT Bold"/>
              </a:rPr>
              <a:t>Offner</a:t>
            </a:r>
            <a:r>
              <a:rPr lang="en-US" sz="1200" dirty="0" smtClean="0">
                <a:latin typeface="Arial Rounded MT Bold"/>
                <a:cs typeface="Arial Rounded MT Bold"/>
              </a:rPr>
              <a:t> </a:t>
            </a:r>
            <a:r>
              <a:rPr lang="en-US" sz="1200" dirty="0" smtClean="0">
                <a:solidFill>
                  <a:srgbClr val="FF0000"/>
                </a:solidFill>
                <a:latin typeface="Arial Rounded MT Bold"/>
                <a:cs typeface="Arial Rounded MT Bold"/>
              </a:rPr>
              <a:t>imaging</a:t>
            </a:r>
            <a:r>
              <a:rPr lang="en-US" sz="1200" dirty="0" smtClean="0">
                <a:latin typeface="Arial Rounded MT Bold"/>
                <a:cs typeface="Arial Rounded MT Bold"/>
              </a:rPr>
              <a:t> </a:t>
            </a:r>
            <a:r>
              <a:rPr lang="en-US" sz="1200" dirty="0">
                <a:latin typeface="Arial Rounded MT Bold"/>
                <a:cs typeface="Arial Rounded MT Bold"/>
              </a:rPr>
              <a:t>spectrometer. </a:t>
            </a:r>
            <a:endParaRPr lang="en-US" sz="1200" dirty="0" smtClean="0">
              <a:latin typeface="Arial Rounded MT Bold"/>
              <a:cs typeface="Arial Rounded MT Bold"/>
            </a:endParaRPr>
          </a:p>
          <a:p>
            <a:r>
              <a:rPr lang="en-US" sz="1200" dirty="0" smtClean="0">
                <a:latin typeface="Arial Rounded MT Bold"/>
                <a:cs typeface="Arial Rounded MT Bold"/>
              </a:rPr>
              <a:t>The </a:t>
            </a:r>
            <a:r>
              <a:rPr lang="en-US" sz="1200" dirty="0">
                <a:latin typeface="Arial Rounded MT Bold"/>
                <a:cs typeface="Arial Rounded MT Bold"/>
              </a:rPr>
              <a:t>convex </a:t>
            </a:r>
            <a:r>
              <a:rPr lang="en-US" sz="1200" dirty="0" smtClean="0">
                <a:latin typeface="Arial Rounded MT Bold"/>
                <a:cs typeface="Arial Rounded MT Bold"/>
              </a:rPr>
              <a:t>diffraction grating </a:t>
            </a:r>
            <a:r>
              <a:rPr lang="en-US" sz="1200" dirty="0">
                <a:latin typeface="Arial Rounded MT Bold"/>
                <a:cs typeface="Arial Rounded MT Bold"/>
              </a:rPr>
              <a:t>was manufactured by </a:t>
            </a:r>
            <a:r>
              <a:rPr lang="en-US" sz="1200" dirty="0" smtClean="0">
                <a:latin typeface="Arial Rounded MT Bold"/>
                <a:cs typeface="Arial Rounded MT Bold"/>
              </a:rPr>
              <a:t>QUDOS Tech </a:t>
            </a:r>
          </a:p>
          <a:p>
            <a:r>
              <a:rPr lang="en-US" sz="1200" dirty="0" smtClean="0">
                <a:latin typeface="Arial Rounded MT Bold"/>
                <a:cs typeface="Arial Rounded MT Bold"/>
              </a:rPr>
              <a:t>using </a:t>
            </a:r>
            <a:r>
              <a:rPr lang="en-US" sz="1200" dirty="0">
                <a:latin typeface="Arial Rounded MT Bold"/>
                <a:cs typeface="Arial Rounded MT Bold"/>
              </a:rPr>
              <a:t>electron beam milling.</a:t>
            </a:r>
          </a:p>
        </p:txBody>
      </p:sp>
      <p:sp>
        <p:nvSpPr>
          <p:cNvPr id="7" name="TextBox 6"/>
          <p:cNvSpPr txBox="1"/>
          <p:nvPr/>
        </p:nvSpPr>
        <p:spPr>
          <a:xfrm>
            <a:off x="3502214" y="5371360"/>
            <a:ext cx="5354417" cy="646331"/>
          </a:xfrm>
          <a:prstGeom prst="rect">
            <a:avLst/>
          </a:prstGeom>
          <a:noFill/>
        </p:spPr>
        <p:txBody>
          <a:bodyPr wrap="square" rtlCol="0">
            <a:spAutoFit/>
          </a:bodyPr>
          <a:lstStyle/>
          <a:p>
            <a:r>
              <a:rPr lang="en-US" sz="1200" dirty="0" smtClean="0">
                <a:latin typeface="Arial Rounded MT Bold"/>
                <a:cs typeface="Arial Rounded MT Bold"/>
              </a:rPr>
              <a:t>ARCSTOME mission concept requires even simpler instrument:</a:t>
            </a:r>
          </a:p>
          <a:p>
            <a:r>
              <a:rPr lang="en-US" sz="1200" dirty="0" smtClean="0">
                <a:latin typeface="Arial Rounded MT Bold"/>
                <a:cs typeface="Arial Rounded MT Bold"/>
              </a:rPr>
              <a:t> </a:t>
            </a:r>
          </a:p>
          <a:p>
            <a:r>
              <a:rPr lang="en-US" sz="1200" dirty="0" smtClean="0">
                <a:solidFill>
                  <a:srgbClr val="FF0000"/>
                </a:solidFill>
                <a:latin typeface="Arial Rounded MT Bold"/>
                <a:cs typeface="Arial Rounded MT Bold"/>
              </a:rPr>
              <a:t>A spectrometer with single field-of-view !</a:t>
            </a:r>
            <a:endParaRPr lang="en-US" sz="1200" dirty="0">
              <a:solidFill>
                <a:srgbClr val="FF0000"/>
              </a:solidFill>
              <a:latin typeface="Arial Rounded MT Bold"/>
              <a:cs typeface="Arial Rounded MT Bold"/>
            </a:endParaRPr>
          </a:p>
        </p:txBody>
      </p:sp>
    </p:spTree>
    <p:extLst>
      <p:ext uri="{BB962C8B-B14F-4D97-AF65-F5344CB8AC3E}">
        <p14:creationId xmlns:p14="http://schemas.microsoft.com/office/powerpoint/2010/main" val="3397605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6479" y="2597212"/>
            <a:ext cx="4057521" cy="2677656"/>
          </a:xfrm>
          <a:prstGeom prst="rect">
            <a:avLst/>
          </a:prstGeom>
          <a:noFill/>
        </p:spPr>
        <p:txBody>
          <a:bodyPr wrap="none" rtlCol="0">
            <a:spAutoFit/>
          </a:bodyPr>
          <a:lstStyle/>
          <a:p>
            <a:r>
              <a:rPr lang="en-US" sz="1200" dirty="0" smtClean="0">
                <a:latin typeface="Arial Rounded MT Bold"/>
                <a:cs typeface="Arial Rounded MT Bold"/>
              </a:rPr>
              <a:t>A.  Component-level testing </a:t>
            </a:r>
            <a:r>
              <a:rPr lang="en-US" sz="1200" dirty="0">
                <a:latin typeface="Arial Rounded MT Bold"/>
                <a:cs typeface="Arial Rounded MT Bold"/>
              </a:rPr>
              <a:t>using NIST </a:t>
            </a:r>
            <a:r>
              <a:rPr lang="en-US" sz="1200" dirty="0" smtClean="0">
                <a:latin typeface="Arial Rounded MT Bold"/>
                <a:cs typeface="Arial Rounded MT Bold"/>
              </a:rPr>
              <a:t>Standards.</a:t>
            </a:r>
          </a:p>
          <a:p>
            <a:pPr marL="285750" indent="-285750">
              <a:buFontTx/>
              <a:buChar char="-"/>
            </a:pPr>
            <a:endParaRPr lang="en-US" sz="1200" dirty="0">
              <a:latin typeface="Arial Rounded MT Bold"/>
              <a:cs typeface="Arial Rounded MT Bold"/>
            </a:endParaRPr>
          </a:p>
          <a:p>
            <a:pPr marL="228600" indent="-228600">
              <a:buAutoNum type="alphaUcPeriod" startAt="2"/>
            </a:pPr>
            <a:r>
              <a:rPr lang="en-US" sz="1200" dirty="0" smtClean="0">
                <a:latin typeface="Arial Rounded MT Bold"/>
                <a:cs typeface="Arial Rounded MT Bold"/>
              </a:rPr>
              <a:t>Instrument </a:t>
            </a:r>
            <a:r>
              <a:rPr lang="en-US" sz="1200" dirty="0">
                <a:latin typeface="Arial Rounded MT Bold"/>
                <a:cs typeface="Arial Rounded MT Bold"/>
              </a:rPr>
              <a:t>level calibration and characterization </a:t>
            </a:r>
            <a:endParaRPr lang="en-US" sz="1200" dirty="0" smtClean="0">
              <a:latin typeface="Arial Rounded MT Bold"/>
              <a:cs typeface="Arial Rounded MT Bold"/>
            </a:endParaRPr>
          </a:p>
          <a:p>
            <a:r>
              <a:rPr lang="en-US" sz="1200" dirty="0">
                <a:latin typeface="Arial Rounded MT Bold"/>
                <a:cs typeface="Arial Rounded MT Bold"/>
              </a:rPr>
              <a:t> </a:t>
            </a:r>
            <a:r>
              <a:rPr lang="en-US" sz="1200" dirty="0" smtClean="0">
                <a:latin typeface="Arial Rounded MT Bold"/>
                <a:cs typeface="Arial Rounded MT Bold"/>
              </a:rPr>
              <a:t>     will </a:t>
            </a:r>
            <a:r>
              <a:rPr lang="en-US" sz="1200" dirty="0">
                <a:latin typeface="Arial Rounded MT Bold"/>
                <a:cs typeface="Arial Rounded MT Bold"/>
              </a:rPr>
              <a:t>validate the uncertainty </a:t>
            </a:r>
            <a:r>
              <a:rPr lang="en-US" sz="1200" dirty="0" smtClean="0">
                <a:latin typeface="Arial Rounded MT Bold"/>
                <a:cs typeface="Arial Rounded MT Bold"/>
              </a:rPr>
              <a:t>goals.</a:t>
            </a:r>
          </a:p>
          <a:p>
            <a:pPr marL="285750" indent="-285750">
              <a:buFontTx/>
              <a:buChar char="-"/>
            </a:pPr>
            <a:endParaRPr lang="en-US" sz="1200" dirty="0">
              <a:latin typeface="Arial Rounded MT Bold"/>
              <a:ea typeface="ＭＳ Ｐゴシック" charset="0"/>
              <a:cs typeface="Arial Rounded MT Bold"/>
            </a:endParaRPr>
          </a:p>
          <a:p>
            <a:pPr marL="228600" indent="-228600">
              <a:buAutoNum type="alphaUcPeriod" startAt="3"/>
            </a:pPr>
            <a:r>
              <a:rPr lang="en-US" sz="1200" dirty="0" smtClean="0">
                <a:latin typeface="Arial Rounded MT Bold"/>
                <a:ea typeface="ＭＳ Ｐゴシック" charset="0"/>
                <a:cs typeface="Arial Rounded MT Bold"/>
              </a:rPr>
              <a:t>Other </a:t>
            </a:r>
            <a:r>
              <a:rPr lang="en-US" sz="1200" dirty="0">
                <a:latin typeface="Arial Rounded MT Bold"/>
                <a:ea typeface="ＭＳ Ｐゴシック" charset="0"/>
                <a:cs typeface="Arial Rounded MT Bold"/>
              </a:rPr>
              <a:t>Important </a:t>
            </a:r>
            <a:r>
              <a:rPr lang="en-US" sz="1200" dirty="0" smtClean="0">
                <a:latin typeface="Arial Rounded MT Bold"/>
                <a:ea typeface="ＭＳ Ｐゴシック" charset="0"/>
                <a:cs typeface="Arial Rounded MT Bold"/>
              </a:rPr>
              <a:t>Characterizations Scatter within</a:t>
            </a:r>
          </a:p>
          <a:p>
            <a:r>
              <a:rPr lang="en-US" sz="1200" dirty="0">
                <a:latin typeface="Arial Rounded MT Bold"/>
                <a:ea typeface="ＭＳ Ｐゴシック" charset="0"/>
                <a:cs typeface="Arial Rounded MT Bold"/>
              </a:rPr>
              <a:t> </a:t>
            </a:r>
            <a:r>
              <a:rPr lang="en-US" sz="1200" dirty="0" smtClean="0">
                <a:latin typeface="Arial Rounded MT Bold"/>
                <a:ea typeface="ＭＳ Ｐゴシック" charset="0"/>
                <a:cs typeface="Arial Rounded MT Bold"/>
              </a:rPr>
              <a:t>     instrument:</a:t>
            </a:r>
          </a:p>
          <a:p>
            <a:r>
              <a:rPr lang="en-US" sz="1200" dirty="0" smtClean="0">
                <a:latin typeface="Arial Rounded MT Bold"/>
                <a:ea typeface="ＭＳ Ｐゴシック" charset="0"/>
                <a:cs typeface="Arial Rounded MT Bold"/>
              </a:rPr>
              <a:t>       - Size</a:t>
            </a:r>
            <a:r>
              <a:rPr lang="en-US" sz="1200" dirty="0">
                <a:latin typeface="Arial Rounded MT Bold"/>
                <a:ea typeface="ＭＳ Ｐゴシック" charset="0"/>
                <a:cs typeface="Arial Rounded MT Bold"/>
              </a:rPr>
              <a:t>-of-source </a:t>
            </a:r>
            <a:r>
              <a:rPr lang="en-US" sz="1200" dirty="0" smtClean="0">
                <a:latin typeface="Arial Rounded MT Bold"/>
                <a:ea typeface="ＭＳ Ｐゴシック" charset="0"/>
                <a:cs typeface="Arial Rounded MT Bold"/>
              </a:rPr>
              <a:t>effect; </a:t>
            </a:r>
          </a:p>
          <a:p>
            <a:r>
              <a:rPr lang="en-US" sz="1200" dirty="0">
                <a:latin typeface="Arial Rounded MT Bold"/>
                <a:ea typeface="ＭＳ Ｐゴシック" charset="0"/>
                <a:cs typeface="Arial Rounded MT Bold"/>
              </a:rPr>
              <a:t> </a:t>
            </a:r>
            <a:r>
              <a:rPr lang="en-US" sz="1200" dirty="0" smtClean="0">
                <a:latin typeface="Arial Rounded MT Bold"/>
                <a:ea typeface="ＭＳ Ｐゴシック" charset="0"/>
                <a:cs typeface="Arial Rounded MT Bold"/>
              </a:rPr>
              <a:t>      - Spectrometer </a:t>
            </a:r>
            <a:r>
              <a:rPr lang="en-US" sz="1200" dirty="0">
                <a:latin typeface="Arial Rounded MT Bold"/>
                <a:ea typeface="ＭＳ Ｐゴシック" charset="0"/>
                <a:cs typeface="Arial Rounded MT Bold"/>
              </a:rPr>
              <a:t>out-of-band </a:t>
            </a:r>
            <a:r>
              <a:rPr lang="en-US" sz="1200" dirty="0" smtClean="0">
                <a:latin typeface="Arial Rounded MT Bold"/>
                <a:ea typeface="ＭＳ Ｐゴシック" charset="0"/>
                <a:cs typeface="Arial Rounded MT Bold"/>
              </a:rPr>
              <a:t>signal;</a:t>
            </a:r>
          </a:p>
          <a:p>
            <a:r>
              <a:rPr lang="en-US" sz="1200" dirty="0">
                <a:latin typeface="Arial Rounded MT Bold"/>
                <a:ea typeface="ＭＳ Ｐゴシック" charset="0"/>
                <a:cs typeface="Arial Rounded MT Bold"/>
              </a:rPr>
              <a:t> </a:t>
            </a:r>
            <a:r>
              <a:rPr lang="en-US" sz="1200" dirty="0" smtClean="0">
                <a:latin typeface="Arial Rounded MT Bold"/>
                <a:ea typeface="ＭＳ Ｐゴシック" charset="0"/>
                <a:cs typeface="Arial Rounded MT Bold"/>
              </a:rPr>
              <a:t>      - Linearity </a:t>
            </a:r>
            <a:r>
              <a:rPr lang="en-US" sz="1200" dirty="0">
                <a:latin typeface="Arial Rounded MT Bold"/>
                <a:ea typeface="ＭＳ Ｐゴシック" charset="0"/>
                <a:cs typeface="Arial Rounded MT Bold"/>
              </a:rPr>
              <a:t>of response and Spatial </a:t>
            </a:r>
            <a:r>
              <a:rPr lang="en-US" sz="1200" dirty="0" smtClean="0">
                <a:latin typeface="Arial Rounded MT Bold"/>
                <a:ea typeface="ＭＳ Ｐゴシック" charset="0"/>
                <a:cs typeface="Arial Rounded MT Bold"/>
              </a:rPr>
              <a:t>uniformity;</a:t>
            </a:r>
          </a:p>
          <a:p>
            <a:r>
              <a:rPr lang="en-US" sz="1200" dirty="0" smtClean="0">
                <a:latin typeface="Arial Rounded MT Bold"/>
                <a:ea typeface="ＭＳ Ｐゴシック" charset="0"/>
                <a:cs typeface="Arial Rounded MT Bold"/>
              </a:rPr>
              <a:t>       - Sensitivity to polarization of incoming light. </a:t>
            </a:r>
          </a:p>
          <a:p>
            <a:endParaRPr lang="en-US" sz="1200" dirty="0">
              <a:latin typeface="Arial Rounded MT Bold"/>
              <a:ea typeface="ＭＳ Ｐゴシック" charset="0"/>
              <a:cs typeface="Arial Rounded MT Bold"/>
            </a:endParaRPr>
          </a:p>
          <a:p>
            <a:pPr marL="228600" indent="-228600">
              <a:buAutoNum type="alphaUcPeriod" startAt="4"/>
            </a:pPr>
            <a:r>
              <a:rPr lang="en-US" sz="1200" dirty="0" smtClean="0">
                <a:latin typeface="Arial Rounded MT Bold"/>
                <a:ea typeface="ヒラギノ角ゴ Pro W3" charset="0"/>
                <a:cs typeface="Arial Rounded MT Bold"/>
              </a:rPr>
              <a:t>SIRCUS </a:t>
            </a:r>
            <a:r>
              <a:rPr lang="en-US" sz="1200" dirty="0">
                <a:latin typeface="Arial Rounded MT Bold"/>
                <a:ea typeface="ヒラギノ角ゴ Pro W3" charset="0"/>
                <a:cs typeface="Arial Rounded MT Bold"/>
              </a:rPr>
              <a:t>facility at NIST provides a tunable laser </a:t>
            </a:r>
            <a:endParaRPr lang="en-US" sz="1200" dirty="0" smtClean="0">
              <a:latin typeface="Arial Rounded MT Bold"/>
              <a:ea typeface="ヒラギノ角ゴ Pro W3" charset="0"/>
              <a:cs typeface="Arial Rounded MT Bold"/>
            </a:endParaRPr>
          </a:p>
          <a:p>
            <a:r>
              <a:rPr lang="en-US" sz="1200" dirty="0">
                <a:latin typeface="Arial Rounded MT Bold"/>
                <a:ea typeface="ヒラギノ角ゴ Pro W3" charset="0"/>
                <a:cs typeface="Arial Rounded MT Bold"/>
              </a:rPr>
              <a:t> </a:t>
            </a:r>
            <a:r>
              <a:rPr lang="en-US" sz="1200" dirty="0" smtClean="0">
                <a:latin typeface="Arial Rounded MT Bold"/>
                <a:ea typeface="ヒラギノ角ゴ Pro W3" charset="0"/>
                <a:cs typeface="Arial Rounded MT Bold"/>
              </a:rPr>
              <a:t>     source </a:t>
            </a:r>
            <a:r>
              <a:rPr lang="en-US" sz="1200" dirty="0">
                <a:latin typeface="Arial Rounded MT Bold"/>
                <a:ea typeface="ヒラギノ角ゴ Pro W3" charset="0"/>
                <a:cs typeface="Arial Rounded MT Bold"/>
              </a:rPr>
              <a:t>from </a:t>
            </a:r>
            <a:r>
              <a:rPr lang="en-US" sz="1200" dirty="0" smtClean="0">
                <a:latin typeface="Arial Rounded MT Bold"/>
                <a:ea typeface="ヒラギノ角ゴ Pro W3" charset="0"/>
                <a:cs typeface="Arial Rounded MT Bold"/>
              </a:rPr>
              <a:t>300 </a:t>
            </a:r>
            <a:r>
              <a:rPr lang="en-US" sz="1200" dirty="0">
                <a:latin typeface="Arial Rounded MT Bold"/>
                <a:ea typeface="ヒラギノ角ゴ Pro W3" charset="0"/>
                <a:cs typeface="Arial Rounded MT Bold"/>
              </a:rPr>
              <a:t>nm to 2500 </a:t>
            </a:r>
            <a:r>
              <a:rPr lang="en-US" sz="1200" dirty="0" smtClean="0">
                <a:latin typeface="Arial Rounded MT Bold"/>
                <a:ea typeface="ヒラギノ角ゴ Pro W3" charset="0"/>
                <a:cs typeface="Arial Rounded MT Bold"/>
              </a:rPr>
              <a:t>n</a:t>
            </a:r>
            <a:r>
              <a:rPr lang="en-US" sz="1200" dirty="0" smtClean="0">
                <a:latin typeface="Arial Rounded MT Bold"/>
                <a:ea typeface="ＭＳ Ｐゴシック" charset="0"/>
                <a:cs typeface="Arial Rounded MT Bold"/>
              </a:rPr>
              <a:t>m</a:t>
            </a:r>
            <a:r>
              <a:rPr lang="en-US" sz="1200" dirty="0">
                <a:latin typeface="Arial Rounded MT Bold"/>
                <a:ea typeface="ＭＳ Ｐゴシック" charset="0"/>
                <a:cs typeface="Arial Rounded MT Bold"/>
              </a:rPr>
              <a:t>.</a:t>
            </a:r>
            <a:endParaRPr lang="en-US" sz="1200" dirty="0" smtClean="0">
              <a:latin typeface="Arial Rounded MT Bold"/>
              <a:ea typeface="ＭＳ Ｐゴシック" charset="0"/>
              <a:cs typeface="Arial Rounded MT Bold"/>
            </a:endParaRPr>
          </a:p>
        </p:txBody>
      </p:sp>
      <p:pic>
        <p:nvPicPr>
          <p:cNvPr id="3" name="Picture 2" descr="solaris_fig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5" y="1710287"/>
            <a:ext cx="4881948" cy="3649133"/>
          </a:xfrm>
          <a:prstGeom prst="rect">
            <a:avLst/>
          </a:prstGeom>
        </p:spPr>
      </p:pic>
      <p:sp>
        <p:nvSpPr>
          <p:cNvPr id="8" name="TextBox 7"/>
          <p:cNvSpPr txBox="1"/>
          <p:nvPr/>
        </p:nvSpPr>
        <p:spPr>
          <a:xfrm>
            <a:off x="982133" y="5681133"/>
            <a:ext cx="184666" cy="369332"/>
          </a:xfrm>
          <a:prstGeom prst="rect">
            <a:avLst/>
          </a:prstGeom>
          <a:noFill/>
        </p:spPr>
        <p:txBody>
          <a:bodyPr wrap="none" rtlCol="0">
            <a:spAutoFit/>
          </a:bodyPr>
          <a:lstStyle/>
          <a:p>
            <a:endParaRPr lang="en-US" dirty="0"/>
          </a:p>
        </p:txBody>
      </p:sp>
      <p:sp>
        <p:nvSpPr>
          <p:cNvPr id="9" name="TextBox 8"/>
          <p:cNvSpPr txBox="1"/>
          <p:nvPr/>
        </p:nvSpPr>
        <p:spPr>
          <a:xfrm>
            <a:off x="202810" y="5592888"/>
            <a:ext cx="8767920" cy="830997"/>
          </a:xfrm>
          <a:prstGeom prst="rect">
            <a:avLst/>
          </a:prstGeom>
          <a:noFill/>
        </p:spPr>
        <p:txBody>
          <a:bodyPr wrap="none" rtlCol="0">
            <a:spAutoFit/>
          </a:bodyPr>
          <a:lstStyle/>
          <a:p>
            <a:r>
              <a:rPr lang="en-US" sz="1200" dirty="0">
                <a:latin typeface="Arial Rounded MT Bold"/>
                <a:cs typeface="Arial Rounded MT Bold"/>
              </a:rPr>
              <a:t>The basis of SIRCUS is a well-understood tunable laser source that can be coupled to a fiber optic system </a:t>
            </a:r>
            <a:r>
              <a:rPr lang="en-US" sz="1200" dirty="0" smtClean="0">
                <a:latin typeface="Arial Rounded MT Bold"/>
                <a:cs typeface="Arial Rounded MT Bold"/>
              </a:rPr>
              <a:t>providing</a:t>
            </a:r>
          </a:p>
          <a:p>
            <a:r>
              <a:rPr lang="en-US" sz="1200" dirty="0" smtClean="0">
                <a:latin typeface="Arial Rounded MT Bold"/>
                <a:cs typeface="Arial Rounded MT Bold"/>
              </a:rPr>
              <a:t>both </a:t>
            </a:r>
            <a:r>
              <a:rPr lang="en-US" sz="1200" dirty="0">
                <a:latin typeface="Arial Rounded MT Bold"/>
                <a:cs typeface="Arial Rounded MT Bold"/>
              </a:rPr>
              <a:t>radiance </a:t>
            </a:r>
            <a:r>
              <a:rPr lang="en-US" sz="1200" dirty="0" smtClean="0">
                <a:latin typeface="Arial Rounded MT Bold"/>
                <a:cs typeface="Arial Rounded MT Bold"/>
              </a:rPr>
              <a:t>and irradiance </a:t>
            </a:r>
            <a:r>
              <a:rPr lang="en-US" sz="1200" dirty="0">
                <a:latin typeface="Arial Rounded MT Bold"/>
                <a:cs typeface="Arial Rounded MT Bold"/>
              </a:rPr>
              <a:t>sources. The output of the source is determined via detector standards characterized </a:t>
            </a:r>
            <a:endParaRPr lang="en-US" sz="1200" dirty="0" smtClean="0">
              <a:latin typeface="Arial Rounded MT Bold"/>
              <a:cs typeface="Arial Rounded MT Bold"/>
            </a:endParaRPr>
          </a:p>
          <a:p>
            <a:r>
              <a:rPr lang="en-US" sz="1200" dirty="0" smtClean="0">
                <a:latin typeface="Arial Rounded MT Bold"/>
                <a:cs typeface="Arial Rounded MT Bold"/>
              </a:rPr>
              <a:t>against </a:t>
            </a:r>
            <a:r>
              <a:rPr lang="en-US" sz="1200" dirty="0">
                <a:latin typeface="Arial Rounded MT Bold"/>
                <a:cs typeface="Arial Rounded MT Bold"/>
              </a:rPr>
              <a:t>the Primary Optical Watt </a:t>
            </a:r>
            <a:r>
              <a:rPr lang="en-US" sz="1200" dirty="0" smtClean="0">
                <a:latin typeface="Arial Rounded MT Bold"/>
                <a:cs typeface="Arial Rounded MT Bold"/>
              </a:rPr>
              <a:t>Radiometer </a:t>
            </a:r>
            <a:r>
              <a:rPr lang="en-US" sz="1200" dirty="0">
                <a:latin typeface="Arial Rounded MT Bold"/>
                <a:cs typeface="Arial Rounded MT Bold"/>
              </a:rPr>
              <a:t>(POWR). The accuracy of such a radiance-based calibration has been </a:t>
            </a:r>
            <a:endParaRPr lang="en-US" sz="1200" dirty="0" smtClean="0">
              <a:latin typeface="Arial Rounded MT Bold"/>
              <a:cs typeface="Arial Rounded MT Bold"/>
            </a:endParaRPr>
          </a:p>
          <a:p>
            <a:r>
              <a:rPr lang="en-US" sz="1200" dirty="0" smtClean="0">
                <a:latin typeface="Arial Rounded MT Bold"/>
                <a:cs typeface="Arial Rounded MT Bold"/>
              </a:rPr>
              <a:t>demonstrated </a:t>
            </a:r>
            <a:r>
              <a:rPr lang="en-US" sz="1200" dirty="0">
                <a:latin typeface="Arial Rounded MT Bold"/>
                <a:cs typeface="Arial Rounded MT Bold"/>
              </a:rPr>
              <a:t>in NIST facilities to an expected </a:t>
            </a:r>
            <a:r>
              <a:rPr lang="en-US" sz="1200" dirty="0" smtClean="0">
                <a:latin typeface="Arial Rounded MT Bold"/>
                <a:cs typeface="Arial Rounded MT Bold"/>
              </a:rPr>
              <a:t>accuracy </a:t>
            </a:r>
            <a:r>
              <a:rPr lang="en-US" sz="1200" dirty="0">
                <a:latin typeface="Arial Rounded MT Bold"/>
                <a:cs typeface="Arial Rounded MT Bold"/>
              </a:rPr>
              <a:t>of 0.2% for k=3. </a:t>
            </a:r>
          </a:p>
        </p:txBody>
      </p:sp>
      <p:sp>
        <p:nvSpPr>
          <p:cNvPr id="11" name="TextBox 10"/>
          <p:cNvSpPr txBox="1"/>
          <p:nvPr/>
        </p:nvSpPr>
        <p:spPr>
          <a:xfrm>
            <a:off x="4406883" y="1271088"/>
            <a:ext cx="4674126" cy="523220"/>
          </a:xfrm>
          <a:prstGeom prst="rect">
            <a:avLst/>
          </a:prstGeom>
          <a:noFill/>
        </p:spPr>
        <p:txBody>
          <a:bodyPr wrap="none" rtlCol="0">
            <a:spAutoFit/>
          </a:bodyPr>
          <a:lstStyle/>
          <a:p>
            <a:r>
              <a:rPr lang="en-US" sz="1400" dirty="0" smtClean="0">
                <a:solidFill>
                  <a:srgbClr val="008000"/>
                </a:solidFill>
                <a:latin typeface="Arial Rounded MT Bold"/>
                <a:cs typeface="Arial Rounded MT Bold"/>
              </a:rPr>
              <a:t>Leverage CLARREO RS calibration approach: </a:t>
            </a:r>
          </a:p>
          <a:p>
            <a:r>
              <a:rPr lang="en-US" sz="1400" dirty="0" smtClean="0">
                <a:solidFill>
                  <a:srgbClr val="008000"/>
                </a:solidFill>
                <a:latin typeface="Arial Rounded MT Bold"/>
                <a:cs typeface="Arial Rounded MT Bold"/>
              </a:rPr>
              <a:t>SOLARIS Calibration Demonstration System (GSFC)</a:t>
            </a:r>
            <a:endParaRPr lang="en-US" sz="1400" dirty="0">
              <a:solidFill>
                <a:srgbClr val="008000"/>
              </a:solidFill>
              <a:latin typeface="Arial Rounded MT Bold"/>
              <a:cs typeface="Arial Rounded MT Bold"/>
            </a:endParaRPr>
          </a:p>
        </p:txBody>
      </p:sp>
      <p:sp>
        <p:nvSpPr>
          <p:cNvPr id="10" name="TextBox 9"/>
          <p:cNvSpPr txBox="1"/>
          <p:nvPr/>
        </p:nvSpPr>
        <p:spPr>
          <a:xfrm>
            <a:off x="5296692" y="2035137"/>
            <a:ext cx="3733307" cy="492443"/>
          </a:xfrm>
          <a:prstGeom prst="rect">
            <a:avLst/>
          </a:prstGeom>
          <a:noFill/>
        </p:spPr>
        <p:txBody>
          <a:bodyPr wrap="none" rtlCol="0">
            <a:spAutoFit/>
          </a:bodyPr>
          <a:lstStyle/>
          <a:p>
            <a:r>
              <a:rPr lang="en-US" sz="1300" dirty="0" smtClean="0">
                <a:solidFill>
                  <a:srgbClr val="008000"/>
                </a:solidFill>
                <a:latin typeface="Arial Rounded MT Bold"/>
                <a:cs typeface="Arial Rounded MT Bold"/>
              </a:rPr>
              <a:t>CLARREO RS Calibration Approach:</a:t>
            </a:r>
          </a:p>
          <a:p>
            <a:r>
              <a:rPr lang="en-US" sz="1300" dirty="0" smtClean="0">
                <a:solidFill>
                  <a:srgbClr val="008000"/>
                </a:solidFill>
                <a:latin typeface="Arial Rounded MT Bold"/>
                <a:cs typeface="Arial Rounded MT Bold"/>
              </a:rPr>
              <a:t>From CLARREO SDT Report, October 2014.</a:t>
            </a:r>
            <a:endParaRPr lang="en-US" sz="1300" dirty="0">
              <a:solidFill>
                <a:srgbClr val="008000"/>
              </a:solidFill>
              <a:latin typeface="Arial Rounded MT Bold"/>
              <a:cs typeface="Arial Rounded MT Bold"/>
            </a:endParaRPr>
          </a:p>
        </p:txBody>
      </p:sp>
      <p:sp>
        <p:nvSpPr>
          <p:cNvPr id="13" name="TextBox 12"/>
          <p:cNvSpPr txBox="1"/>
          <p:nvPr/>
        </p:nvSpPr>
        <p:spPr>
          <a:xfrm>
            <a:off x="589073" y="506956"/>
            <a:ext cx="6092233" cy="707886"/>
          </a:xfrm>
          <a:prstGeom prst="rect">
            <a:avLst/>
          </a:prstGeom>
          <a:noFill/>
        </p:spPr>
        <p:txBody>
          <a:bodyPr wrap="none" rtlCol="0">
            <a:spAutoFit/>
          </a:bodyPr>
          <a:lstStyle/>
          <a:p>
            <a:r>
              <a:rPr lang="en-US" sz="2000" dirty="0" smtClean="0">
                <a:solidFill>
                  <a:srgbClr val="B43F52"/>
                </a:solidFill>
                <a:latin typeface="Arial Black"/>
                <a:cs typeface="Arial Black"/>
              </a:rPr>
              <a:t>ARCSTONE Mission: </a:t>
            </a:r>
          </a:p>
          <a:p>
            <a:r>
              <a:rPr lang="en-US" sz="2000" dirty="0" smtClean="0">
                <a:solidFill>
                  <a:srgbClr val="B43F52"/>
                </a:solidFill>
                <a:latin typeface="Arial Black"/>
                <a:cs typeface="Arial Black"/>
              </a:rPr>
              <a:t>Instrument Calibration &amp; Characterization</a:t>
            </a:r>
          </a:p>
        </p:txBody>
      </p:sp>
    </p:spTree>
    <p:extLst>
      <p:ext uri="{BB962C8B-B14F-4D97-AF65-F5344CB8AC3E}">
        <p14:creationId xmlns:p14="http://schemas.microsoft.com/office/powerpoint/2010/main" val="3457516397"/>
      </p:ext>
    </p:extLst>
  </p:cSld>
  <p:clrMapOvr>
    <a:masterClrMapping/>
  </p:clrMapOvr>
</p:sld>
</file>

<file path=ppt/theme/theme1.xml><?xml version="1.0" encoding="utf-8"?>
<a:theme xmlns:a="http://schemas.openxmlformats.org/drawingml/2006/main" name="CLARREO_style_4">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CLARREO_style_4.potx</Template>
  <TotalTime>4545</TotalTime>
  <Words>2194</Words>
  <Application>Microsoft Macintosh PowerPoint</Application>
  <PresentationFormat>On-screen Show (4:3)</PresentationFormat>
  <Paragraphs>287</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CLARREO_style_4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LM ES&amp;S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CLARREO RS Reference Inter-Calibration Ability and Requirements </dc:title>
  <dc:creator>David Young</dc:creator>
  <cp:lastModifiedBy>Doelling, David Robert (LARC-E302)</cp:lastModifiedBy>
  <cp:revision>1065</cp:revision>
  <dcterms:created xsi:type="dcterms:W3CDTF">2013-03-04T13:06:35Z</dcterms:created>
  <dcterms:modified xsi:type="dcterms:W3CDTF">2015-03-15T12:41:05Z</dcterms:modified>
</cp:coreProperties>
</file>