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714" r:id="rId2"/>
    <p:sldId id="724" r:id="rId3"/>
    <p:sldId id="715" r:id="rId4"/>
    <p:sldId id="721" r:id="rId5"/>
    <p:sldId id="723" r:id="rId6"/>
    <p:sldId id="725" r:id="rId7"/>
    <p:sldId id="726" r:id="rId8"/>
    <p:sldId id="727" r:id="rId9"/>
    <p:sldId id="729" r:id="rId10"/>
    <p:sldId id="719" r:id="rId11"/>
    <p:sldId id="678"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5F5F5F"/>
    <a:srgbClr val="333333"/>
    <a:srgbClr val="FF3300"/>
    <a:srgbClr val="CC3300"/>
    <a:srgbClr val="80008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9" autoAdjust="0"/>
    <p:restoredTop sz="91694" autoAdjust="0"/>
  </p:normalViewPr>
  <p:slideViewPr>
    <p:cSldViewPr snapToGrid="0">
      <p:cViewPr varScale="1">
        <p:scale>
          <a:sx n="86" d="100"/>
          <a:sy n="86" d="100"/>
        </p:scale>
        <p:origin x="-11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Collaboration</a:t>
            </a:r>
            <a:r>
              <a:rPr lang="en-GB" baseline="0" dirty="0" smtClean="0"/>
              <a:t> Server service improvements; GSICS product mirror and new product notification and distribution.</a:t>
            </a:r>
            <a:endParaRPr lang="en-GB" dirty="0"/>
          </a:p>
        </p:txBody>
      </p:sp>
      <p:sp>
        <p:nvSpPr>
          <p:cNvPr id="4" name="Slide Number Placeholder 3"/>
          <p:cNvSpPr>
            <a:spLocks noGrp="1"/>
          </p:cNvSpPr>
          <p:nvPr>
            <p:ph type="sldNum" sz="quarter" idx="10"/>
          </p:nvPr>
        </p:nvSpPr>
        <p:spPr/>
        <p:txBody>
          <a:bodyPr/>
          <a:lstStyle/>
          <a:p>
            <a:pPr>
              <a:defRPr/>
            </a:pPr>
            <a:fld id="{D2E840EC-3661-47EA-B292-7ED791E1B58E}"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Product developers</a:t>
            </a:r>
            <a:r>
              <a:rPr lang="en-GB" baseline="0" dirty="0" smtClean="0"/>
              <a:t> – framework, Users – notification and download tools.</a:t>
            </a:r>
            <a:endParaRPr lang="en-GB" dirty="0"/>
          </a:p>
        </p:txBody>
      </p:sp>
      <p:sp>
        <p:nvSpPr>
          <p:cNvPr id="4" name="Slide Number Placeholder 3"/>
          <p:cNvSpPr>
            <a:spLocks noGrp="1"/>
          </p:cNvSpPr>
          <p:nvPr>
            <p:ph type="sldNum" sz="quarter" idx="10"/>
          </p:nvPr>
        </p:nvSpPr>
        <p:spPr/>
        <p:txBody>
          <a:bodyPr/>
          <a:lstStyle/>
          <a:p>
            <a:pPr>
              <a:defRPr/>
            </a:pPr>
            <a:fld id="{D2E840EC-3661-47EA-B292-7ED791E1B58E}" type="slidenum">
              <a:rPr lang="en-US" smtClean="0"/>
              <a:pPr>
                <a:defRPr/>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616E1F4-C91A-4F44-BD9C-370F412BC276}" type="slidenum">
              <a:rPr lang="en-US" smtClean="0"/>
              <a:pPr/>
              <a:t>11</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a:t>GSICS </a:t>
            </a:r>
            <a:r>
              <a:rPr lang="en-GB" sz="1000" b="1" dirty="0" smtClean="0"/>
              <a:t>2015</a:t>
            </a:r>
            <a:r>
              <a:rPr lang="en-GB" sz="1000" b="1" baseline="0" dirty="0" smtClean="0"/>
              <a:t> – Plenary Session, DOI Overview</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4"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gsics.nesdis.noaa.gov/thredds/catalog.html" TargetMode="External"/><Relationship Id="rId3" Type="http://schemas.openxmlformats.org/officeDocument/2006/relationships/hyperlink" Target="http://gsics.wmo.int/" TargetMode="External"/><Relationship Id="rId7" Type="http://schemas.openxmlformats.org/officeDocument/2006/relationships/hyperlink" Target="http://gsics.nsmc.cma.gov.cn/thredds/catalog.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gsics.eumetsat.int/" TargetMode="External"/><Relationship Id="rId5" Type="http://schemas.openxmlformats.org/officeDocument/2006/relationships/hyperlink" Target="http://www.star.nesdis.noaa.gov/smcd/GCC/ProductCatalog.php" TargetMode="External"/><Relationship Id="rId4" Type="http://schemas.openxmlformats.org/officeDocument/2006/relationships/hyperlink" Target="http://www.star.nesdis.noaa.gov/smcd/GCC/index.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smtClean="0"/>
          </a:p>
        </p:txBody>
      </p:sp>
      <p:sp>
        <p:nvSpPr>
          <p:cNvPr id="2051" name="Rectangle 2"/>
          <p:cNvSpPr>
            <a:spLocks noGrp="1" noChangeArrowheads="1"/>
          </p:cNvSpPr>
          <p:nvPr>
            <p:ph type="ctrTitle"/>
          </p:nvPr>
        </p:nvSpPr>
        <p:spPr bwMode="auto">
          <a:xfrm>
            <a:off x="668338" y="1727200"/>
            <a:ext cx="7772400" cy="16598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4800" dirty="0" smtClean="0">
                <a:solidFill>
                  <a:srgbClr val="0000FF"/>
                </a:solidFill>
              </a:rPr>
              <a:t>GDWG Report 2014 / 2015</a:t>
            </a:r>
            <a:endParaRPr lang="en-US" sz="4800" dirty="0" smtClean="0">
              <a:solidFill>
                <a:srgbClr val="0000FF"/>
              </a:solidFill>
            </a:endParaRPr>
          </a:p>
        </p:txBody>
      </p:sp>
      <p:sp>
        <p:nvSpPr>
          <p:cNvPr id="2052" name="Rectangle 3"/>
          <p:cNvSpPr>
            <a:spLocks noGrp="1" noChangeArrowheads="1"/>
          </p:cNvSpPr>
          <p:nvPr>
            <p:ph type="subTitle" idx="1"/>
          </p:nvPr>
        </p:nvSpPr>
        <p:spPr>
          <a:xfrm>
            <a:off x="914400" y="2914650"/>
            <a:ext cx="7315200" cy="2876550"/>
          </a:xfrm>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000" b="1" dirty="0" smtClean="0">
                <a:latin typeface="Times New Roman" pitchFamily="18" charset="0"/>
                <a:ea typeface="宋体" pitchFamily="2" charset="-122"/>
              </a:rPr>
              <a:t>Peter Miu / Masaya Takahashi</a:t>
            </a:r>
          </a:p>
          <a:p>
            <a:pPr eaLnBrk="1" hangingPunct="1">
              <a:lnSpc>
                <a:spcPct val="80000"/>
              </a:lnSpc>
            </a:pPr>
            <a:endParaRPr lang="en-US" altLang="zh-CN" sz="2000" dirty="0" smtClean="0">
              <a:latin typeface="Times New Roman" pitchFamily="18" charset="0"/>
              <a:ea typeface="宋体" pitchFamily="2" charset="-122"/>
            </a:endParaRPr>
          </a:p>
          <a:p>
            <a:pPr eaLnBrk="1" hangingPunct="1">
              <a:lnSpc>
                <a:spcPct val="80000"/>
              </a:lnSpc>
            </a:pPr>
            <a:r>
              <a:rPr lang="en-US" altLang="zh-CN" sz="2000" b="1" dirty="0" smtClean="0">
                <a:latin typeface="Times New Roman" pitchFamily="18" charset="0"/>
                <a:ea typeface="宋体" pitchFamily="2" charset="-122"/>
              </a:rPr>
              <a:t>CMA, CNES, EUMETSAT, ISRO, IMD, JAXA, JMA, KMA, NASA, NIST, NOAA, </a:t>
            </a:r>
            <a:r>
              <a:rPr lang="en-GB" altLang="zh-CN" sz="2000" b="1" dirty="0" smtClean="0">
                <a:latin typeface="Times New Roman" pitchFamily="18" charset="0"/>
                <a:ea typeface="宋体" pitchFamily="2" charset="-122"/>
              </a:rPr>
              <a:t>ROSHYDROMET, USGS, </a:t>
            </a:r>
            <a:r>
              <a:rPr lang="en-US" altLang="zh-CN" sz="2000" b="1" dirty="0" smtClean="0">
                <a:latin typeface="Times New Roman" pitchFamily="18" charset="0"/>
                <a:ea typeface="宋体" pitchFamily="2" charset="-122"/>
              </a:rPr>
              <a:t>WMO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033" y="390423"/>
            <a:ext cx="5766319" cy="544102"/>
          </a:xfrm>
        </p:spPr>
        <p:txBody>
          <a:bodyPr/>
          <a:lstStyle/>
          <a:p>
            <a:r>
              <a:rPr lang="en-GB" sz="2200" dirty="0" smtClean="0"/>
              <a:t>GDWG Proposed Work Plan 2015 / 2016 (2)</a:t>
            </a:r>
            <a:endParaRPr lang="en-GB" sz="2200" dirty="0"/>
          </a:p>
        </p:txBody>
      </p:sp>
      <p:sp>
        <p:nvSpPr>
          <p:cNvPr id="3" name="Content Placeholder 2"/>
          <p:cNvSpPr>
            <a:spLocks noGrp="1"/>
          </p:cNvSpPr>
          <p:nvPr>
            <p:ph idx="1"/>
          </p:nvPr>
        </p:nvSpPr>
        <p:spPr>
          <a:xfrm>
            <a:off x="251011" y="1112705"/>
            <a:ext cx="8471647" cy="5166910"/>
          </a:xfrm>
        </p:spPr>
        <p:txBody>
          <a:bodyPr/>
          <a:lstStyle/>
          <a:p>
            <a:r>
              <a:rPr lang="en-GB" sz="2000" dirty="0" smtClean="0"/>
              <a:t>Working with the GCC to further continue the collaboration branding of GSICS specific document templates, logos, etc.</a:t>
            </a:r>
          </a:p>
          <a:p>
            <a:endParaRPr lang="en-US" sz="2000" dirty="0" smtClean="0"/>
          </a:p>
          <a:p>
            <a:r>
              <a:rPr lang="en-US" sz="2000" dirty="0" smtClean="0"/>
              <a:t>Supporting the GCC in the </a:t>
            </a:r>
            <a:r>
              <a:rPr lang="en-US" sz="2000" dirty="0" err="1" smtClean="0"/>
              <a:t>optimisation</a:t>
            </a:r>
            <a:r>
              <a:rPr lang="en-US" sz="2000" dirty="0" smtClean="0"/>
              <a:t> of the GPPA.</a:t>
            </a:r>
          </a:p>
          <a:p>
            <a:endParaRPr lang="en-GB" sz="2000" dirty="0" smtClean="0"/>
          </a:p>
          <a:p>
            <a:r>
              <a:rPr lang="en-GB" sz="2000" dirty="0" smtClean="0"/>
              <a:t>Address the Resource Challenges to support GDWG activities.</a:t>
            </a:r>
          </a:p>
          <a:p>
            <a:endParaRPr lang="en-GB" sz="2000" dirty="0" smtClean="0"/>
          </a:p>
          <a:p>
            <a:pPr lvl="1"/>
            <a:r>
              <a:rPr lang="en-GB" sz="2000" dirty="0" smtClean="0"/>
              <a:t>Management of GDWG, GRWG, EP and Users expectations</a:t>
            </a:r>
          </a:p>
          <a:p>
            <a:endParaRPr lang="en-GB" sz="2000" dirty="0" smtClean="0"/>
          </a:p>
          <a:p>
            <a:r>
              <a:rPr lang="en-GB" sz="2000" dirty="0" smtClean="0"/>
              <a:t>Momentum / Motivation building through the investigation of </a:t>
            </a:r>
            <a:r>
              <a:rPr lang="en-GB" sz="2000" dirty="0" smtClean="0"/>
              <a:t>initiatives such as </a:t>
            </a:r>
            <a:r>
              <a:rPr lang="en-GB" sz="2000" dirty="0" smtClean="0"/>
              <a:t>short term expert visits to work on collaboration activities.</a:t>
            </a:r>
            <a:endParaRPr lang="en-US" sz="2400" dirty="0" smtClean="0"/>
          </a:p>
          <a:p>
            <a:endParaRPr lang="en-US" sz="2400" dirty="0" smtClean="0"/>
          </a:p>
          <a:p>
            <a:r>
              <a:rPr lang="en-US" sz="2400" dirty="0" smtClean="0"/>
              <a:t>DOIs TBD </a:t>
            </a:r>
            <a:r>
              <a:rPr lang="en-US" sz="2400" dirty="0" smtClean="0"/>
              <a:t>(to be discussed in a later presentation </a:t>
            </a:r>
            <a:r>
              <a:rPr lang="en-US" sz="2400" dirty="0" smtClean="0"/>
              <a:t>later).</a:t>
            </a:r>
            <a:endParaRPr lang="en-GB" sz="20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0BB25FD9-27DC-4523-A484-31120BF8BAAC}" type="slidenum">
              <a:rPr lang="en-US" smtClean="0"/>
              <a:pPr/>
              <a:t>11</a:t>
            </a:fld>
            <a:endParaRPr lang="en-US" smtClean="0"/>
          </a:p>
        </p:txBody>
      </p:sp>
      <p:sp>
        <p:nvSpPr>
          <p:cNvPr id="6147" name="Rectangle 2"/>
          <p:cNvSpPr>
            <a:spLocks noGrp="1" noChangeArrowheads="1"/>
          </p:cNvSpPr>
          <p:nvPr>
            <p:ph type="title"/>
          </p:nvPr>
        </p:nvSpPr>
        <p:spPr bwMode="auto">
          <a:xfrm>
            <a:off x="3181739" y="439510"/>
            <a:ext cx="5962261"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000" dirty="0" smtClean="0">
                <a:solidFill>
                  <a:srgbClr val="FF3300"/>
                </a:solidFill>
              </a:rPr>
              <a:t>End of Presentation: Thank you for your attention</a:t>
            </a:r>
          </a:p>
        </p:txBody>
      </p:sp>
      <p:sp>
        <p:nvSpPr>
          <p:cNvPr id="12292" name="Rectangle 6"/>
          <p:cNvSpPr>
            <a:spLocks noGrp="1" noChangeArrowheads="1"/>
          </p:cNvSpPr>
          <p:nvPr>
            <p:ph type="body" idx="1"/>
          </p:nvPr>
        </p:nvSpPr>
        <p:spPr>
          <a:xfrm>
            <a:off x="421341" y="1207528"/>
            <a:ext cx="8229600" cy="5247060"/>
          </a:xfrm>
        </p:spPr>
        <p:txBody>
          <a:bodyPr/>
          <a:lstStyle/>
          <a:p>
            <a:pPr algn="ctr" eaLnBrk="1" hangingPunct="1">
              <a:buFont typeface="Wingdings" pitchFamily="2" charset="2"/>
              <a:buNone/>
            </a:pPr>
            <a:r>
              <a:rPr lang="en-GB" sz="2400" b="1" dirty="0" smtClean="0">
                <a:solidFill>
                  <a:schemeClr val="accent2"/>
                </a:solidFill>
              </a:rPr>
              <a:t>WMO GSICS Portal </a:t>
            </a:r>
          </a:p>
          <a:p>
            <a:pPr algn="ctr" eaLnBrk="1" hangingPunct="1">
              <a:buFont typeface="Wingdings" pitchFamily="2" charset="2"/>
              <a:buNone/>
            </a:pPr>
            <a:r>
              <a:rPr lang="en-GB" sz="2400" b="1" dirty="0" smtClean="0">
                <a:solidFill>
                  <a:schemeClr val="accent2"/>
                </a:solidFill>
                <a:hlinkClick r:id="rId3"/>
              </a:rPr>
              <a:t>http://gsics.wmo.int</a:t>
            </a:r>
            <a:endParaRPr lang="en-GB" sz="2400" b="1" dirty="0" smtClean="0">
              <a:solidFill>
                <a:schemeClr val="accent2"/>
              </a:solidFill>
            </a:endParaRPr>
          </a:p>
          <a:p>
            <a:pPr algn="ctr" eaLnBrk="1" hangingPunct="1">
              <a:buFont typeface="Wingdings" pitchFamily="2" charset="2"/>
              <a:buNone/>
            </a:pPr>
            <a:endParaRPr lang="en-GB" sz="1200" b="1" dirty="0" smtClean="0">
              <a:solidFill>
                <a:schemeClr val="accent2"/>
              </a:solidFill>
            </a:endParaRPr>
          </a:p>
          <a:p>
            <a:pPr algn="ctr" eaLnBrk="1" hangingPunct="1">
              <a:buFont typeface="Wingdings" pitchFamily="2" charset="2"/>
              <a:buNone/>
            </a:pPr>
            <a:r>
              <a:rPr lang="en-GB" sz="2400" b="1" dirty="0" smtClean="0">
                <a:solidFill>
                  <a:schemeClr val="accent2"/>
                </a:solidFill>
              </a:rPr>
              <a:t>GSICS Coordination Centre </a:t>
            </a:r>
            <a:r>
              <a:rPr lang="en-GB" sz="2000" b="1" dirty="0" smtClean="0">
                <a:solidFill>
                  <a:schemeClr val="accent2"/>
                </a:solidFill>
              </a:rPr>
              <a:t> </a:t>
            </a:r>
            <a:r>
              <a:rPr lang="en-GB" sz="2000" b="1" dirty="0" smtClean="0">
                <a:solidFill>
                  <a:schemeClr val="accent2"/>
                </a:solidFill>
                <a:hlinkClick r:id="rId4"/>
              </a:rPr>
              <a:t>http://www.star.nesdis.noaa.gov/smcd/GCC/index.php</a:t>
            </a:r>
            <a:endParaRPr lang="en-GB" sz="2000" b="1" dirty="0" smtClean="0">
              <a:solidFill>
                <a:schemeClr val="accent2"/>
              </a:solidFill>
            </a:endParaRPr>
          </a:p>
          <a:p>
            <a:pPr algn="ctr" eaLnBrk="1" hangingPunct="1">
              <a:buFont typeface="Wingdings" pitchFamily="2" charset="2"/>
              <a:buNone/>
            </a:pPr>
            <a:endParaRPr lang="en-GB" sz="1200" b="1" dirty="0" smtClean="0">
              <a:solidFill>
                <a:schemeClr val="accent2"/>
              </a:solidFill>
            </a:endParaRPr>
          </a:p>
          <a:p>
            <a:pPr algn="ctr" eaLnBrk="1" hangingPunct="1">
              <a:buFont typeface="Wingdings" pitchFamily="2" charset="2"/>
              <a:buNone/>
            </a:pPr>
            <a:r>
              <a:rPr lang="en-GB" sz="2400" b="1" dirty="0" smtClean="0">
                <a:solidFill>
                  <a:schemeClr val="accent2"/>
                </a:solidFill>
              </a:rPr>
              <a:t>GSICS Product </a:t>
            </a:r>
            <a:r>
              <a:rPr lang="en-GB" sz="2400" b="1" dirty="0" err="1" smtClean="0">
                <a:solidFill>
                  <a:schemeClr val="accent2"/>
                </a:solidFill>
              </a:rPr>
              <a:t>Catalog</a:t>
            </a:r>
            <a:r>
              <a:rPr lang="en-GB" sz="2400" b="1" dirty="0" smtClean="0">
                <a:solidFill>
                  <a:schemeClr val="accent2"/>
                </a:solidFill>
              </a:rPr>
              <a:t>  </a:t>
            </a:r>
            <a:r>
              <a:rPr lang="en-GB" sz="1800" b="1" dirty="0" smtClean="0">
                <a:solidFill>
                  <a:schemeClr val="accent2"/>
                </a:solidFill>
                <a:hlinkClick r:id="rId5"/>
              </a:rPr>
              <a:t>http://www.star.nesdis.noaa.gov/smcd/GCC/ProductCatalog.php</a:t>
            </a:r>
            <a:endParaRPr lang="en-GB" sz="1800" b="1" dirty="0" smtClean="0">
              <a:solidFill>
                <a:schemeClr val="accent2"/>
              </a:solidFill>
            </a:endParaRPr>
          </a:p>
          <a:p>
            <a:pPr algn="ctr" eaLnBrk="1" hangingPunct="1">
              <a:buFont typeface="Wingdings" pitchFamily="2" charset="2"/>
              <a:buNone/>
            </a:pPr>
            <a:endParaRPr lang="en-GB" sz="1200" b="1" dirty="0" smtClean="0">
              <a:solidFill>
                <a:schemeClr val="accent2"/>
              </a:solidFill>
              <a:hlinkClick r:id="rId6"/>
            </a:endParaRPr>
          </a:p>
          <a:p>
            <a:pPr algn="ctr" eaLnBrk="1" hangingPunct="1">
              <a:buFont typeface="Wingdings" pitchFamily="2" charset="2"/>
              <a:buNone/>
            </a:pPr>
            <a:r>
              <a:rPr lang="en-GB" sz="2400" b="1" dirty="0" smtClean="0">
                <a:solidFill>
                  <a:schemeClr val="accent2"/>
                </a:solidFill>
              </a:rPr>
              <a:t>GSICS Collaboration Servers</a:t>
            </a:r>
          </a:p>
          <a:p>
            <a:pPr algn="ctr" eaLnBrk="1" hangingPunct="1">
              <a:buNone/>
            </a:pPr>
            <a:r>
              <a:rPr lang="en-GB" sz="2400" b="1" dirty="0" smtClean="0">
                <a:solidFill>
                  <a:schemeClr val="accent2"/>
                </a:solidFill>
                <a:hlinkClick r:id="rId7"/>
              </a:rPr>
              <a:t>http://gsics.nsmc.cma.gov.cn/thredds/catalog.html</a:t>
            </a:r>
            <a:endParaRPr lang="en-GB" sz="2400" b="1" dirty="0" smtClean="0">
              <a:solidFill>
                <a:schemeClr val="accent2"/>
              </a:solidFill>
              <a:hlinkClick r:id="rId6"/>
            </a:endParaRPr>
          </a:p>
          <a:p>
            <a:pPr algn="ctr" eaLnBrk="1" hangingPunct="1">
              <a:buFont typeface="Wingdings" pitchFamily="2" charset="2"/>
              <a:buNone/>
            </a:pPr>
            <a:r>
              <a:rPr lang="en-GB" sz="2400" b="1" dirty="0" smtClean="0">
                <a:solidFill>
                  <a:schemeClr val="accent2"/>
                </a:solidFill>
                <a:hlinkClick r:id="rId6"/>
              </a:rPr>
              <a:t>http://gsics.eumetsat.int</a:t>
            </a:r>
            <a:endParaRPr lang="en-GB" sz="2400" b="1" dirty="0" smtClean="0">
              <a:solidFill>
                <a:schemeClr val="accent2"/>
              </a:solidFill>
            </a:endParaRPr>
          </a:p>
          <a:p>
            <a:pPr algn="ctr" eaLnBrk="1" hangingPunct="1">
              <a:buNone/>
            </a:pPr>
            <a:r>
              <a:rPr lang="en-GB" sz="2400" b="1" dirty="0" smtClean="0">
                <a:solidFill>
                  <a:schemeClr val="accent2"/>
                </a:solidFill>
                <a:hlinkClick r:id="rId8"/>
              </a:rPr>
              <a:t>http://gsics.nesdis.noaa.gov/thredds/catalog.html</a:t>
            </a:r>
            <a:endParaRPr lang="en-GB" sz="2400" b="1" dirty="0" smtClean="0">
              <a:solidFill>
                <a:schemeClr val="accent2"/>
              </a:solidFill>
            </a:endParaRPr>
          </a:p>
          <a:p>
            <a:pPr algn="ctr" eaLnBrk="1" hangingPunct="1">
              <a:buFont typeface="Wingdings" pitchFamily="2" charset="2"/>
              <a:buNone/>
            </a:pPr>
            <a:endParaRPr lang="en-GB" sz="2400" b="1" dirty="0" smtClean="0">
              <a:solidFill>
                <a:schemeClr val="accent2"/>
              </a:solidFill>
            </a:endParaRPr>
          </a:p>
          <a:p>
            <a:pPr algn="ctr" eaLnBrk="1" hangingPunct="1">
              <a:buFont typeface="Wingdings" pitchFamily="2" charset="2"/>
              <a:buNone/>
            </a:pPr>
            <a:endParaRPr lang="en-GB" sz="5400" b="1" dirty="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1000"/>
                                        <p:tgtEl>
                                          <p:spTgt spid="12292">
                                            <p:txEl>
                                              <p:pRg st="0" end="0"/>
                                            </p:txEl>
                                          </p:spTgt>
                                        </p:tgtEl>
                                      </p:cBhvr>
                                    </p:animEffect>
                                    <p:anim calcmode="lin" valueType="num">
                                      <p:cBhvr>
                                        <p:cTn id="8"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2">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2292">
                                            <p:txEl>
                                              <p:pRg st="1" end="1"/>
                                            </p:txEl>
                                          </p:spTgt>
                                        </p:tgtEl>
                                        <p:attrNameLst>
                                          <p:attrName>style.visibility</p:attrName>
                                        </p:attrNameLst>
                                      </p:cBhvr>
                                      <p:to>
                                        <p:strVal val="visible"/>
                                      </p:to>
                                    </p:set>
                                    <p:animEffect transition="in" filter="fade">
                                      <p:cBhvr>
                                        <p:cTn id="12" dur="1000"/>
                                        <p:tgtEl>
                                          <p:spTgt spid="12292">
                                            <p:txEl>
                                              <p:pRg st="1" end="1"/>
                                            </p:txEl>
                                          </p:spTgt>
                                        </p:tgtEl>
                                      </p:cBhvr>
                                    </p:animEffect>
                                    <p:anim calcmode="lin" valueType="num">
                                      <p:cBhvr>
                                        <p:cTn id="13" dur="10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292">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2292">
                                            <p:txEl>
                                              <p:pRg st="3" end="3"/>
                                            </p:txEl>
                                          </p:spTgt>
                                        </p:tgtEl>
                                        <p:attrNameLst>
                                          <p:attrName>style.visibility</p:attrName>
                                        </p:attrNameLst>
                                      </p:cBhvr>
                                      <p:to>
                                        <p:strVal val="visible"/>
                                      </p:to>
                                    </p:set>
                                    <p:animEffect transition="in" filter="fade">
                                      <p:cBhvr>
                                        <p:cTn id="17" dur="1000"/>
                                        <p:tgtEl>
                                          <p:spTgt spid="12292">
                                            <p:txEl>
                                              <p:pRg st="3" end="3"/>
                                            </p:txEl>
                                          </p:spTgt>
                                        </p:tgtEl>
                                      </p:cBhvr>
                                    </p:animEffect>
                                    <p:anim calcmode="lin" valueType="num">
                                      <p:cBhvr>
                                        <p:cTn id="18" dur="10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292">
                                            <p:txEl>
                                              <p:pRg st="3" end="3"/>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2292">
                                            <p:txEl>
                                              <p:pRg st="5" end="5"/>
                                            </p:txEl>
                                          </p:spTgt>
                                        </p:tgtEl>
                                        <p:attrNameLst>
                                          <p:attrName>style.visibility</p:attrName>
                                        </p:attrNameLst>
                                      </p:cBhvr>
                                      <p:to>
                                        <p:strVal val="visible"/>
                                      </p:to>
                                    </p:set>
                                    <p:animEffect transition="in" filter="fade">
                                      <p:cBhvr>
                                        <p:cTn id="22" dur="1000"/>
                                        <p:tgtEl>
                                          <p:spTgt spid="12292">
                                            <p:txEl>
                                              <p:pRg st="5" end="5"/>
                                            </p:txEl>
                                          </p:spTgt>
                                        </p:tgtEl>
                                      </p:cBhvr>
                                    </p:animEffect>
                                    <p:anim calcmode="lin" valueType="num">
                                      <p:cBhvr>
                                        <p:cTn id="23" dur="10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12292">
                                            <p:txEl>
                                              <p:pRg st="5" end="5"/>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2292">
                                            <p:txEl>
                                              <p:pRg st="7" end="7"/>
                                            </p:txEl>
                                          </p:spTgt>
                                        </p:tgtEl>
                                        <p:attrNameLst>
                                          <p:attrName>style.visibility</p:attrName>
                                        </p:attrNameLst>
                                      </p:cBhvr>
                                      <p:to>
                                        <p:strVal val="visible"/>
                                      </p:to>
                                    </p:set>
                                    <p:animEffect transition="in" filter="fade">
                                      <p:cBhvr>
                                        <p:cTn id="27" dur="1000"/>
                                        <p:tgtEl>
                                          <p:spTgt spid="12292">
                                            <p:txEl>
                                              <p:pRg st="7" end="7"/>
                                            </p:txEl>
                                          </p:spTgt>
                                        </p:tgtEl>
                                      </p:cBhvr>
                                    </p:animEffect>
                                    <p:anim calcmode="lin" valueType="num">
                                      <p:cBhvr>
                                        <p:cTn id="28" dur="10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12292">
                                            <p:txEl>
                                              <p:pRg st="7" end="7"/>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2292">
                                            <p:txEl>
                                              <p:pRg st="8" end="8"/>
                                            </p:txEl>
                                          </p:spTgt>
                                        </p:tgtEl>
                                        <p:attrNameLst>
                                          <p:attrName>style.visibility</p:attrName>
                                        </p:attrNameLst>
                                      </p:cBhvr>
                                      <p:to>
                                        <p:strVal val="visible"/>
                                      </p:to>
                                    </p:set>
                                    <p:animEffect transition="in" filter="fade">
                                      <p:cBhvr>
                                        <p:cTn id="32" dur="1000"/>
                                        <p:tgtEl>
                                          <p:spTgt spid="12292">
                                            <p:txEl>
                                              <p:pRg st="8" end="8"/>
                                            </p:txEl>
                                          </p:spTgt>
                                        </p:tgtEl>
                                      </p:cBhvr>
                                    </p:animEffect>
                                    <p:anim calcmode="lin" valueType="num">
                                      <p:cBhvr>
                                        <p:cTn id="33" dur="10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12292">
                                            <p:txEl>
                                              <p:pRg st="8" end="8"/>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2292">
                                            <p:txEl>
                                              <p:pRg st="9" end="9"/>
                                            </p:txEl>
                                          </p:spTgt>
                                        </p:tgtEl>
                                        <p:attrNameLst>
                                          <p:attrName>style.visibility</p:attrName>
                                        </p:attrNameLst>
                                      </p:cBhvr>
                                      <p:to>
                                        <p:strVal val="visible"/>
                                      </p:to>
                                    </p:set>
                                    <p:animEffect transition="in" filter="fade">
                                      <p:cBhvr>
                                        <p:cTn id="37" dur="1000"/>
                                        <p:tgtEl>
                                          <p:spTgt spid="12292">
                                            <p:txEl>
                                              <p:pRg st="9" end="9"/>
                                            </p:txEl>
                                          </p:spTgt>
                                        </p:tgtEl>
                                      </p:cBhvr>
                                    </p:animEffect>
                                    <p:anim calcmode="lin" valueType="num">
                                      <p:cBhvr>
                                        <p:cTn id="38" dur="1000" fill="hold"/>
                                        <p:tgtEl>
                                          <p:spTgt spid="12292">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12292">
                                            <p:txEl>
                                              <p:pRg st="9" end="9"/>
                                            </p:txEl>
                                          </p:spTgt>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2292">
                                            <p:txEl>
                                              <p:pRg st="10" end="10"/>
                                            </p:txEl>
                                          </p:spTgt>
                                        </p:tgtEl>
                                        <p:attrNameLst>
                                          <p:attrName>style.visibility</p:attrName>
                                        </p:attrNameLst>
                                      </p:cBhvr>
                                      <p:to>
                                        <p:strVal val="visible"/>
                                      </p:to>
                                    </p:set>
                                    <p:animEffect transition="in" filter="fade">
                                      <p:cBhvr>
                                        <p:cTn id="42" dur="1000"/>
                                        <p:tgtEl>
                                          <p:spTgt spid="12292">
                                            <p:txEl>
                                              <p:pRg st="10" end="10"/>
                                            </p:txEl>
                                          </p:spTgt>
                                        </p:tgtEl>
                                      </p:cBhvr>
                                    </p:animEffect>
                                    <p:anim calcmode="lin" valueType="num">
                                      <p:cBhvr>
                                        <p:cTn id="43" dur="1000" fill="hold"/>
                                        <p:tgtEl>
                                          <p:spTgt spid="1229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1229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2117" y="385483"/>
            <a:ext cx="5369859" cy="528917"/>
          </a:xfrm>
        </p:spPr>
        <p:txBody>
          <a:bodyPr/>
          <a:lstStyle/>
          <a:p>
            <a:r>
              <a:rPr lang="en-GB" sz="3200" dirty="0" smtClean="0"/>
              <a:t>Acknowledgement</a:t>
            </a:r>
            <a:endParaRPr lang="en-GB" sz="3200" dirty="0"/>
          </a:p>
        </p:txBody>
      </p:sp>
      <p:sp>
        <p:nvSpPr>
          <p:cNvPr id="3" name="Content Placeholder 2"/>
          <p:cNvSpPr>
            <a:spLocks noGrp="1"/>
          </p:cNvSpPr>
          <p:nvPr>
            <p:ph idx="1"/>
          </p:nvPr>
        </p:nvSpPr>
        <p:spPr>
          <a:xfrm>
            <a:off x="457200" y="1138518"/>
            <a:ext cx="8229600" cy="4987646"/>
          </a:xfrm>
        </p:spPr>
        <p:txBody>
          <a:bodyPr/>
          <a:lstStyle/>
          <a:p>
            <a:pPr>
              <a:buNone/>
            </a:pPr>
            <a:endParaRPr lang="en-GB" sz="2000" dirty="0" smtClean="0"/>
          </a:p>
          <a:p>
            <a:r>
              <a:rPr lang="en-GB" sz="2400" dirty="0" smtClean="0"/>
              <a:t>The EP, new GDWG chairs and GDWG members thank Manik Bali of NOAA for his support in taking up the GDWG Acting Chair role at short notice in 2014.</a:t>
            </a:r>
          </a:p>
          <a:p>
            <a:pPr>
              <a:buNone/>
            </a:pPr>
            <a:endParaRPr lang="en-GB" sz="2400" dirty="0" smtClean="0"/>
          </a:p>
          <a:p>
            <a:r>
              <a:rPr lang="en-GB" sz="2400" dirty="0" smtClean="0"/>
              <a:t>The new GDWG chairs appreciate </a:t>
            </a:r>
            <a:r>
              <a:rPr lang="en-GB" sz="2400" dirty="0" err="1" smtClean="0"/>
              <a:t>Manik’s</a:t>
            </a:r>
            <a:r>
              <a:rPr lang="en-GB" sz="2400" dirty="0" smtClean="0"/>
              <a:t> passion, efforts and ideas, and will continue to lead the GDWG with these positive qualities.</a:t>
            </a:r>
            <a:endParaRPr lang="en-GB" sz="2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8068" y="289177"/>
            <a:ext cx="5673013" cy="636493"/>
          </a:xfrm>
        </p:spPr>
        <p:txBody>
          <a:bodyPr/>
          <a:lstStyle/>
          <a:p>
            <a:r>
              <a:rPr lang="en-GB" sz="4000" dirty="0" smtClean="0"/>
              <a:t>Overview</a:t>
            </a:r>
            <a:endParaRPr lang="en-GB" sz="4000" dirty="0"/>
          </a:p>
        </p:txBody>
      </p:sp>
      <p:sp>
        <p:nvSpPr>
          <p:cNvPr id="3" name="Content Placeholder 2"/>
          <p:cNvSpPr>
            <a:spLocks noGrp="1"/>
          </p:cNvSpPr>
          <p:nvPr>
            <p:ph idx="1"/>
          </p:nvPr>
        </p:nvSpPr>
        <p:spPr>
          <a:xfrm>
            <a:off x="316145" y="1362633"/>
            <a:ext cx="8602824" cy="4661649"/>
          </a:xfrm>
        </p:spPr>
        <p:txBody>
          <a:bodyPr/>
          <a:lstStyle/>
          <a:p>
            <a:r>
              <a:rPr lang="en-GB" sz="3600" dirty="0" smtClean="0"/>
              <a:t>GDWG Achievements</a:t>
            </a:r>
          </a:p>
          <a:p>
            <a:pPr>
              <a:buNone/>
            </a:pPr>
            <a:endParaRPr lang="en-GB" sz="3600" dirty="0" smtClean="0"/>
          </a:p>
          <a:p>
            <a:r>
              <a:rPr lang="en-GB" sz="3600" dirty="0" smtClean="0"/>
              <a:t>GSICS Collaboration Network Status</a:t>
            </a:r>
          </a:p>
          <a:p>
            <a:pPr>
              <a:buNone/>
            </a:pPr>
            <a:endParaRPr lang="en-GB" sz="3600" dirty="0" smtClean="0"/>
          </a:p>
          <a:p>
            <a:r>
              <a:rPr lang="en-GB" sz="3600" dirty="0" smtClean="0"/>
              <a:t>GDWG Work Plan 2015 / 2016</a:t>
            </a:r>
          </a:p>
          <a:p>
            <a:pPr>
              <a:buNone/>
            </a:pPr>
            <a:endParaRPr lang="en-GB" sz="2400" dirty="0" smtClean="0"/>
          </a:p>
          <a:p>
            <a:pPr>
              <a:buNone/>
            </a:pPr>
            <a:endParaRPr lang="en-GB" sz="2800" dirty="0" smtClean="0"/>
          </a:p>
          <a:p>
            <a:endParaRPr lang="en-GB" sz="2800" dirty="0" smtClean="0"/>
          </a:p>
          <a:p>
            <a:endParaRPr lang="en-GB" sz="2800" dirty="0" smtClean="0"/>
          </a:p>
          <a:p>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2117" y="385483"/>
            <a:ext cx="5369859" cy="528917"/>
          </a:xfrm>
        </p:spPr>
        <p:txBody>
          <a:bodyPr/>
          <a:lstStyle/>
          <a:p>
            <a:r>
              <a:rPr lang="en-GB" sz="3200" dirty="0" smtClean="0"/>
              <a:t>GDWG Achievements (1)</a:t>
            </a:r>
            <a:endParaRPr lang="en-GB" sz="3200" dirty="0"/>
          </a:p>
        </p:txBody>
      </p:sp>
      <p:sp>
        <p:nvSpPr>
          <p:cNvPr id="3" name="Content Placeholder 2"/>
          <p:cNvSpPr>
            <a:spLocks noGrp="1"/>
          </p:cNvSpPr>
          <p:nvPr>
            <p:ph idx="1"/>
          </p:nvPr>
        </p:nvSpPr>
        <p:spPr>
          <a:xfrm>
            <a:off x="349624" y="1120589"/>
            <a:ext cx="8390964" cy="5145740"/>
          </a:xfrm>
        </p:spPr>
        <p:txBody>
          <a:bodyPr/>
          <a:lstStyle/>
          <a:p>
            <a:r>
              <a:rPr lang="en-US" sz="1400" dirty="0" smtClean="0"/>
              <a:t>2014/2015 Action Plan was presented and approved by the GSICS Executive Panel.</a:t>
            </a:r>
          </a:p>
          <a:p>
            <a:endParaRPr lang="en-GB" sz="1400" dirty="0" smtClean="0"/>
          </a:p>
          <a:p>
            <a:r>
              <a:rPr lang="en-GB" sz="1400" dirty="0" smtClean="0"/>
              <a:t>Action Progress</a:t>
            </a:r>
          </a:p>
          <a:p>
            <a:pPr lvl="1"/>
            <a:r>
              <a:rPr lang="en-GB" sz="1400" dirty="0" smtClean="0"/>
              <a:t>8 actions proposed in 2014 joint meeting.</a:t>
            </a:r>
          </a:p>
          <a:p>
            <a:pPr lvl="1"/>
            <a:r>
              <a:rPr lang="en-GB" sz="1400" dirty="0" smtClean="0"/>
              <a:t>2 actions proposed in the lunar calibration workshop.</a:t>
            </a:r>
          </a:p>
          <a:p>
            <a:pPr lvl="1"/>
            <a:r>
              <a:rPr lang="en-GB" sz="1400" dirty="0" smtClean="0"/>
              <a:t>4 actions completed, 6 actions to be addressed in this in joint meeting.</a:t>
            </a:r>
          </a:p>
          <a:p>
            <a:endParaRPr lang="en-GB" sz="1400" dirty="0" smtClean="0"/>
          </a:p>
          <a:p>
            <a:r>
              <a:rPr lang="en-GB" sz="1400" dirty="0" smtClean="0"/>
              <a:t>Membership</a:t>
            </a:r>
          </a:p>
          <a:p>
            <a:pPr lvl="1"/>
            <a:r>
              <a:rPr lang="en-GB" sz="1400" dirty="0" smtClean="0"/>
              <a:t>New members added from IMD.</a:t>
            </a:r>
          </a:p>
          <a:p>
            <a:pPr lvl="1"/>
            <a:r>
              <a:rPr lang="en-GB" sz="1400" dirty="0" smtClean="0"/>
              <a:t>Changes in CMA, JAXA and KMA memberships.</a:t>
            </a:r>
          </a:p>
          <a:p>
            <a:pPr lvl="1"/>
            <a:r>
              <a:rPr lang="en-GB" sz="1400" dirty="0" smtClean="0"/>
              <a:t>Endorsement of new Chairs; Peter Miu EUMETSAT, Masaya Takahashi JMA, since Feb. 2015</a:t>
            </a:r>
          </a:p>
          <a:p>
            <a:endParaRPr lang="en-GB" sz="1400" dirty="0" smtClean="0"/>
          </a:p>
          <a:p>
            <a:r>
              <a:rPr lang="en-GB" sz="1400" dirty="0" smtClean="0"/>
              <a:t>Collaboration Servers Network Summary (more details in the next Slides)</a:t>
            </a:r>
          </a:p>
          <a:p>
            <a:pPr lvl="1"/>
            <a:r>
              <a:rPr lang="en-GB" sz="1400" dirty="0" smtClean="0"/>
              <a:t>CMA Server is now available; envisage collaboration network for Data Exchange is complete.</a:t>
            </a:r>
          </a:p>
          <a:p>
            <a:pPr lvl="1"/>
            <a:r>
              <a:rPr lang="en-GB" sz="1400" dirty="0" smtClean="0"/>
              <a:t>GSICS plotting tool has been updated to improve performance and to support pre-operational products on the NOAA GSICS server.  </a:t>
            </a:r>
          </a:p>
          <a:p>
            <a:pPr lvl="1"/>
            <a:r>
              <a:rPr lang="en-GB" sz="1400" dirty="0" smtClean="0"/>
              <a:t>Proposals have been introduced to restructure the organisation of GSICS products. These proposals are </a:t>
            </a:r>
            <a:r>
              <a:rPr lang="en-GB" sz="1400" dirty="0" smtClean="0"/>
              <a:t>discussed in a GDWG </a:t>
            </a:r>
            <a:r>
              <a:rPr lang="en-GB" sz="1400" dirty="0" smtClean="0"/>
              <a:t>agenda items in the breakout session.</a:t>
            </a:r>
          </a:p>
          <a:p>
            <a:pPr lvl="1"/>
            <a:r>
              <a:rPr lang="en-GB" sz="1400" dirty="0" smtClean="0"/>
              <a:t>Developments for improving the services for the collaboration servers </a:t>
            </a:r>
            <a:r>
              <a:rPr lang="en-GB" sz="1400" dirty="0" smtClean="0"/>
              <a:t>will be also discussed </a:t>
            </a:r>
            <a:r>
              <a:rPr lang="en-GB" sz="1400" dirty="0" smtClean="0"/>
              <a:t>in the GDWG breakout sessions.</a:t>
            </a:r>
          </a:p>
          <a:p>
            <a:pPr>
              <a:buNone/>
            </a:pPr>
            <a:endParaRPr lang="en-GB" sz="2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 calcmode="lin" valueType="num">
                                      <p:cBhvr additive="base">
                                        <p:cTn id="5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5" end="15"/>
                                            </p:txEl>
                                          </p:spTgt>
                                        </p:tgtEl>
                                        <p:attrNameLst>
                                          <p:attrName>style.visibility</p:attrName>
                                        </p:attrNameLst>
                                      </p:cBhvr>
                                      <p:to>
                                        <p:strVal val="visible"/>
                                      </p:to>
                                    </p:set>
                                    <p:anim calcmode="lin" valueType="num">
                                      <p:cBhvr additive="base">
                                        <p:cTn id="6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6" end="16"/>
                                            </p:txEl>
                                          </p:spTgt>
                                        </p:tgtEl>
                                        <p:attrNameLst>
                                          <p:attrName>style.visibility</p:attrName>
                                        </p:attrNameLst>
                                      </p:cBhvr>
                                      <p:to>
                                        <p:strVal val="visible"/>
                                      </p:to>
                                    </p:set>
                                    <p:anim calcmode="lin" valueType="num">
                                      <p:cBhvr additive="base">
                                        <p:cTn id="6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2117" y="385483"/>
            <a:ext cx="5369859" cy="528917"/>
          </a:xfrm>
        </p:spPr>
        <p:txBody>
          <a:bodyPr/>
          <a:lstStyle/>
          <a:p>
            <a:r>
              <a:rPr lang="en-GB" sz="3200" dirty="0" smtClean="0"/>
              <a:t>GDWG Achievements (2)</a:t>
            </a:r>
            <a:endParaRPr lang="en-GB" sz="3200" dirty="0"/>
          </a:p>
        </p:txBody>
      </p:sp>
      <p:sp>
        <p:nvSpPr>
          <p:cNvPr id="3" name="Content Placeholder 2"/>
          <p:cNvSpPr>
            <a:spLocks noGrp="1"/>
          </p:cNvSpPr>
          <p:nvPr>
            <p:ph idx="1"/>
          </p:nvPr>
        </p:nvSpPr>
        <p:spPr>
          <a:xfrm>
            <a:off x="457200" y="1111624"/>
            <a:ext cx="8229600" cy="5181600"/>
          </a:xfrm>
        </p:spPr>
        <p:txBody>
          <a:bodyPr/>
          <a:lstStyle/>
          <a:p>
            <a:r>
              <a:rPr lang="en-GB" sz="1400" dirty="0" smtClean="0"/>
              <a:t>Calibration Event Logs</a:t>
            </a:r>
          </a:p>
          <a:p>
            <a:pPr lvl="1"/>
            <a:r>
              <a:rPr lang="en-GB" sz="1400" dirty="0" smtClean="0"/>
              <a:t>CGMS has tasked its participating agencies to provide working papers on current and future capabilities for calibration monitoring and event logs.</a:t>
            </a:r>
          </a:p>
          <a:p>
            <a:pPr lvl="1"/>
            <a:r>
              <a:rPr lang="en-US" sz="1400" dirty="0" smtClean="0"/>
              <a:t>NOAA has taken a lead in providing a Data Model for the logging of the events, this is an agenda item to be </a:t>
            </a:r>
            <a:r>
              <a:rPr lang="en-US" sz="1400" dirty="0" smtClean="0"/>
              <a:t>discussed in the breakout session.</a:t>
            </a:r>
            <a:endParaRPr lang="en-GB" sz="1400" dirty="0" smtClean="0"/>
          </a:p>
          <a:p>
            <a:pPr lvl="1"/>
            <a:r>
              <a:rPr lang="en-GB" sz="1400" dirty="0" smtClean="0"/>
              <a:t>EUMETSAT has taken the lead in specifying a standard vocabulary for calibration events.  There is also an agenda item to be discussed such that a paper can be presented to the CGMS calibration events team for further development (session at 17:00 tomorrow). </a:t>
            </a:r>
          </a:p>
          <a:p>
            <a:endParaRPr lang="en-GB" sz="1400" dirty="0" smtClean="0"/>
          </a:p>
          <a:p>
            <a:r>
              <a:rPr lang="en-GB" sz="1400" dirty="0" smtClean="0"/>
              <a:t>Support to the development of New GSICS Products</a:t>
            </a:r>
          </a:p>
          <a:p>
            <a:pPr lvl="1"/>
            <a:r>
              <a:rPr lang="en-GB" sz="1400" dirty="0" smtClean="0"/>
              <a:t>Input and output file format for Lunar calibration products</a:t>
            </a:r>
          </a:p>
          <a:p>
            <a:pPr lvl="1"/>
            <a:r>
              <a:rPr lang="en-GB" sz="1400" dirty="0" smtClean="0"/>
              <a:t>KMA GEOLEOIR products    </a:t>
            </a:r>
          </a:p>
          <a:p>
            <a:pPr lvl="1"/>
            <a:r>
              <a:rPr lang="en-GB" sz="1400" dirty="0" smtClean="0"/>
              <a:t>CMA GEOLEOIR products</a:t>
            </a:r>
          </a:p>
          <a:p>
            <a:pPr lvl="1"/>
            <a:r>
              <a:rPr lang="en-GB" sz="1400" dirty="0" smtClean="0"/>
              <a:t>GSICS products generation framework; EUMETSAT leads an initiative to simplify and speed up the development of GSICS products by offering a SDE (prototype will be demonstrated in the breakout session).</a:t>
            </a:r>
          </a:p>
          <a:p>
            <a:pPr lvl="1"/>
            <a:endParaRPr lang="en-GB" sz="1400" dirty="0" smtClean="0"/>
          </a:p>
          <a:p>
            <a:r>
              <a:rPr lang="en-GB" sz="1400" dirty="0" smtClean="0"/>
              <a:t>Terms of Reference (</a:t>
            </a:r>
            <a:r>
              <a:rPr lang="en-GB" sz="1400" dirty="0" err="1" smtClean="0"/>
              <a:t>ToR</a:t>
            </a:r>
            <a:r>
              <a:rPr lang="en-GB" sz="1400" dirty="0" smtClean="0"/>
              <a:t>) Updates</a:t>
            </a:r>
          </a:p>
          <a:p>
            <a:pPr lvl="1"/>
            <a:r>
              <a:rPr lang="en-GB" sz="1400" dirty="0" smtClean="0"/>
              <a:t>Clarification of scope of responsibility for the roles; this is needed as GSICS is becoming bigger.</a:t>
            </a:r>
          </a:p>
          <a:p>
            <a:pPr lvl="1"/>
            <a:r>
              <a:rPr lang="en-GB" sz="1400" dirty="0" smtClean="0"/>
              <a:t>Clarification of the task responsibility for the roles in the working group.</a:t>
            </a:r>
          </a:p>
          <a:p>
            <a:pPr lvl="1"/>
            <a:endParaRPr lang="en-GB" sz="14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bwMode="auto">
          <a:xfrm>
            <a:off x="3219450" y="457200"/>
            <a:ext cx="5672138" cy="457200"/>
          </a:xfrm>
          <a:noFill/>
          <a:ln>
            <a:miter lim="800000"/>
            <a:headEnd/>
            <a:tailEnd/>
          </a:ln>
        </p:spPr>
        <p:txBody>
          <a:bodyPr vert="horz" wrap="square" lIns="91440" tIns="45720" rIns="91440" bIns="45720" numCol="1" anchor="t" anchorCtr="0" compatLnSpc="1">
            <a:prstTxWarp prst="textNoShape">
              <a:avLst/>
            </a:prstTxWarp>
          </a:bodyPr>
          <a:lstStyle/>
          <a:p>
            <a:r>
              <a:rPr lang="en-GB" sz="2000" dirty="0" smtClean="0"/>
              <a:t>GSICS Collaboration Servers Network Status</a:t>
            </a:r>
          </a:p>
        </p:txBody>
      </p:sp>
      <p:sp>
        <p:nvSpPr>
          <p:cNvPr id="2051" name="Content Placeholder 2"/>
          <p:cNvSpPr>
            <a:spLocks noGrp="1"/>
          </p:cNvSpPr>
          <p:nvPr>
            <p:ph idx="1"/>
          </p:nvPr>
        </p:nvSpPr>
        <p:spPr>
          <a:xfrm>
            <a:off x="288925" y="1176338"/>
            <a:ext cx="8602663" cy="4949825"/>
          </a:xfrm>
        </p:spPr>
        <p:txBody>
          <a:bodyPr/>
          <a:lstStyle/>
          <a:p>
            <a:pPr>
              <a:buFont typeface="Wingdings" pitchFamily="2" charset="2"/>
              <a:buNone/>
            </a:pPr>
            <a:endParaRPr lang="en-GB" sz="2800" smtClean="0"/>
          </a:p>
        </p:txBody>
      </p:sp>
      <p:sp>
        <p:nvSpPr>
          <p:cNvPr id="2052" name="Slide Number Placeholder 3"/>
          <p:cNvSpPr>
            <a:spLocks noGrp="1"/>
          </p:cNvSpPr>
          <p:nvPr>
            <p:ph type="sldNum" sz="quarter" idx="10"/>
          </p:nvPr>
        </p:nvSpPr>
        <p:spPr>
          <a:noFill/>
        </p:spPr>
        <p:txBody>
          <a:bodyPr/>
          <a:lstStyle/>
          <a:p>
            <a:fld id="{8CB0B77D-9A25-45E0-B37F-A59002628EAF}" type="slidenum">
              <a:rPr lang="en-US" smtClean="0"/>
              <a:pPr/>
              <a:t>6</a:t>
            </a:fld>
            <a:endParaRPr lang="en-US" smtClean="0"/>
          </a:p>
        </p:txBody>
      </p:sp>
      <p:pic>
        <p:nvPicPr>
          <p:cNvPr id="2053" name="Content Placeholder 3" descr="H:\DESKTOP\CollabServers.png"/>
          <p:cNvPicPr>
            <a:picLocks noChangeAspect="1" noChangeArrowheads="1"/>
          </p:cNvPicPr>
          <p:nvPr/>
        </p:nvPicPr>
        <p:blipFill>
          <a:blip r:embed="rId2" cstate="print"/>
          <a:srcRect/>
          <a:stretch>
            <a:fillRect/>
          </a:stretch>
        </p:blipFill>
        <p:spPr bwMode="auto">
          <a:xfrm>
            <a:off x="352425" y="1255713"/>
            <a:ext cx="8491538" cy="4735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checkerboard(across)">
                                      <p:cBhvr>
                                        <p:cTn id="7"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3209925" y="428625"/>
            <a:ext cx="5476875" cy="541338"/>
          </a:xfrm>
          <a:noFill/>
          <a:ln>
            <a:miter lim="800000"/>
            <a:headEnd/>
            <a:tailEnd/>
          </a:ln>
        </p:spPr>
        <p:txBody>
          <a:bodyPr vert="horz" wrap="square" lIns="91440" tIns="45720" rIns="91440" bIns="45720" numCol="1" anchor="t" anchorCtr="0" compatLnSpc="1">
            <a:prstTxWarp prst="textNoShape">
              <a:avLst/>
            </a:prstTxWarp>
          </a:bodyPr>
          <a:lstStyle/>
          <a:p>
            <a:r>
              <a:rPr lang="en-GB" sz="2800" smtClean="0"/>
              <a:t>What do these Servers do?</a:t>
            </a:r>
          </a:p>
        </p:txBody>
      </p:sp>
      <p:sp>
        <p:nvSpPr>
          <p:cNvPr id="3075" name="Content Placeholder 2"/>
          <p:cNvSpPr>
            <a:spLocks noGrp="1"/>
          </p:cNvSpPr>
          <p:nvPr>
            <p:ph idx="1"/>
          </p:nvPr>
        </p:nvSpPr>
        <p:spPr>
          <a:xfrm>
            <a:off x="398558" y="1144780"/>
            <a:ext cx="8229600" cy="5355172"/>
          </a:xfrm>
        </p:spPr>
        <p:txBody>
          <a:bodyPr/>
          <a:lstStyle/>
          <a:p>
            <a:r>
              <a:rPr lang="en-GB" sz="1600" dirty="0" smtClean="0"/>
              <a:t>Provides the platforms offering a set of Data Management Services for the GSICS community to exchange data for the creation and then the access of GSICS products.   </a:t>
            </a:r>
          </a:p>
          <a:p>
            <a:endParaRPr lang="en-GB" sz="1600" dirty="0" smtClean="0"/>
          </a:p>
          <a:p>
            <a:r>
              <a:rPr lang="en-GB" sz="1600" dirty="0" smtClean="0"/>
              <a:t>Existing source, intermediate and products are available from EUMETSAT, JMA and NOAA.  CMA and KMA products are expected to be available in the near future for validation and operations.</a:t>
            </a:r>
          </a:p>
          <a:p>
            <a:endParaRPr lang="en-GB" sz="1600" dirty="0" smtClean="0"/>
          </a:p>
          <a:p>
            <a:pPr>
              <a:buFont typeface="Wingdings" pitchFamily="2" charset="2"/>
              <a:buNone/>
            </a:pPr>
            <a:r>
              <a:rPr lang="en-GB" sz="1600" dirty="0" smtClean="0"/>
              <a:t>	Note: all data and products following agreed Data Management guidelines, conventions and standards.</a:t>
            </a:r>
          </a:p>
          <a:p>
            <a:endParaRPr lang="en-GB" sz="1600" dirty="0" smtClean="0"/>
          </a:p>
          <a:p>
            <a:r>
              <a:rPr lang="en-GB" sz="1600" dirty="0" smtClean="0"/>
              <a:t>The proposed GSICS Collaboration Servers are now in place.  Each server should </a:t>
            </a:r>
            <a:r>
              <a:rPr lang="en-GB" sz="1600" dirty="0" smtClean="0"/>
              <a:t>exchange </a:t>
            </a:r>
            <a:r>
              <a:rPr lang="en-GB" sz="1600" dirty="0" smtClean="0"/>
              <a:t>on request satellite data most applicable for their region as well as provide redundancy for other servers in the network in terms of serving GSICS products to the user community.</a:t>
            </a:r>
          </a:p>
          <a:p>
            <a:endParaRPr lang="en-GB" sz="1600" dirty="0" smtClean="0"/>
          </a:p>
          <a:p>
            <a:r>
              <a:rPr lang="en-GB" sz="1600" dirty="0" smtClean="0"/>
              <a:t>The servers can also act as data sources for web tools that can work with the agreed GSICS formats.  Also, dedicated GSICS tools such as the GSICS Product Plotting tools can exploit the data sets offered by these servers. </a:t>
            </a:r>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400" dirty="0" smtClean="0"/>
          </a:p>
        </p:txBody>
      </p:sp>
      <p:sp>
        <p:nvSpPr>
          <p:cNvPr id="3076" name="Slide Number Placeholder 3"/>
          <p:cNvSpPr>
            <a:spLocks noGrp="1"/>
          </p:cNvSpPr>
          <p:nvPr>
            <p:ph type="sldNum" sz="quarter" idx="10"/>
          </p:nvPr>
        </p:nvSpPr>
        <p:spPr>
          <a:noFill/>
        </p:spPr>
        <p:txBody>
          <a:bodyPr/>
          <a:lstStyle/>
          <a:p>
            <a:fld id="{80585DB1-40E4-4DE0-81E5-C0F188BDBE61}" type="slidenum">
              <a:rPr lang="en-US" smtClean="0"/>
              <a:pPr/>
              <a:t>7</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 calcmode="lin" valueType="num">
                                      <p:cBhvr additive="base">
                                        <p:cTn id="17"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anim calcmode="lin" valueType="num">
                                      <p:cBhvr additive="base">
                                        <p:cTn id="2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075">
                                            <p:txEl>
                                              <p:pRg st="8" end="8"/>
                                            </p:txEl>
                                          </p:spTgt>
                                        </p:tgtEl>
                                        <p:attrNameLst>
                                          <p:attrName>style.visibility</p:attrName>
                                        </p:attrNameLst>
                                      </p:cBhvr>
                                      <p:to>
                                        <p:strVal val="visible"/>
                                      </p:to>
                                    </p:set>
                                    <p:anim calcmode="lin" valueType="num">
                                      <p:cBhvr additive="base">
                                        <p:cTn id="29" dur="500" fill="hold"/>
                                        <p:tgtEl>
                                          <p:spTgt spid="3075">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0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3222995" y="303875"/>
            <a:ext cx="5689651" cy="874929"/>
          </a:xfrm>
          <a:noFill/>
          <a:ln>
            <a:miter lim="800000"/>
            <a:headEnd/>
            <a:tailEnd/>
          </a:ln>
        </p:spPr>
        <p:txBody>
          <a:bodyPr vert="horz" wrap="square" lIns="91440" tIns="45720" rIns="91440" bIns="45720" numCol="1" anchor="t" anchorCtr="0" compatLnSpc="1">
            <a:prstTxWarp prst="textNoShape">
              <a:avLst/>
            </a:prstTxWarp>
          </a:bodyPr>
          <a:lstStyle/>
          <a:p>
            <a:r>
              <a:rPr lang="en-GB" sz="2400" dirty="0" smtClean="0"/>
              <a:t>Planned Activities for the </a:t>
            </a:r>
            <a:r>
              <a:rPr lang="en-GB" sz="2400" b="1" dirty="0" smtClean="0"/>
              <a:t>Collaboration Server Network</a:t>
            </a:r>
            <a:r>
              <a:rPr lang="en-GB" sz="2400" dirty="0" smtClean="0"/>
              <a:t>: </a:t>
            </a:r>
            <a:r>
              <a:rPr lang="en-GB" sz="2400" b="1" dirty="0" smtClean="0"/>
              <a:t>2015</a:t>
            </a:r>
          </a:p>
        </p:txBody>
      </p:sp>
      <p:sp>
        <p:nvSpPr>
          <p:cNvPr id="4099" name="Content Placeholder 2"/>
          <p:cNvSpPr>
            <a:spLocks noGrp="1"/>
          </p:cNvSpPr>
          <p:nvPr>
            <p:ph idx="1"/>
          </p:nvPr>
        </p:nvSpPr>
        <p:spPr>
          <a:xfrm>
            <a:off x="457200" y="1176338"/>
            <a:ext cx="8229600" cy="4949825"/>
          </a:xfrm>
        </p:spPr>
        <p:txBody>
          <a:bodyPr/>
          <a:lstStyle/>
          <a:p>
            <a:r>
              <a:rPr lang="en-GB" sz="2200" dirty="0" smtClean="0"/>
              <a:t>Revision of the  directory structures to improve the usability of searching for data and products on these servers.</a:t>
            </a:r>
          </a:p>
          <a:p>
            <a:endParaRPr lang="en-GB" sz="2200" dirty="0" smtClean="0"/>
          </a:p>
          <a:p>
            <a:r>
              <a:rPr lang="en-GB" sz="2200" dirty="0" smtClean="0"/>
              <a:t>The automated transfer of GSICS products between servers requires implementation.</a:t>
            </a:r>
          </a:p>
          <a:p>
            <a:endParaRPr lang="en-GB" sz="2200" dirty="0" smtClean="0"/>
          </a:p>
          <a:p>
            <a:r>
              <a:rPr lang="en-GB" sz="2200" dirty="0" smtClean="0"/>
              <a:t>Enhancements to the GSICS Product Plotting Tools have been proposed and we need to define user requirements for these (to be discussed in the GDWG breakout session).</a:t>
            </a:r>
          </a:p>
          <a:p>
            <a:endParaRPr lang="en-GB" sz="2200" dirty="0" smtClean="0"/>
          </a:p>
          <a:p>
            <a:r>
              <a:rPr lang="en-GB" sz="2200" dirty="0" smtClean="0"/>
              <a:t>User service improvements; technical solutions for notification and distribution of operational products.  This is to be coordinated with the GCC.</a:t>
            </a:r>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400" dirty="0" smtClean="0"/>
          </a:p>
        </p:txBody>
      </p:sp>
      <p:sp>
        <p:nvSpPr>
          <p:cNvPr id="4100" name="Slide Number Placeholder 3"/>
          <p:cNvSpPr>
            <a:spLocks noGrp="1"/>
          </p:cNvSpPr>
          <p:nvPr>
            <p:ph type="sldNum" sz="quarter" idx="10"/>
          </p:nvPr>
        </p:nvSpPr>
        <p:spPr>
          <a:noFill/>
        </p:spPr>
        <p:txBody>
          <a:bodyPr/>
          <a:lstStyle/>
          <a:p>
            <a:fld id="{C2AC9B61-B8EC-40A6-93A5-096AE2AB050E}" type="slidenum">
              <a:rPr lang="en-US" smtClean="0"/>
              <a:pPr/>
              <a:t>8</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anim calcmode="lin" valueType="num">
                                      <p:cBhvr additive="base">
                                        <p:cTn id="25"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033" y="390423"/>
            <a:ext cx="5766319" cy="544102"/>
          </a:xfrm>
        </p:spPr>
        <p:txBody>
          <a:bodyPr/>
          <a:lstStyle/>
          <a:p>
            <a:r>
              <a:rPr lang="en-GB" sz="2200" dirty="0" smtClean="0"/>
              <a:t>GDWG Proposed Work Plan 2015 / 2016 (1)</a:t>
            </a:r>
            <a:endParaRPr lang="en-GB" sz="2200" dirty="0"/>
          </a:p>
        </p:txBody>
      </p:sp>
      <p:sp>
        <p:nvSpPr>
          <p:cNvPr id="3" name="Content Placeholder 2"/>
          <p:cNvSpPr>
            <a:spLocks noGrp="1"/>
          </p:cNvSpPr>
          <p:nvPr>
            <p:ph idx="1"/>
          </p:nvPr>
        </p:nvSpPr>
        <p:spPr>
          <a:xfrm>
            <a:off x="268941" y="1029295"/>
            <a:ext cx="8659906" cy="5254964"/>
          </a:xfrm>
        </p:spPr>
        <p:txBody>
          <a:bodyPr/>
          <a:lstStyle/>
          <a:p>
            <a:r>
              <a:rPr lang="en-GB" sz="2200" dirty="0" smtClean="0"/>
              <a:t>Specify an Archiving Strategy for operational products</a:t>
            </a:r>
          </a:p>
          <a:p>
            <a:pPr>
              <a:buNone/>
            </a:pPr>
            <a:endParaRPr lang="en-GB" sz="2000" dirty="0" smtClean="0"/>
          </a:p>
          <a:p>
            <a:r>
              <a:rPr lang="en-GB" sz="2200" dirty="0" smtClean="0"/>
              <a:t>Discuss the evolutions of product format, conventions, guideline, and standards.</a:t>
            </a:r>
          </a:p>
          <a:p>
            <a:pPr>
              <a:buNone/>
            </a:pPr>
            <a:endParaRPr lang="en-GB" sz="2000" dirty="0" smtClean="0"/>
          </a:p>
          <a:p>
            <a:r>
              <a:rPr lang="en-GB" sz="2200" dirty="0" smtClean="0"/>
              <a:t>Propose a technical solution for online collaboration access to source </a:t>
            </a:r>
            <a:r>
              <a:rPr lang="en-GB" sz="2200" dirty="0" smtClean="0"/>
              <a:t>code and </a:t>
            </a:r>
            <a:r>
              <a:rPr lang="en-GB" sz="2200" dirty="0" smtClean="0"/>
              <a:t>documents such as ATBDs.</a:t>
            </a:r>
          </a:p>
          <a:p>
            <a:pPr>
              <a:buNone/>
            </a:pPr>
            <a:endParaRPr lang="en-GB" sz="2000" dirty="0" smtClean="0"/>
          </a:p>
          <a:p>
            <a:r>
              <a:rPr lang="en-GB" sz="2200" dirty="0" smtClean="0"/>
              <a:t>Support developments in Events logging; events catalogue, landing pages, and brainstorm concepts for investigation by the CGMS calibration events team</a:t>
            </a:r>
          </a:p>
          <a:p>
            <a:pPr>
              <a:buNone/>
            </a:pPr>
            <a:endParaRPr lang="en-GB" sz="2000" dirty="0" smtClean="0"/>
          </a:p>
          <a:p>
            <a:r>
              <a:rPr lang="en-GB" sz="2200" dirty="0" smtClean="0"/>
              <a:t>Explore GSICS tools to support product developer and users.</a:t>
            </a:r>
          </a:p>
          <a:p>
            <a:endParaRPr lang="en-GB" sz="22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31850</TotalTime>
  <Words>899</Words>
  <Application>Microsoft Office PowerPoint</Application>
  <PresentationFormat>On-screen Show (4:3)</PresentationFormat>
  <Paragraphs>132</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GDWG Report 2014 / 2015</vt:lpstr>
      <vt:lpstr>Acknowledgement</vt:lpstr>
      <vt:lpstr>Overview</vt:lpstr>
      <vt:lpstr>GDWG Achievements (1)</vt:lpstr>
      <vt:lpstr>GDWG Achievements (2)</vt:lpstr>
      <vt:lpstr>GSICS Collaboration Servers Network Status</vt:lpstr>
      <vt:lpstr>What do these Servers do?</vt:lpstr>
      <vt:lpstr>Planned Activities for the Collaboration Server Network: 2015</vt:lpstr>
      <vt:lpstr>GDWG Proposed Work Plan 2015 / 2016 (1)</vt:lpstr>
      <vt:lpstr>GDWG Proposed Work Plan 2015 / 2016 (2)</vt:lpstr>
      <vt:lpstr>End of Presentation: Thank you for your attention</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PMC</cp:lastModifiedBy>
  <cp:revision>888</cp:revision>
  <dcterms:created xsi:type="dcterms:W3CDTF">2004-06-10T15:46:18Z</dcterms:created>
  <dcterms:modified xsi:type="dcterms:W3CDTF">2015-03-17T02:08:53Z</dcterms:modified>
</cp:coreProperties>
</file>