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5"/>
  </p:notesMasterIdLst>
  <p:handoutMasterIdLst>
    <p:handoutMasterId r:id="rId26"/>
  </p:handoutMasterIdLst>
  <p:sldIdLst>
    <p:sldId id="256" r:id="rId2"/>
    <p:sldId id="486" r:id="rId3"/>
    <p:sldId id="490" r:id="rId4"/>
    <p:sldId id="521" r:id="rId5"/>
    <p:sldId id="520" r:id="rId6"/>
    <p:sldId id="493" r:id="rId7"/>
    <p:sldId id="494" r:id="rId8"/>
    <p:sldId id="505" r:id="rId9"/>
    <p:sldId id="565" r:id="rId10"/>
    <p:sldId id="525" r:id="rId11"/>
    <p:sldId id="507" r:id="rId12"/>
    <p:sldId id="519" r:id="rId13"/>
    <p:sldId id="522" r:id="rId14"/>
    <p:sldId id="562" r:id="rId15"/>
    <p:sldId id="563" r:id="rId16"/>
    <p:sldId id="523" r:id="rId17"/>
    <p:sldId id="564" r:id="rId18"/>
    <p:sldId id="566" r:id="rId19"/>
    <p:sldId id="567" r:id="rId20"/>
    <p:sldId id="568" r:id="rId21"/>
    <p:sldId id="569" r:id="rId22"/>
    <p:sldId id="570" r:id="rId23"/>
    <p:sldId id="571" r:id="rId24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00"/>
    <a:srgbClr val="3333FF"/>
    <a:srgbClr val="EE2D24"/>
    <a:srgbClr val="009900"/>
    <a:srgbClr val="A2DADE"/>
    <a:srgbClr val="4E0B55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2" autoAdjust="0"/>
    <p:restoredTop sz="90110" autoAdjust="0"/>
  </p:normalViewPr>
  <p:slideViewPr>
    <p:cSldViewPr snapToGrid="0">
      <p:cViewPr varScale="1">
        <p:scale>
          <a:sx n="100" d="100"/>
          <a:sy n="100" d="100"/>
        </p:scale>
        <p:origin x="-132" y="-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2928"/>
        <p:guide pos="2207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ali\Documents\gsic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8.6071741032370933E-2"/>
          <c:y val="0.19480351414406538"/>
          <c:w val="0.8777073490813645"/>
          <c:h val="0.60190215806357639"/>
        </c:manualLayout>
      </c:layout>
      <c:barChart>
        <c:barDir val="col"/>
        <c:grouping val="clustered"/>
        <c:ser>
          <c:idx val="0"/>
          <c:order val="0"/>
          <c:tx>
            <c:v>Registration in GUMS</c:v>
          </c:tx>
          <c:cat>
            <c:numRef>
              <c:f>Sheet1!$A$35:$A$46</c:f>
              <c:numCache>
                <c:formatCode>[$-409]mmm\-yy;@</c:formatCode>
                <c:ptCount val="12"/>
                <c:pt idx="0" formatCode="mmm\-yy">
                  <c:v>41730</c:v>
                </c:pt>
                <c:pt idx="1">
                  <c:v>41772</c:v>
                </c:pt>
                <c:pt idx="2">
                  <c:v>41803</c:v>
                </c:pt>
                <c:pt idx="3">
                  <c:v>41834</c:v>
                </c:pt>
                <c:pt idx="4">
                  <c:v>41865</c:v>
                </c:pt>
                <c:pt idx="5">
                  <c:v>41896</c:v>
                </c:pt>
                <c:pt idx="6">
                  <c:v>41926</c:v>
                </c:pt>
                <c:pt idx="7">
                  <c:v>41957</c:v>
                </c:pt>
                <c:pt idx="8">
                  <c:v>41987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</c:numCache>
            </c:numRef>
          </c:cat>
          <c:val>
            <c:numRef>
              <c:f>Sheet1!$B$35:$B$46</c:f>
              <c:numCache>
                <c:formatCode>General</c:formatCode>
                <c:ptCount val="12"/>
                <c:pt idx="0">
                  <c:v>258</c:v>
                </c:pt>
                <c:pt idx="1">
                  <c:v>260</c:v>
                </c:pt>
                <c:pt idx="2">
                  <c:v>258</c:v>
                </c:pt>
                <c:pt idx="3">
                  <c:v>249</c:v>
                </c:pt>
                <c:pt idx="4">
                  <c:v>259</c:v>
                </c:pt>
                <c:pt idx="5">
                  <c:v>263</c:v>
                </c:pt>
                <c:pt idx="6">
                  <c:v>265</c:v>
                </c:pt>
                <c:pt idx="7">
                  <c:v>268</c:v>
                </c:pt>
                <c:pt idx="8">
                  <c:v>268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</c:numCache>
            </c:numRef>
          </c:val>
        </c:ser>
        <c:axId val="101447168"/>
        <c:axId val="134662784"/>
      </c:barChart>
      <c:dateAx>
        <c:axId val="101447168"/>
        <c:scaling>
          <c:orientation val="minMax"/>
        </c:scaling>
        <c:axPos val="b"/>
        <c:numFmt formatCode="[$-409]mmm\-yy;@" sourceLinked="0"/>
        <c:tickLblPos val="nextTo"/>
        <c:spPr>
          <a:noFill/>
          <a:ln w="22225" cmpd="sng">
            <a:solidFill>
              <a:schemeClr val="tx1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4662784"/>
        <c:crosses val="autoZero"/>
        <c:auto val="1"/>
        <c:lblOffset val="100"/>
      </c:dateAx>
      <c:valAx>
        <c:axId val="134662784"/>
        <c:scaling>
          <c:orientation val="minMax"/>
        </c:scaling>
        <c:axPos val="l"/>
        <c:majorGridlines/>
        <c:numFmt formatCode="General" sourceLinked="1"/>
        <c:tickLblPos val="nextTo"/>
        <c:crossAx val="101447168"/>
        <c:crosses val="autoZero"/>
        <c:crossBetween val="between"/>
      </c:valAx>
      <c:spPr>
        <a:noFill/>
        <a:ln w="22225" cap="flat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0393063134876111"/>
          <c:y val="0.20340011056178381"/>
          <c:w val="0.22778221687806294"/>
          <c:h val="8.0368503937007854E-2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15 March 2015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dirty="0" smtClean="0">
                <a:solidFill>
                  <a:srgbClr val="C00000"/>
                </a:solidFill>
              </a:rPr>
              <a:t>Four</a:t>
            </a:r>
            <a:r>
              <a:rPr lang="en-US" sz="1200" u="sng" baseline="0" dirty="0" smtClean="0">
                <a:solidFill>
                  <a:srgbClr val="C00000"/>
                </a:solidFill>
              </a:rPr>
              <a:t> demonstration products (NOAA) have ended production.</a:t>
            </a:r>
          </a:p>
          <a:p>
            <a:r>
              <a:rPr lang="en-US" sz="1200" u="sng" baseline="0" dirty="0" smtClean="0">
                <a:solidFill>
                  <a:srgbClr val="C00000"/>
                </a:solidFill>
              </a:rPr>
              <a:t>There are two prototype products.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A495-A3FC-4063-AA86-672EAEFF64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http://www.star.nesdis.noaa.gov/smcd/GCC/ProductCatalog.php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A495-A3FC-4063-AA86-672EAEFF64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http://www.star.nesdis.noaa.gov/smcd/GCC/ProductCatalog.php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A495-A3FC-4063-AA86-672EAEFF64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" y="6488115"/>
            <a:ext cx="6272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16-2</a:t>
            </a:r>
            <a:r>
              <a:rPr lang="en-GB" baseline="0" dirty="0" smtClean="0">
                <a:solidFill>
                  <a:schemeClr val="tx1"/>
                </a:solidFill>
              </a:rPr>
              <a:t>0 March, 2015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fld id="{ED0F9CEB-5A3B-41CC-A276-34566D4505EC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GCC/personnel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a4eo.org/docs/case-studies/NOAA_GPPA_115890_L1_V2.pdf" TargetMode="External"/><Relationship Id="rId2" Type="http://schemas.openxmlformats.org/officeDocument/2006/relationships/hyperlink" Target="https://gsics.nesdis.noaa.gov/wiki/bin/edit/Development/QA4EO?topicparent=Development.GsicsOperationsPl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sics.nesdis.noaa.gov/wiki/bin/edit/Development/GitHub?topicparent=Development.GsicsOperationsPla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r.nesdis.noaa.gov/smcd/GCC/ProductCatalog.php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MeetingsAndConferenc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GCC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qa4eo.org/docs/case-studies/NOAA_GPPA_115890_L1_V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tar.nesdis.noaa.gov/smcd/GCC/documents/GSICSBookle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/>
              <a:t>2014-2015 GSICS Coordination Centre (GCC) Report 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Larry Flynn and </a:t>
            </a:r>
            <a:r>
              <a:rPr lang="en-US" sz="2400" b="1" dirty="0" err="1" smtClean="0">
                <a:solidFill>
                  <a:srgbClr val="002060"/>
                </a:solidFill>
              </a:rPr>
              <a:t>Manik</a:t>
            </a:r>
            <a:r>
              <a:rPr lang="en-US" sz="2400" b="1" dirty="0" smtClean="0">
                <a:solidFill>
                  <a:srgbClr val="002060"/>
                </a:solidFill>
              </a:rPr>
              <a:t> Bali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2015 GSICS Annual Meeting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New Delhi, India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March 16-20,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GSICS Data Use and Sharing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62" y="2514608"/>
            <a:ext cx="8915400" cy="243088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Members have pointed out that their codes and algorithms have been used by others and full credit was not given.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u="sng" dirty="0" smtClean="0">
                <a:solidFill>
                  <a:srgbClr val="C00000"/>
                </a:solidFill>
              </a:rPr>
              <a:t>What is our policy on </a:t>
            </a:r>
            <a:r>
              <a:rPr lang="en-US" u="sng" dirty="0" err="1" smtClean="0">
                <a:solidFill>
                  <a:srgbClr val="C00000"/>
                </a:solidFill>
              </a:rPr>
              <a:t>aknowledgments</a:t>
            </a:r>
            <a:r>
              <a:rPr lang="en-US" u="sng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We need a policy to have a healthy collaborative environment.</a:t>
            </a:r>
          </a:p>
          <a:p>
            <a:pPr>
              <a:buNone/>
            </a:pPr>
            <a:endParaRPr lang="en-US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Near-term 2015-2016 Goals</a:t>
            </a:r>
            <a:endParaRPr lang="en-GB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9441" y="1140077"/>
            <a:ext cx="9066126" cy="5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GSICS Procedure for Product Acceptance 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Support inclusion of New Products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Coordination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coordinate efforts to establish the GSICS baseline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algorithms, especially those for the GEO solar reflective channels,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provide communication between the developing group and users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GSICS Quarterly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create and distribute this important link to the GSICS community.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Encourage Members to take up GSICS Challenges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Welcomes Pete and Masaya (GDWG), Strong Review team for articles and products.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Meeting Support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Joint Meeting, GSICS Web Meetings and QA4EO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telcons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Organization of GSICS 6</a:t>
            </a:r>
            <a:r>
              <a:rPr lang="en-US" sz="2000" i="1" baseline="30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rd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Users Workshop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Facilitate WMO Appreciation Certificate  nomination.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endParaRPr lang="en-US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endParaRPr lang="en-US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GCC continues to provide coordination to GSICS activities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Product acceptance and promotion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Quarterly Newsletter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Meeting support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 smtClean="0"/>
              <a:t>Awards and outreach</a:t>
            </a:r>
          </a:p>
          <a:p>
            <a:pPr>
              <a:buNone/>
            </a:pPr>
            <a:r>
              <a:rPr lang="en-US" dirty="0" smtClean="0"/>
              <a:t>				         </a:t>
            </a:r>
            <a:r>
              <a:rPr lang="en-US" dirty="0" smtClean="0">
                <a:solidFill>
                  <a:srgbClr val="FF0000"/>
                </a:solidFill>
              </a:rPr>
              <a:t>Thank you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Action Items follow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91133"/>
          </a:xfrm>
        </p:spPr>
        <p:txBody>
          <a:bodyPr/>
          <a:lstStyle/>
          <a:p>
            <a:r>
              <a:rPr lang="en-US" dirty="0" smtClean="0"/>
              <a:t>Action Items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GCC from 2014 </a:t>
            </a:r>
            <a:r>
              <a:rPr lang="en-US" dirty="0" smtClean="0"/>
              <a:t>Meeting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77" y="1380285"/>
            <a:ext cx="8915400" cy="4525963"/>
          </a:xfrm>
        </p:spPr>
        <p:txBody>
          <a:bodyPr/>
          <a:lstStyle/>
          <a:p>
            <a:r>
              <a:rPr lang="en-US" dirty="0" smtClean="0"/>
              <a:t>GCC to coordinate with WMO to add GSICS products catalogue to WMO OSCAR Data base.</a:t>
            </a:r>
          </a:p>
          <a:p>
            <a:r>
              <a:rPr lang="en-US" dirty="0" smtClean="0"/>
              <a:t>&gt;&gt;</a:t>
            </a:r>
            <a:r>
              <a:rPr lang="en-US" b="0" dirty="0" smtClean="0"/>
              <a:t>WMO is not in favor of this action because OSCAR is not a catalogue of products.</a:t>
            </a:r>
            <a:endParaRPr lang="en-US" dirty="0" smtClean="0"/>
          </a:p>
          <a:p>
            <a:r>
              <a:rPr lang="en-US" dirty="0" smtClean="0"/>
              <a:t>KMA to provide GCC with links to GEO-LEO-IR data and products for inclusion into the product catalogue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&gt;&gt; Completed; KMA has provided links.</a:t>
            </a:r>
            <a:endParaRPr lang="en-US" dirty="0" smtClean="0"/>
          </a:p>
          <a:p>
            <a:r>
              <a:rPr lang="en-US" dirty="0" smtClean="0"/>
              <a:t> GCC to take a lead in discussing the GPPA with GSICS members to reduce the amount of time needed to move through the phases.</a:t>
            </a:r>
          </a:p>
          <a:p>
            <a:pPr>
              <a:buNone/>
            </a:pPr>
            <a:r>
              <a:rPr lang="en-US" b="0" dirty="0" smtClean="0"/>
              <a:t>&gt;&gt; </a:t>
            </a:r>
            <a:r>
              <a:rPr lang="en-US" b="0" dirty="0" smtClean="0"/>
              <a:t>GCC led a </a:t>
            </a:r>
            <a:r>
              <a:rPr lang="en-US" b="0" dirty="0" smtClean="0"/>
              <a:t>discussion and </a:t>
            </a:r>
            <a:r>
              <a:rPr lang="en-US" b="0" dirty="0" smtClean="0"/>
              <a:t>organized a web meeting; additional discussion will take place at this meeting.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for GCC from 2014 Meeting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GCC will discuss with GPRCs to prepare for the GSICS user conference 2014 to promote the GSICS </a:t>
            </a:r>
          </a:p>
          <a:p>
            <a:pPr>
              <a:buNone/>
            </a:pPr>
            <a:r>
              <a:rPr lang="en-US" b="0" dirty="0" smtClean="0"/>
              <a:t>&gt;&gt; </a:t>
            </a:r>
            <a:r>
              <a:rPr lang="en-US" b="0" dirty="0" smtClean="0"/>
              <a:t>Completed</a:t>
            </a:r>
            <a:endParaRPr lang="en-US" b="0" dirty="0" smtClean="0"/>
          </a:p>
          <a:p>
            <a:r>
              <a:rPr lang="en-US" dirty="0" smtClean="0"/>
              <a:t>GCC shall take a look at WMO/CGMS documents to prepare templates for GSICS documents and provide these to the GDWG for discussion.</a:t>
            </a:r>
          </a:p>
          <a:p>
            <a:pPr>
              <a:buNone/>
            </a:pPr>
            <a:r>
              <a:rPr lang="en-US" b="0" dirty="0" smtClean="0"/>
              <a:t>&gt;&gt; Work </a:t>
            </a:r>
            <a:r>
              <a:rPr lang="en-US" b="0" dirty="0" smtClean="0"/>
              <a:t>in </a:t>
            </a:r>
            <a:r>
              <a:rPr lang="en-US" b="0" dirty="0" smtClean="0"/>
              <a:t>progress.</a:t>
            </a:r>
            <a:endParaRPr lang="en-US" b="0" dirty="0" smtClean="0"/>
          </a:p>
          <a:p>
            <a:r>
              <a:rPr lang="en-US" dirty="0" smtClean="0"/>
              <a:t>GCC shall provide a Document Management </a:t>
            </a:r>
            <a:r>
              <a:rPr lang="en-US" dirty="0" smtClean="0"/>
              <a:t>Plan (DMP) </a:t>
            </a:r>
            <a:r>
              <a:rPr lang="en-US" dirty="0" smtClean="0"/>
              <a:t>(for example NOAAs) to the GDWG so that GSICS has a framework to publish documents.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b="0" dirty="0" smtClean="0"/>
              <a:t>&gt;&gt; DMS </a:t>
            </a:r>
            <a:r>
              <a:rPr lang="en-US" b="0" dirty="0" smtClean="0"/>
              <a:t>plans will be </a:t>
            </a:r>
            <a:r>
              <a:rPr lang="en-US" b="0" dirty="0" smtClean="0"/>
              <a:t>presented in </a:t>
            </a:r>
            <a:r>
              <a:rPr lang="en-US" b="0" dirty="0" smtClean="0"/>
              <a:t>this meeting.</a:t>
            </a:r>
            <a:endParaRPr lang="en-US" b="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for GCC from 2014 Meeting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GCC to update Taxonomy information to the Wiki or GCC website.</a:t>
            </a:r>
            <a:r>
              <a:rPr lang="en-US" u="sng" dirty="0" smtClean="0"/>
              <a:t> </a:t>
            </a:r>
            <a:r>
              <a:rPr lang="en-US" dirty="0" smtClean="0"/>
              <a:t>GPRCs are invited to clearly nominate their member for the GPAT</a:t>
            </a:r>
            <a:r>
              <a:rPr lang="en-US" b="0" dirty="0" smtClean="0"/>
              <a:t>.</a:t>
            </a:r>
          </a:p>
          <a:p>
            <a:pPr>
              <a:buNone/>
            </a:pPr>
            <a:r>
              <a:rPr lang="en-US" b="0" dirty="0" smtClean="0"/>
              <a:t>&gt;&gt;</a:t>
            </a:r>
            <a:r>
              <a:rPr lang="en-US" b="0" dirty="0" smtClean="0"/>
              <a:t>Beta version </a:t>
            </a:r>
            <a:r>
              <a:rPr lang="en-US" b="0" dirty="0" smtClean="0"/>
              <a:t>of the website </a:t>
            </a:r>
            <a:r>
              <a:rPr lang="en-US" b="0" dirty="0" smtClean="0"/>
              <a:t>presented.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 The GPAT member should promptly coordinate the review of the GSICS products before operations. This information will be presented into the GCC website</a:t>
            </a:r>
          </a:p>
          <a:p>
            <a:pPr>
              <a:buNone/>
            </a:pPr>
            <a:r>
              <a:rPr lang="en-US" b="0" dirty="0" smtClean="0"/>
              <a:t>&gt;&gt; Now presented </a:t>
            </a:r>
            <a:r>
              <a:rPr lang="en-US" b="0" dirty="0" smtClean="0"/>
              <a:t>on the GCC website </a:t>
            </a:r>
            <a:r>
              <a:rPr lang="en-US" b="0" dirty="0" smtClean="0">
                <a:hlinkClick r:id="rId2"/>
              </a:rPr>
              <a:t>here</a:t>
            </a:r>
            <a:r>
              <a:rPr lang="en-US" b="0" dirty="0" smtClean="0"/>
              <a:t> .</a:t>
            </a:r>
            <a:endParaRPr lang="en-US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for GCC from 2014 Meeting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GCC and Tim </a:t>
            </a:r>
            <a:r>
              <a:rPr lang="en-US" dirty="0" err="1" smtClean="0"/>
              <a:t>Hewison</a:t>
            </a:r>
            <a:r>
              <a:rPr lang="en-US" dirty="0" smtClean="0"/>
              <a:t> to follow up on the support to CEOS WGCV regarding the GPPA as an example for best </a:t>
            </a:r>
            <a:r>
              <a:rPr lang="en-US" dirty="0" err="1" smtClean="0"/>
              <a:t>practises</a:t>
            </a:r>
            <a:r>
              <a:rPr lang="en-US" dirty="0" smtClean="0"/>
              <a:t> forQA4EO</a:t>
            </a:r>
            <a:r>
              <a:rPr lang="en-US" dirty="0" smtClean="0">
                <a:hlinkClick r:id="rId2" tooltip="Create this topic"/>
              </a:rPr>
              <a:t>?</a:t>
            </a:r>
            <a:r>
              <a:rPr lang="en-US" dirty="0" smtClean="0"/>
              <a:t> -</a:t>
            </a:r>
          </a:p>
          <a:p>
            <a:pPr>
              <a:buNone/>
            </a:pPr>
            <a:r>
              <a:rPr lang="en-US" b="0" dirty="0" smtClean="0"/>
              <a:t>&gt;&gt; Completed (See </a:t>
            </a:r>
            <a:r>
              <a:rPr lang="en-US" dirty="0" smtClean="0">
                <a:hlinkClick r:id="rId3"/>
              </a:rPr>
              <a:t>brochure</a:t>
            </a:r>
            <a:r>
              <a:rPr lang="en-US" dirty="0" smtClean="0"/>
              <a:t>)</a:t>
            </a:r>
            <a:endParaRPr lang="en-US" b="0" dirty="0" smtClean="0"/>
          </a:p>
          <a:p>
            <a:r>
              <a:rPr lang="en-US" dirty="0" smtClean="0"/>
              <a:t>GCC need to identify a user for advice on preferred format for delta correction.</a:t>
            </a:r>
          </a:p>
          <a:p>
            <a:pPr>
              <a:buNone/>
            </a:pPr>
            <a:r>
              <a:rPr lang="en-US" b="0" dirty="0" smtClean="0"/>
              <a:t>&gt;&gt; This </a:t>
            </a:r>
            <a:r>
              <a:rPr lang="en-US" b="0" dirty="0" smtClean="0"/>
              <a:t>has been superseded by the new concept of generating Prime GSICS Corrections, in which the delta corrections are already applied.  </a:t>
            </a:r>
            <a:r>
              <a:rPr lang="en-US" b="0" dirty="0" smtClean="0"/>
              <a:t>Masaya </a:t>
            </a:r>
            <a:r>
              <a:rPr lang="en-US" b="0" dirty="0" smtClean="0"/>
              <a:t>has proposed a format for these GSICS products, and is now finalizing the directory structure on the servers. </a:t>
            </a:r>
            <a:r>
              <a:rPr lang="en-US" b="0" dirty="0" smtClean="0"/>
              <a:t>Action is closed.</a:t>
            </a:r>
            <a:endParaRPr lang="en-US" u="sng" dirty="0" smtClean="0"/>
          </a:p>
          <a:p>
            <a:r>
              <a:rPr lang="en-US" dirty="0" smtClean="0"/>
              <a:t>GCC to upload the </a:t>
            </a:r>
            <a:r>
              <a:rPr lang="en-US" dirty="0" err="1" smtClean="0"/>
              <a:t>netCDF</a:t>
            </a:r>
            <a:r>
              <a:rPr lang="en-US" dirty="0" smtClean="0"/>
              <a:t> checker to the </a:t>
            </a:r>
            <a:r>
              <a:rPr lang="en-US" dirty="0" err="1" smtClean="0"/>
              <a:t>GitHub</a:t>
            </a:r>
            <a:r>
              <a:rPr lang="en-US" dirty="0" smtClean="0">
                <a:hlinkClick r:id="rId4" tooltip="Create this topic"/>
              </a:rPr>
              <a:t>?</a:t>
            </a:r>
            <a:r>
              <a:rPr lang="en-US" dirty="0" smtClean="0"/>
              <a:t> account.</a:t>
            </a:r>
            <a:r>
              <a:rPr lang="en-US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207" y="2983528"/>
            <a:ext cx="2095501" cy="7678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upload.wikimedia.org/wikipedia/commons/9/92/Aqua_NASA_satelli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816" y="2530536"/>
            <a:ext cx="714375" cy="7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321537" y="3739073"/>
            <a:ext cx="2921940" cy="2794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GSICS Family of Monitored  Instruments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40"/>
          <p:cNvGrpSpPr>
            <a:grpSpLocks/>
          </p:cNvGrpSpPr>
          <p:nvPr/>
        </p:nvGrpSpPr>
        <p:grpSpPr bwMode="auto">
          <a:xfrm>
            <a:off x="5965658" y="4121591"/>
            <a:ext cx="3857793" cy="930275"/>
            <a:chOff x="0" y="0"/>
            <a:chExt cx="35140" cy="9302"/>
          </a:xfrm>
        </p:grpSpPr>
        <p:pic>
          <p:nvPicPr>
            <p:cNvPr id="232" name="Picture 232" descr="http://www.space-airbusds.com/media/image/msg-v2.JPG"/>
            <p:cNvPicPr>
              <a:picLocks noChangeAspect="1"/>
            </p:cNvPicPr>
            <p:nvPr/>
          </p:nvPicPr>
          <p:blipFill>
            <a:blip r:embed="rId4" cstate="print"/>
            <a:srcRect r="35208"/>
            <a:stretch>
              <a:fillRect/>
            </a:stretch>
          </p:blipFill>
          <p:spPr bwMode="auto">
            <a:xfrm>
              <a:off x="625" y="0"/>
              <a:ext cx="6953" cy="6762"/>
            </a:xfrm>
            <a:prstGeom prst="rect">
              <a:avLst/>
            </a:prstGeom>
            <a:noFill/>
          </p:spPr>
        </p:pic>
        <p:pic>
          <p:nvPicPr>
            <p:cNvPr id="235" name="Picture 235" descr="http://upload.wikimedia.org/wikipedia/commons/d/dd/MTSAT-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" y="0"/>
              <a:ext cx="8183" cy="6762"/>
            </a:xfrm>
            <a:prstGeom prst="rect">
              <a:avLst/>
            </a:prstGeom>
            <a:noFill/>
          </p:spPr>
        </p:pic>
        <p:pic>
          <p:nvPicPr>
            <p:cNvPr id="238" name="Picture 238" descr="http://space.skyrocket.de/img_sat/goes-nopq__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49" y="0"/>
              <a:ext cx="8554" cy="6762"/>
            </a:xfrm>
            <a:prstGeom prst="rect">
              <a:avLst/>
            </a:prstGeom>
            <a:noFill/>
          </p:spPr>
        </p:pic>
        <p:pic>
          <p:nvPicPr>
            <p:cNvPr id="241" name="Picture 241" descr="Logo AVHRR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37" y="0"/>
              <a:ext cx="8572" cy="6762"/>
            </a:xfrm>
            <a:prstGeom prst="rect">
              <a:avLst/>
            </a:prstGeom>
            <a:noFill/>
          </p:spPr>
        </p:pic>
        <p:sp>
          <p:nvSpPr>
            <p:cNvPr id="30" name="Text Box 427"/>
            <p:cNvSpPr txBox="1">
              <a:spLocks noChangeArrowheads="1"/>
            </p:cNvSpPr>
            <p:nvPr/>
          </p:nvSpPr>
          <p:spPr bwMode="auto">
            <a:xfrm>
              <a:off x="0" y="6572"/>
              <a:ext cx="35140" cy="2730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100" b="0" u="sng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SEVIRI</a:t>
              </a:r>
              <a:r>
                <a:rPr kumimoji="0" lang="en-US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MTSAT                GOES                 AVHRR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3" name="Text Box 422"/>
          <p:cNvSpPr txBox="1">
            <a:spLocks noChangeArrowheads="1"/>
          </p:cNvSpPr>
          <p:nvPr/>
        </p:nvSpPr>
        <p:spPr bwMode="auto">
          <a:xfrm>
            <a:off x="6452844" y="2162002"/>
            <a:ext cx="2244583" cy="309562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GSICS 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Reference   Instruments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26"/>
          <p:cNvSpPr txBox="1">
            <a:spLocks noChangeArrowheads="1"/>
          </p:cNvSpPr>
          <p:nvPr/>
        </p:nvSpPr>
        <p:spPr bwMode="auto">
          <a:xfrm>
            <a:off x="6546460" y="3233214"/>
            <a:ext cx="1971675" cy="33337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AIRS             MODIS        IASI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0031" y="1223786"/>
            <a:ext cx="4015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Near Real Time Correction Product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Re-Analysis Correction Product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033" y="6267182"/>
            <a:ext cx="407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Products span VIS  and IR bands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1145" y="5192981"/>
            <a:ext cx="335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GSICS also  identifies best  practices  and principals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hlinkClick r:id="rId8"/>
          </p:cNvPr>
          <p:cNvSpPr txBox="1"/>
          <p:nvPr/>
        </p:nvSpPr>
        <p:spPr>
          <a:xfrm>
            <a:off x="3991235" y="6267183"/>
            <a:ext cx="191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8"/>
              </a:rPr>
              <a:t>Product Catalog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" y="4882209"/>
            <a:ext cx="4021055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FF9900"/>
                </a:solidFill>
              </a:rPr>
              <a:t>GSICS Product application </a:t>
            </a:r>
          </a:p>
          <a:p>
            <a:pPr lvl="1"/>
            <a:r>
              <a:rPr lang="en-US" sz="1600" dirty="0" smtClean="0"/>
              <a:t>Bias correction</a:t>
            </a:r>
          </a:p>
          <a:p>
            <a:pPr lvl="1"/>
            <a:r>
              <a:rPr lang="en-US" sz="1600" dirty="0" smtClean="0"/>
              <a:t>SRF retrieval </a:t>
            </a:r>
          </a:p>
          <a:p>
            <a:pPr lvl="1"/>
            <a:r>
              <a:rPr lang="en-US" sz="1600" dirty="0" smtClean="0"/>
              <a:t>Better SST Retrieval ,Cloud Height, Aerosol retrieval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973" y="6205626"/>
            <a:ext cx="82804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Critical  need to evaluate  and assign maturity to the product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4" name="tabl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87" y="949611"/>
            <a:ext cx="5162231" cy="3932576"/>
          </a:xfrm>
          <a:prstGeom prst="rect">
            <a:avLst/>
          </a:prstGeom>
        </p:spPr>
      </p:pic>
      <p:pic>
        <p:nvPicPr>
          <p:cNvPr id="23" name="Content Placeholder 3" descr="http://nrc.noaa.gov/sites/nrc/Images/5YRD/SatelliteComposite450px.jpg"/>
          <p:cNvPicPr>
            <a:picLocks noGr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65255"/>
            <a:ext cx="5943600" cy="421693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3193" y="152400"/>
            <a:ext cx="4341957" cy="6444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GSICS Products (1)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Artist's rendition of the Aqua satellite.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114" y="2518992"/>
            <a:ext cx="66675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ASI, embarqué sur le satellite MetOp. Crédits Esa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64020" y="2541204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31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59607"/>
            <a:ext cx="3978234" cy="568511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01" y="1445325"/>
            <a:ext cx="5706295" cy="3719941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GCC Activities</a:t>
            </a:r>
          </a:p>
          <a:p>
            <a:pPr lvl="1"/>
            <a:r>
              <a:rPr lang="en-US" i="1" dirty="0" smtClean="0"/>
              <a:t>Registrations in GUMS</a:t>
            </a:r>
          </a:p>
          <a:p>
            <a:pPr lvl="1"/>
            <a:r>
              <a:rPr lang="en-US" i="1" dirty="0" smtClean="0"/>
              <a:t>GSICS Quarterly Newsletter</a:t>
            </a:r>
          </a:p>
          <a:p>
            <a:pPr lvl="1"/>
            <a:r>
              <a:rPr lang="en-US" i="1" dirty="0" smtClean="0"/>
              <a:t>Meeting Support</a:t>
            </a:r>
          </a:p>
          <a:p>
            <a:pPr lvl="1"/>
            <a:r>
              <a:rPr lang="en-US" i="1" dirty="0" smtClean="0"/>
              <a:t>GPPA and Product Acceptance.</a:t>
            </a:r>
          </a:p>
          <a:p>
            <a:pPr lvl="1"/>
            <a:r>
              <a:rPr lang="en-US" i="1" dirty="0" smtClean="0"/>
              <a:t>Awards and Outreach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GSICS Product Status</a:t>
            </a:r>
          </a:p>
          <a:p>
            <a:pPr lvl="1"/>
            <a:r>
              <a:rPr lang="en-US" i="1" dirty="0" smtClean="0">
                <a:solidFill>
                  <a:srgbClr val="3333FF"/>
                </a:solidFill>
              </a:rPr>
              <a:t>Resource requirement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Data Use Policy 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Near Term goals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i="1" dirty="0" smtClean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525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GSICS </a:t>
            </a:r>
            <a:r>
              <a:rPr lang="en-US" sz="4000" dirty="0" smtClean="0"/>
              <a:t>Products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3333" t="10370" r="10444" b="27408"/>
          <a:stretch>
            <a:fillRect/>
          </a:stretch>
        </p:blipFill>
        <p:spPr bwMode="auto">
          <a:xfrm>
            <a:off x="82550" y="457200"/>
            <a:ext cx="9740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3334" t="20000" r="10444" b="17778"/>
          <a:stretch>
            <a:fillRect/>
          </a:stretch>
        </p:blipFill>
        <p:spPr bwMode="auto">
          <a:xfrm>
            <a:off x="82550" y="457200"/>
            <a:ext cx="9740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GSICS </a:t>
            </a:r>
            <a:r>
              <a:rPr lang="en-US" sz="4000" dirty="0" smtClean="0"/>
              <a:t>Products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GSCIS </a:t>
            </a:r>
            <a:r>
              <a:rPr lang="en-US" sz="3600" dirty="0" smtClean="0"/>
              <a:t>Meetings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85875"/>
            <a:ext cx="89154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2015-03-16/20	GRWG/GDWG	Annual GRWG+GDWG Meeting at IMD, New Delhi, India</a:t>
            </a:r>
          </a:p>
          <a:p>
            <a:r>
              <a:rPr lang="en-US" dirty="0" smtClean="0"/>
              <a:t>2015-02-03	GRWG+GDWG	Preparing for 2015 Meeting + DCC Seasonality</a:t>
            </a:r>
          </a:p>
          <a:p>
            <a:r>
              <a:rPr lang="en-US" dirty="0" smtClean="0"/>
              <a:t>2015-01-20	GDWG		Automation of GPPA &amp; timeliness</a:t>
            </a:r>
          </a:p>
          <a:p>
            <a:r>
              <a:rPr lang="en-US" dirty="0" smtClean="0"/>
              <a:t>2015-01-13	GRWG </a:t>
            </a:r>
            <a:r>
              <a:rPr lang="en-US" dirty="0" err="1" smtClean="0"/>
              <a:t>MWSubGroup</a:t>
            </a:r>
            <a:r>
              <a:rPr lang="en-US" dirty="0" smtClean="0"/>
              <a:t>	Product Development Updates</a:t>
            </a:r>
          </a:p>
          <a:p>
            <a:r>
              <a:rPr lang="en-US" dirty="0" smtClean="0"/>
              <a:t>2014-12-16	GRWG </a:t>
            </a:r>
            <a:r>
              <a:rPr lang="en-US" dirty="0" err="1" smtClean="0"/>
              <a:t>UVSubGroup</a:t>
            </a:r>
            <a:r>
              <a:rPr lang="en-US" dirty="0" smtClean="0"/>
              <a:t>	</a:t>
            </a:r>
            <a:r>
              <a:rPr lang="en-US" dirty="0" err="1" smtClean="0"/>
              <a:t>Hyperspectral</a:t>
            </a:r>
            <a:r>
              <a:rPr lang="en-US" dirty="0" smtClean="0"/>
              <a:t> Vis inter-calibration</a:t>
            </a:r>
          </a:p>
          <a:p>
            <a:r>
              <a:rPr lang="en-US" dirty="0" smtClean="0"/>
              <a:t>2014-12-01/04	GRWG/GDWG	Lunar Calibration Workshop at EUMETSAT</a:t>
            </a:r>
          </a:p>
          <a:p>
            <a:r>
              <a:rPr lang="en-US" dirty="0" smtClean="0"/>
              <a:t>2014-11-13	GRWG VIS/NIR	Lunar Calibration Workshop last-minute Preparation</a:t>
            </a:r>
          </a:p>
          <a:p>
            <a:r>
              <a:rPr lang="en-US" dirty="0" smtClean="0"/>
              <a:t>2014-11-21	Users Workshop	Special GSICS Session at AOMSUC-5</a:t>
            </a:r>
          </a:p>
          <a:p>
            <a:r>
              <a:rPr lang="en-US" dirty="0" smtClean="0"/>
              <a:t>2014-10-22	GRWG VIS/NIR 	Review VIS/NIR priorities &amp; Combining Methods</a:t>
            </a:r>
          </a:p>
          <a:p>
            <a:r>
              <a:rPr lang="en-US" dirty="0" smtClean="0"/>
              <a:t>2014-09-16	GRWG VIS/NIR	Lunar Calibration Workshop Preparation</a:t>
            </a:r>
          </a:p>
          <a:p>
            <a:r>
              <a:rPr lang="en-US" dirty="0" smtClean="0"/>
              <a:t>2014-08-26	GRWG </a:t>
            </a:r>
            <a:r>
              <a:rPr lang="en-US" dirty="0" err="1" smtClean="0"/>
              <a:t>MWSubGroup</a:t>
            </a:r>
            <a:r>
              <a:rPr lang="en-US" dirty="0" smtClean="0"/>
              <a:t>	Inter-calibration of Microwave Imagers</a:t>
            </a:r>
          </a:p>
          <a:p>
            <a:r>
              <a:rPr lang="en-US" dirty="0" smtClean="0"/>
              <a:t>2014-07-23	GRWG+GDWG 	Inter-Calibration Products to Primary GSICS References</a:t>
            </a:r>
          </a:p>
          <a:p>
            <a:r>
              <a:rPr lang="en-US" dirty="0" smtClean="0"/>
              <a:t>2014-06-24	GRWG VIS/NIR	Lunar Calibration Workshop Preparation</a:t>
            </a:r>
          </a:p>
          <a:p>
            <a:r>
              <a:rPr lang="en-US" dirty="0" smtClean="0"/>
              <a:t>2014-06-05	GRWG VIS/NIR	DCC: File formats + Plotting</a:t>
            </a:r>
          </a:p>
          <a:p>
            <a:r>
              <a:rPr lang="en-US" dirty="0" smtClean="0"/>
              <a:t>2014-05-27	GRWG		Delta Corrections </a:t>
            </a:r>
          </a:p>
          <a:p>
            <a:r>
              <a:rPr lang="en-US" dirty="0" smtClean="0"/>
              <a:t>2014-03-24/28	GRWG/GDWG	Annual GRWG+GDWG</a:t>
            </a:r>
          </a:p>
          <a:p>
            <a:r>
              <a:rPr lang="en-US" dirty="0" smtClean="0"/>
              <a:t>2014-02-06	GRWG - </a:t>
            </a:r>
            <a:r>
              <a:rPr lang="en-US" dirty="0" err="1" smtClean="0"/>
              <a:t>UVSubGroup</a:t>
            </a:r>
            <a:r>
              <a:rPr lang="en-US" dirty="0" smtClean="0"/>
              <a:t>	Four Initial Projects</a:t>
            </a:r>
          </a:p>
          <a:p>
            <a:r>
              <a:rPr lang="en-US" dirty="0" smtClean="0"/>
              <a:t>2014-01-08	GRWG		DCC Algorithm Application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https://gsics.nesdis.noaa.gov/wiki/Development/MeetingsAndConferences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GCC </a:t>
            </a:r>
            <a:r>
              <a:rPr lang="en-US" sz="3600" dirty="0" smtClean="0"/>
              <a:t>Roles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http://www.star.nesdis.noaa.gov/smcd/GCC/index.php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81" y="1092048"/>
            <a:ext cx="8781819" cy="561355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Support the establishment of GSICS product and services definitions and product evaluation processes, including product theoretical basis, quality assurance, data protocols, and associated documentation;</a:t>
            </a:r>
          </a:p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Make recommendations to, and facilitate communication between, GRWG and GDWG during their efforts to develop, implement, organize, and direct GSICS research and data management projects;</a:t>
            </a:r>
          </a:p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Support GSICS end-to-end demonstration activities;</a:t>
            </a:r>
          </a:p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Track and make updates to GSICS Operations Plan;</a:t>
            </a:r>
          </a:p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Design and maintain GCC web sites;</a:t>
            </a:r>
          </a:p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Publish the </a:t>
            </a:r>
            <a:r>
              <a:rPr lang="en-US" sz="2400" i="1" dirty="0" smtClean="0">
                <a:latin typeface="Times New Roman" pitchFamily="18" charset="0"/>
              </a:rPr>
              <a:t>GSICS Quarterly</a:t>
            </a:r>
            <a:r>
              <a:rPr lang="en-US" sz="2400" b="0" dirty="0" smtClean="0">
                <a:latin typeface="Times New Roman" pitchFamily="18" charset="0"/>
              </a:rPr>
              <a:t> newsletter, and support development of other GSICS publications;</a:t>
            </a:r>
          </a:p>
          <a:p>
            <a:pPr marL="0">
              <a:spcBef>
                <a:spcPts val="0"/>
              </a:spcBef>
            </a:pPr>
            <a:r>
              <a:rPr lang="en-US" sz="2400" b="0" dirty="0" smtClean="0">
                <a:latin typeface="Times New Roman" pitchFamily="18" charset="0"/>
              </a:rPr>
              <a:t>Support Executive Panel in finding GSICS data and information users and reviewers, and recruiting new GSICS Member.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Introduction-GCC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0" y="1546751"/>
            <a:ext cx="8389939" cy="257398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GSICS Coordination Center (GCC) hosted by NOAA/STAR</a:t>
            </a:r>
          </a:p>
          <a:p>
            <a:pPr>
              <a:buNone/>
            </a:pPr>
            <a:r>
              <a:rPr lang="en-US" dirty="0" smtClean="0"/>
              <a:t>GCC staff:</a:t>
            </a:r>
          </a:p>
          <a:p>
            <a:pPr lvl="1"/>
            <a:r>
              <a:rPr lang="en-US" dirty="0" smtClean="0"/>
              <a:t> Lawrence E Flynn: Director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Manik</a:t>
            </a:r>
            <a:r>
              <a:rPr lang="en-US" dirty="0" smtClean="0"/>
              <a:t> Bali: Deputy Director, GSICS Newsletter Editor</a:t>
            </a:r>
          </a:p>
          <a:p>
            <a:pPr lvl="1"/>
            <a:r>
              <a:rPr lang="en-US" dirty="0" smtClean="0"/>
              <a:t>Extensive help from Fred Wu and </a:t>
            </a:r>
            <a:r>
              <a:rPr lang="en-US" dirty="0" err="1" smtClean="0"/>
              <a:t>FangFang</a:t>
            </a:r>
            <a:r>
              <a:rPr lang="en-US" dirty="0" smtClean="0"/>
              <a:t> Yu, Cheng-</a:t>
            </a:r>
            <a:r>
              <a:rPr lang="en-US" dirty="0" err="1" smtClean="0"/>
              <a:t>Zhi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, Ralph Ferraro, Tim </a:t>
            </a:r>
            <a:r>
              <a:rPr lang="en-US" dirty="0" err="1" smtClean="0"/>
              <a:t>Hewison</a:t>
            </a:r>
            <a:r>
              <a:rPr lang="en-US" dirty="0" smtClean="0"/>
              <a:t>, </a:t>
            </a:r>
            <a:r>
              <a:rPr lang="en-US" dirty="0" err="1" smtClean="0"/>
              <a:t>Peng</a:t>
            </a:r>
            <a:r>
              <a:rPr lang="en-US" dirty="0" smtClean="0"/>
              <a:t> Zhang, Jerome </a:t>
            </a:r>
            <a:r>
              <a:rPr lang="en-US" dirty="0" err="1" smtClean="0"/>
              <a:t>Lafeuille</a:t>
            </a:r>
            <a:r>
              <a:rPr lang="en-US" dirty="0" smtClean="0"/>
              <a:t>  and our friends across member agencies.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8771" y="4235425"/>
            <a:ext cx="88901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Support the establishment of GSICS product and services definitions and product evaluation processes, including product theoretical basis, quality assurance, data protocols, and associated documentation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Support Executive Panel in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identifying GSICS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and information users, and recruiting new GSICS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Members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Publish the 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GSICS Quarterly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newsletter, and supports development of other GSICS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documents and publications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isplayin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072" y="0"/>
            <a:ext cx="7231676" cy="146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0003" y="4195621"/>
            <a:ext cx="360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Some of the key GCC responsibilities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1876" y="0"/>
            <a:ext cx="117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GCC has a New logo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Activities - Registrations in GUMS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0690" y="5332023"/>
            <a:ext cx="549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15 New additions since last annual meeting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811658" y="1345915"/>
          <a:ext cx="8332341" cy="436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1452"/>
          <a:stretch>
            <a:fillRect/>
          </a:stretch>
        </p:blipFill>
        <p:spPr bwMode="auto">
          <a:xfrm>
            <a:off x="1496293" y="3789522"/>
            <a:ext cx="2261085" cy="306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5122"/>
            <a:ext cx="2487118" cy="328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389" y="3444951"/>
            <a:ext cx="2106706" cy="309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1901" y="1713801"/>
            <a:ext cx="3069598" cy="39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94" y="2568287"/>
            <a:ext cx="3099724" cy="406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06981" y="6027007"/>
            <a:ext cx="3987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200" i="1" dirty="0" smtClean="0">
                <a:solidFill>
                  <a:srgbClr val="FF0000"/>
                </a:solidFill>
              </a:rPr>
              <a:t>Journal of Physics and Chemistry of Earth invited Authors of  GSICS Microwave issue to submit articles based on  their submission to GSICS Newsletter </a:t>
            </a:r>
            <a:r>
              <a:rPr lang="en-US" sz="1200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288" y="1425707"/>
            <a:ext cx="4092982" cy="46788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u="sng" dirty="0" smtClean="0"/>
              <a:t>GSICS Quarterly Newsletter Features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Since Fall 2013, brand new format .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Since Winter 2014, the Newsletter has a </a:t>
            </a:r>
            <a:r>
              <a:rPr lang="en-US" sz="2900" dirty="0" err="1" smtClean="0"/>
              <a:t>doi</a:t>
            </a:r>
            <a:r>
              <a:rPr lang="en-US" sz="29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Accepts articles on topics related to calibration (Pre and Post launch).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New Landing page on the GCC website.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Rate and Comment section: readers and authors can interact.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Articles are reviewed by subject experts 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Help available to non native English speaking contributors.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Since Fall 2014, new navigation features added to the Cover Letter.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GCC Activities – GSICS Quarterly Newsletter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34" y="2008667"/>
            <a:ext cx="8898923" cy="3436636"/>
          </a:xfrm>
        </p:spPr>
        <p:txBody>
          <a:bodyPr/>
          <a:lstStyle/>
          <a:p>
            <a:r>
              <a:rPr lang="en-US" dirty="0" smtClean="0"/>
              <a:t>EP Meeting at CGMS in Guangzhou, May 2014</a:t>
            </a:r>
          </a:p>
          <a:p>
            <a:r>
              <a:rPr lang="en-US" dirty="0" smtClean="0"/>
              <a:t>CEOS WGCV-38 Meeting at NOAA in College Park, September 2014</a:t>
            </a:r>
          </a:p>
          <a:p>
            <a:r>
              <a:rPr lang="en-US" dirty="0" smtClean="0"/>
              <a:t>GSICS Users’ Session in AOMSUC in Shanghai November 2014.</a:t>
            </a:r>
          </a:p>
          <a:p>
            <a:r>
              <a:rPr lang="en-US" dirty="0" smtClean="0">
                <a:solidFill>
                  <a:srgbClr val="0E111C"/>
                </a:solidFill>
              </a:rPr>
              <a:t>Distributed web meetings hosted by EUMETSAT</a:t>
            </a:r>
          </a:p>
          <a:p>
            <a:pPr lvl="1"/>
            <a:r>
              <a:rPr lang="en-US" dirty="0" smtClean="0">
                <a:solidFill>
                  <a:srgbClr val="0E111C"/>
                </a:solidFill>
              </a:rPr>
              <a:t>GRWG and subgroups and GDWG meeting</a:t>
            </a:r>
          </a:p>
          <a:p>
            <a:pPr lvl="1"/>
            <a:r>
              <a:rPr lang="en-US" dirty="0" smtClean="0">
                <a:solidFill>
                  <a:srgbClr val="0E111C"/>
                </a:solidFill>
              </a:rPr>
              <a:t>EP, UW and Annual meeting planning sessions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7700" y="427040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GCC Activities – </a:t>
            </a:r>
            <a:r>
              <a:rPr lang="en-US" sz="2800" dirty="0" smtClean="0">
                <a:solidFill>
                  <a:schemeClr val="tx1"/>
                </a:solidFill>
              </a:rPr>
              <a:t>Meeting Support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53" y="1335006"/>
            <a:ext cx="8915400" cy="52096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GCC  develops processes for accepting new products in a fast and efficient manner.</a:t>
            </a:r>
          </a:p>
          <a:p>
            <a:pPr lvl="2"/>
            <a:r>
              <a:rPr lang="en-US" b="1" dirty="0" smtClean="0"/>
              <a:t>The GPERF was sent out to KMA and ISRO in anticipation of news submissions. We are maintaining close contacts.</a:t>
            </a:r>
          </a:p>
          <a:p>
            <a:pPr lvl="2"/>
            <a:r>
              <a:rPr lang="en-US" b="1" dirty="0" smtClean="0"/>
              <a:t>Updates to the GPAT member list.</a:t>
            </a:r>
          </a:p>
          <a:p>
            <a:pPr lvl="2"/>
            <a:r>
              <a:rPr lang="en-US" b="1" dirty="0" smtClean="0"/>
              <a:t>Modification of the GPPA is under discussion.</a:t>
            </a:r>
          </a:p>
          <a:p>
            <a:pPr lvl="2"/>
            <a:r>
              <a:rPr lang="en-US" b="1" dirty="0" smtClean="0"/>
              <a:t>Worked with EUMETSAT to produce a GPPA </a:t>
            </a:r>
          </a:p>
          <a:p>
            <a:pPr lvl="2"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hlinkClick r:id="rId2"/>
              </a:rPr>
              <a:t>brochure</a:t>
            </a:r>
            <a:r>
              <a:rPr lang="en-US" b="1" dirty="0" smtClean="0"/>
              <a:t> for QA4EO. </a:t>
            </a:r>
          </a:p>
          <a:p>
            <a:pPr lvl="2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Set up a robust review panel consisting of GPAT </a:t>
            </a:r>
          </a:p>
          <a:p>
            <a:pPr lvl="2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and non-GPAT members to review current and </a:t>
            </a:r>
          </a:p>
          <a:p>
            <a:pPr lvl="2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upcoming products.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59574" y="338726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GCC Activities – </a:t>
            </a:r>
            <a:r>
              <a:rPr lang="en-US" sz="2800" dirty="0" smtClean="0">
                <a:solidFill>
                  <a:schemeClr val="tx1"/>
                </a:solidFill>
              </a:rPr>
              <a:t>Product Acceptance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>
            <a:hlinkClick r:id="rId2" tooltip="brochur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210" y="3579352"/>
            <a:ext cx="2305792" cy="327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752778"/>
          </a:xfrm>
        </p:spPr>
        <p:txBody>
          <a:bodyPr/>
          <a:lstStyle/>
          <a:p>
            <a:r>
              <a:rPr lang="en-US" dirty="0" smtClean="0"/>
              <a:t>Outreach and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51" y="1170212"/>
            <a:ext cx="8915400" cy="4506277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Outreach</a:t>
            </a:r>
          </a:p>
          <a:p>
            <a:r>
              <a:rPr lang="en-US" dirty="0" smtClean="0"/>
              <a:t>Encouraged members to contribute and  take up responsibility </a:t>
            </a:r>
          </a:p>
          <a:p>
            <a:r>
              <a:rPr lang="en-US" dirty="0" smtClean="0"/>
              <a:t>Designed a GSICS brochure that gives description of GSICS product and method used to create the product (downloadable 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)</a:t>
            </a:r>
          </a:p>
          <a:p>
            <a:r>
              <a:rPr lang="en-US" dirty="0" smtClean="0"/>
              <a:t>Work with CEOS QA4EO on GPPA.</a:t>
            </a:r>
          </a:p>
          <a:p>
            <a:r>
              <a:rPr lang="en-US" dirty="0" smtClean="0"/>
              <a:t>Outreach with UMD and NIST (NIST Handbook on Traceability reviewed at GCC).</a:t>
            </a:r>
          </a:p>
          <a:p>
            <a:r>
              <a:rPr lang="en-US" dirty="0" smtClean="0"/>
              <a:t>Reached out to scientists in India and US for GSICS product evaluation.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6207" y="5114342"/>
            <a:ext cx="8915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Awards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Forms for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nominations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for Appreciation Certificates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obtained from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GCC or EP members.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719" y="4573637"/>
            <a:ext cx="3433283" cy="22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514"/>
            <a:ext cx="8915400" cy="475375"/>
          </a:xfrm>
        </p:spPr>
        <p:txBody>
          <a:bodyPr/>
          <a:lstStyle/>
          <a:p>
            <a:r>
              <a:rPr lang="en-US" dirty="0" smtClean="0"/>
              <a:t>GSICS-Product status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678" y="1342358"/>
            <a:ext cx="8564450" cy="338554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Demo product example ^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b="19200"/>
          <a:stretch>
            <a:fillRect/>
          </a:stretch>
        </p:blipFill>
        <p:spPr bwMode="auto">
          <a:xfrm>
            <a:off x="643005" y="2217213"/>
            <a:ext cx="3797551" cy="12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8380" y="1846867"/>
            <a:ext cx="4098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1"/>
                </a:solidFill>
              </a:rPr>
              <a:t>Where are we in the process (EUMETSAT)?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7195" y="1840766"/>
            <a:ext cx="478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1"/>
                </a:solidFill>
              </a:rPr>
              <a:t>What do we need to advance the product to </a:t>
            </a:r>
            <a:r>
              <a:rPr lang="en-US" sz="1400" u="sng" dirty="0" err="1" smtClean="0">
                <a:solidFill>
                  <a:schemeClr val="tx1"/>
                </a:solidFill>
              </a:rPr>
              <a:t>PreOp</a:t>
            </a:r>
            <a:r>
              <a:rPr lang="en-US" sz="1400" u="sng" dirty="0" smtClean="0">
                <a:solidFill>
                  <a:schemeClr val="tx1"/>
                </a:solidFill>
              </a:rPr>
              <a:t>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1245" y="2245350"/>
            <a:ext cx="3876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GRWG /GDWG assessment of the product quality/maturity.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User Feedback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74" y="3756341"/>
            <a:ext cx="8564450" cy="338554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Preoperational product example ^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728" y="4607988"/>
            <a:ext cx="4054698" cy="108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27595" y="4231740"/>
            <a:ext cx="3594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1"/>
                </a:solidFill>
              </a:rPr>
              <a:t>Where are we in the process (NOAA)?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0958" y="4202698"/>
            <a:ext cx="466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1"/>
                </a:solidFill>
              </a:rPr>
              <a:t>What do we need to advance the product to Op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5008" y="4591049"/>
            <a:ext cx="3876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Diurnal uncertainties </a:t>
            </a:r>
            <a:r>
              <a:rPr lang="en-US" sz="1600" dirty="0" smtClean="0">
                <a:solidFill>
                  <a:srgbClr val="00B050"/>
                </a:solidFill>
              </a:rPr>
              <a:t>*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027" y="5808372"/>
            <a:ext cx="6750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^ Agencies need to commit resources to complete the transition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* Not requested by users.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34683"/>
            <a:ext cx="9410700" cy="707886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Preoperational   8 products [4 EUMETSAT, 4 NOAA]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Demonstration 27 products [4 EUMETSAT, 13 NOAA, 6 JMA, 4 Ended]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48702</TotalTime>
  <Words>1332</Words>
  <Application>Microsoft Office PowerPoint</Application>
  <PresentationFormat>A4 Paper (210x297 mm)</PresentationFormat>
  <Paragraphs>208</Paragraphs>
  <Slides>23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2014-2015 GSICS Coordination Centre (GCC) Report </vt:lpstr>
      <vt:lpstr>Outline</vt:lpstr>
      <vt:lpstr>Introduction-GCC</vt:lpstr>
      <vt:lpstr>GCC Activities - Registrations in GUMS</vt:lpstr>
      <vt:lpstr>Slide 5</vt:lpstr>
      <vt:lpstr>Slide 6</vt:lpstr>
      <vt:lpstr>Slide 7</vt:lpstr>
      <vt:lpstr>Outreach and Awards</vt:lpstr>
      <vt:lpstr>GSICS-Product status</vt:lpstr>
      <vt:lpstr>GSICS Data Use and Sharing Policy</vt:lpstr>
      <vt:lpstr>Near-term 2015-2016 Goals</vt:lpstr>
      <vt:lpstr>Summary </vt:lpstr>
      <vt:lpstr>Action Items for GCC from 2014 Meeting (1)</vt:lpstr>
      <vt:lpstr>Action Items for GCC from 2014 Meeting (2)</vt:lpstr>
      <vt:lpstr>Action Items for GCC from 2014 Meeting (3)</vt:lpstr>
      <vt:lpstr>Action Items for GCC from 2014 Meeting (4)</vt:lpstr>
      <vt:lpstr>Slide 17</vt:lpstr>
      <vt:lpstr>Backup Slide</vt:lpstr>
      <vt:lpstr>Slide 19</vt:lpstr>
      <vt:lpstr>GSICS Products</vt:lpstr>
      <vt:lpstr>GSICS Products</vt:lpstr>
      <vt:lpstr>GSCIS Meetings</vt:lpstr>
      <vt:lpstr>GCC Roles http://www.star.nesdis.noaa.gov/smcd/GCC/index.php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lflynn</cp:lastModifiedBy>
  <cp:revision>2029</cp:revision>
  <cp:lastPrinted>2006-03-06T14:11:17Z</cp:lastPrinted>
  <dcterms:created xsi:type="dcterms:W3CDTF">2010-09-10T00:53:07Z</dcterms:created>
  <dcterms:modified xsi:type="dcterms:W3CDTF">2015-03-15T15:50:11Z</dcterms:modified>
</cp:coreProperties>
</file>