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9" r:id="rId1"/>
  </p:sldMasterIdLst>
  <p:notesMasterIdLst>
    <p:notesMasterId r:id="rId28"/>
  </p:notesMasterIdLst>
  <p:sldIdLst>
    <p:sldId id="259" r:id="rId2"/>
    <p:sldId id="281" r:id="rId3"/>
    <p:sldId id="282" r:id="rId4"/>
    <p:sldId id="309" r:id="rId5"/>
    <p:sldId id="297" r:id="rId6"/>
    <p:sldId id="298" r:id="rId7"/>
    <p:sldId id="284" r:id="rId8"/>
    <p:sldId id="299" r:id="rId9"/>
    <p:sldId id="300" r:id="rId10"/>
    <p:sldId id="301" r:id="rId11"/>
    <p:sldId id="302" r:id="rId12"/>
    <p:sldId id="264" r:id="rId13"/>
    <p:sldId id="262" r:id="rId14"/>
    <p:sldId id="296" r:id="rId15"/>
    <p:sldId id="294" r:id="rId16"/>
    <p:sldId id="308" r:id="rId17"/>
    <p:sldId id="310" r:id="rId18"/>
    <p:sldId id="311" r:id="rId19"/>
    <p:sldId id="312" r:id="rId20"/>
    <p:sldId id="304" r:id="rId21"/>
    <p:sldId id="305" r:id="rId22"/>
    <p:sldId id="306" r:id="rId23"/>
    <p:sldId id="307" r:id="rId24"/>
    <p:sldId id="313" r:id="rId25"/>
    <p:sldId id="314" r:id="rId26"/>
    <p:sldId id="315" r:id="rId27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3300"/>
    <a:srgbClr val="FF0000"/>
    <a:srgbClr val="FF3399"/>
    <a:srgbClr val="CC0000"/>
    <a:srgbClr val="FFFF00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2" autoAdjust="0"/>
    <p:restoredTop sz="94565" autoAdjust="0"/>
  </p:normalViewPr>
  <p:slideViewPr>
    <p:cSldViewPr>
      <p:cViewPr>
        <p:scale>
          <a:sx n="75" d="100"/>
          <a:sy n="75" d="100"/>
        </p:scale>
        <p:origin x="1594" y="18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w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4.wmf"/><Relationship Id="rId2" Type="http://schemas.openxmlformats.org/officeDocument/2006/relationships/image" Target="../media/image33.wmf"/><Relationship Id="rId1" Type="http://schemas.openxmlformats.org/officeDocument/2006/relationships/image" Target="../media/image32.wmf"/><Relationship Id="rId5" Type="http://schemas.openxmlformats.org/officeDocument/2006/relationships/image" Target="../media/image36.wmf"/><Relationship Id="rId4" Type="http://schemas.openxmlformats.org/officeDocument/2006/relationships/image" Target="../media/image3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560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noProof="0" smtClean="0"/>
              <a:t>Click to edit Master text styles</a:t>
            </a:r>
          </a:p>
          <a:p>
            <a:pPr lvl="1"/>
            <a:r>
              <a:rPr lang="en-US" altLang="en-US" noProof="0" smtClean="0"/>
              <a:t>Second level</a:t>
            </a:r>
          </a:p>
          <a:p>
            <a:pPr lvl="2"/>
            <a:r>
              <a:rPr lang="en-US" altLang="en-US" noProof="0" smtClean="0"/>
              <a:t>Third level</a:t>
            </a:r>
          </a:p>
          <a:p>
            <a:pPr lvl="3"/>
            <a:r>
              <a:rPr lang="en-US" altLang="en-US" noProof="0" smtClean="0"/>
              <a:t>Fourth level</a:t>
            </a:r>
          </a:p>
          <a:p>
            <a:pPr lvl="4"/>
            <a:r>
              <a:rPr lang="en-US" altLang="en-US" noProof="0" smtClean="0"/>
              <a:t>Fifth level</a:t>
            </a:r>
          </a:p>
        </p:txBody>
      </p:sp>
      <p:sp>
        <p:nvSpPr>
          <p:cNvPr id="2560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2560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A67687B5-C487-4B7F-91CE-E730D4041E3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2408653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809968B1-9923-490F-87B6-AA3AB7C0BC3B}" type="slidenum">
              <a:rPr lang="en-US" altLang="en-US"/>
              <a:pPr>
                <a:spcBef>
                  <a:spcPct val="0"/>
                </a:spcBef>
              </a:pPr>
              <a:t>1</a:t>
            </a:fld>
            <a:endParaRPr lang="en-US" altLang="en-US"/>
          </a:p>
        </p:txBody>
      </p:sp>
      <p:sp>
        <p:nvSpPr>
          <p:cNvPr id="16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8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eaLnBrk="1" hangingPunct="1"/>
            <a:endParaRPr lang="en-US" altLang="en-US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685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67687B5-C487-4B7F-91CE-E730D4041E37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948652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w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352C71-2FC2-4BA5-8427-829C6D8F7293}" type="datetime1">
              <a:rPr lang="en-US" smtClean="0"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30" y="8878"/>
            <a:ext cx="704392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329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03058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4B8356-BDDF-4E40-AF5B-BC054245C233}" type="datetime1">
              <a:rPr lang="en-US" smtClean="0"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6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30" y="8878"/>
            <a:ext cx="704392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329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29726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1AE10D-D932-4DE9-B376-C1B908EE5888}" type="datetime1">
              <a:rPr lang="en-US" smtClean="0"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68311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FA0197-05F7-4613-8BA4-0583B875DACD}" type="datetime1">
              <a:rPr lang="en-US" smtClean="0"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970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D2AAF-7A0A-40D1-A006-74586DCCD2A3}" type="datetime1">
              <a:rPr lang="en-US" smtClean="0"/>
              <a:t>3/17/2015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0203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9F860-3806-4F35-91FB-70CF0C126DF4}" type="datetime1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27189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D20F-08F7-4E61-85C7-E5A41D5851B5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8833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1EACAD-4CE9-4779-8E17-2844884FC3FD}" type="datetime1">
              <a:rPr lang="en-US" smtClean="0"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475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D4335F-2818-4AE6-9764-8F26307CC61F}" type="datetime1">
              <a:rPr lang="en-US" smtClean="0"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853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1.wmf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6492875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53F68D-FA07-4D59-8911-066B7A800C43}" type="datetime1">
              <a:rPr lang="en-US" smtClean="0"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86000" y="6492875"/>
            <a:ext cx="495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GSICS Data and Research Working Group Meeting, New Delhi 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43850" y="6492875"/>
            <a:ext cx="12001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7C1A2E-3CEF-465F-8931-130145BF13F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16"/>
          <p:cNvPicPr>
            <a:picLocks noChangeAspect="1" noChangeArrowheads="1"/>
          </p:cNvPicPr>
          <p:nvPr userDrawn="1"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0730" y="8878"/>
            <a:ext cx="704392" cy="6858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0"/>
            <a:ext cx="1232900" cy="548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78536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</p:sldLayoutIdLst>
  <p:timing>
    <p:tnLst>
      <p:par>
        <p:cTn id="1" dur="indefinite" restart="never" nodeType="tmRoot"/>
      </p:par>
    </p:tnLst>
  </p:timing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wmf"/><Relationship Id="rId2" Type="http://schemas.openxmlformats.org/officeDocument/2006/relationships/image" Target="../media/image21.w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wmf"/><Relationship Id="rId2" Type="http://schemas.openxmlformats.org/officeDocument/2006/relationships/image" Target="../media/image27.w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8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31.wm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wmf"/><Relationship Id="rId3" Type="http://schemas.openxmlformats.org/officeDocument/2006/relationships/oleObject" Target="../embeddings/oleObject13.bin"/><Relationship Id="rId7" Type="http://schemas.openxmlformats.org/officeDocument/2006/relationships/oleObject" Target="../embeddings/oleObject15.bin"/><Relationship Id="rId12" Type="http://schemas.openxmlformats.org/officeDocument/2006/relationships/image" Target="../media/image36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3.wmf"/><Relationship Id="rId11" Type="http://schemas.openxmlformats.org/officeDocument/2006/relationships/oleObject" Target="../embeddings/oleObject17.bin"/><Relationship Id="rId5" Type="http://schemas.openxmlformats.org/officeDocument/2006/relationships/oleObject" Target="../embeddings/oleObject14.bin"/><Relationship Id="rId10" Type="http://schemas.openxmlformats.org/officeDocument/2006/relationships/image" Target="../media/image35.wmf"/><Relationship Id="rId4" Type="http://schemas.openxmlformats.org/officeDocument/2006/relationships/image" Target="../media/image32.wmf"/><Relationship Id="rId9" Type="http://schemas.openxmlformats.org/officeDocument/2006/relationships/oleObject" Target="../embeddings/oleObject16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wm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oleObject" Target="../embeddings/oleObject7.bin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12" Type="http://schemas.openxmlformats.org/officeDocument/2006/relationships/oleObject" Target="../embeddings/oleObject6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4.png"/><Relationship Id="rId11" Type="http://schemas.openxmlformats.org/officeDocument/2006/relationships/oleObject" Target="../embeddings/oleObject5.bin"/><Relationship Id="rId5" Type="http://schemas.openxmlformats.org/officeDocument/2006/relationships/oleObject" Target="../embeddings/oleObject2.bin"/><Relationship Id="rId10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oleObject" Target="../embeddings/oleObject4.bin"/><Relationship Id="rId14" Type="http://schemas.openxmlformats.org/officeDocument/2006/relationships/oleObject" Target="../embeddings/oleObject8.bin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7" Type="http://schemas.openxmlformats.org/officeDocument/2006/relationships/image" Target="../media/image47.emf"/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emf"/><Relationship Id="rId5" Type="http://schemas.openxmlformats.org/officeDocument/2006/relationships/image" Target="../media/image45.emf"/><Relationship Id="rId4" Type="http://schemas.openxmlformats.org/officeDocument/2006/relationships/image" Target="../media/image4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emf"/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emf"/><Relationship Id="rId4" Type="http://schemas.openxmlformats.org/officeDocument/2006/relationships/image" Target="../media/image55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w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1.bin"/><Relationship Id="rId3" Type="http://schemas.openxmlformats.org/officeDocument/2006/relationships/oleObject" Target="../embeddings/oleObject9.bin"/><Relationship Id="rId7" Type="http://schemas.openxmlformats.org/officeDocument/2006/relationships/oleObject" Target="../embeddings/oleObject10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1219200"/>
            <a:ext cx="8153400" cy="1752600"/>
          </a:xfrm>
          <a:extLst>
            <a:ext uri="{909E8E84-426E-40DD-AFC4-6F175D3DCCD1}">
              <a14:hiddenFill xmlns:a14="http://schemas.microsoft.com/office/drawing/2010/main">
                <a:solidFill>
                  <a:schemeClr val="tx2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altLang="en-US" sz="3200" b="1" smtClean="0">
                <a:solidFill>
                  <a:schemeClr val="tx1"/>
                </a:solidFill>
                <a:latin typeface="Times New Roman" panose="02020603050405020304" pitchFamily="18" charset="0"/>
              </a:rPr>
              <a:t>Intersatellite Calibration of infrared sensors onboard Indian Geostationary Satellites using LEO Hyperspectral Observations</a:t>
            </a:r>
          </a:p>
        </p:txBody>
      </p:sp>
      <p:sp>
        <p:nvSpPr>
          <p:cNvPr id="15364" name="Text Box 4"/>
          <p:cNvSpPr txBox="1">
            <a:spLocks noChangeArrowheads="1"/>
          </p:cNvSpPr>
          <p:nvPr/>
        </p:nvSpPr>
        <p:spPr bwMode="auto">
          <a:xfrm>
            <a:off x="2133600" y="3657600"/>
            <a:ext cx="541020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b="1" u="sng" dirty="0">
                <a:solidFill>
                  <a:srgbClr val="FF0000"/>
                </a:solidFill>
                <a:latin typeface="Times New Roman" panose="02020603050405020304" pitchFamily="18" charset="0"/>
              </a:rPr>
              <a:t>Pradeep </a:t>
            </a:r>
            <a:r>
              <a:rPr lang="en-US" altLang="en-US" sz="2400" b="1" u="sng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Thapliyal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Munn Shukla,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Ipshita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Dey</a:t>
            </a:r>
            <a:r>
              <a:rPr lang="en-US" alt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, C M </a:t>
            </a:r>
            <a:r>
              <a:rPr lang="en-US" altLang="en-US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</a:rPr>
              <a:t>Kishtawal</a:t>
            </a:r>
            <a:endParaRPr lang="en-US" altLang="en-US" sz="2400" b="1" dirty="0">
              <a:solidFill>
                <a:srgbClr val="FF0000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Space Applications Centre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Indian Space Research </a:t>
            </a:r>
            <a:r>
              <a:rPr lang="en-US" altLang="en-US" sz="2400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Organisation</a:t>
            </a: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solidFill>
                  <a:srgbClr val="0000FF"/>
                </a:solidFill>
                <a:latin typeface="Times New Roman" panose="02020603050405020304" pitchFamily="18" charset="0"/>
              </a:rPr>
              <a:t>Ahmedabad (INDIA)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2400" dirty="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</a:rPr>
              <a:t>pkthapliyal@sac.isro.gov.in</a:t>
            </a:r>
          </a:p>
        </p:txBody>
      </p:sp>
      <p:sp>
        <p:nvSpPr>
          <p:cNvPr id="15365" name="Text Box 7"/>
          <p:cNvSpPr txBox="1">
            <a:spLocks noChangeArrowheads="1"/>
          </p:cNvSpPr>
          <p:nvPr/>
        </p:nvSpPr>
        <p:spPr bwMode="auto">
          <a:xfrm>
            <a:off x="2819400" y="319088"/>
            <a:ext cx="3424238" cy="519112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</a:rPr>
              <a:t>ISRO GPRC Report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E2E834-C418-4D0F-BC79-1F3FD46AF4F7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5" t="11261" r="8783" b="8784"/>
          <a:stretch>
            <a:fillRect/>
          </a:stretch>
        </p:blipFill>
        <p:spPr bwMode="auto">
          <a:xfrm>
            <a:off x="457200" y="587386"/>
            <a:ext cx="8169275" cy="6042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3" name="TextBox 2"/>
          <p:cNvSpPr txBox="1">
            <a:spLocks noChangeArrowheads="1"/>
          </p:cNvSpPr>
          <p:nvPr/>
        </p:nvSpPr>
        <p:spPr bwMode="auto">
          <a:xfrm>
            <a:off x="5562600" y="5410200"/>
            <a:ext cx="3362325" cy="9239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</a:rPr>
              <a:t>INSAT-3D Sounder Tb vs RT model derived Tb 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</a:rPr>
              <a:t>(Input profiles: Analysis)</a:t>
            </a:r>
          </a:p>
        </p:txBody>
      </p:sp>
      <p:sp>
        <p:nvSpPr>
          <p:cNvPr id="25604" name="TextBox 3"/>
          <p:cNvSpPr txBox="1">
            <a:spLocks noChangeArrowheads="1"/>
          </p:cNvSpPr>
          <p:nvPr/>
        </p:nvSpPr>
        <p:spPr bwMode="auto">
          <a:xfrm>
            <a:off x="2590800" y="0"/>
            <a:ext cx="5091458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Before RT Model Bias Correction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8B598D-8970-40ED-8FB6-24B81BBD4C8B}" type="datetime1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2"/>
          <p:cNvSpPr>
            <a:spLocks noGrp="1"/>
          </p:cNvSpPr>
          <p:nvPr>
            <p:ph type="title"/>
          </p:nvPr>
        </p:nvSpPr>
        <p:spPr>
          <a:xfrm>
            <a:off x="457200" y="1752600"/>
            <a:ext cx="8229600" cy="2286000"/>
          </a:xfrm>
        </p:spPr>
        <p:txBody>
          <a:bodyPr>
            <a:normAutofit/>
          </a:bodyPr>
          <a:lstStyle/>
          <a:p>
            <a:pPr algn="ctr"/>
            <a:r>
              <a:rPr lang="en-US" sz="4000" b="1" dirty="0" smtClean="0"/>
              <a:t>GSICS Inter-calibration activities at </a:t>
            </a:r>
            <a:br>
              <a:rPr lang="en-US" sz="4000" b="1" dirty="0" smtClean="0"/>
            </a:br>
            <a:r>
              <a:rPr lang="en-US" sz="3200" b="1" dirty="0" smtClean="0">
                <a:solidFill>
                  <a:srgbClr val="FF0000"/>
                </a:solidFill>
              </a:rPr>
              <a:t>Space Applications Centre (SAC)</a:t>
            </a:r>
            <a:r>
              <a:rPr lang="en-US" sz="3200" b="1" dirty="0" smtClean="0"/>
              <a:t/>
            </a:r>
            <a:br>
              <a:rPr lang="en-US" sz="3200" b="1" dirty="0" smtClean="0"/>
            </a:br>
            <a:r>
              <a:rPr lang="en-US" sz="3200" b="1" dirty="0" smtClean="0">
                <a:solidFill>
                  <a:srgbClr val="0000FF"/>
                </a:solidFill>
              </a:rPr>
              <a:t>Indian Space Research </a:t>
            </a:r>
            <a:r>
              <a:rPr lang="en-US" sz="3200" b="1" dirty="0" err="1" smtClean="0">
                <a:solidFill>
                  <a:srgbClr val="0000FF"/>
                </a:solidFill>
              </a:rPr>
              <a:t>Organisation</a:t>
            </a:r>
            <a:r>
              <a:rPr lang="en-US" sz="3200" b="1" dirty="0" smtClean="0">
                <a:solidFill>
                  <a:srgbClr val="0000FF"/>
                </a:solidFill>
              </a:rPr>
              <a:t> (ISRO)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B70993-6A13-48E2-B12E-ED83C1AABFF9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2"/>
          <p:cNvSpPr>
            <a:spLocks noChangeArrowheads="1"/>
          </p:cNvSpPr>
          <p:nvPr/>
        </p:nvSpPr>
        <p:spPr bwMode="auto">
          <a:xfrm>
            <a:off x="838200" y="685800"/>
            <a:ext cx="7162800" cy="639762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FF00"/>
                </a:solidFill>
              </a:rPr>
              <a:t>Satellite Sensors and Data Used</a:t>
            </a:r>
          </a:p>
        </p:txBody>
      </p:sp>
      <p:sp>
        <p:nvSpPr>
          <p:cNvPr id="27652" name="Text Box 3"/>
          <p:cNvSpPr txBox="1">
            <a:spLocks noChangeArrowheads="1"/>
          </p:cNvSpPr>
          <p:nvPr/>
        </p:nvSpPr>
        <p:spPr bwMode="auto">
          <a:xfrm>
            <a:off x="228600" y="1828800"/>
            <a:ext cx="8293100" cy="4019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Indian Geostationary Satellites</a:t>
            </a:r>
            <a:r>
              <a:rPr lang="en-US" altLang="en-US" sz="2400"/>
              <a:t> 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>
                <a:solidFill>
                  <a:srgbClr val="008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400">
                <a:solidFill>
                  <a:srgbClr val="0000FF"/>
                </a:solidFill>
                <a:latin typeface="Times New Roman" panose="02020603050405020304" pitchFamily="18" charset="0"/>
              </a:rPr>
              <a:t>www.mosdac.gov.in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endParaRPr lang="en-US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800" b="1">
                <a:solidFill>
                  <a:srgbClr val="FF0000"/>
                </a:solidFill>
              </a:rPr>
              <a:t>Hyperspectral IR Sounders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IASI (Metop-A/B) 8461 IR-Channels 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(Morning/Evening Observations)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Data available through EUMETCAST 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en-US" sz="2000">
                <a:solidFill>
                  <a:srgbClr val="0000FF"/>
                </a:solidFill>
                <a:latin typeface="Times New Roman" panose="02020603050405020304" pitchFamily="18" charset="0"/>
              </a:rPr>
              <a:t>	</a:t>
            </a:r>
            <a:r>
              <a:rPr lang="en-US" altLang="en-US" sz="2000">
                <a:solidFill>
                  <a:srgbClr val="FF3399"/>
                </a:solidFill>
                <a:latin typeface="Times New Roman" panose="02020603050405020304" pitchFamily="18" charset="0"/>
              </a:rPr>
              <a:t>(data loss/reception problem???)</a:t>
            </a:r>
          </a:p>
          <a:p>
            <a:pPr eaLnBrk="1" hangingPunct="1">
              <a:spcAft>
                <a:spcPct val="20000"/>
              </a:spcAft>
              <a:buFontTx/>
              <a:buNone/>
            </a:pPr>
            <a:r>
              <a:rPr lang="en-US" altLang="en-US" sz="2400">
                <a:latin typeface="Times New Roman" panose="02020603050405020304" pitchFamily="18" charset="0"/>
              </a:rPr>
              <a:t>AIRS (Aqua) 2378 IR-Channel   </a:t>
            </a:r>
            <a:r>
              <a:rPr lang="en-US" altLang="en-US" sz="2000">
                <a:solidFill>
                  <a:srgbClr val="008000"/>
                </a:solidFill>
                <a:latin typeface="Times New Roman" panose="02020603050405020304" pitchFamily="18" charset="0"/>
              </a:rPr>
              <a:t>(Noon/mid-night Observations)</a:t>
            </a:r>
          </a:p>
          <a:p>
            <a:pPr eaLnBrk="1" hangingPunct="1">
              <a:spcBef>
                <a:spcPct val="0"/>
              </a:spcBef>
              <a:spcAft>
                <a:spcPct val="20000"/>
              </a:spcAft>
              <a:buFontTx/>
              <a:buNone/>
            </a:pPr>
            <a:r>
              <a:rPr lang="en-US" altLang="ja-JP" sz="2000">
                <a:solidFill>
                  <a:srgbClr val="008000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	</a:t>
            </a:r>
            <a:r>
              <a:rPr lang="en-US" altLang="ja-JP" sz="2000">
                <a:solidFill>
                  <a:srgbClr val="0000FF"/>
                </a:solidFill>
                <a:latin typeface="Times New Roman" panose="02020603050405020304" pitchFamily="18" charset="0"/>
                <a:ea typeface="MS Mincho" panose="02020609040205080304" pitchFamily="49" charset="-128"/>
              </a:rPr>
              <a:t>Data available through http://mirador.gsfc.nasa.gov/</a:t>
            </a:r>
            <a:endParaRPr lang="en-US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5C2AEB-08C6-4552-ADB5-588A05B3F57A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5" name="Rectangle 2"/>
          <p:cNvSpPr>
            <a:spLocks noGrp="1" noChangeArrowheads="1"/>
          </p:cNvSpPr>
          <p:nvPr>
            <p:ph type="title"/>
          </p:nvPr>
        </p:nvSpPr>
        <p:spPr>
          <a:xfrm>
            <a:off x="1512888" y="76200"/>
            <a:ext cx="6335712" cy="609600"/>
          </a:xfrm>
          <a:solidFill>
            <a:srgbClr val="000099"/>
          </a:solidFill>
        </p:spPr>
        <p:txBody>
          <a:bodyPr/>
          <a:lstStyle/>
          <a:p>
            <a:pPr eaLnBrk="1" hangingPunct="1"/>
            <a:r>
              <a:rPr lang="en-US" altLang="en-US" sz="3200" b="1" smtClean="0">
                <a:solidFill>
                  <a:srgbClr val="FFFF00"/>
                </a:solidFill>
              </a:rPr>
              <a:t>Intercalibration reference instruments</a:t>
            </a:r>
          </a:p>
        </p:txBody>
      </p:sp>
      <p:pic>
        <p:nvPicPr>
          <p:cNvPr id="28676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94"/>
          <a:stretch>
            <a:fillRect/>
          </a:stretch>
        </p:blipFill>
        <p:spPr>
          <a:xfrm>
            <a:off x="4038600" y="1066800"/>
            <a:ext cx="5105400" cy="2806700"/>
          </a:xfrm>
          <a:noFill/>
        </p:spPr>
      </p:pic>
      <p:pic>
        <p:nvPicPr>
          <p:cNvPr id="28677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746500"/>
            <a:ext cx="4876800" cy="2501900"/>
          </a:xfrm>
          <a:noFill/>
        </p:spPr>
      </p:pic>
      <p:sp>
        <p:nvSpPr>
          <p:cNvPr id="28678" name="Text Box 5"/>
          <p:cNvSpPr txBox="1">
            <a:spLocks noChangeArrowheads="1"/>
          </p:cNvSpPr>
          <p:nvPr/>
        </p:nvSpPr>
        <p:spPr bwMode="auto">
          <a:xfrm>
            <a:off x="4019550" y="5762625"/>
            <a:ext cx="6159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IASI</a:t>
            </a:r>
          </a:p>
        </p:txBody>
      </p:sp>
      <p:sp>
        <p:nvSpPr>
          <p:cNvPr id="28679" name="Text Box 6"/>
          <p:cNvSpPr txBox="1">
            <a:spLocks noChangeArrowheads="1"/>
          </p:cNvSpPr>
          <p:nvPr/>
        </p:nvSpPr>
        <p:spPr bwMode="auto">
          <a:xfrm>
            <a:off x="8274050" y="3114675"/>
            <a:ext cx="7175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/>
              <a:t>AIRS</a:t>
            </a:r>
          </a:p>
        </p:txBody>
      </p:sp>
      <p:sp>
        <p:nvSpPr>
          <p:cNvPr id="28680" name="Text Box 7"/>
          <p:cNvSpPr txBox="1">
            <a:spLocks noChangeArrowheads="1"/>
          </p:cNvSpPr>
          <p:nvPr/>
        </p:nvSpPr>
        <p:spPr bwMode="auto">
          <a:xfrm rot="-5400000">
            <a:off x="3168650" y="2235200"/>
            <a:ext cx="16478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1430" tIns="45715" rIns="91430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000" b="1"/>
              <a:t>Brightness Temperature</a:t>
            </a:r>
          </a:p>
        </p:txBody>
      </p:sp>
      <p:sp>
        <p:nvSpPr>
          <p:cNvPr id="28681" name="Text Box 8"/>
          <p:cNvSpPr txBox="1">
            <a:spLocks noChangeArrowheads="1"/>
          </p:cNvSpPr>
          <p:nvPr/>
        </p:nvSpPr>
        <p:spPr bwMode="auto">
          <a:xfrm>
            <a:off x="304800" y="1219200"/>
            <a:ext cx="3429000" cy="216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AIRS</a:t>
            </a:r>
            <a:r>
              <a:rPr lang="en-US" altLang="en-US" sz="1400"/>
              <a:t>:  </a:t>
            </a:r>
            <a:r>
              <a:rPr lang="en-US" altLang="en-US" sz="1400" u="sng">
                <a:solidFill>
                  <a:srgbClr val="FF0000"/>
                </a:solidFill>
              </a:rPr>
              <a:t>A</a:t>
            </a:r>
            <a:r>
              <a:rPr lang="en-US" altLang="en-US" sz="1400">
                <a:solidFill>
                  <a:srgbClr val="000099"/>
                </a:solidFill>
              </a:rPr>
              <a:t>tmospheric </a:t>
            </a:r>
            <a:r>
              <a:rPr lang="en-US" altLang="en-US" sz="1400" u="sng">
                <a:solidFill>
                  <a:srgbClr val="FF0000"/>
                </a:solidFill>
              </a:rPr>
              <a:t>I</a:t>
            </a:r>
            <a:r>
              <a:rPr lang="en-US" altLang="en-US" sz="1400">
                <a:solidFill>
                  <a:srgbClr val="000099"/>
                </a:solidFill>
              </a:rPr>
              <a:t>nfra</a:t>
            </a:r>
            <a:r>
              <a:rPr lang="en-US" altLang="en-US" sz="1400" u="sng">
                <a:solidFill>
                  <a:srgbClr val="FF0000"/>
                </a:solidFill>
              </a:rPr>
              <a:t>R</a:t>
            </a:r>
            <a:r>
              <a:rPr lang="en-US" altLang="en-US" sz="1400">
                <a:solidFill>
                  <a:srgbClr val="000099"/>
                </a:solidFill>
              </a:rPr>
              <a:t>ed</a:t>
            </a:r>
            <a:r>
              <a:rPr lang="en-US" altLang="en-US" sz="1400"/>
              <a:t> </a:t>
            </a:r>
            <a:r>
              <a:rPr lang="en-US" altLang="en-US" sz="1400" u="sng">
                <a:solidFill>
                  <a:srgbClr val="000099"/>
                </a:solidFill>
              </a:rPr>
              <a:t>S</a:t>
            </a:r>
            <a:r>
              <a:rPr lang="en-US" altLang="en-US" sz="1400">
                <a:solidFill>
                  <a:srgbClr val="000099"/>
                </a:solidFill>
              </a:rPr>
              <a:t>ounder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/>
              <a:t>              </a:t>
            </a:r>
            <a:r>
              <a:rPr lang="en-US" altLang="en-US" sz="1400">
                <a:solidFill>
                  <a:srgbClr val="000099"/>
                </a:solidFill>
              </a:rPr>
              <a:t>Polar Orbiting Aqua (2002)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Channels:</a:t>
            </a:r>
            <a:r>
              <a:rPr lang="en-US" altLang="en-US" sz="1400"/>
              <a:t>  </a:t>
            </a:r>
            <a:r>
              <a:rPr lang="en-US" altLang="en-US" sz="1400">
                <a:solidFill>
                  <a:srgbClr val="000099"/>
                </a:solidFill>
              </a:rPr>
              <a:t>2378 (650 cm</a:t>
            </a:r>
            <a:r>
              <a:rPr lang="en-US" altLang="en-US" sz="1400" baseline="30000">
                <a:solidFill>
                  <a:srgbClr val="000099"/>
                </a:solidFill>
              </a:rPr>
              <a:t>-1</a:t>
            </a:r>
            <a:r>
              <a:rPr lang="en-US" altLang="en-US" sz="1400">
                <a:solidFill>
                  <a:srgbClr val="000099"/>
                </a:solidFill>
              </a:rPr>
              <a:t> to 2675 cm</a:t>
            </a:r>
            <a:r>
              <a:rPr lang="en-US" altLang="en-US" sz="1400" baseline="30000">
                <a:solidFill>
                  <a:srgbClr val="000099"/>
                </a:solidFill>
              </a:rPr>
              <a:t>-1</a:t>
            </a:r>
            <a:r>
              <a:rPr lang="en-US" altLang="en-US" sz="1400">
                <a:solidFill>
                  <a:srgbClr val="000099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99"/>
                </a:solidFill>
              </a:rPr>
              <a:t>                            (3.74 μm - 15.4 μm) 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Spectral resolution</a:t>
            </a:r>
            <a:r>
              <a:rPr lang="en-US" altLang="en-US" sz="1400"/>
              <a:t>: </a:t>
            </a:r>
            <a:r>
              <a:rPr lang="en-US" altLang="en-US" sz="1400">
                <a:solidFill>
                  <a:srgbClr val="000099"/>
                </a:solidFill>
                <a:sym typeface="Symbol" panose="05050102010706020507" pitchFamily="18" charset="2"/>
              </a:rPr>
              <a:t></a:t>
            </a:r>
            <a:r>
              <a:rPr lang="en-US" altLang="en-US" sz="1400">
                <a:solidFill>
                  <a:srgbClr val="000099"/>
                </a:solidFill>
              </a:rPr>
              <a:t>/</a:t>
            </a:r>
            <a:r>
              <a:rPr lang="en-US" altLang="en-US" sz="1400">
                <a:solidFill>
                  <a:srgbClr val="000099"/>
                </a:solidFill>
                <a:sym typeface="Symbol" panose="05050102010706020507" pitchFamily="18" charset="2"/>
              </a:rPr>
              <a:t></a:t>
            </a:r>
            <a:r>
              <a:rPr lang="en-US" altLang="en-US" sz="1400">
                <a:solidFill>
                  <a:srgbClr val="000099"/>
                </a:solidFill>
              </a:rPr>
              <a:t>1200</a:t>
            </a:r>
            <a:r>
              <a:rPr lang="en-US" altLang="en-US" sz="1800">
                <a:solidFill>
                  <a:srgbClr val="000099"/>
                </a:solidFill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Spatial Resolution</a:t>
            </a:r>
            <a:r>
              <a:rPr lang="en-US" altLang="en-US" sz="1400"/>
              <a:t>: </a:t>
            </a:r>
            <a:r>
              <a:rPr lang="en-US" altLang="en-US" sz="1400">
                <a:solidFill>
                  <a:srgbClr val="000099"/>
                </a:solidFill>
              </a:rPr>
              <a:t>13.5 Km at Nadir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endParaRPr lang="en-US" altLang="en-US" sz="1400">
              <a:solidFill>
                <a:srgbClr val="000099"/>
              </a:solidFill>
            </a:endParaRPr>
          </a:p>
        </p:txBody>
      </p:sp>
      <p:sp>
        <p:nvSpPr>
          <p:cNvPr id="28682" name="Text Box 9"/>
          <p:cNvSpPr txBox="1">
            <a:spLocks noChangeArrowheads="1"/>
          </p:cNvSpPr>
          <p:nvPr/>
        </p:nvSpPr>
        <p:spPr bwMode="auto">
          <a:xfrm>
            <a:off x="5105400" y="4021138"/>
            <a:ext cx="3810000" cy="2455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1430" tIns="45715" rIns="91430" bIns="45715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IASI</a:t>
            </a:r>
            <a:r>
              <a:rPr lang="en-US" altLang="en-US" sz="1400"/>
              <a:t>:  </a:t>
            </a:r>
            <a:r>
              <a:rPr lang="en-US" altLang="en-US" sz="1400" u="sng">
                <a:solidFill>
                  <a:srgbClr val="FF0000"/>
                </a:solidFill>
              </a:rPr>
              <a:t>I</a:t>
            </a:r>
            <a:r>
              <a:rPr lang="en-US" altLang="en-US" sz="1400">
                <a:solidFill>
                  <a:srgbClr val="000099"/>
                </a:solidFill>
              </a:rPr>
              <a:t>nfrared</a:t>
            </a:r>
            <a:r>
              <a:rPr lang="en-US" altLang="en-US" sz="1400"/>
              <a:t> </a:t>
            </a:r>
            <a:r>
              <a:rPr lang="en-US" altLang="en-US" sz="1400" u="sng">
                <a:solidFill>
                  <a:srgbClr val="FF0000"/>
                </a:solidFill>
              </a:rPr>
              <a:t>A</a:t>
            </a:r>
            <a:r>
              <a:rPr lang="en-US" altLang="en-US" sz="1400">
                <a:solidFill>
                  <a:srgbClr val="000099"/>
                </a:solidFill>
              </a:rPr>
              <a:t>tmospheric</a:t>
            </a:r>
            <a:r>
              <a:rPr lang="en-US" altLang="en-US" sz="1400"/>
              <a:t> </a:t>
            </a:r>
            <a:r>
              <a:rPr lang="en-US" altLang="en-US" sz="1400" u="sng">
                <a:solidFill>
                  <a:srgbClr val="FF0000"/>
                </a:solidFill>
              </a:rPr>
              <a:t>S</a:t>
            </a:r>
            <a:r>
              <a:rPr lang="en-US" altLang="en-US" sz="1400">
                <a:solidFill>
                  <a:srgbClr val="000099"/>
                </a:solidFill>
              </a:rPr>
              <a:t>ounding</a:t>
            </a:r>
            <a:r>
              <a:rPr lang="en-US" altLang="en-US" sz="1400"/>
              <a:t>       	</a:t>
            </a:r>
            <a:r>
              <a:rPr lang="en-US" altLang="en-US" sz="1400" u="sng">
                <a:solidFill>
                  <a:srgbClr val="FF0000"/>
                </a:solidFill>
              </a:rPr>
              <a:t>I</a:t>
            </a:r>
            <a:r>
              <a:rPr lang="en-US" altLang="en-US" sz="1400">
                <a:solidFill>
                  <a:srgbClr val="000099"/>
                </a:solidFill>
              </a:rPr>
              <a:t>nterferometer 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/>
              <a:t>           </a:t>
            </a:r>
            <a:r>
              <a:rPr lang="en-US" altLang="en-US" sz="1400">
                <a:solidFill>
                  <a:srgbClr val="000099"/>
                </a:solidFill>
              </a:rPr>
              <a:t>Polar Orbiting Metop (2007)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Channels</a:t>
            </a:r>
            <a:r>
              <a:rPr lang="en-US" altLang="en-US" sz="1400"/>
              <a:t>:  </a:t>
            </a:r>
            <a:r>
              <a:rPr lang="en-US" altLang="en-US" sz="1400">
                <a:solidFill>
                  <a:srgbClr val="000099"/>
                </a:solidFill>
              </a:rPr>
              <a:t>8461 (645 cm</a:t>
            </a:r>
            <a:r>
              <a:rPr lang="en-US" altLang="en-US" sz="1400" baseline="30000">
                <a:solidFill>
                  <a:srgbClr val="000099"/>
                </a:solidFill>
              </a:rPr>
              <a:t>-1</a:t>
            </a:r>
            <a:r>
              <a:rPr lang="en-US" altLang="en-US" sz="1400">
                <a:solidFill>
                  <a:srgbClr val="000099"/>
                </a:solidFill>
              </a:rPr>
              <a:t> to 2760 cm</a:t>
            </a:r>
            <a:r>
              <a:rPr lang="en-US" altLang="en-US" sz="1400" baseline="30000">
                <a:solidFill>
                  <a:srgbClr val="000099"/>
                </a:solidFill>
              </a:rPr>
              <a:t>-1</a:t>
            </a:r>
            <a:r>
              <a:rPr lang="en-US" altLang="en-US" sz="1400">
                <a:solidFill>
                  <a:srgbClr val="000099"/>
                </a:solidFill>
              </a:rPr>
              <a:t>)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99"/>
                </a:solidFill>
              </a:rPr>
              <a:t>                            (3.62 μm - 15.5 μm) </a:t>
            </a:r>
          </a:p>
          <a:p>
            <a:pPr eaLnBrk="1" hangingPunct="1">
              <a:spcBef>
                <a:spcPct val="0"/>
              </a:spcBef>
              <a:spcAft>
                <a:spcPct val="5000"/>
              </a:spcAft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Spectral resolution</a:t>
            </a:r>
            <a:r>
              <a:rPr lang="en-US" altLang="en-US" sz="1400"/>
              <a:t>:  </a:t>
            </a:r>
            <a:r>
              <a:rPr lang="en-US" altLang="en-US" sz="1400">
                <a:solidFill>
                  <a:srgbClr val="000099"/>
                </a:solidFill>
              </a:rPr>
              <a:t>0.35 cm</a:t>
            </a:r>
            <a:r>
              <a:rPr lang="en-US" altLang="en-US" sz="1400" baseline="30000">
                <a:solidFill>
                  <a:srgbClr val="000099"/>
                </a:solidFill>
              </a:rPr>
              <a:t>-1</a:t>
            </a:r>
            <a:r>
              <a:rPr lang="en-US" altLang="en-US" sz="1400">
                <a:solidFill>
                  <a:srgbClr val="000099"/>
                </a:solidFill>
              </a:rPr>
              <a:t> at SWIR 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99"/>
                </a:solidFill>
              </a:rPr>
              <a:t>	               0.50 cm</a:t>
            </a:r>
            <a:r>
              <a:rPr lang="en-US" altLang="en-US" sz="1400" baseline="30000">
                <a:solidFill>
                  <a:srgbClr val="000099"/>
                </a:solidFill>
              </a:rPr>
              <a:t>-1</a:t>
            </a:r>
            <a:r>
              <a:rPr lang="en-US" altLang="en-US" sz="1400">
                <a:solidFill>
                  <a:srgbClr val="000099"/>
                </a:solidFill>
              </a:rPr>
              <a:t> at LWIR</a:t>
            </a:r>
          </a:p>
          <a:p>
            <a:pPr eaLnBrk="1" hangingPunct="1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400">
                <a:solidFill>
                  <a:srgbClr val="000099"/>
                </a:solidFill>
              </a:rPr>
              <a:t>	      (resampled at 0.25 cm</a:t>
            </a:r>
            <a:r>
              <a:rPr lang="en-US" altLang="en-US" sz="1400" baseline="30000">
                <a:solidFill>
                  <a:srgbClr val="000099"/>
                </a:solidFill>
              </a:rPr>
              <a:t>-1</a:t>
            </a:r>
            <a:r>
              <a:rPr lang="en-US" altLang="en-US" sz="1400">
                <a:solidFill>
                  <a:srgbClr val="000099"/>
                </a:solidFill>
              </a:rPr>
              <a:t>)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400">
                <a:solidFill>
                  <a:srgbClr val="FF0000"/>
                </a:solidFill>
              </a:rPr>
              <a:t>Spatial Resolution</a:t>
            </a:r>
            <a:r>
              <a:rPr lang="en-US" altLang="en-US" sz="1400"/>
              <a:t>: </a:t>
            </a:r>
            <a:r>
              <a:rPr lang="en-US" altLang="en-US" sz="1400">
                <a:solidFill>
                  <a:srgbClr val="000099"/>
                </a:solidFill>
              </a:rPr>
              <a:t>~12 km at Nadir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081FB-1CD6-463A-8780-D4A786945EA5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le 6"/>
          <p:cNvSpPr>
            <a:spLocks noGrp="1"/>
          </p:cNvSpPr>
          <p:nvPr>
            <p:ph type="title"/>
          </p:nvPr>
        </p:nvSpPr>
        <p:spPr>
          <a:xfrm>
            <a:off x="2819400" y="0"/>
            <a:ext cx="3429000" cy="639763"/>
          </a:xfrm>
        </p:spPr>
        <p:txBody>
          <a:bodyPr>
            <a:normAutofit/>
          </a:bodyPr>
          <a:lstStyle/>
          <a:p>
            <a:pPr algn="ctr" eaLnBrk="1" hangingPunct="1"/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Past Work</a:t>
            </a:r>
          </a:p>
        </p:txBody>
      </p:sp>
      <p:sp>
        <p:nvSpPr>
          <p:cNvPr id="29699" name="Content Placeholder 7"/>
          <p:cNvSpPr>
            <a:spLocks noGrp="1"/>
          </p:cNvSpPr>
          <p:nvPr>
            <p:ph idx="1"/>
          </p:nvPr>
        </p:nvSpPr>
        <p:spPr>
          <a:xfrm>
            <a:off x="152400" y="609600"/>
            <a:ext cx="8839200" cy="762000"/>
          </a:xfrm>
        </p:spPr>
        <p:txBody>
          <a:bodyPr/>
          <a:lstStyle/>
          <a:p>
            <a:pPr eaLnBrk="1" hangingPunct="1"/>
            <a:r>
              <a:rPr lang="en-US" sz="2000" smtClean="0"/>
              <a:t>Intercalibration of Kalpana and INSAT-3D for limited work (Presented at Working Group meeting in Darmstadt</a:t>
            </a:r>
          </a:p>
        </p:txBody>
      </p:sp>
      <p:pic>
        <p:nvPicPr>
          <p:cNvPr id="29701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3090863" cy="297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702" name="Rectangle 8"/>
          <p:cNvSpPr>
            <a:spLocks noChangeArrowheads="1"/>
          </p:cNvSpPr>
          <p:nvPr/>
        </p:nvSpPr>
        <p:spPr bwMode="auto">
          <a:xfrm>
            <a:off x="1524000" y="1295400"/>
            <a:ext cx="4800600" cy="419100"/>
          </a:xfrm>
          <a:prstGeom prst="rect">
            <a:avLst/>
          </a:prstGeom>
          <a:solidFill>
            <a:srgbClr val="000099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Kalpana / AIRS Intercalibration</a:t>
            </a:r>
          </a:p>
        </p:txBody>
      </p:sp>
      <p:pic>
        <p:nvPicPr>
          <p:cNvPr id="29703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4922838"/>
            <a:ext cx="3265488" cy="1554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3"/>
          <p:cNvSpPr txBox="1">
            <a:spLocks noChangeArrowheads="1"/>
          </p:cNvSpPr>
          <p:nvPr/>
        </p:nvSpPr>
        <p:spPr bwMode="auto">
          <a:xfrm>
            <a:off x="3417888" y="1828800"/>
            <a:ext cx="5649912" cy="464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defRPr/>
            </a:pPr>
            <a:r>
              <a:rPr lang="en-US" altLang="en-US" sz="1800" kern="0" smtClean="0">
                <a:solidFill>
                  <a:srgbClr val="0000FF"/>
                </a:solidFill>
              </a:rPr>
              <a:t>Kalpana TIR Channel intercalibrated with AIRS radiances for 2011 (clear sky conditions)</a:t>
            </a:r>
          </a:p>
          <a:p>
            <a:pPr lvl="1" eaLnBrk="1" hangingPunct="1">
              <a:defRPr/>
            </a:pPr>
            <a:r>
              <a:rPr lang="en-US" altLang="en-US" sz="1600" kern="0" smtClean="0">
                <a:solidFill>
                  <a:srgbClr val="008000"/>
                </a:solidFill>
              </a:rPr>
              <a:t>Std. Dev. of differences very small 0.3-0.4K</a:t>
            </a:r>
          </a:p>
          <a:p>
            <a:pPr lvl="1" eaLnBrk="1" hangingPunct="1">
              <a:defRPr/>
            </a:pPr>
            <a:r>
              <a:rPr lang="en-US" altLang="en-US" sz="1600" kern="0" smtClean="0">
                <a:solidFill>
                  <a:srgbClr val="008000"/>
                </a:solidFill>
              </a:rPr>
              <a:t>Bias smaller during daytime with seasonal variations</a:t>
            </a:r>
          </a:p>
          <a:p>
            <a:pPr lvl="1" eaLnBrk="1" hangingPunct="1">
              <a:defRPr/>
            </a:pPr>
            <a:r>
              <a:rPr lang="en-US" altLang="en-US" sz="1600" kern="0" smtClean="0">
                <a:solidFill>
                  <a:srgbClr val="008000"/>
                </a:solidFill>
              </a:rPr>
              <a:t>Bias higher during nightime</a:t>
            </a:r>
          </a:p>
          <a:p>
            <a:pPr lvl="1" eaLnBrk="1" hangingPunct="1">
              <a:defRPr/>
            </a:pPr>
            <a:endParaRPr lang="en-US" altLang="en-US" sz="1600" kern="0" smtClean="0">
              <a:solidFill>
                <a:srgbClr val="008000"/>
              </a:solidFill>
            </a:endParaRPr>
          </a:p>
          <a:p>
            <a:pPr eaLnBrk="1" hangingPunct="1">
              <a:defRPr/>
            </a:pPr>
            <a:r>
              <a:rPr lang="en-US" altLang="en-US" sz="1800" kern="0" smtClean="0">
                <a:solidFill>
                  <a:srgbClr val="0000FF"/>
                </a:solidFill>
              </a:rPr>
              <a:t>Kalpana TIR and WV channel intercalibration with IASI radiances (all-sky conditions)</a:t>
            </a:r>
          </a:p>
          <a:p>
            <a:pPr lvl="1" eaLnBrk="1" hangingPunct="1">
              <a:defRPr/>
            </a:pPr>
            <a:r>
              <a:rPr lang="en-US" altLang="en-US" sz="1600" kern="0" smtClean="0">
                <a:solidFill>
                  <a:srgbClr val="008000"/>
                </a:solidFill>
              </a:rPr>
              <a:t>Std. Dev. of differences high (1.3K TIR and 0.9K WV)</a:t>
            </a:r>
          </a:p>
          <a:p>
            <a:pPr lvl="1" eaLnBrk="1" hangingPunct="1">
              <a:defRPr/>
            </a:pPr>
            <a:r>
              <a:rPr lang="en-US" altLang="en-US" sz="1600" kern="0" smtClean="0">
                <a:solidFill>
                  <a:srgbClr val="008000"/>
                </a:solidFill>
              </a:rPr>
              <a:t>TIR: bias smaller during daytime with seasonal variations during</a:t>
            </a:r>
          </a:p>
          <a:p>
            <a:pPr lvl="1" eaLnBrk="1" hangingPunct="1">
              <a:defRPr/>
            </a:pPr>
            <a:r>
              <a:rPr lang="en-US" altLang="en-US" sz="1600" kern="0" smtClean="0">
                <a:solidFill>
                  <a:srgbClr val="008000"/>
                </a:solidFill>
              </a:rPr>
              <a:t>TIR: higher bias during nighttime</a:t>
            </a:r>
          </a:p>
          <a:p>
            <a:pPr lvl="1" eaLnBrk="1" hangingPunct="1">
              <a:defRPr/>
            </a:pPr>
            <a:r>
              <a:rPr lang="en-US" altLang="en-US" sz="1600" kern="0" smtClean="0">
                <a:solidFill>
                  <a:srgbClr val="008000"/>
                </a:solidFill>
              </a:rPr>
              <a:t>WV: lower bias during daytime and higher bias during nighttime</a:t>
            </a:r>
          </a:p>
          <a:p>
            <a:pPr lvl="1" eaLnBrk="1" hangingPunct="1">
              <a:buFontTx/>
              <a:buNone/>
              <a:defRPr/>
            </a:pPr>
            <a:endParaRPr lang="en-US" altLang="en-US" sz="1600" kern="0" dirty="0" smtClean="0">
              <a:solidFill>
                <a:srgbClr val="008000"/>
              </a:solidFill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9193F7-5C40-4405-B325-C51A656A0CF9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Rectangle 6"/>
          <p:cNvSpPr>
            <a:spLocks noChangeArrowheads="1"/>
          </p:cNvSpPr>
          <p:nvPr/>
        </p:nvSpPr>
        <p:spPr bwMode="auto">
          <a:xfrm>
            <a:off x="3276600" y="55563"/>
            <a:ext cx="4300538" cy="401637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2000" b="1">
                <a:solidFill>
                  <a:srgbClr val="FFFF00"/>
                </a:solidFill>
              </a:rPr>
              <a:t>INSAT-3D / IASI Intercalibration</a:t>
            </a:r>
          </a:p>
        </p:txBody>
      </p:sp>
      <p:sp>
        <p:nvSpPr>
          <p:cNvPr id="9" name="Title 6"/>
          <p:cNvSpPr txBox="1">
            <a:spLocks/>
          </p:cNvSpPr>
          <p:nvPr/>
        </p:nvSpPr>
        <p:spPr>
          <a:xfrm>
            <a:off x="685800" y="0"/>
            <a:ext cx="2971800" cy="639763"/>
          </a:xfrm>
          <a:prstGeom prst="rect">
            <a:avLst/>
          </a:prstGeom>
        </p:spPr>
        <p:txBody>
          <a:bodyPr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eaLnBrk="1" hangingPunct="1">
              <a:defRPr/>
            </a:pPr>
            <a:r>
              <a:rPr lang="en-US" sz="2800" b="1" kern="0" dirty="0" smtClean="0">
                <a:solidFill>
                  <a:srgbClr val="FF0000"/>
                </a:solidFill>
              </a:rPr>
              <a:t>Past Work</a:t>
            </a:r>
          </a:p>
        </p:txBody>
      </p:sp>
      <p:pic>
        <p:nvPicPr>
          <p:cNvPr id="3072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00" t="10001" r="34000" b="16667"/>
          <a:stretch>
            <a:fillRect/>
          </a:stretch>
        </p:blipFill>
        <p:spPr bwMode="auto">
          <a:xfrm>
            <a:off x="5067300" y="549275"/>
            <a:ext cx="3390900" cy="310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0726" name="Group 1"/>
          <p:cNvGrpSpPr>
            <a:grpSpLocks/>
          </p:cNvGrpSpPr>
          <p:nvPr/>
        </p:nvGrpSpPr>
        <p:grpSpPr bwMode="auto">
          <a:xfrm>
            <a:off x="79375" y="609600"/>
            <a:ext cx="4416425" cy="3108325"/>
            <a:chOff x="4604839" y="829204"/>
            <a:chExt cx="4035425" cy="2959025"/>
          </a:xfrm>
        </p:grpSpPr>
        <p:pic>
          <p:nvPicPr>
            <p:cNvPr id="30729" name="Picture 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500" t="10666" r="8000" b="8667"/>
            <a:stretch>
              <a:fillRect/>
            </a:stretch>
          </p:blipFill>
          <p:spPr bwMode="auto">
            <a:xfrm>
              <a:off x="4604839" y="829204"/>
              <a:ext cx="4035425" cy="295902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30730" name="Picture 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06987" y="3040383"/>
              <a:ext cx="1656588" cy="731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30727" name="Picture 8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33800"/>
            <a:ext cx="4340225" cy="2743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4343400" y="3657600"/>
            <a:ext cx="4724400" cy="2895600"/>
          </a:xfrm>
          <a:prstGeom prst="rect">
            <a:avLst/>
          </a:prstGeom>
        </p:spPr>
        <p:txBody>
          <a:bodyPr/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kern="0" dirty="0" smtClean="0"/>
              <a:t>Draft GSICS </a:t>
            </a:r>
            <a:r>
              <a:rPr lang="en-US" altLang="en-US" sz="1600" kern="0" dirty="0" err="1" smtClean="0"/>
              <a:t>intercalibration</a:t>
            </a:r>
            <a:r>
              <a:rPr lang="en-US" altLang="en-US" sz="1600" kern="0" dirty="0" smtClean="0"/>
              <a:t> ATBD is ready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kern="0" dirty="0" smtClean="0"/>
              <a:t>A test run is being conducted offline for near real-time GSICS </a:t>
            </a:r>
            <a:r>
              <a:rPr lang="en-US" altLang="en-US" sz="1600" kern="0" dirty="0" err="1" smtClean="0"/>
              <a:t>intercalibration</a:t>
            </a:r>
            <a:r>
              <a:rPr lang="en-US" altLang="en-US" sz="1600" kern="0" dirty="0" smtClean="0"/>
              <a:t> of INSAT-3D Imager/Sounder since March 2014.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kern="0" dirty="0" smtClean="0"/>
              <a:t>GSICS correction coefficients based on GSICS guidelines are being generated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kern="0" dirty="0" smtClean="0"/>
              <a:t>Past data of </a:t>
            </a:r>
            <a:r>
              <a:rPr lang="en-US" altLang="en-US" sz="1600" kern="0" dirty="0" err="1" smtClean="0"/>
              <a:t>Kalpana</a:t>
            </a:r>
            <a:r>
              <a:rPr lang="en-US" altLang="en-US" sz="1600" kern="0" dirty="0" smtClean="0"/>
              <a:t> is being processed 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kern="0" dirty="0" smtClean="0"/>
              <a:t>Website for GSICS will be launched shortly</a:t>
            </a:r>
          </a:p>
          <a:p>
            <a:pPr eaLnBrk="1" hangingPunct="1">
              <a:spcBef>
                <a:spcPts val="0"/>
              </a:spcBef>
              <a:spcAft>
                <a:spcPts val="600"/>
              </a:spcAft>
              <a:defRPr/>
            </a:pPr>
            <a:r>
              <a:rPr lang="en-US" altLang="en-US" sz="1600" kern="0" dirty="0" err="1" smtClean="0"/>
              <a:t>Intercalibration</a:t>
            </a:r>
            <a:r>
              <a:rPr lang="en-US" altLang="en-US" sz="1600" kern="0" dirty="0" smtClean="0"/>
              <a:t> of solar channel to be taken in near future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4B424D-FB39-408F-A433-37E72507E54F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3"/>
          <p:cNvSpPr>
            <a:spLocks noChangeArrowheads="1"/>
          </p:cNvSpPr>
          <p:nvPr/>
        </p:nvSpPr>
        <p:spPr bwMode="auto">
          <a:xfrm>
            <a:off x="4419600" y="838200"/>
            <a:ext cx="4648200" cy="563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lnSpc>
                <a:spcPct val="110000"/>
              </a:lnSpc>
              <a:spcBef>
                <a:spcPct val="15000"/>
              </a:spcBef>
            </a:pPr>
            <a:r>
              <a:rPr lang="en-US" sz="20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Data Source:</a:t>
            </a:r>
            <a:r>
              <a:rPr lang="en-US" sz="2400" b="1" dirty="0">
                <a:solidFill>
                  <a:srgbClr val="FF33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IASI L1C (</a:t>
            </a:r>
            <a:r>
              <a:rPr lang="en-US" b="1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Eumetcast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Temporal Collocation:  </a:t>
            </a:r>
            <a:r>
              <a:rPr lang="en-US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&lt;</a:t>
            </a: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5 </a:t>
            </a:r>
            <a:r>
              <a:rPr lang="en-US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Minutes</a:t>
            </a: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Spatial Collocation: </a:t>
            </a:r>
            <a:r>
              <a:rPr lang="en-US" b="1" dirty="0">
                <a:solidFill>
                  <a:srgbClr val="006600"/>
                </a:solidFill>
                <a:latin typeface="Times New Roman" pitchFamily="18" charset="0"/>
                <a:cs typeface="Times New Roman" pitchFamily="18" charset="0"/>
              </a:rPr>
              <a:t>w</a:t>
            </a:r>
            <a:r>
              <a:rPr lang="en-US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ithin IASI pixel </a:t>
            </a:r>
            <a:r>
              <a:rPr lang="en-US" sz="1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(12 km)</a:t>
            </a: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Zenith angle collocation: </a:t>
            </a: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</a:pPr>
            <a:r>
              <a:rPr lang="en-US" sz="1600" b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  <a:sym typeface="Symbol" pitchFamily="18" charset="2"/>
              </a:rPr>
              <a:t>				</a:t>
            </a:r>
            <a:endParaRPr lang="en-US" sz="1600" b="1" dirty="0">
              <a:solidFill>
                <a:srgbClr val="008000"/>
              </a:solidFill>
              <a:latin typeface="Times New Roman" pitchFamily="18" charset="0"/>
              <a:cs typeface="Arial" charset="0"/>
              <a:sym typeface="Symbol" pitchFamily="18" charset="2"/>
            </a:endParaRP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</a:pPr>
            <a:r>
              <a:rPr lang="en-US" sz="1400" b="1" dirty="0">
                <a:solidFill>
                  <a:srgbClr val="0000FF"/>
                </a:solidFill>
                <a:latin typeface="Times New Roman" pitchFamily="18" charset="0"/>
                <a:cs typeface="Arial" charset="0"/>
                <a:sym typeface="Symbol" pitchFamily="18" charset="2"/>
              </a:rPr>
              <a:t>	</a:t>
            </a:r>
            <a:r>
              <a:rPr lang="en-US" sz="1400" dirty="0" err="1">
                <a:solidFill>
                  <a:srgbClr val="008000"/>
                </a:solidFill>
                <a:latin typeface="Times New Roman" pitchFamily="18" charset="0"/>
                <a:cs typeface="Arial" charset="0"/>
                <a:sym typeface="Symbol" pitchFamily="18" charset="2"/>
              </a:rPr>
              <a:t>maxzen</a:t>
            </a:r>
            <a:r>
              <a:rPr lang="en-US" sz="1400" dirty="0">
                <a:solidFill>
                  <a:srgbClr val="008000"/>
                </a:solidFill>
                <a:latin typeface="Times New Roman" pitchFamily="18" charset="0"/>
                <a:cs typeface="Arial" charset="0"/>
                <a:sym typeface="Symbol" pitchFamily="18" charset="2"/>
              </a:rPr>
              <a:t> = </a:t>
            </a:r>
            <a:r>
              <a:rPr lang="en-US" sz="1400" dirty="0" smtClean="0">
                <a:solidFill>
                  <a:srgbClr val="008000"/>
                </a:solidFill>
                <a:latin typeface="Times New Roman" pitchFamily="18" charset="0"/>
                <a:cs typeface="Arial" charset="0"/>
                <a:sym typeface="Symbol" pitchFamily="18" charset="2"/>
              </a:rPr>
              <a:t>0.01</a:t>
            </a:r>
            <a:endParaRPr lang="en-US" sz="1400" b="1" dirty="0">
              <a:solidFill>
                <a:srgbClr val="0000FF"/>
              </a:solidFill>
              <a:latin typeface="Times New Roman" pitchFamily="18" charset="0"/>
              <a:cs typeface="Arial" charset="0"/>
              <a:sym typeface="Symbol" pitchFamily="18" charset="2"/>
            </a:endParaRP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</a:pPr>
            <a:r>
              <a:rPr lang="en-US" b="1" dirty="0">
                <a:solidFill>
                  <a:srgbClr val="0000FF"/>
                </a:solidFill>
                <a:latin typeface="Times New Roman" pitchFamily="18" charset="0"/>
                <a:cs typeface="Arial" charset="0"/>
                <a:sym typeface="Symbol" pitchFamily="18" charset="2"/>
              </a:rPr>
              <a:t>Spatial homogeneity test: </a:t>
            </a: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</a:pPr>
            <a:r>
              <a:rPr lang="en-US" sz="1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12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Variance </a:t>
            </a:r>
            <a:r>
              <a:rPr lang="en-US" sz="12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of INSAT-3D (7x7 pixel) and IASI (5x5) radiances within environment surrounding the target pixel </a:t>
            </a:r>
            <a:r>
              <a:rPr lang="en-US" sz="1200" dirty="0" smtClean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for weight in regression</a:t>
            </a:r>
            <a:endParaRPr lang="en-US" sz="12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  <a:buFontTx/>
              <a:buChar char="•"/>
            </a:pPr>
            <a:r>
              <a:rPr lang="en-US" sz="1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Convolved radiance of broadband sensor using ‘</a:t>
            </a:r>
            <a:r>
              <a:rPr lang="en-US" sz="1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n</a:t>
            </a:r>
            <a:r>
              <a:rPr lang="en-US" sz="1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’ number of hyperspectral sounders channels may be computed using:</a:t>
            </a: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</a:pPr>
            <a:r>
              <a:rPr lang="en-US" sz="1400" dirty="0">
                <a:latin typeface="Times New Roman" pitchFamily="18" charset="0"/>
                <a:cs typeface="Times New Roman" pitchFamily="18" charset="0"/>
              </a:rPr>
              <a:t>	 </a:t>
            </a: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  <a:buFontTx/>
              <a:buChar char="•"/>
            </a:pPr>
            <a:endParaRPr lang="en-US" sz="1400" i="1" dirty="0"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lnSpc>
                <a:spcPct val="110000"/>
              </a:lnSpc>
              <a:spcBef>
                <a:spcPct val="15000"/>
              </a:spcBef>
              <a:buFontTx/>
              <a:buChar char="•"/>
            </a:pPr>
            <a:r>
              <a:rPr lang="en-US" sz="1400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400" i="1" baseline="-25000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conv</a:t>
            </a:r>
            <a:r>
              <a:rPr lang="en-US" sz="1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is convolved broadband radiance, </a:t>
            </a:r>
            <a:r>
              <a:rPr lang="en-US" sz="1400" i="1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R</a:t>
            </a:r>
            <a:r>
              <a:rPr lang="en-US" sz="1400" i="1" baseline="-250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IASI</a:t>
            </a:r>
            <a:r>
              <a:rPr lang="en-US" sz="1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 is radiance of hyper-spectral sounder, superscript ‘</a:t>
            </a:r>
            <a:r>
              <a:rPr lang="en-US" sz="1400" i="1" dirty="0" err="1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>
                <a:solidFill>
                  <a:srgbClr val="008000"/>
                </a:solidFill>
                <a:latin typeface="Times New Roman" pitchFamily="18" charset="0"/>
                <a:cs typeface="Times New Roman" pitchFamily="18" charset="0"/>
              </a:rPr>
              <a:t>’ is hyper-spectral channel index, </a:t>
            </a:r>
            <a:r>
              <a:rPr lang="en-US" sz="1400" i="1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S</a:t>
            </a:r>
            <a:r>
              <a:rPr lang="en-US" sz="1400" i="1" baseline="-250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INSAT</a:t>
            </a:r>
            <a:r>
              <a:rPr lang="en-US" sz="1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is the sensor response function of INSAT-3D channels at the central </a:t>
            </a:r>
            <a:r>
              <a:rPr lang="en-US" sz="1400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wavenumber</a:t>
            </a:r>
            <a:r>
              <a:rPr lang="en-US" sz="1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 of hyper-spectral channel ‘</a:t>
            </a:r>
            <a:r>
              <a:rPr lang="en-US" sz="1400" i="1" dirty="0" err="1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i</a:t>
            </a:r>
            <a:r>
              <a:rPr lang="en-US" sz="1400" dirty="0">
                <a:solidFill>
                  <a:srgbClr val="000099"/>
                </a:solidFill>
                <a:latin typeface="Times New Roman" pitchFamily="18" charset="0"/>
                <a:cs typeface="Times New Roman" pitchFamily="18" charset="0"/>
              </a:rPr>
              <a:t>’, and </a:t>
            </a:r>
            <a:r>
              <a:rPr lang="en-US" sz="1400" i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‘n’ </a:t>
            </a:r>
            <a:r>
              <a:rPr lang="en-US" sz="14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is the total number of hyper-spectral channels in broadband sensor’s SRF range. </a:t>
            </a:r>
            <a:endParaRPr lang="en-US" sz="1000" dirty="0">
              <a:solidFill>
                <a:srgbClr val="008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5" name="Picture 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10400" y="2057400"/>
            <a:ext cx="1676400" cy="403225"/>
          </a:xfrm>
          <a:prstGeom prst="rect">
            <a:avLst/>
          </a:prstGeom>
          <a:solidFill>
            <a:schemeClr val="accent1"/>
          </a:solidFill>
          <a:ln w="9525">
            <a:noFill/>
            <a:miter lim="800000"/>
            <a:headEnd/>
            <a:tailEnd/>
          </a:ln>
        </p:spPr>
      </p:pic>
      <p:pic>
        <p:nvPicPr>
          <p:cNvPr id="307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05400" y="4340225"/>
            <a:ext cx="2743200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9" name="Picture 4"/>
          <p:cNvPicPr>
            <a:picLocks noChangeAspect="1" noChangeArrowheads="1"/>
          </p:cNvPicPr>
          <p:nvPr/>
        </p:nvPicPr>
        <p:blipFill>
          <a:blip r:embed="rId4"/>
          <a:srcRect t="9995" b="10049"/>
          <a:stretch>
            <a:fillRect/>
          </a:stretch>
        </p:blipFill>
        <p:spPr bwMode="auto">
          <a:xfrm>
            <a:off x="0" y="1554480"/>
            <a:ext cx="4280468" cy="21031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2"/>
          <p:cNvSpPr txBox="1">
            <a:spLocks noChangeArrowheads="1"/>
          </p:cNvSpPr>
          <p:nvPr/>
        </p:nvSpPr>
        <p:spPr>
          <a:xfrm>
            <a:off x="990600" y="0"/>
            <a:ext cx="7543800" cy="838200"/>
          </a:xfrm>
          <a:prstGeom prst="rect">
            <a:avLst/>
          </a:prstGeom>
          <a:noFill/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Global Space-based Inter-Calibration System (GSICS)</a:t>
            </a:r>
          </a:p>
          <a:p>
            <a:pPr lvl="0" algn="ctr">
              <a:spcBef>
                <a:spcPct val="0"/>
              </a:spcBef>
            </a:pP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Monitored </a:t>
            </a:r>
            <a:r>
              <a:rPr lang="en-US" sz="1600" b="1" dirty="0" smtClean="0">
                <a:latin typeface="Times New Roman" pitchFamily="18" charset="0"/>
              </a:rPr>
              <a:t>instrument: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INSAT-3D Imager/Sounder, Ref.</a:t>
            </a:r>
            <a:r>
              <a:rPr kumimoji="0" lang="en-US" sz="16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 instrument: </a:t>
            </a:r>
            <a:r>
              <a:rPr kumimoji="0" lang="en-US" sz="16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18" charset="0"/>
                <a:ea typeface="+mj-ea"/>
                <a:cs typeface="+mj-cs"/>
              </a:rPr>
              <a:t>IASI</a:t>
            </a:r>
          </a:p>
        </p:txBody>
      </p:sp>
      <p:pic>
        <p:nvPicPr>
          <p:cNvPr id="10" name="Picture 9" descr="hr_gls_day_29062014.png"/>
          <p:cNvPicPr>
            <a:picLocks noChangeAspect="1"/>
          </p:cNvPicPr>
          <p:nvPr/>
        </p:nvPicPr>
        <p:blipFill>
          <a:blip r:embed="rId5" cstate="print"/>
          <a:srcRect l="32500" t="11546" r="30833" b="14890"/>
          <a:stretch>
            <a:fillRect/>
          </a:stretch>
        </p:blipFill>
        <p:spPr bwMode="auto">
          <a:xfrm>
            <a:off x="1" y="3687763"/>
            <a:ext cx="2286001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hr_gls_night_29062014.png"/>
          <p:cNvPicPr>
            <a:picLocks noChangeAspect="1"/>
          </p:cNvPicPr>
          <p:nvPr/>
        </p:nvPicPr>
        <p:blipFill>
          <a:blip r:embed="rId6" cstate="print"/>
          <a:srcRect l="32500" t="11546" r="30833" b="14890"/>
          <a:stretch>
            <a:fillRect/>
          </a:stretch>
        </p:blipFill>
        <p:spPr bwMode="auto">
          <a:xfrm>
            <a:off x="2270763" y="3733800"/>
            <a:ext cx="2194560" cy="21945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2"/>
          <p:cNvSpPr txBox="1">
            <a:spLocks noChangeArrowheads="1"/>
          </p:cNvSpPr>
          <p:nvPr/>
        </p:nvSpPr>
        <p:spPr bwMode="auto">
          <a:xfrm>
            <a:off x="2590800" y="609600"/>
            <a:ext cx="39933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 dirty="0">
                <a:solidFill>
                  <a:srgbClr val="FF0000"/>
                </a:solidFill>
              </a:rPr>
              <a:t>Modified ATBD (GSICS Guidelines)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3A30AB-3F9C-41DB-845C-CA794AD8C348}" type="datetime1">
              <a:rPr lang="en-US" smtClean="0"/>
              <a:t>3/17/2015</a:t>
            </a:fld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002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533400"/>
            <a:ext cx="830580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algn="ctr">
              <a:spcAft>
                <a:spcPts val="600"/>
              </a:spcAft>
            </a:pPr>
            <a:r>
              <a:rPr lang="en-US" b="1" dirty="0" smtClean="0">
                <a:solidFill>
                  <a:srgbClr val="FF0000"/>
                </a:solidFill>
              </a:rPr>
              <a:t>Regression of Most Recent Results</a:t>
            </a:r>
          </a:p>
          <a:p>
            <a:pPr marL="0" lvl="1" algn="ctr">
              <a:spcAft>
                <a:spcPts val="600"/>
              </a:spcAft>
            </a:pPr>
            <a:endParaRPr lang="en-US" b="1" dirty="0" smtClean="0">
              <a:solidFill>
                <a:srgbClr val="FF0000"/>
              </a:solidFill>
            </a:endParaRPr>
          </a:p>
          <a:p>
            <a:pPr marL="233363" lvl="1" indent="-233363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 smtClean="0"/>
              <a:t>Weighted </a:t>
            </a:r>
            <a:r>
              <a:rPr lang="en-GB" sz="1600" dirty="0"/>
              <a:t>linear regression of collocated </a:t>
            </a:r>
            <a:r>
              <a:rPr lang="en-GB" sz="1600" dirty="0" smtClean="0"/>
              <a:t>radiances is performed with the </a:t>
            </a:r>
            <a:r>
              <a:rPr lang="en-GB" sz="1600" dirty="0"/>
              <a:t>inverse of the sum of the spatial and temporal variance of the target radiance and the radiometric noise provide an estimated uncertainty on each dependent </a:t>
            </a:r>
            <a:r>
              <a:rPr lang="en-GB" sz="1600" dirty="0" smtClean="0"/>
              <a:t>point as </a:t>
            </a:r>
            <a:r>
              <a:rPr lang="en-GB" sz="1600" dirty="0"/>
              <a:t>a </a:t>
            </a:r>
            <a:r>
              <a:rPr lang="en-GB" sz="1600" dirty="0" smtClean="0"/>
              <a:t>weight. </a:t>
            </a:r>
          </a:p>
          <a:p>
            <a:pPr marL="233363" lvl="1" indent="-233363" algn="just">
              <a:spcAft>
                <a:spcPts val="600"/>
              </a:spcAft>
              <a:buFont typeface="Arial" pitchFamily="34" charset="0"/>
              <a:buChar char="•"/>
            </a:pPr>
            <a:r>
              <a:rPr lang="en-GB" sz="1600" dirty="0"/>
              <a:t>This method produces estimates of regression coefficients describing the slope and offset of the relationship between the two instruments’ radiances – together with their uncertainties, expressed as a covariance</a:t>
            </a:r>
            <a:r>
              <a:rPr lang="en-GB" sz="1600" dirty="0" smtClean="0"/>
              <a:t>.</a:t>
            </a:r>
          </a:p>
          <a:p>
            <a:pPr marL="233363" indent="-233363">
              <a:buFont typeface="Arial" pitchFamily="34" charset="0"/>
              <a:buChar char="•"/>
            </a:pPr>
            <a:r>
              <a:rPr lang="en-GB" sz="1600" dirty="0"/>
              <a:t>The observations of the reference instrument, </a:t>
            </a:r>
            <a:r>
              <a:rPr lang="en-GB" sz="1600" i="1" dirty="0"/>
              <a:t>x</a:t>
            </a:r>
            <a:r>
              <a:rPr lang="en-GB" sz="1600" dirty="0"/>
              <a:t>, and target instrument, </a:t>
            </a:r>
            <a:r>
              <a:rPr lang="en-GB" sz="1600" i="1" dirty="0"/>
              <a:t>y</a:t>
            </a:r>
            <a:r>
              <a:rPr lang="en-GB" sz="1600" dirty="0"/>
              <a:t>, are fitted to a straight line model of the form:</a:t>
            </a:r>
            <a:endParaRPr lang="en-US" sz="1600" dirty="0"/>
          </a:p>
          <a:p>
            <a:pPr marL="233363" indent="-233363">
              <a:buFont typeface="Arial" pitchFamily="34" charset="0"/>
              <a:buChar char="•"/>
            </a:pPr>
            <a:endParaRPr lang="en-GB" sz="1600" dirty="0" smtClean="0"/>
          </a:p>
          <a:p>
            <a:pPr marL="233363" indent="-233363">
              <a:buFont typeface="Arial" pitchFamily="34" charset="0"/>
              <a:buChar char="•"/>
            </a:pPr>
            <a:endParaRPr lang="en-GB" sz="1600" dirty="0" smtClean="0"/>
          </a:p>
          <a:p>
            <a:pPr marL="233363" indent="-233363">
              <a:buFont typeface="Arial" pitchFamily="34" charset="0"/>
              <a:buChar char="•"/>
            </a:pPr>
            <a:endParaRPr lang="en-GB" sz="1600" dirty="0" smtClean="0"/>
          </a:p>
          <a:p>
            <a:pPr marL="233363" indent="-233363">
              <a:buFont typeface="Arial" pitchFamily="34" charset="0"/>
              <a:buChar char="•"/>
            </a:pPr>
            <a:r>
              <a:rPr lang="en-GB" sz="1600" dirty="0" smtClean="0"/>
              <a:t>We </a:t>
            </a:r>
            <a:r>
              <a:rPr lang="en-GB" sz="1600" dirty="0"/>
              <a:t>assume an uncertainty </a:t>
            </a:r>
            <a:r>
              <a:rPr lang="en-GB" sz="1600" i="1" dirty="0" err="1"/>
              <a:t>σ</a:t>
            </a:r>
            <a:r>
              <a:rPr lang="en-GB" sz="1600" i="1" baseline="-25000" dirty="0" err="1"/>
              <a:t>i</a:t>
            </a:r>
            <a:r>
              <a:rPr lang="en-GB" sz="1600" dirty="0"/>
              <a:t> associated with each measurement, </a:t>
            </a:r>
            <a:r>
              <a:rPr lang="en-GB" sz="1600" i="1" dirty="0" err="1"/>
              <a:t>y</a:t>
            </a:r>
            <a:r>
              <a:rPr lang="en-GB" sz="1600" i="1" baseline="-25000" dirty="0" err="1"/>
              <a:t>i</a:t>
            </a:r>
            <a:r>
              <a:rPr lang="en-GB" sz="1600" dirty="0"/>
              <a:t>, is known and that the dependent variable, </a:t>
            </a:r>
            <a:r>
              <a:rPr lang="en-GB" sz="1600" i="1" dirty="0"/>
              <a:t>x</a:t>
            </a:r>
            <a:r>
              <a:rPr lang="en-GB" sz="1600" i="1" baseline="-25000" dirty="0"/>
              <a:t>i</a:t>
            </a:r>
            <a:r>
              <a:rPr lang="en-GB" sz="1600" dirty="0"/>
              <a:t> is also known.</a:t>
            </a:r>
            <a:endParaRPr lang="en-US" sz="1600" dirty="0"/>
          </a:p>
          <a:p>
            <a:pPr marL="233363" lvl="1" indent="-233363" algn="just">
              <a:spcAft>
                <a:spcPts val="600"/>
              </a:spcAft>
              <a:buFont typeface="Arial" pitchFamily="34" charset="0"/>
              <a:buChar char="•"/>
            </a:pPr>
            <a:endParaRPr lang="en-US" sz="1600" dirty="0"/>
          </a:p>
        </p:txBody>
      </p:sp>
      <p:sp>
        <p:nvSpPr>
          <p:cNvPr id="8294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294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9192606"/>
              </p:ext>
            </p:extLst>
          </p:nvPr>
        </p:nvGraphicFramePr>
        <p:xfrm>
          <a:off x="3795712" y="3505200"/>
          <a:ext cx="1476375" cy="381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3" name="Equation" r:id="rId3" imgW="838200" imgH="215900" progId="Equation.3">
                  <p:embed/>
                </p:oleObj>
              </mc:Choice>
              <mc:Fallback>
                <p:oleObj name="Equation" r:id="rId3" imgW="838200" imgH="2159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95712" y="3505200"/>
                        <a:ext cx="1476375" cy="381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6F8DC2-5A84-42DB-88F8-4792D628AE2D}" type="datetime1">
              <a:rPr lang="en-US" smtClean="0"/>
              <a:t>3/17/2015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3255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1137" name="Object 1"/>
          <p:cNvGraphicFramePr>
            <a:graphicFrameLocks noChangeAspect="1"/>
          </p:cNvGraphicFramePr>
          <p:nvPr/>
        </p:nvGraphicFramePr>
        <p:xfrm>
          <a:off x="914400" y="914400"/>
          <a:ext cx="3581400" cy="159883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3" name="Equation" r:id="rId3" imgW="2133600" imgH="965200" progId="Equation.3">
                  <p:embed/>
                </p:oleObj>
              </mc:Choice>
              <mc:Fallback>
                <p:oleObj name="Equation" r:id="rId3" imgW="2133600" imgH="96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4400" y="914400"/>
                        <a:ext cx="3581400" cy="1598839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0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1139" name="Object 3"/>
          <p:cNvGraphicFramePr>
            <a:graphicFrameLocks noChangeAspect="1"/>
          </p:cNvGraphicFramePr>
          <p:nvPr/>
        </p:nvGraphicFramePr>
        <p:xfrm>
          <a:off x="5181600" y="914400"/>
          <a:ext cx="3505200" cy="15648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4" name="Equation" r:id="rId5" imgW="2133600" imgH="965200" progId="Equation.3">
                  <p:embed/>
                </p:oleObj>
              </mc:Choice>
              <mc:Fallback>
                <p:oleObj name="Equation" r:id="rId5" imgW="2133600" imgH="96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14400"/>
                        <a:ext cx="3505200" cy="156482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1141" name="Object 5"/>
          <p:cNvGraphicFramePr>
            <a:graphicFrameLocks noChangeAspect="1"/>
          </p:cNvGraphicFramePr>
          <p:nvPr/>
        </p:nvGraphicFramePr>
        <p:xfrm>
          <a:off x="1219200" y="3124200"/>
          <a:ext cx="3093720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5" name="Equation" r:id="rId7" imgW="1955800" imgH="965200" progId="Equation.3">
                  <p:embed/>
                </p:oleObj>
              </mc:Choice>
              <mc:Fallback>
                <p:oleObj name="Equation" r:id="rId7" imgW="1955800" imgH="96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3124200"/>
                        <a:ext cx="3093720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114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1143" name="Object 7"/>
          <p:cNvGraphicFramePr>
            <a:graphicFrameLocks noChangeAspect="1"/>
          </p:cNvGraphicFramePr>
          <p:nvPr/>
        </p:nvGraphicFramePr>
        <p:xfrm>
          <a:off x="5412486" y="3124200"/>
          <a:ext cx="293903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6" name="Equation" r:id="rId9" imgW="1955800" imgH="952500" progId="Equation.3">
                  <p:embed/>
                </p:oleObj>
              </mc:Choice>
              <mc:Fallback>
                <p:oleObj name="Equation" r:id="rId9" imgW="1955800" imgH="9525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412486" y="3124200"/>
                        <a:ext cx="2939034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2286000" y="533400"/>
            <a:ext cx="10823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Intercept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693029" y="533400"/>
            <a:ext cx="7745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Slope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451010" y="2831068"/>
            <a:ext cx="2557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Uncertainty in Intercept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949786" y="2819400"/>
            <a:ext cx="2249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Uncertainty in Slope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114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91145" name="Object 9"/>
          <p:cNvGraphicFramePr>
            <a:graphicFrameLocks noChangeAspect="1"/>
          </p:cNvGraphicFramePr>
          <p:nvPr/>
        </p:nvGraphicFramePr>
        <p:xfrm>
          <a:off x="2819400" y="4953000"/>
          <a:ext cx="3474720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227" name="Equation" r:id="rId11" imgW="2286000" imgH="965200" progId="Equation.3">
                  <p:embed/>
                </p:oleObj>
              </mc:Choice>
              <mc:Fallback>
                <p:oleObj name="Equation" r:id="rId11" imgW="2286000" imgH="9652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819400" y="4953000"/>
                        <a:ext cx="3474720" cy="14478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18"/>
          <p:cNvSpPr/>
          <p:nvPr/>
        </p:nvSpPr>
        <p:spPr>
          <a:xfrm>
            <a:off x="404842" y="5421868"/>
            <a:ext cx="22621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and their covariance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F0A1BE-896E-4AF6-83F8-672B6F2F8DE3}" type="datetime1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1578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1000" y="701695"/>
            <a:ext cx="8305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>
              <a:spcAft>
                <a:spcPts val="600"/>
              </a:spcAft>
            </a:pPr>
            <a:r>
              <a:rPr lang="en-GB" b="1" dirty="0" smtClean="0">
                <a:solidFill>
                  <a:srgbClr val="FF0000"/>
                </a:solidFill>
              </a:rPr>
              <a:t>Bias Calculation</a:t>
            </a:r>
          </a:p>
          <a:p>
            <a:pPr marL="0" lvl="1">
              <a:spcAft>
                <a:spcPts val="600"/>
              </a:spcAft>
            </a:pPr>
            <a:r>
              <a:rPr lang="en-GB" sz="1600" dirty="0"/>
              <a:t>Inter-calibration biases should be directly comparable for representative scenes and conveniently expressed in units understandable by the users. Because biases can be scene-dependent, they are evaluated here at the standard radiances </a:t>
            </a:r>
            <a:endParaRPr lang="en-GB" sz="1600" dirty="0" smtClean="0"/>
          </a:p>
          <a:p>
            <a:pPr marL="0" lvl="1">
              <a:spcAft>
                <a:spcPts val="600"/>
              </a:spcAft>
            </a:pPr>
            <a:endParaRPr lang="en-US" sz="1600" dirty="0" smtClean="0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3400" y="2391010"/>
            <a:ext cx="7696200" cy="17237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Rectangle 5"/>
          <p:cNvSpPr/>
          <p:nvPr/>
        </p:nvSpPr>
        <p:spPr>
          <a:xfrm>
            <a:off x="457200" y="4385846"/>
            <a:ext cx="815340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/>
              <a:t>The results may be expressed in absolute/ % bias in radiance, or </a:t>
            </a:r>
            <a:r>
              <a:rPr lang="en-GB" sz="1600" dirty="0" smtClean="0"/>
              <a:t>Tb </a:t>
            </a:r>
            <a:r>
              <a:rPr lang="en-GB" sz="1600" dirty="0"/>
              <a:t>differences</a:t>
            </a:r>
            <a:r>
              <a:rPr lang="en-GB" sz="1600" dirty="0" smtClean="0"/>
              <a:t>.</a:t>
            </a:r>
          </a:p>
          <a:p>
            <a:endParaRPr lang="en-GB" sz="1600" dirty="0"/>
          </a:p>
          <a:p>
            <a:r>
              <a:rPr lang="en-GB" sz="1600" dirty="0" smtClean="0">
                <a:solidFill>
                  <a:srgbClr val="0000FF"/>
                </a:solidFill>
              </a:rPr>
              <a:t>Currently, standard scene radiance are taken for Standard Tropical Atmosphere (Standard US atmosphere ????)</a:t>
            </a:r>
            <a:endParaRPr lang="en-US" sz="1600" dirty="0">
              <a:solidFill>
                <a:srgbClr val="0000FF"/>
              </a:solidFill>
            </a:endParaRP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BCCE8A-FB38-495A-9ED4-689B10C24617}" type="datetime1">
              <a:rPr lang="en-US" smtClean="0"/>
              <a:t>3/17/2015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039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3"/>
          <p:cNvSpPr>
            <a:spLocks noChangeArrowheads="1"/>
          </p:cNvSpPr>
          <p:nvPr/>
        </p:nvSpPr>
        <p:spPr bwMode="auto">
          <a:xfrm>
            <a:off x="2706688" y="3425825"/>
            <a:ext cx="168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0"/>
              </a:spcBef>
              <a:spcAft>
                <a:spcPts val="900"/>
              </a:spcAft>
              <a:buFontTx/>
              <a:buNone/>
            </a:pPr>
            <a:r>
              <a:rPr lang="en-US" altLang="en-US" sz="1400" b="1"/>
              <a:t>INSAT-2E </a:t>
            </a:r>
          </a:p>
          <a:p>
            <a:pPr algn="ctr">
              <a:lnSpc>
                <a:spcPct val="60000"/>
              </a:lnSpc>
              <a:spcBef>
                <a:spcPct val="0"/>
              </a:spcBef>
              <a:spcAft>
                <a:spcPts val="900"/>
              </a:spcAft>
              <a:buFontTx/>
              <a:buNone/>
            </a:pPr>
            <a:r>
              <a:rPr lang="en-US" altLang="en-US" sz="1400" b="1"/>
              <a:t>VHRR, CCD 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1524000" y="-9525"/>
            <a:ext cx="6559550" cy="122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Indian Meteorological Geostationary Satellites</a:t>
            </a: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3200400" y="39004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1999</a:t>
            </a:r>
          </a:p>
        </p:txBody>
      </p:sp>
      <p:sp>
        <p:nvSpPr>
          <p:cNvPr id="17414" name="Text Box 6"/>
          <p:cNvSpPr txBox="1">
            <a:spLocks noChangeArrowheads="1"/>
          </p:cNvSpPr>
          <p:nvPr/>
        </p:nvSpPr>
        <p:spPr bwMode="auto">
          <a:xfrm>
            <a:off x="381000" y="2833688"/>
            <a:ext cx="10033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INSAT-1D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VHRR</a:t>
            </a:r>
          </a:p>
        </p:txBody>
      </p:sp>
      <p:sp>
        <p:nvSpPr>
          <p:cNvPr id="17415" name="Text Box 7"/>
          <p:cNvSpPr txBox="1">
            <a:spLocks noChangeArrowheads="1"/>
          </p:cNvSpPr>
          <p:nvPr/>
        </p:nvSpPr>
        <p:spPr bwMode="auto">
          <a:xfrm>
            <a:off x="1524000" y="3248025"/>
            <a:ext cx="1279525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INSAT-2A/2B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1400" b="1"/>
              <a:t>VHRR</a:t>
            </a:r>
          </a:p>
        </p:txBody>
      </p:sp>
      <p:sp>
        <p:nvSpPr>
          <p:cNvPr id="17416" name="Text Box 8"/>
          <p:cNvSpPr txBox="1">
            <a:spLocks noChangeArrowheads="1"/>
          </p:cNvSpPr>
          <p:nvPr/>
        </p:nvSpPr>
        <p:spPr bwMode="auto">
          <a:xfrm>
            <a:off x="5410200" y="838200"/>
            <a:ext cx="1841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400" b="1" u="sng">
              <a:solidFill>
                <a:srgbClr val="FFFF00"/>
              </a:solidFill>
            </a:endParaRPr>
          </a:p>
        </p:txBody>
      </p:sp>
      <p:sp>
        <p:nvSpPr>
          <p:cNvPr id="17417" name="Text Box 9"/>
          <p:cNvSpPr txBox="1">
            <a:spLocks noChangeArrowheads="1"/>
          </p:cNvSpPr>
          <p:nvPr/>
        </p:nvSpPr>
        <p:spPr bwMode="auto">
          <a:xfrm>
            <a:off x="1633538" y="3781425"/>
            <a:ext cx="10096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1992/93</a:t>
            </a:r>
          </a:p>
        </p:txBody>
      </p:sp>
      <p:sp>
        <p:nvSpPr>
          <p:cNvPr id="17418" name="Text Box 10"/>
          <p:cNvSpPr txBox="1">
            <a:spLocks noChangeArrowheads="1"/>
          </p:cNvSpPr>
          <p:nvPr/>
        </p:nvSpPr>
        <p:spPr bwMode="auto">
          <a:xfrm>
            <a:off x="533400" y="33670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1990</a:t>
            </a:r>
          </a:p>
        </p:txBody>
      </p:sp>
      <p:graphicFrame>
        <p:nvGraphicFramePr>
          <p:cNvPr id="17419" name="Object 11"/>
          <p:cNvGraphicFramePr>
            <a:graphicFrameLocks noChangeAspect="1"/>
          </p:cNvGraphicFramePr>
          <p:nvPr/>
        </p:nvGraphicFramePr>
        <p:xfrm>
          <a:off x="7126288" y="3467100"/>
          <a:ext cx="163671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1" name="Corel Paint!" r:id="rId3" imgW="2882540" imgH="1066667" progId="CorelPhotoPaint.Image.7">
                  <p:embed/>
                </p:oleObj>
              </mc:Choice>
              <mc:Fallback>
                <p:oleObj name="Corel Paint!" r:id="rId3" imgW="2882540" imgH="1066667" progId="CorelPhotoPaint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3399"/>
                          </a:clrFrom>
                          <a:clrTo>
                            <a:srgbClr val="00339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26288" y="3467100"/>
                        <a:ext cx="163671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0" name="Object 12"/>
          <p:cNvGraphicFramePr>
            <a:graphicFrameLocks noChangeAspect="1"/>
          </p:cNvGraphicFramePr>
          <p:nvPr/>
        </p:nvGraphicFramePr>
        <p:xfrm>
          <a:off x="573088" y="1385888"/>
          <a:ext cx="1023937" cy="1301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2" name="Corel Paint!" r:id="rId5" imgW="955429" imgH="1078857" progId="CorelPhotoPaint.Image.7">
                  <p:embed/>
                </p:oleObj>
              </mc:Choice>
              <mc:Fallback>
                <p:oleObj name="Corel Paint!" r:id="rId5" imgW="955429" imgH="1078857" progId="CorelPhotoPaint.Image.7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clrChange>
                          <a:clrFrom>
                            <a:srgbClr val="003399"/>
                          </a:clrFrom>
                          <a:clrTo>
                            <a:srgbClr val="00339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73088" y="1385888"/>
                        <a:ext cx="1023937" cy="1301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1" name="Object 13"/>
          <p:cNvGraphicFramePr>
            <a:graphicFrameLocks noChangeAspect="1"/>
          </p:cNvGraphicFramePr>
          <p:nvPr/>
        </p:nvGraphicFramePr>
        <p:xfrm>
          <a:off x="1963738" y="1295400"/>
          <a:ext cx="7556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3" name="Corel Paint!" r:id="rId7" imgW="735813" imgH="1714286" progId="CorelPhotoPaint.Image.7">
                  <p:embed/>
                </p:oleObj>
              </mc:Choice>
              <mc:Fallback>
                <p:oleObj name="Corel Paint!" r:id="rId7" imgW="735813" imgH="1714286" progId="CorelPhotoPaint.Image.7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clrChange>
                          <a:clrFrom>
                            <a:srgbClr val="003399"/>
                          </a:clrFrom>
                          <a:clrTo>
                            <a:srgbClr val="00339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963738" y="1295400"/>
                        <a:ext cx="755650" cy="19764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22" name="Object 14"/>
          <p:cNvGraphicFramePr>
            <a:graphicFrameLocks noChangeAspect="1"/>
          </p:cNvGraphicFramePr>
          <p:nvPr/>
        </p:nvGraphicFramePr>
        <p:xfrm>
          <a:off x="4648200" y="2524125"/>
          <a:ext cx="512763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4" name="CorelPhotoPaint.Image.7" r:id="rId9" imgW="2994666" imgH="5939040" progId="CorelPhotoPaint.Image.7">
                  <p:embed/>
                </p:oleObj>
              </mc:Choice>
              <mc:Fallback>
                <p:oleObj name="CorelPhotoPaint.Image.7" r:id="rId9" imgW="2994666" imgH="5939040" progId="CorelPhotoPaint.Image.7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2524125"/>
                        <a:ext cx="512763" cy="1143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3" name="Text Box 15"/>
          <p:cNvSpPr txBox="1">
            <a:spLocks noChangeArrowheads="1"/>
          </p:cNvSpPr>
          <p:nvPr/>
        </p:nvSpPr>
        <p:spPr bwMode="auto">
          <a:xfrm>
            <a:off x="4267200" y="3667125"/>
            <a:ext cx="12192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KALPANA-1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VHRR </a:t>
            </a:r>
          </a:p>
        </p:txBody>
      </p:sp>
      <p:sp>
        <p:nvSpPr>
          <p:cNvPr id="17424" name="Text Box 16"/>
          <p:cNvSpPr txBox="1">
            <a:spLocks noChangeArrowheads="1"/>
          </p:cNvSpPr>
          <p:nvPr/>
        </p:nvSpPr>
        <p:spPr bwMode="auto">
          <a:xfrm>
            <a:off x="4546600" y="42052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2002</a:t>
            </a:r>
          </a:p>
        </p:txBody>
      </p:sp>
      <p:graphicFrame>
        <p:nvGraphicFramePr>
          <p:cNvPr id="17425" name="Object 17"/>
          <p:cNvGraphicFramePr>
            <a:graphicFrameLocks noChangeAspect="1"/>
          </p:cNvGraphicFramePr>
          <p:nvPr/>
        </p:nvGraphicFramePr>
        <p:xfrm>
          <a:off x="2782888" y="2590800"/>
          <a:ext cx="1636712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5" name="Corel Paint!" r:id="rId11" imgW="2882540" imgH="1066667" progId="CorelPhotoPaint.Image.7">
                  <p:embed/>
                </p:oleObj>
              </mc:Choice>
              <mc:Fallback>
                <p:oleObj name="Corel Paint!" r:id="rId11" imgW="2882540" imgH="1066667" progId="CorelPhotoPaint.Image.7">
                  <p:embed/>
                  <p:pic>
                    <p:nvPicPr>
                      <p:cNvPr id="0" name="Object 1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3399"/>
                          </a:clrFrom>
                          <a:clrTo>
                            <a:srgbClr val="00339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82888" y="2590800"/>
                        <a:ext cx="1636712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26" name="Text Box 18"/>
          <p:cNvSpPr txBox="1">
            <a:spLocks noChangeArrowheads="1"/>
          </p:cNvSpPr>
          <p:nvPr/>
        </p:nvSpPr>
        <p:spPr bwMode="auto">
          <a:xfrm>
            <a:off x="7391400" y="47386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2013</a:t>
            </a:r>
          </a:p>
        </p:txBody>
      </p:sp>
      <p:sp>
        <p:nvSpPr>
          <p:cNvPr id="17427" name="Text Box 19"/>
          <p:cNvSpPr txBox="1">
            <a:spLocks noChangeArrowheads="1"/>
          </p:cNvSpPr>
          <p:nvPr/>
        </p:nvSpPr>
        <p:spPr bwMode="auto">
          <a:xfrm>
            <a:off x="7010400" y="4208463"/>
            <a:ext cx="15001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INSAT-3D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200" b="1"/>
              <a:t>Imager/ Sounder</a:t>
            </a:r>
          </a:p>
        </p:txBody>
      </p:sp>
      <p:sp>
        <p:nvSpPr>
          <p:cNvPr id="17428" name="Rectangle 20"/>
          <p:cNvSpPr>
            <a:spLocks noChangeArrowheads="1"/>
          </p:cNvSpPr>
          <p:nvPr/>
        </p:nvSpPr>
        <p:spPr bwMode="auto">
          <a:xfrm>
            <a:off x="5486400" y="3959225"/>
            <a:ext cx="1682750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0"/>
              </a:spcBef>
              <a:spcAft>
                <a:spcPts val="900"/>
              </a:spcAft>
              <a:buFontTx/>
              <a:buNone/>
            </a:pPr>
            <a:r>
              <a:rPr lang="en-US" altLang="en-US" sz="1400" b="1"/>
              <a:t>INSAT-3A </a:t>
            </a:r>
          </a:p>
          <a:p>
            <a:pPr algn="ctr">
              <a:lnSpc>
                <a:spcPct val="60000"/>
              </a:lnSpc>
              <a:spcBef>
                <a:spcPct val="0"/>
              </a:spcBef>
              <a:spcAft>
                <a:spcPts val="900"/>
              </a:spcAft>
              <a:buFontTx/>
              <a:buNone/>
            </a:pPr>
            <a:r>
              <a:rPr lang="en-US" altLang="en-US" sz="1400" b="1"/>
              <a:t>VHRR, CCD </a:t>
            </a:r>
          </a:p>
        </p:txBody>
      </p:sp>
      <p:sp>
        <p:nvSpPr>
          <p:cNvPr id="17429" name="Text Box 21"/>
          <p:cNvSpPr txBox="1">
            <a:spLocks noChangeArrowheads="1"/>
          </p:cNvSpPr>
          <p:nvPr/>
        </p:nvSpPr>
        <p:spPr bwMode="auto">
          <a:xfrm>
            <a:off x="5980113" y="4433888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2003</a:t>
            </a:r>
          </a:p>
        </p:txBody>
      </p:sp>
      <p:graphicFrame>
        <p:nvGraphicFramePr>
          <p:cNvPr id="17430" name="Object 22"/>
          <p:cNvGraphicFramePr>
            <a:graphicFrameLocks noChangeAspect="1"/>
          </p:cNvGraphicFramePr>
          <p:nvPr/>
        </p:nvGraphicFramePr>
        <p:xfrm>
          <a:off x="5562600" y="3124200"/>
          <a:ext cx="163671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6" name="Corel Paint!" r:id="rId12" imgW="2882540" imgH="1066667" progId="CorelPhotoPaint.Image.7">
                  <p:embed/>
                </p:oleObj>
              </mc:Choice>
              <mc:Fallback>
                <p:oleObj name="Corel Paint!" r:id="rId12" imgW="2882540" imgH="1066667" progId="CorelPhotoPaint.Image.7">
                  <p:embed/>
                  <p:pic>
                    <p:nvPicPr>
                      <p:cNvPr id="0" name="Object 2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3399"/>
                          </a:clrFrom>
                          <a:clrTo>
                            <a:srgbClr val="00339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62600" y="3124200"/>
                        <a:ext cx="1636713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7431" name="Object 11"/>
          <p:cNvGraphicFramePr>
            <a:graphicFrameLocks noChangeAspect="1"/>
          </p:cNvGraphicFramePr>
          <p:nvPr/>
        </p:nvGraphicFramePr>
        <p:xfrm>
          <a:off x="457200" y="4267200"/>
          <a:ext cx="163671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7" name="Corel Paint!" r:id="rId13" imgW="2882540" imgH="1066667" progId="CorelPhotoPaint.Image.7">
                  <p:embed/>
                </p:oleObj>
              </mc:Choice>
              <mc:Fallback>
                <p:oleObj name="Corel Paint!" r:id="rId13" imgW="2882540" imgH="1066667" progId="CorelPhotoPaint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3399"/>
                          </a:clrFrom>
                          <a:clrTo>
                            <a:srgbClr val="00339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7200" y="4267200"/>
                        <a:ext cx="1636713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2" name="Text Box 18"/>
          <p:cNvSpPr txBox="1">
            <a:spLocks noChangeArrowheads="1"/>
          </p:cNvSpPr>
          <p:nvPr/>
        </p:nvSpPr>
        <p:spPr bwMode="auto">
          <a:xfrm>
            <a:off x="914400" y="5554663"/>
            <a:ext cx="6921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2015</a:t>
            </a:r>
          </a:p>
        </p:txBody>
      </p:sp>
      <p:sp>
        <p:nvSpPr>
          <p:cNvPr id="17433" name="Text Box 19"/>
          <p:cNvSpPr txBox="1">
            <a:spLocks noChangeArrowheads="1"/>
          </p:cNvSpPr>
          <p:nvPr/>
        </p:nvSpPr>
        <p:spPr bwMode="auto">
          <a:xfrm>
            <a:off x="533400" y="5024438"/>
            <a:ext cx="1500188" cy="54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INSAT-3DR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200" b="1"/>
              <a:t>Imager/ Sounder</a:t>
            </a:r>
          </a:p>
        </p:txBody>
      </p:sp>
      <p:graphicFrame>
        <p:nvGraphicFramePr>
          <p:cNvPr id="17434" name="Object 11"/>
          <p:cNvGraphicFramePr>
            <a:graphicFrameLocks noChangeAspect="1"/>
          </p:cNvGraphicFramePr>
          <p:nvPr/>
        </p:nvGraphicFramePr>
        <p:xfrm>
          <a:off x="2273300" y="4648200"/>
          <a:ext cx="1636713" cy="6810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508" name="Corel Paint!" r:id="rId14" imgW="2882540" imgH="1066667" progId="CorelPhotoPaint.Image.7">
                  <p:embed/>
                </p:oleObj>
              </mc:Choice>
              <mc:Fallback>
                <p:oleObj name="Corel Paint!" r:id="rId14" imgW="2882540" imgH="1066667" progId="CorelPhotoPaint.Image.7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003399"/>
                          </a:clrFrom>
                          <a:clrTo>
                            <a:srgbClr val="003399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73300" y="4648200"/>
                        <a:ext cx="1636713" cy="6810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435" name="Text Box 18"/>
          <p:cNvSpPr txBox="1">
            <a:spLocks noChangeArrowheads="1"/>
          </p:cNvSpPr>
          <p:nvPr/>
        </p:nvSpPr>
        <p:spPr bwMode="auto">
          <a:xfrm>
            <a:off x="2668588" y="6016625"/>
            <a:ext cx="6921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FF0000"/>
                </a:solidFill>
              </a:rPr>
              <a:t>2016</a:t>
            </a:r>
          </a:p>
        </p:txBody>
      </p:sp>
      <p:sp>
        <p:nvSpPr>
          <p:cNvPr id="17436" name="Text Box 19"/>
          <p:cNvSpPr txBox="1">
            <a:spLocks noChangeArrowheads="1"/>
          </p:cNvSpPr>
          <p:nvPr/>
        </p:nvSpPr>
        <p:spPr bwMode="auto">
          <a:xfrm>
            <a:off x="2133600" y="5286375"/>
            <a:ext cx="1905000" cy="750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en-US" altLang="en-US" sz="1400" b="1"/>
              <a:t>GISAT</a:t>
            </a:r>
          </a:p>
          <a:p>
            <a:pPr algn="ctr">
              <a:lnSpc>
                <a:spcPct val="110000"/>
              </a:lnSpc>
              <a:spcBef>
                <a:spcPct val="0"/>
              </a:spcBef>
              <a:buFontTx/>
              <a:buNone/>
            </a:pPr>
            <a:r>
              <a:rPr lang="en-US" altLang="en-US" sz="1200" b="1"/>
              <a:t>MX-LWIR/MX-VNIR/ Hys-VNIR/Hys-SWIR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B73F79-CE03-4A00-9790-AAC4B4278592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7138" y="457200"/>
            <a:ext cx="348932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1" name="TextBox 5"/>
          <p:cNvSpPr txBox="1">
            <a:spLocks noChangeArrowheads="1"/>
          </p:cNvSpPr>
          <p:nvPr/>
        </p:nvSpPr>
        <p:spPr bwMode="auto">
          <a:xfrm>
            <a:off x="5341938" y="536575"/>
            <a:ext cx="2201862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Imager-WV vs IASI-A (Night, Dec 2014)</a:t>
            </a:r>
          </a:p>
        </p:txBody>
      </p:sp>
      <p:pic>
        <p:nvPicPr>
          <p:cNvPr id="32772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"/>
            <a:ext cx="3495675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3" name="TextBox 7"/>
          <p:cNvSpPr txBox="1">
            <a:spLocks noChangeArrowheads="1"/>
          </p:cNvSpPr>
          <p:nvPr/>
        </p:nvSpPr>
        <p:spPr bwMode="auto">
          <a:xfrm>
            <a:off x="1447800" y="533400"/>
            <a:ext cx="2201863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Imager-MIR vs IASI-A (Night, Dec 2014)</a:t>
            </a:r>
          </a:p>
        </p:txBody>
      </p:sp>
      <p:pic>
        <p:nvPicPr>
          <p:cNvPr id="32774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9513" y="3581400"/>
            <a:ext cx="3468687" cy="292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5" name="TextBox 9"/>
          <p:cNvSpPr txBox="1">
            <a:spLocks noChangeArrowheads="1"/>
          </p:cNvSpPr>
          <p:nvPr/>
        </p:nvSpPr>
        <p:spPr bwMode="auto">
          <a:xfrm>
            <a:off x="1455738" y="3667125"/>
            <a:ext cx="220186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Imager-TIR1 vs IASI-A (Night, Dec 2014)</a:t>
            </a:r>
          </a:p>
        </p:txBody>
      </p:sp>
      <p:pic>
        <p:nvPicPr>
          <p:cNvPr id="32776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288" y="3627438"/>
            <a:ext cx="3490912" cy="292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7" name="TextBox 11"/>
          <p:cNvSpPr txBox="1">
            <a:spLocks noChangeArrowheads="1"/>
          </p:cNvSpPr>
          <p:nvPr/>
        </p:nvSpPr>
        <p:spPr bwMode="auto">
          <a:xfrm>
            <a:off x="5275263" y="3773488"/>
            <a:ext cx="2201862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1400">
                <a:solidFill>
                  <a:srgbClr val="FF0000"/>
                </a:solidFill>
              </a:rPr>
              <a:t>Imager-TIR2 vs IASI-A (Night, Dec 2014)</a:t>
            </a:r>
          </a:p>
        </p:txBody>
      </p:sp>
      <p:sp>
        <p:nvSpPr>
          <p:cNvPr id="32778" name="TextBox 12"/>
          <p:cNvSpPr txBox="1">
            <a:spLocks noChangeArrowheads="1"/>
          </p:cNvSpPr>
          <p:nvPr/>
        </p:nvSpPr>
        <p:spPr bwMode="auto">
          <a:xfrm>
            <a:off x="3733800" y="76200"/>
            <a:ext cx="19891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/>
              <a:t>INSAT-3D Imager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24658-CDF5-483B-B82B-1BBC89573DD4}" type="datetime1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20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TextBox 2"/>
          <p:cNvSpPr txBox="1">
            <a:spLocks noChangeArrowheads="1"/>
          </p:cNvSpPr>
          <p:nvPr/>
        </p:nvSpPr>
        <p:spPr bwMode="auto">
          <a:xfrm>
            <a:off x="3124200" y="11113"/>
            <a:ext cx="289718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>
                <a:solidFill>
                  <a:srgbClr val="FF0000"/>
                </a:solidFill>
              </a:rPr>
              <a:t>INSAT-3D Sounder</a:t>
            </a:r>
          </a:p>
        </p:txBody>
      </p:sp>
      <p:grpSp>
        <p:nvGrpSpPr>
          <p:cNvPr id="33796" name="Group 21"/>
          <p:cNvGrpSpPr>
            <a:grpSpLocks/>
          </p:cNvGrpSpPr>
          <p:nvPr/>
        </p:nvGrpSpPr>
        <p:grpSpPr bwMode="auto">
          <a:xfrm>
            <a:off x="-12700" y="542925"/>
            <a:ext cx="9156700" cy="5591175"/>
            <a:chOff x="-12877" y="542733"/>
            <a:chExt cx="9156877" cy="5591759"/>
          </a:xfrm>
        </p:grpSpPr>
        <p:pic>
          <p:nvPicPr>
            <p:cNvPr id="33797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" y="609600"/>
              <a:ext cx="2980565" cy="246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798" name="TextBox 4"/>
            <p:cNvSpPr txBox="1">
              <a:spLocks noChangeArrowheads="1"/>
            </p:cNvSpPr>
            <p:nvPr/>
          </p:nvSpPr>
          <p:spPr bwMode="auto">
            <a:xfrm>
              <a:off x="381000" y="762000"/>
              <a:ext cx="7360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/>
                <a:t>Ch#3</a:t>
              </a:r>
            </a:p>
          </p:txBody>
        </p:sp>
        <p:pic>
          <p:nvPicPr>
            <p:cNvPr id="33799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9402" y="637881"/>
              <a:ext cx="3116598" cy="246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0" name="TextBox 6"/>
            <p:cNvSpPr txBox="1">
              <a:spLocks noChangeArrowheads="1"/>
            </p:cNvSpPr>
            <p:nvPr/>
          </p:nvSpPr>
          <p:spPr bwMode="auto">
            <a:xfrm>
              <a:off x="3410930" y="695227"/>
              <a:ext cx="7360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/>
                <a:t>Ch#6</a:t>
              </a:r>
            </a:p>
          </p:txBody>
        </p:sp>
        <p:pic>
          <p:nvPicPr>
            <p:cNvPr id="33801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57257" y="542733"/>
              <a:ext cx="3010543" cy="246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2" name="TextBox 8"/>
            <p:cNvSpPr txBox="1">
              <a:spLocks noChangeArrowheads="1"/>
            </p:cNvSpPr>
            <p:nvPr/>
          </p:nvSpPr>
          <p:spPr bwMode="auto">
            <a:xfrm>
              <a:off x="6426701" y="685800"/>
              <a:ext cx="7360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/>
                <a:t>Ch#8</a:t>
              </a:r>
            </a:p>
          </p:txBody>
        </p:sp>
        <p:pic>
          <p:nvPicPr>
            <p:cNvPr id="33803" name="Picture 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2877" y="3534666"/>
              <a:ext cx="3060877" cy="246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4" name="Picture 10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99221" y="3541493"/>
              <a:ext cx="3096779" cy="246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805" name="Picture 1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0798" y="3550920"/>
              <a:ext cx="3033202" cy="2468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3806" name="TextBox 12"/>
            <p:cNvSpPr txBox="1">
              <a:spLocks noChangeArrowheads="1"/>
            </p:cNvSpPr>
            <p:nvPr/>
          </p:nvSpPr>
          <p:spPr bwMode="auto">
            <a:xfrm>
              <a:off x="406901" y="3657600"/>
              <a:ext cx="8643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/>
                <a:t>Ch#10</a:t>
              </a:r>
            </a:p>
          </p:txBody>
        </p:sp>
        <p:sp>
          <p:nvSpPr>
            <p:cNvPr id="33807" name="TextBox 13"/>
            <p:cNvSpPr txBox="1">
              <a:spLocks noChangeArrowheads="1"/>
            </p:cNvSpPr>
            <p:nvPr/>
          </p:nvSpPr>
          <p:spPr bwMode="auto">
            <a:xfrm>
              <a:off x="3405448" y="3649860"/>
              <a:ext cx="86433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/>
                <a:t>Ch#13</a:t>
              </a:r>
            </a:p>
          </p:txBody>
        </p:sp>
        <p:sp>
          <p:nvSpPr>
            <p:cNvPr id="33808" name="TextBox 14"/>
            <p:cNvSpPr txBox="1">
              <a:spLocks noChangeArrowheads="1"/>
            </p:cNvSpPr>
            <p:nvPr/>
          </p:nvSpPr>
          <p:spPr bwMode="auto">
            <a:xfrm>
              <a:off x="6439292" y="3611922"/>
              <a:ext cx="736099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/>
                <a:t>Ch#6</a:t>
              </a:r>
            </a:p>
          </p:txBody>
        </p:sp>
        <p:sp>
          <p:nvSpPr>
            <p:cNvPr id="33809" name="TextBox 15"/>
            <p:cNvSpPr txBox="1">
              <a:spLocks noChangeArrowheads="1"/>
            </p:cNvSpPr>
            <p:nvPr/>
          </p:nvSpPr>
          <p:spPr bwMode="auto">
            <a:xfrm>
              <a:off x="1748462" y="2923881"/>
              <a:ext cx="5084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200"/>
                <a:t>SND</a:t>
              </a:r>
            </a:p>
          </p:txBody>
        </p:sp>
        <p:sp>
          <p:nvSpPr>
            <p:cNvPr id="33810" name="TextBox 16"/>
            <p:cNvSpPr txBox="1">
              <a:spLocks noChangeArrowheads="1"/>
            </p:cNvSpPr>
            <p:nvPr/>
          </p:nvSpPr>
          <p:spPr bwMode="auto">
            <a:xfrm>
              <a:off x="4873446" y="2916028"/>
              <a:ext cx="5084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200"/>
                <a:t>SND</a:t>
              </a:r>
            </a:p>
          </p:txBody>
        </p:sp>
        <p:sp>
          <p:nvSpPr>
            <p:cNvPr id="33811" name="TextBox 17"/>
            <p:cNvSpPr txBox="1">
              <a:spLocks noChangeArrowheads="1"/>
            </p:cNvSpPr>
            <p:nvPr/>
          </p:nvSpPr>
          <p:spPr bwMode="auto">
            <a:xfrm>
              <a:off x="7873527" y="2858679"/>
              <a:ext cx="5084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200"/>
                <a:t>SND</a:t>
              </a:r>
            </a:p>
          </p:txBody>
        </p:sp>
        <p:sp>
          <p:nvSpPr>
            <p:cNvPr id="33812" name="TextBox 18"/>
            <p:cNvSpPr txBox="1">
              <a:spLocks noChangeArrowheads="1"/>
            </p:cNvSpPr>
            <p:nvPr/>
          </p:nvSpPr>
          <p:spPr bwMode="auto">
            <a:xfrm>
              <a:off x="7922230" y="5857493"/>
              <a:ext cx="5084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200"/>
                <a:t>SND</a:t>
              </a:r>
            </a:p>
          </p:txBody>
        </p:sp>
        <p:sp>
          <p:nvSpPr>
            <p:cNvPr id="33813" name="TextBox 19"/>
            <p:cNvSpPr txBox="1">
              <a:spLocks noChangeArrowheads="1"/>
            </p:cNvSpPr>
            <p:nvPr/>
          </p:nvSpPr>
          <p:spPr bwMode="auto">
            <a:xfrm>
              <a:off x="4810027" y="5830786"/>
              <a:ext cx="5084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200"/>
                <a:t>SND</a:t>
              </a:r>
            </a:p>
          </p:txBody>
        </p:sp>
        <p:sp>
          <p:nvSpPr>
            <p:cNvPr id="33814" name="TextBox 20"/>
            <p:cNvSpPr txBox="1">
              <a:spLocks noChangeArrowheads="1"/>
            </p:cNvSpPr>
            <p:nvPr/>
          </p:nvSpPr>
          <p:spPr bwMode="auto">
            <a:xfrm>
              <a:off x="1777527" y="5832360"/>
              <a:ext cx="508473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sz="1200"/>
                <a:t>SND</a:t>
              </a:r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AA881A-14AF-4D5C-9E50-4877DB64ED6B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21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9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4465638"/>
            <a:ext cx="8104188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0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38" y="2286000"/>
            <a:ext cx="8208962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21" name="TextBox 6"/>
          <p:cNvSpPr txBox="1">
            <a:spLocks noChangeArrowheads="1"/>
          </p:cNvSpPr>
          <p:nvPr/>
        </p:nvSpPr>
        <p:spPr bwMode="auto">
          <a:xfrm>
            <a:off x="731838" y="762000"/>
            <a:ext cx="81073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400" b="1" dirty="0">
                <a:solidFill>
                  <a:srgbClr val="FF0000"/>
                </a:solidFill>
              </a:rPr>
              <a:t>Bias Monitoring INSAT-3D Imager with IASI (</a:t>
            </a:r>
            <a:r>
              <a:rPr lang="en-US" sz="2400" b="1" dirty="0" err="1">
                <a:solidFill>
                  <a:srgbClr val="FF0000"/>
                </a:solidFill>
              </a:rPr>
              <a:t>MetOp</a:t>
            </a:r>
            <a:r>
              <a:rPr lang="en-US" sz="2400" b="1" dirty="0">
                <a:solidFill>
                  <a:srgbClr val="FF0000"/>
                </a:solidFill>
              </a:rPr>
              <a:t>-A) </a:t>
            </a:r>
          </a:p>
          <a:p>
            <a:pPr algn="ctr" eaLnBrk="1" hangingPunct="1"/>
            <a:r>
              <a:rPr lang="en-US" sz="2400" b="1" dirty="0">
                <a:solidFill>
                  <a:srgbClr val="0000FF"/>
                </a:solidFill>
              </a:rPr>
              <a:t>2014 (Nighttime)</a:t>
            </a:r>
          </a:p>
        </p:txBody>
      </p:sp>
      <p:sp>
        <p:nvSpPr>
          <p:cNvPr id="34822" name="TextBox 7"/>
          <p:cNvSpPr txBox="1">
            <a:spLocks noChangeArrowheads="1"/>
          </p:cNvSpPr>
          <p:nvPr/>
        </p:nvSpPr>
        <p:spPr bwMode="auto">
          <a:xfrm>
            <a:off x="152400" y="2971800"/>
            <a:ext cx="6207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3300"/>
                </a:solidFill>
              </a:rPr>
              <a:t>May</a:t>
            </a:r>
          </a:p>
        </p:txBody>
      </p:sp>
      <p:sp>
        <p:nvSpPr>
          <p:cNvPr id="34823" name="TextBox 8"/>
          <p:cNvSpPr txBox="1">
            <a:spLocks noChangeArrowheads="1"/>
          </p:cNvSpPr>
          <p:nvPr/>
        </p:nvSpPr>
        <p:spPr bwMode="auto">
          <a:xfrm>
            <a:off x="152400" y="5116513"/>
            <a:ext cx="5572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3300"/>
                </a:solidFill>
              </a:rPr>
              <a:t>Jun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04AFAB-A0E8-4398-B1D5-C55F1907CDBB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22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975" y="4541838"/>
            <a:ext cx="7997825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0" y="2484438"/>
            <a:ext cx="8020050" cy="2011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503237"/>
            <a:ext cx="8039100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TextBox 5"/>
          <p:cNvSpPr txBox="1">
            <a:spLocks noChangeArrowheads="1"/>
          </p:cNvSpPr>
          <p:nvPr/>
        </p:nvSpPr>
        <p:spPr bwMode="auto">
          <a:xfrm>
            <a:off x="152400" y="990600"/>
            <a:ext cx="5953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3300"/>
                </a:solidFill>
              </a:rPr>
              <a:t>Aug</a:t>
            </a:r>
          </a:p>
        </p:txBody>
      </p:sp>
      <p:sp>
        <p:nvSpPr>
          <p:cNvPr id="35847" name="TextBox 6"/>
          <p:cNvSpPr txBox="1">
            <a:spLocks noChangeArrowheads="1"/>
          </p:cNvSpPr>
          <p:nvPr/>
        </p:nvSpPr>
        <p:spPr bwMode="auto">
          <a:xfrm>
            <a:off x="152400" y="2971800"/>
            <a:ext cx="5445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3300"/>
                </a:solidFill>
              </a:rPr>
              <a:t>Oct</a:t>
            </a:r>
          </a:p>
        </p:txBody>
      </p:sp>
      <p:sp>
        <p:nvSpPr>
          <p:cNvPr id="35848" name="TextBox 7"/>
          <p:cNvSpPr txBox="1">
            <a:spLocks noChangeArrowheads="1"/>
          </p:cNvSpPr>
          <p:nvPr/>
        </p:nvSpPr>
        <p:spPr bwMode="auto">
          <a:xfrm>
            <a:off x="152400" y="5268913"/>
            <a:ext cx="5953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>
                <a:solidFill>
                  <a:srgbClr val="FF3300"/>
                </a:solidFill>
              </a:rPr>
              <a:t>Dec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5CC0E4-3BA2-4EBA-BFB5-80C55B4BC607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23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1607" y="899160"/>
            <a:ext cx="7182793" cy="19202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2938" y="2804160"/>
            <a:ext cx="7049062" cy="19202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879" y="4709160"/>
            <a:ext cx="7257521" cy="19202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1092" y="1295400"/>
            <a:ext cx="1031908" cy="3931920"/>
          </a:xfrm>
          <a:prstGeom prst="rect">
            <a:avLst/>
          </a:prstGeom>
        </p:spPr>
      </p:pic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2EC1C2-E739-464F-B713-2A29AC9FDEFF}" type="datetime1">
              <a:rPr lang="en-US" smtClean="0"/>
              <a:t>3/17/2015</a:t>
            </a:fld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24</a:t>
            </a:fld>
            <a:endParaRPr lang="en-US"/>
          </a:p>
        </p:txBody>
      </p:sp>
      <p:sp>
        <p:nvSpPr>
          <p:cNvPr id="9" name="TextBox 6"/>
          <p:cNvSpPr txBox="1">
            <a:spLocks noChangeArrowheads="1"/>
          </p:cNvSpPr>
          <p:nvPr/>
        </p:nvSpPr>
        <p:spPr bwMode="auto">
          <a:xfrm>
            <a:off x="1292993" y="130314"/>
            <a:ext cx="6985053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2000" b="1" dirty="0">
                <a:solidFill>
                  <a:srgbClr val="FF0000"/>
                </a:solidFill>
              </a:rPr>
              <a:t>Bias Monitoring INSAT-3D </a:t>
            </a:r>
            <a:r>
              <a:rPr lang="en-US" sz="2000" b="1" dirty="0" smtClean="0">
                <a:solidFill>
                  <a:srgbClr val="FF0000"/>
                </a:solidFill>
              </a:rPr>
              <a:t>Sounder </a:t>
            </a:r>
            <a:r>
              <a:rPr lang="en-US" sz="2000" b="1" dirty="0">
                <a:solidFill>
                  <a:srgbClr val="FF0000"/>
                </a:solidFill>
              </a:rPr>
              <a:t>with IASI (</a:t>
            </a:r>
            <a:r>
              <a:rPr lang="en-US" sz="2000" b="1" dirty="0" err="1">
                <a:solidFill>
                  <a:srgbClr val="FF0000"/>
                </a:solidFill>
              </a:rPr>
              <a:t>MetOp</a:t>
            </a:r>
            <a:r>
              <a:rPr lang="en-US" sz="2000" b="1" dirty="0">
                <a:solidFill>
                  <a:srgbClr val="FF0000"/>
                </a:solidFill>
              </a:rPr>
              <a:t>-A) </a:t>
            </a:r>
          </a:p>
          <a:p>
            <a:pPr algn="ctr" eaLnBrk="1" hangingPunct="1"/>
            <a:r>
              <a:rPr lang="en-US" sz="2000" b="1" dirty="0">
                <a:solidFill>
                  <a:srgbClr val="0000FF"/>
                </a:solidFill>
              </a:rPr>
              <a:t>2014 (Nighttime)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258407" y="1694489"/>
            <a:ext cx="667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MAY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8247717" y="3669268"/>
            <a:ext cx="633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305800" y="5421868"/>
            <a:ext cx="5950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JUL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497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E74302-9358-4AAB-8292-5EEFB7D0A721}" type="datetime1">
              <a:rPr lang="en-US" smtClean="0"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25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3581400" y="152400"/>
            <a:ext cx="202760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rgbClr val="FF0000"/>
                </a:solidFill>
              </a:rPr>
              <a:t>SUMMARY</a:t>
            </a:r>
            <a:endParaRPr lang="en-US" sz="2800" b="1" dirty="0">
              <a:solidFill>
                <a:srgbClr val="FF0000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62000" y="1193661"/>
            <a:ext cx="7772400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Updated the inter-calibration algorithm including GSICS guidelines and suggestions from last Working Group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Dedicated scientist assigned till GSICS product becomes operational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Generated initial GSICS products for INSAT-3D Imager and Sounder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Problem in IASI data continuity through </a:t>
            </a:r>
            <a:r>
              <a:rPr lang="en-US" sz="2000" b="1" dirty="0" err="1" smtClean="0"/>
              <a:t>Eumetcast</a:t>
            </a:r>
            <a:r>
              <a:rPr lang="en-US" sz="2000" b="1" dirty="0" smtClean="0"/>
              <a:t>, need to explore other means to get the near real-time/archive data (to be discussed with IMD, EUMETSAT)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Initiated web-site development, and product acceptance procedure for demonstration phase.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b="1" dirty="0" smtClean="0"/>
              <a:t>Sample products are available and will be submitted for demonstration product acceptance. 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54323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94D20F-08F7-4E61-85C7-E5A41D5851B5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26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75216" y="2057400"/>
            <a:ext cx="6973384" cy="23698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400" b="1" dirty="0" smtClean="0">
                <a:solidFill>
                  <a:srgbClr val="FF0000"/>
                </a:solidFill>
              </a:rPr>
              <a:t>Thanks</a:t>
            </a:r>
          </a:p>
          <a:p>
            <a:pPr algn="ctr"/>
            <a:endParaRPr lang="en-US" sz="5400" dirty="0"/>
          </a:p>
          <a:p>
            <a:pPr algn="ctr"/>
            <a:r>
              <a:rPr lang="en-US" sz="4000" dirty="0" smtClean="0">
                <a:solidFill>
                  <a:srgbClr val="0000FF"/>
                </a:solidFill>
              </a:rPr>
              <a:t>Comments and suggestions!!!</a:t>
            </a:r>
            <a:endParaRPr lang="en-US" sz="40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2337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Rectangle 3"/>
          <p:cNvSpPr>
            <a:spLocks noChangeArrowheads="1"/>
          </p:cNvSpPr>
          <p:nvPr/>
        </p:nvSpPr>
        <p:spPr bwMode="auto">
          <a:xfrm>
            <a:off x="1981200" y="0"/>
            <a:ext cx="5214938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INSAT-3A  &amp;  Kalpana-1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1066800" y="1905000"/>
            <a:ext cx="5257800" cy="66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Char char="•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85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cs typeface="Arial" panose="020B0604020202020204" pitchFamily="34" charset="0"/>
              </a:rPr>
              <a:t>Payload 	: (i) VHRR &amp; CCD in INSAT 3A</a:t>
            </a:r>
          </a:p>
          <a:p>
            <a:pPr algn="just">
              <a:lnSpc>
                <a:spcPct val="125000"/>
              </a:lnSpc>
              <a:spcBef>
                <a:spcPct val="0"/>
              </a:spcBef>
              <a:buFontTx/>
              <a:buNone/>
            </a:pPr>
            <a:r>
              <a:rPr lang="en-US" altLang="en-US" sz="1800" b="1">
                <a:solidFill>
                  <a:srgbClr val="008000"/>
                </a:solidFill>
                <a:cs typeface="Arial" panose="020B0604020202020204" pitchFamily="34" charset="0"/>
              </a:rPr>
              <a:t>		  (ii) VHRR in Kalpana-1</a:t>
            </a:r>
            <a:endParaRPr lang="en-US" altLang="en-US" sz="1800" b="1">
              <a:solidFill>
                <a:srgbClr val="008000"/>
              </a:solidFill>
              <a:sym typeface="Symbol" panose="05050102010706020507" pitchFamily="18" charset="2"/>
            </a:endParaRPr>
          </a:p>
        </p:txBody>
      </p:sp>
      <p:sp>
        <p:nvSpPr>
          <p:cNvPr id="18437" name="Rectangle 7"/>
          <p:cNvSpPr>
            <a:spLocks noChangeArrowheads="1"/>
          </p:cNvSpPr>
          <p:nvPr/>
        </p:nvSpPr>
        <p:spPr bwMode="auto">
          <a:xfrm>
            <a:off x="812800" y="4706938"/>
            <a:ext cx="59690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736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defTabSz="736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6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6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6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36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36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36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36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0000"/>
                </a:solidFill>
              </a:rPr>
              <a:t>CCD Bands (µm)</a:t>
            </a:r>
          </a:p>
          <a:p>
            <a:pPr lvl="1" eaLnBrk="1" hangingPunct="1">
              <a:buFontTx/>
              <a:buNone/>
            </a:pPr>
            <a:r>
              <a:rPr lang="en-US" altLang="en-US" sz="1800" b="1"/>
              <a:t>Vis (0.62 – 0.68), NIR (0.77 – 0.86), </a:t>
            </a:r>
          </a:p>
          <a:p>
            <a:pPr lvl="1" eaLnBrk="1" hangingPunct="1">
              <a:buFontTx/>
              <a:buNone/>
            </a:pPr>
            <a:r>
              <a:rPr lang="en-US" altLang="en-US" sz="1800" b="1"/>
              <a:t>SWIR (1.55 – 1.69) </a:t>
            </a:r>
          </a:p>
          <a:p>
            <a:pPr lvl="1"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Resolution : 1 km</a:t>
            </a:r>
            <a:r>
              <a:rPr lang="en-US" altLang="en-US" sz="1800" b="1"/>
              <a:t> </a:t>
            </a:r>
          </a:p>
        </p:txBody>
      </p:sp>
      <p:sp>
        <p:nvSpPr>
          <p:cNvPr id="18438" name="Rectangle 8"/>
          <p:cNvSpPr>
            <a:spLocks noChangeArrowheads="1"/>
          </p:cNvSpPr>
          <p:nvPr/>
        </p:nvSpPr>
        <p:spPr bwMode="auto">
          <a:xfrm>
            <a:off x="838200" y="2649538"/>
            <a:ext cx="5003800" cy="1981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defTabSz="7366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366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36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36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36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36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36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36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36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1800" b="1">
                <a:solidFill>
                  <a:srgbClr val="CC0000"/>
                </a:solidFill>
              </a:rPr>
              <a:t>VHRR  Bands (µm)</a:t>
            </a:r>
          </a:p>
          <a:p>
            <a:pPr lvl="1" eaLnBrk="1" hangingPunct="1"/>
            <a:r>
              <a:rPr lang="en-US" altLang="en-US" sz="1800" b="1"/>
              <a:t>Visible 		:  0.55 – 0.75</a:t>
            </a:r>
          </a:p>
          <a:p>
            <a:pPr lvl="1" eaLnBrk="1" hangingPunct="1"/>
            <a:r>
              <a:rPr lang="en-US" altLang="en-US" sz="1800" b="1"/>
              <a:t>Water vapour	   	:  5.70 – 7.10 	</a:t>
            </a:r>
          </a:p>
          <a:p>
            <a:pPr lvl="1" eaLnBrk="1" hangingPunct="1"/>
            <a:r>
              <a:rPr lang="en-US" altLang="en-US" sz="1800" b="1"/>
              <a:t>Thermal Infra Red 	:  10.5 – 12.5</a:t>
            </a:r>
          </a:p>
          <a:p>
            <a:pPr eaLnBrk="1" hangingPunct="1"/>
            <a:r>
              <a:rPr lang="en-US" altLang="en-US" sz="1800" b="1">
                <a:solidFill>
                  <a:srgbClr val="0000FF"/>
                </a:solidFill>
              </a:rPr>
              <a:t>Resolution (km)	</a:t>
            </a:r>
            <a:r>
              <a:rPr lang="en-US" altLang="en-US" sz="1800" b="1"/>
              <a:t>	</a:t>
            </a:r>
            <a:r>
              <a:rPr lang="en-US" altLang="en-US" sz="1800" b="1">
                <a:solidFill>
                  <a:srgbClr val="0000FF"/>
                </a:solidFill>
              </a:rPr>
              <a:t>: 2 X 2 for Visible</a:t>
            </a:r>
          </a:p>
          <a:p>
            <a:pPr eaLnBrk="1" hangingPunct="1"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</a:rPr>
              <a:t>					  8 X 8 for TIR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1084263" y="990600"/>
            <a:ext cx="6535737" cy="70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176213" indent="-176213">
              <a:spcBef>
                <a:spcPct val="20000"/>
              </a:spcBef>
              <a:buChar char="•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1714500" algn="l"/>
                <a:tab pos="2513013" algn="l"/>
                <a:tab pos="2805113" algn="l"/>
                <a:tab pos="4286250" algn="l"/>
                <a:tab pos="5834063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cs typeface="Arial" panose="020B0604020202020204" pitchFamily="34" charset="0"/>
              </a:rPr>
              <a:t>Launch Date &amp; Location : Kalpana-1 - 74.0ºE </a:t>
            </a:r>
            <a:r>
              <a:rPr lang="en-US" altLang="en-US" sz="1800" b="1">
                <a:solidFill>
                  <a:srgbClr val="CC0000"/>
                </a:solidFill>
                <a:cs typeface="Arial" panose="020B0604020202020204" pitchFamily="34" charset="0"/>
              </a:rPr>
              <a:t>(Sep 2002)</a:t>
            </a:r>
          </a:p>
          <a:p>
            <a:pPr algn="just">
              <a:spcBef>
                <a:spcPct val="0"/>
              </a:spcBef>
              <a:spcAft>
                <a:spcPct val="25000"/>
              </a:spcAft>
              <a:buFontTx/>
              <a:buNone/>
            </a:pPr>
            <a:r>
              <a:rPr lang="en-US" altLang="en-US" sz="1800" b="1">
                <a:solidFill>
                  <a:srgbClr val="0000FF"/>
                </a:solidFill>
                <a:cs typeface="Arial" panose="020B0604020202020204" pitchFamily="34" charset="0"/>
              </a:rPr>
              <a:t>				INSAT 3A -  93.5ºE </a:t>
            </a:r>
            <a:r>
              <a:rPr lang="en-US" altLang="en-US" sz="1800" b="1">
                <a:solidFill>
                  <a:srgbClr val="CC0000"/>
                </a:solidFill>
                <a:cs typeface="Arial" panose="020B0604020202020204" pitchFamily="34" charset="0"/>
              </a:rPr>
              <a:t>(Apr 2003)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1B41A-BF3C-49C6-B47F-4CC92685F472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ChangeArrowheads="1"/>
          </p:cNvSpPr>
          <p:nvPr/>
        </p:nvSpPr>
        <p:spPr bwMode="auto">
          <a:xfrm>
            <a:off x="4724400" y="1123950"/>
            <a:ext cx="4302125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defTabSz="736600">
              <a:spcBef>
                <a:spcPct val="20000"/>
              </a:spcBef>
              <a:buFontTx/>
              <a:buChar char="•"/>
              <a:tabLst>
                <a:tab pos="2513013" algn="l"/>
                <a:tab pos="2857500" algn="l"/>
              </a:tabLst>
            </a:pPr>
            <a:r>
              <a:rPr lang="en-US" sz="1200" b="1"/>
              <a:t>Spectral Bands (µm)</a:t>
            </a:r>
          </a:p>
          <a:p>
            <a:pPr marL="342900" indent="-342900" defTabSz="736600">
              <a:spcBef>
                <a:spcPct val="20000"/>
              </a:spcBef>
              <a:tabLst>
                <a:tab pos="2513013" algn="l"/>
                <a:tab pos="2857500" algn="l"/>
              </a:tabLst>
            </a:pPr>
            <a:r>
              <a:rPr lang="en-US" sz="1200" b="1">
                <a:solidFill>
                  <a:srgbClr val="0000FF"/>
                </a:solidFill>
              </a:rPr>
              <a:t>	Short Wave Infra Red	:  	Six bands </a:t>
            </a:r>
          </a:p>
          <a:p>
            <a:pPr marL="342900" indent="-342900" defTabSz="736600">
              <a:spcBef>
                <a:spcPct val="20000"/>
              </a:spcBef>
              <a:tabLst>
                <a:tab pos="2513013" algn="l"/>
                <a:tab pos="2857500" algn="l"/>
              </a:tabLst>
            </a:pPr>
            <a:r>
              <a:rPr lang="en-US" sz="1200" b="1">
                <a:solidFill>
                  <a:srgbClr val="0000FF"/>
                </a:solidFill>
              </a:rPr>
              <a:t>	Mid Wave Infra Red 	: 	Five Bands</a:t>
            </a:r>
          </a:p>
          <a:p>
            <a:pPr marL="342900" indent="-342900" defTabSz="736600">
              <a:spcBef>
                <a:spcPct val="20000"/>
              </a:spcBef>
              <a:tabLst>
                <a:tab pos="2513013" algn="l"/>
                <a:tab pos="2857500" algn="l"/>
              </a:tabLst>
            </a:pPr>
            <a:r>
              <a:rPr lang="en-US" sz="1200" b="1">
                <a:solidFill>
                  <a:srgbClr val="0000FF"/>
                </a:solidFill>
              </a:rPr>
              <a:t>	Long Wave Infra Red	:  	Seven Bands</a:t>
            </a:r>
          </a:p>
          <a:p>
            <a:pPr marL="342900" indent="-342900" defTabSz="736600">
              <a:spcBef>
                <a:spcPct val="20000"/>
              </a:spcBef>
              <a:tabLst>
                <a:tab pos="2513013" algn="l"/>
                <a:tab pos="2857500" algn="l"/>
              </a:tabLst>
            </a:pPr>
            <a:r>
              <a:rPr lang="en-US" sz="1200" b="1">
                <a:solidFill>
                  <a:srgbClr val="0000FF"/>
                </a:solidFill>
              </a:rPr>
              <a:t>	Visible 	:   	One Band</a:t>
            </a:r>
          </a:p>
          <a:p>
            <a:pPr marL="342900" indent="-342900" defTabSz="736600">
              <a:spcBef>
                <a:spcPct val="20000"/>
              </a:spcBef>
              <a:buFontTx/>
              <a:buChar char="•"/>
              <a:tabLst>
                <a:tab pos="2513013" algn="l"/>
                <a:tab pos="2857500" algn="l"/>
              </a:tabLst>
            </a:pPr>
            <a:r>
              <a:rPr lang="en-US" sz="1200" b="1"/>
              <a:t>Resolution 	: 	10 km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905000" y="76200"/>
            <a:ext cx="4724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2075" tIns="46038" rIns="92075" bIns="46038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</a:rPr>
              <a:t>INSAT-3D</a:t>
            </a:r>
          </a:p>
        </p:txBody>
      </p:sp>
      <p:sp>
        <p:nvSpPr>
          <p:cNvPr id="43012" name="Rectangle 5"/>
          <p:cNvSpPr>
            <a:spLocks noChangeArrowheads="1"/>
          </p:cNvSpPr>
          <p:nvPr/>
        </p:nvSpPr>
        <p:spPr bwMode="auto">
          <a:xfrm>
            <a:off x="0" y="1117600"/>
            <a:ext cx="4605338" cy="162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225425" indent="-225425" defTabSz="736600">
              <a:spcBef>
                <a:spcPct val="20000"/>
              </a:spcBef>
              <a:buFontTx/>
              <a:buChar char="•"/>
            </a:pPr>
            <a:r>
              <a:rPr lang="en-US" sz="1200" b="1"/>
              <a:t>Spectral Bands                  (µm)             Resolution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200" b="1"/>
              <a:t>	</a:t>
            </a:r>
            <a:r>
              <a:rPr lang="en-US" sz="1200" b="1">
                <a:solidFill>
                  <a:srgbClr val="0000FF"/>
                </a:solidFill>
              </a:rPr>
              <a:t>Visible 		:  0.55 - 0.75	1 km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200" b="1">
                <a:solidFill>
                  <a:srgbClr val="0000FF"/>
                </a:solidFill>
              </a:rPr>
              <a:t>	Short Wave Infra Red	:  1.55 - 1.70  	1 km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200" b="1">
                <a:solidFill>
                  <a:srgbClr val="0000FF"/>
                </a:solidFill>
              </a:rPr>
              <a:t>	Mid Wave Infra Red 	:  3.70 - 3.95	4 km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200" b="1">
                <a:solidFill>
                  <a:srgbClr val="0000FF"/>
                </a:solidFill>
              </a:rPr>
              <a:t>	Water Vapour 		:  6.50 - 7.10	8 km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200" b="1">
                <a:solidFill>
                  <a:srgbClr val="0000FF"/>
                </a:solidFill>
              </a:rPr>
              <a:t>	Thermal Infra Red – 1 	: 10.30 - 11.30	4 km</a:t>
            </a:r>
          </a:p>
          <a:p>
            <a:pPr marL="225425" indent="-225425" defTabSz="736600">
              <a:spcBef>
                <a:spcPct val="20000"/>
              </a:spcBef>
            </a:pPr>
            <a:r>
              <a:rPr lang="en-US" sz="1200" b="1">
                <a:solidFill>
                  <a:srgbClr val="0000FF"/>
                </a:solidFill>
              </a:rPr>
              <a:t>	Thermal Infra Red – 2 	: 11.30 - 12.50	4 km</a:t>
            </a:r>
          </a:p>
        </p:txBody>
      </p:sp>
      <p:sp>
        <p:nvSpPr>
          <p:cNvPr id="43013" name="Text Box 6"/>
          <p:cNvSpPr txBox="1">
            <a:spLocks noChangeArrowheads="1"/>
          </p:cNvSpPr>
          <p:nvPr/>
        </p:nvSpPr>
        <p:spPr bwMode="auto">
          <a:xfrm>
            <a:off x="823913" y="685800"/>
            <a:ext cx="2943225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lnSpc>
                <a:spcPct val="85000"/>
              </a:lnSpc>
            </a:pPr>
            <a:r>
              <a:rPr lang="en-US" sz="2400" b="1" dirty="0"/>
              <a:t>6 Channel IMAGER</a:t>
            </a:r>
          </a:p>
        </p:txBody>
      </p:sp>
      <p:sp>
        <p:nvSpPr>
          <p:cNvPr id="43014" name="Text Box 7"/>
          <p:cNvSpPr txBox="1">
            <a:spLocks noChangeArrowheads="1"/>
          </p:cNvSpPr>
          <p:nvPr/>
        </p:nvSpPr>
        <p:spPr bwMode="auto">
          <a:xfrm>
            <a:off x="5181600" y="685800"/>
            <a:ext cx="3513138" cy="403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6213" indent="-176213" eaLnBrk="0" hangingPunct="0">
              <a:lnSpc>
                <a:spcPct val="85000"/>
              </a:lnSpc>
              <a:tabLst>
                <a:tab pos="568325" algn="l"/>
                <a:tab pos="1547813" algn="l"/>
                <a:tab pos="2805113" algn="l"/>
                <a:tab pos="4286250" algn="l"/>
                <a:tab pos="5834063" algn="l"/>
              </a:tabLst>
            </a:pPr>
            <a:r>
              <a:rPr lang="en-US" sz="2400" b="1" dirty="0"/>
              <a:t>19 Channel SOUNDER</a:t>
            </a:r>
            <a:endParaRPr lang="en-US" b="1" dirty="0"/>
          </a:p>
        </p:txBody>
      </p:sp>
      <p:sp>
        <p:nvSpPr>
          <p:cNvPr id="43017" name="Text Box 12"/>
          <p:cNvSpPr txBox="1">
            <a:spLocks noChangeArrowheads="1"/>
          </p:cNvSpPr>
          <p:nvPr/>
        </p:nvSpPr>
        <p:spPr bwMode="auto">
          <a:xfrm>
            <a:off x="609600" y="3200400"/>
            <a:ext cx="2582863" cy="64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>
              <a:spcAft>
                <a:spcPct val="25000"/>
              </a:spcAft>
            </a:pPr>
            <a:r>
              <a:rPr lang="en-US" sz="1600">
                <a:latin typeface="Tahoma" pitchFamily="34" charset="0"/>
              </a:rPr>
              <a:t>Launch Date: 26 Aug 2013</a:t>
            </a:r>
          </a:p>
          <a:p>
            <a:pPr eaLnBrk="0" hangingPunct="0">
              <a:spcAft>
                <a:spcPct val="25000"/>
              </a:spcAft>
            </a:pPr>
            <a:r>
              <a:rPr lang="en-US" sz="1600">
                <a:latin typeface="Tahoma" pitchFamily="34" charset="0"/>
              </a:rPr>
              <a:t>Location: 83E</a:t>
            </a:r>
          </a:p>
        </p:txBody>
      </p:sp>
      <p:pic>
        <p:nvPicPr>
          <p:cNvPr id="11" name="Picture 1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13263" y="3184525"/>
            <a:ext cx="4402137" cy="329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3"/>
          <a:srcRect t="9995" b="10049"/>
          <a:stretch>
            <a:fillRect/>
          </a:stretch>
        </p:blipFill>
        <p:spPr bwMode="auto">
          <a:xfrm>
            <a:off x="0" y="4452938"/>
            <a:ext cx="4119562" cy="2024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9C93C3-58C9-4EAC-8067-4D93B90E7864}" type="datetime1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8003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8"/>
          <p:cNvSpPr>
            <a:spLocks noChangeArrowheads="1"/>
          </p:cNvSpPr>
          <p:nvPr/>
        </p:nvSpPr>
        <p:spPr bwMode="auto">
          <a:xfrm>
            <a:off x="685800" y="76200"/>
            <a:ext cx="8153400" cy="6858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Future Indian GEO Satellite - GISAT</a:t>
            </a:r>
            <a:endParaRPr lang="en-US" sz="16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483" name="Text Box 29"/>
          <p:cNvSpPr txBox="1">
            <a:spLocks noChangeArrowheads="1"/>
          </p:cNvSpPr>
          <p:nvPr/>
        </p:nvSpPr>
        <p:spPr bwMode="auto">
          <a:xfrm>
            <a:off x="457200" y="889000"/>
            <a:ext cx="830580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10000"/>
              </a:spcBef>
              <a:buFontTx/>
              <a:buNone/>
            </a:pP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Launch Schedule: 2016, Geostationary orbit, 93E</a:t>
            </a:r>
          </a:p>
          <a:p>
            <a:pPr algn="just" eaLnBrk="1" hangingPunct="1">
              <a:spcBef>
                <a:spcPct val="10000"/>
              </a:spcBef>
              <a:buFontTx/>
              <a:buNone/>
            </a:pPr>
            <a:r>
              <a:rPr lang="en-US" sz="1400">
                <a:latin typeface="Cambria" panose="02040503050406030204" pitchFamily="18" charset="0"/>
                <a:cs typeface="Arial" panose="020B0604020202020204" pitchFamily="34" charset="0"/>
              </a:rPr>
              <a:t>MX-VNIR:   Multispectral - Visible Near Infrared,  HySI-VNIR: Hyperspectral Imager - Visible Near Infrared, </a:t>
            </a:r>
            <a:endParaRPr lang="en-US" sz="140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 eaLnBrk="1" hangingPunct="1">
              <a:spcBef>
                <a:spcPct val="10000"/>
              </a:spcBef>
              <a:buFontTx/>
              <a:buNone/>
            </a:pPr>
            <a:r>
              <a:rPr lang="en-US" sz="1400">
                <a:latin typeface="Cambria" panose="02040503050406030204" pitchFamily="18" charset="0"/>
                <a:cs typeface="Arial" panose="020B0604020202020204" pitchFamily="34" charset="0"/>
              </a:rPr>
              <a:t>HySI-SWIR:   Hyperspectral Imager - Short Wave Infrared, </a:t>
            </a:r>
            <a:r>
              <a:rPr lang="en-US" sz="1400">
                <a:latin typeface="Cambria" panose="02040503050406030204" pitchFamily="18" charset="0"/>
                <a:cs typeface="Times New Roman" panose="02020603050405020304" pitchFamily="18" charset="0"/>
              </a:rPr>
              <a:t>MX-LWIR: Multispectral - Long Wave Infrared.</a:t>
            </a:r>
            <a:r>
              <a:rPr lang="en-US" sz="14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5247" name="Group 1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5167692"/>
              </p:ext>
            </p:extLst>
          </p:nvPr>
        </p:nvGraphicFramePr>
        <p:xfrm>
          <a:off x="152400" y="2209800"/>
          <a:ext cx="4648201" cy="4226254"/>
        </p:xfrm>
        <a:graphic>
          <a:graphicData uri="http://schemas.openxmlformats.org/drawingml/2006/table">
            <a:tbl>
              <a:tblPr/>
              <a:tblGrid>
                <a:gridCol w="685800"/>
                <a:gridCol w="457200"/>
                <a:gridCol w="685800"/>
                <a:gridCol w="685800"/>
                <a:gridCol w="685800"/>
                <a:gridCol w="1447801"/>
              </a:tblGrid>
              <a:tr h="8125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Band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SNR/</a:t>
                      </a: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NEdT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IFOV (m)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Range (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m)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Channels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(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m)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MX-VNIR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200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0.45 - 0.86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B1: 0.45-0.52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B2: 0.52-0.59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B3: 0.62-0.68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B4: 0.77-0.86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B5N: 0.71-0.74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B6N: 0.845-0.875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HyS-VNIR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400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0.375 - 1.0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 &lt; 10 nm</a:t>
                      </a:r>
                      <a:endParaRPr kumimoji="0" lang="en-US" sz="12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1809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HyS-SWIR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&gt; 400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0.9 - 2.5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  <a:sym typeface="Symbol" pitchFamily="18" charset="2"/>
                        </a:rPr>
                        <a:t> &lt; 10 nm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1188577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MX-LWIR</a:t>
                      </a:r>
                    </a:p>
                  </a:txBody>
                  <a:tcPr marT="45708" marB="45708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NEdT</a:t>
                      </a: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&lt; 0.15K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1500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4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7.0 - 13.0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CH1: 7.1-7.6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CH2: 8.3-8.7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CH3: 9.4-9.8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CH4: 10.3-11.3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Arial" pitchFamily="34" charset="0"/>
                        </a:rPr>
                        <a:t>CH5:11.5-12.5</a:t>
                      </a:r>
                      <a:endParaRPr kumimoji="0" lang="en-US" sz="12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Calibri" pitchFamily="34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Cambria" pitchFamily="18" charset="0"/>
                          <a:cs typeface="Times New Roman" pitchFamily="18" charset="0"/>
                        </a:rPr>
                        <a:t>CH6: 13.0-13.5</a:t>
                      </a:r>
                      <a:r>
                        <a:rPr kumimoji="0" lang="en-US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</a:txBody>
                  <a:tcPr marT="45708" marB="45708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2052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650" y="2322512"/>
            <a:ext cx="4197350" cy="419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29" name="Text Box 15"/>
          <p:cNvSpPr txBox="1">
            <a:spLocks noChangeArrowheads="1"/>
          </p:cNvSpPr>
          <p:nvPr/>
        </p:nvSpPr>
        <p:spPr bwMode="auto">
          <a:xfrm>
            <a:off x="5181600" y="1676400"/>
            <a:ext cx="37338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GISAT</a:t>
            </a:r>
            <a:r>
              <a:rPr lang="en-US" sz="200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Scan scenario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</a:rPr>
              <a:t>Scan area for two scan scenario (5</a:t>
            </a:r>
            <a:r>
              <a:rPr lang="en-US" sz="1600">
                <a:latin typeface="Times New Roman" panose="02020603050405020304" pitchFamily="18" charset="0"/>
                <a:cs typeface="Times New Roman" panose="02020603050405020304" pitchFamily="18" charset="0"/>
                <a:sym typeface="Symbol" panose="05050102010706020507" pitchFamily="18" charset="2"/>
              </a:rPr>
              <a:t> &amp; 10 )</a:t>
            </a:r>
            <a:endParaRPr 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30" name="TextBox 8"/>
          <p:cNvSpPr txBox="1">
            <a:spLocks noChangeArrowheads="1"/>
          </p:cNvSpPr>
          <p:nvPr/>
        </p:nvSpPr>
        <p:spPr bwMode="auto">
          <a:xfrm>
            <a:off x="6096000" y="3236912"/>
            <a:ext cx="990600" cy="738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Every 10 minute interval</a:t>
            </a:r>
          </a:p>
        </p:txBody>
      </p:sp>
      <p:sp>
        <p:nvSpPr>
          <p:cNvPr id="20531" name="TextBox 9"/>
          <p:cNvSpPr txBox="1">
            <a:spLocks noChangeArrowheads="1"/>
          </p:cNvSpPr>
          <p:nvPr/>
        </p:nvSpPr>
        <p:spPr bwMode="auto">
          <a:xfrm>
            <a:off x="5791200" y="4465637"/>
            <a:ext cx="2133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1400" b="1"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30-minutes triplet every 6 hour for winds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25C2EA-6183-4A9E-AF50-991B397E7A6A}" type="datetime1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7943850" y="6300787"/>
            <a:ext cx="1200150" cy="365125"/>
          </a:xfrm>
        </p:spPr>
        <p:txBody>
          <a:bodyPr/>
          <a:lstStyle/>
          <a:p>
            <a:fld id="{327C1A2E-3CEF-465F-8931-130145BF13FF}" type="slidenum">
              <a:rPr lang="en-US" smtClean="0"/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8"/>
          <p:cNvSpPr>
            <a:spLocks noChangeArrowheads="1"/>
          </p:cNvSpPr>
          <p:nvPr/>
        </p:nvSpPr>
        <p:spPr bwMode="auto">
          <a:xfrm>
            <a:off x="1371600" y="0"/>
            <a:ext cx="3733800" cy="533400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GISAT – Products</a:t>
            </a:r>
            <a:endParaRPr lang="en-US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3" name="Rectangle 3"/>
          <p:cNvSpPr txBox="1">
            <a:spLocks noChangeArrowheads="1"/>
          </p:cNvSpPr>
          <p:nvPr/>
        </p:nvSpPr>
        <p:spPr bwMode="auto">
          <a:xfrm>
            <a:off x="152400" y="2667000"/>
            <a:ext cx="4419600" cy="381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algn="ctr" eaLnBrk="1" hangingPunct="1"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b="1" kern="0" dirty="0">
                <a:solidFill>
                  <a:schemeClr val="accent6"/>
                </a:solidFill>
                <a:latin typeface="+mn-lt"/>
              </a:rPr>
              <a:t>GISAT Products 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Cloud properties </a:t>
            </a:r>
            <a:r>
              <a:rPr lang="en-US" sz="1400" kern="0" dirty="0">
                <a:latin typeface="+mn-lt"/>
              </a:rPr>
              <a:t>(type, amount, phase, height)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Atmospheric stability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Atmospheric motion vectors (AMV)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Mid-</a:t>
            </a:r>
            <a:r>
              <a:rPr lang="en-US" sz="1600" kern="0" dirty="0" err="1">
                <a:latin typeface="+mn-lt"/>
              </a:rPr>
              <a:t>Tropospheric</a:t>
            </a:r>
            <a:r>
              <a:rPr lang="en-US" sz="1600" kern="0" dirty="0">
                <a:latin typeface="+mn-lt"/>
              </a:rPr>
              <a:t> Humidity 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Total </a:t>
            </a:r>
            <a:r>
              <a:rPr lang="en-US" sz="1600" kern="0" dirty="0" err="1">
                <a:latin typeface="+mn-lt"/>
              </a:rPr>
              <a:t>Precipitable</a:t>
            </a:r>
            <a:r>
              <a:rPr lang="en-US" sz="1600" kern="0" dirty="0">
                <a:latin typeface="+mn-lt"/>
              </a:rPr>
              <a:t> Water (TPW)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High </a:t>
            </a:r>
            <a:r>
              <a:rPr lang="en-US" sz="1600" kern="0" dirty="0" err="1">
                <a:latin typeface="+mn-lt"/>
              </a:rPr>
              <a:t>spatio</a:t>
            </a:r>
            <a:r>
              <a:rPr lang="en-US" sz="1600" kern="0" dirty="0">
                <a:latin typeface="+mn-lt"/>
              </a:rPr>
              <a:t>-temporal resolution Rainfall  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Sea surface temperature (SST)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Outgoing </a:t>
            </a:r>
            <a:r>
              <a:rPr lang="en-US" sz="1600" kern="0" dirty="0" err="1">
                <a:latin typeface="+mn-lt"/>
              </a:rPr>
              <a:t>longwave</a:t>
            </a:r>
            <a:r>
              <a:rPr lang="en-US" sz="1600" kern="0" dirty="0">
                <a:latin typeface="+mn-lt"/>
              </a:rPr>
              <a:t> radiation (OLR)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Shortwave Radiation (SWR)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Total column ozone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Clear-sky Radiances</a:t>
            </a:r>
          </a:p>
          <a:p>
            <a:pPr marL="342900" indent="-342900" eaLnBrk="1" hangingPunct="1">
              <a:lnSpc>
                <a:spcPct val="90000"/>
              </a:lnSpc>
              <a:spcAft>
                <a:spcPct val="30000"/>
              </a:spcAft>
              <a:buFontTx/>
              <a:buChar char="•"/>
              <a:defRPr/>
            </a:pPr>
            <a:r>
              <a:rPr lang="en-US" sz="1600" kern="0" dirty="0">
                <a:latin typeface="+mn-lt"/>
              </a:rPr>
              <a:t>SO</a:t>
            </a:r>
            <a:r>
              <a:rPr lang="en-US" sz="1600" kern="0" baseline="-25000" dirty="0">
                <a:latin typeface="+mn-lt"/>
              </a:rPr>
              <a:t>2</a:t>
            </a:r>
            <a:r>
              <a:rPr lang="en-US" sz="1600" kern="0" dirty="0">
                <a:latin typeface="+mn-lt"/>
              </a:rPr>
              <a:t> estimates</a:t>
            </a:r>
          </a:p>
        </p:txBody>
      </p:sp>
      <p:sp>
        <p:nvSpPr>
          <p:cNvPr id="55" name="Rectangle 3"/>
          <p:cNvSpPr txBox="1">
            <a:spLocks noChangeArrowheads="1"/>
          </p:cNvSpPr>
          <p:nvPr/>
        </p:nvSpPr>
        <p:spPr bwMode="auto">
          <a:xfrm>
            <a:off x="304800" y="762000"/>
            <a:ext cx="40386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1588" indent="-1588" algn="ctr" eaLnBrk="1" hangingPunct="1">
              <a:lnSpc>
                <a:spcPct val="90000"/>
              </a:lnSpc>
              <a:spcAft>
                <a:spcPct val="30000"/>
              </a:spcAft>
              <a:defRPr/>
            </a:pPr>
            <a:r>
              <a:rPr lang="en-US" sz="2000" b="1" kern="0" dirty="0">
                <a:solidFill>
                  <a:schemeClr val="accent6"/>
                </a:solidFill>
                <a:latin typeface="+mn-lt"/>
              </a:rPr>
              <a:t>GISAT Strength </a:t>
            </a:r>
          </a:p>
          <a:p>
            <a:pPr marL="234950" indent="-234950" eaLnBrk="1" hangingPunct="1">
              <a:lnSpc>
                <a:spcPct val="90000"/>
              </a:lnSpc>
              <a:spcAft>
                <a:spcPct val="3000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FF0000"/>
                </a:solidFill>
                <a:latin typeface="+mn-lt"/>
              </a:rPr>
              <a:t>High spatial (1.5 km) and temporal resolution (10 minutes) from LWIR</a:t>
            </a:r>
          </a:p>
          <a:p>
            <a:pPr marL="234950" indent="-234950" eaLnBrk="1" hangingPunct="1">
              <a:lnSpc>
                <a:spcPct val="90000"/>
              </a:lnSpc>
              <a:spcAft>
                <a:spcPct val="30000"/>
              </a:spcAft>
              <a:buFont typeface="Arial" pitchFamily="34" charset="0"/>
              <a:buChar char="•"/>
              <a:defRPr/>
            </a:pPr>
            <a:r>
              <a:rPr lang="en-US" kern="0" dirty="0">
                <a:solidFill>
                  <a:srgbClr val="FF0000"/>
                </a:solidFill>
                <a:latin typeface="+mn-lt"/>
              </a:rPr>
              <a:t>High spatial and spectral resolution from VNIR and SWIR bands for cloud microphysics </a:t>
            </a:r>
          </a:p>
        </p:txBody>
      </p:sp>
      <p:pic>
        <p:nvPicPr>
          <p:cNvPr id="21510" name="Pictur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0"/>
            <a:ext cx="3505200" cy="19244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1511" name="Group 31"/>
          <p:cNvGrpSpPr>
            <a:grpSpLocks/>
          </p:cNvGrpSpPr>
          <p:nvPr/>
        </p:nvGrpSpPr>
        <p:grpSpPr bwMode="auto">
          <a:xfrm>
            <a:off x="4572000" y="4038600"/>
            <a:ext cx="4114800" cy="2454275"/>
            <a:chOff x="2832" y="884"/>
            <a:chExt cx="2736" cy="1557"/>
          </a:xfrm>
        </p:grpSpPr>
        <p:pic>
          <p:nvPicPr>
            <p:cNvPr id="21513" name="Picture 20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706" b="-7376"/>
            <a:stretch>
              <a:fillRect/>
            </a:stretch>
          </p:blipFill>
          <p:spPr bwMode="auto">
            <a:xfrm>
              <a:off x="2832" y="884"/>
              <a:ext cx="2736" cy="15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514" name="Text Box 29"/>
            <p:cNvSpPr txBox="1">
              <a:spLocks noChangeArrowheads="1"/>
            </p:cNvSpPr>
            <p:nvPr/>
          </p:nvSpPr>
          <p:spPr bwMode="auto">
            <a:xfrm>
              <a:off x="3856" y="2282"/>
              <a:ext cx="718" cy="1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sz="1100" b="1">
                  <a:latin typeface="Times New Roman" panose="02020603050405020304" pitchFamily="18" charset="0"/>
                  <a:cs typeface="Times New Roman" panose="02020603050405020304" pitchFamily="18" charset="0"/>
                </a:rPr>
                <a:t>FOV size (km)</a:t>
              </a:r>
            </a:p>
          </p:txBody>
        </p:sp>
      </p:grpSp>
      <p:pic>
        <p:nvPicPr>
          <p:cNvPr id="21512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1038" y="2209800"/>
            <a:ext cx="4652962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DA2D8F-07EF-4CAE-9BFD-079FC2573872}" type="datetime1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1" name="Rectangle 13"/>
          <p:cNvSpPr>
            <a:spLocks noChangeArrowheads="1"/>
          </p:cNvSpPr>
          <p:nvPr/>
        </p:nvSpPr>
        <p:spPr bwMode="auto">
          <a:xfrm>
            <a:off x="990600" y="1143000"/>
            <a:ext cx="1905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FF6600"/>
                </a:solidFill>
                <a:cs typeface="Arial" panose="020B0604020202020204" pitchFamily="34" charset="0"/>
              </a:rPr>
              <a:t>OCEANSAT–1 (1999)</a:t>
            </a:r>
            <a:endParaRPr lang="en-AU" altLang="en-US" sz="2400" b="1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32" name="Rectangle 14"/>
          <p:cNvSpPr>
            <a:spLocks noChangeArrowheads="1"/>
          </p:cNvSpPr>
          <p:nvPr/>
        </p:nvSpPr>
        <p:spPr bwMode="auto">
          <a:xfrm>
            <a:off x="1295400" y="2590800"/>
            <a:ext cx="9906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00FF"/>
                </a:solidFill>
                <a:cs typeface="Arial" panose="020B0604020202020204" pitchFamily="34" charset="0"/>
              </a:rPr>
              <a:t> MSMR, OCM</a:t>
            </a:r>
          </a:p>
        </p:txBody>
      </p:sp>
      <p:sp>
        <p:nvSpPr>
          <p:cNvPr id="40976" name="Rectangle 16"/>
          <p:cNvSpPr>
            <a:spLocks noChangeArrowheads="1"/>
          </p:cNvSpPr>
          <p:nvPr/>
        </p:nvSpPr>
        <p:spPr bwMode="auto">
          <a:xfrm>
            <a:off x="6019800" y="1071563"/>
            <a:ext cx="21336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AU" altLang="en-US" b="1" smtClean="0">
                <a:solidFill>
                  <a:srgbClr val="CC55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Megha-Tropiques </a:t>
            </a:r>
          </a:p>
          <a:p>
            <a:pPr algn="ctr" eaLnBrk="1" hangingPunct="1">
              <a:defRPr/>
            </a:pPr>
            <a:r>
              <a:rPr lang="en-AU" altLang="en-US" b="1" smtClean="0">
                <a:solidFill>
                  <a:srgbClr val="CC55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(2011)</a:t>
            </a:r>
            <a:endParaRPr lang="en-AU" altLang="en-US" sz="2800" b="1" smtClean="0">
              <a:solidFill>
                <a:srgbClr val="CC55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2534" name="Rectangle 17"/>
          <p:cNvSpPr>
            <a:spLocks noChangeArrowheads="1"/>
          </p:cNvSpPr>
          <p:nvPr/>
        </p:nvSpPr>
        <p:spPr bwMode="auto">
          <a:xfrm>
            <a:off x="6172200" y="2667000"/>
            <a:ext cx="190500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400" b="1">
                <a:solidFill>
                  <a:srgbClr val="0000FF"/>
                </a:solidFill>
                <a:cs typeface="Arial" panose="020B0604020202020204" pitchFamily="34" charset="0"/>
              </a:rPr>
              <a:t>MADRAS, SAPHIR,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400" b="1">
                <a:solidFill>
                  <a:srgbClr val="0000FF"/>
                </a:solidFill>
                <a:cs typeface="Arial" panose="020B0604020202020204" pitchFamily="34" charset="0"/>
              </a:rPr>
              <a:t> ScaRaB, ROSA </a:t>
            </a:r>
            <a:endParaRPr lang="en-AU" altLang="en-US" sz="20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2535" name="Object 21"/>
          <p:cNvGraphicFramePr>
            <a:graphicFrameLocks noChangeAspect="1"/>
          </p:cNvGraphicFramePr>
          <p:nvPr/>
        </p:nvGraphicFramePr>
        <p:xfrm>
          <a:off x="1143000" y="1828800"/>
          <a:ext cx="1295400" cy="8429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5" name="Image" r:id="rId3" imgW="3651511" imgH="2377445" progId="Photoshop.Image.7">
                  <p:embed/>
                </p:oleObj>
              </mc:Choice>
              <mc:Fallback>
                <p:oleObj name="Image" r:id="rId3" imgW="3651511" imgH="2377445" progId="Photoshop.Image.7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43000" y="1828800"/>
                        <a:ext cx="1295400" cy="8429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Text Box 28"/>
          <p:cNvSpPr txBox="1">
            <a:spLocks noChangeArrowheads="1"/>
          </p:cNvSpPr>
          <p:nvPr/>
        </p:nvSpPr>
        <p:spPr bwMode="auto">
          <a:xfrm>
            <a:off x="4937125" y="2635250"/>
            <a:ext cx="10223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1600" b="1">
                <a:solidFill>
                  <a:srgbClr val="0000FF"/>
                </a:solidFill>
                <a:latin typeface="Times New Roman" panose="02020603050405020304" pitchFamily="18" charset="0"/>
              </a:rPr>
              <a:t>Altimeter</a:t>
            </a:r>
          </a:p>
        </p:txBody>
      </p:sp>
      <p:pic>
        <p:nvPicPr>
          <p:cNvPr id="22537" name="Picture 30" descr="saral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36" r="28494" b="30986"/>
          <a:stretch>
            <a:fillRect/>
          </a:stretch>
        </p:blipFill>
        <p:spPr bwMode="auto">
          <a:xfrm>
            <a:off x="4860925" y="1792288"/>
            <a:ext cx="1219200" cy="80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2" name="Rectangle 32"/>
          <p:cNvSpPr>
            <a:spLocks noChangeArrowheads="1"/>
          </p:cNvSpPr>
          <p:nvPr/>
        </p:nvSpPr>
        <p:spPr bwMode="auto">
          <a:xfrm>
            <a:off x="4937125" y="1106488"/>
            <a:ext cx="1143000" cy="595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bIns="0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AU" altLang="en-US" b="1" smtClean="0">
                <a:solidFill>
                  <a:srgbClr val="CC55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SARAL </a:t>
            </a:r>
          </a:p>
          <a:p>
            <a:pPr algn="ctr" eaLnBrk="1" hangingPunct="1">
              <a:defRPr/>
            </a:pPr>
            <a:r>
              <a:rPr lang="en-AU" altLang="en-US" b="1" smtClean="0">
                <a:solidFill>
                  <a:srgbClr val="CC5504"/>
                </a:solidFill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(2011)</a:t>
            </a:r>
            <a:endParaRPr lang="en-AU" altLang="en-US" sz="2800" b="1" smtClean="0">
              <a:solidFill>
                <a:srgbClr val="CC5504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pic>
        <p:nvPicPr>
          <p:cNvPr id="22539" name="Picture 34" descr="mt_exploded_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9" r="903"/>
          <a:stretch>
            <a:fillRect/>
          </a:stretch>
        </p:blipFill>
        <p:spPr bwMode="auto">
          <a:xfrm>
            <a:off x="6492875" y="1816100"/>
            <a:ext cx="1143000" cy="755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0" name="Rectangle 4"/>
          <p:cNvSpPr>
            <a:spLocks noChangeArrowheads="1"/>
          </p:cNvSpPr>
          <p:nvPr/>
        </p:nvSpPr>
        <p:spPr bwMode="auto">
          <a:xfrm>
            <a:off x="1676400" y="228600"/>
            <a:ext cx="60198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Indian LEO Weather Satellites</a:t>
            </a:r>
          </a:p>
        </p:txBody>
      </p:sp>
      <p:sp>
        <p:nvSpPr>
          <p:cNvPr id="22541" name="Rectangle 13"/>
          <p:cNvSpPr>
            <a:spLocks noChangeArrowheads="1"/>
          </p:cNvSpPr>
          <p:nvPr/>
        </p:nvSpPr>
        <p:spPr bwMode="auto">
          <a:xfrm>
            <a:off x="2819400" y="1143000"/>
            <a:ext cx="1905000" cy="534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FF6600"/>
                </a:solidFill>
                <a:cs typeface="Arial" panose="020B0604020202020204" pitchFamily="34" charset="0"/>
              </a:rPr>
              <a:t>OCEANSAT–2 (2009)</a:t>
            </a:r>
            <a:endParaRPr lang="en-AU" altLang="en-US" sz="2400" b="1">
              <a:solidFill>
                <a:srgbClr val="FF66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2542" name="Object 21"/>
          <p:cNvGraphicFramePr>
            <a:graphicFrameLocks noChangeAspect="1"/>
          </p:cNvGraphicFramePr>
          <p:nvPr/>
        </p:nvGraphicFramePr>
        <p:xfrm>
          <a:off x="3048000" y="1752600"/>
          <a:ext cx="13716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6" name="Image" r:id="rId7" imgW="3651511" imgH="2377445" progId="Photoshop.Image.7">
                  <p:embed/>
                </p:oleObj>
              </mc:Choice>
              <mc:Fallback>
                <p:oleObj name="Image" r:id="rId7" imgW="3651511" imgH="2377445" progId="Photoshop.Image.7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752600"/>
                        <a:ext cx="1371600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3" name="Rectangle 14"/>
          <p:cNvSpPr>
            <a:spLocks noChangeArrowheads="1"/>
          </p:cNvSpPr>
          <p:nvPr/>
        </p:nvSpPr>
        <p:spPr bwMode="auto">
          <a:xfrm>
            <a:off x="2895600" y="25908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00FF"/>
                </a:solidFill>
                <a:cs typeface="Arial" panose="020B0604020202020204" pitchFamily="34" charset="0"/>
              </a:rPr>
              <a:t> OSCAT,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00FF"/>
                </a:solidFill>
                <a:cs typeface="Arial" panose="020B0604020202020204" pitchFamily="34" charset="0"/>
              </a:rPr>
              <a:t>OCM, ROSA</a:t>
            </a:r>
            <a:endParaRPr lang="en-AU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22544" name="Rectangle 13"/>
          <p:cNvSpPr>
            <a:spLocks noChangeArrowheads="1"/>
          </p:cNvSpPr>
          <p:nvPr/>
        </p:nvSpPr>
        <p:spPr bwMode="auto">
          <a:xfrm>
            <a:off x="1828800" y="4343400"/>
            <a:ext cx="1676400" cy="538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FF9900"/>
                </a:solidFill>
                <a:cs typeface="Arial" panose="020B0604020202020204" pitchFamily="34" charset="0"/>
              </a:rPr>
              <a:t>OCEANSAT–3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FF99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(2017)</a:t>
            </a:r>
            <a:endParaRPr lang="en-AU" altLang="en-US" sz="2400" b="1">
              <a:solidFill>
                <a:srgbClr val="FF9900"/>
              </a:solidFill>
              <a:latin typeface="Times New Roman" panose="02020603050405020304" pitchFamily="18" charset="0"/>
            </a:endParaRPr>
          </a:p>
        </p:txBody>
      </p:sp>
      <p:graphicFrame>
        <p:nvGraphicFramePr>
          <p:cNvPr id="22545" name="Object 21"/>
          <p:cNvGraphicFramePr>
            <a:graphicFrameLocks noChangeAspect="1"/>
          </p:cNvGraphicFramePr>
          <p:nvPr/>
        </p:nvGraphicFramePr>
        <p:xfrm>
          <a:off x="2133600" y="4822825"/>
          <a:ext cx="1371600" cy="8921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77" name="Image" r:id="rId8" imgW="3651511" imgH="2377445" progId="Photoshop.Image.7">
                  <p:embed/>
                </p:oleObj>
              </mc:Choice>
              <mc:Fallback>
                <p:oleObj name="Image" r:id="rId8" imgW="3651511" imgH="2377445" progId="Photoshop.Image.7">
                  <p:embed/>
                  <p:pic>
                    <p:nvPicPr>
                      <p:cNvPr id="0" name="Object 2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clrChange>
                          <a:clrFrom>
                            <a:srgbClr val="FFFFFF"/>
                          </a:clrFrom>
                          <a:clrTo>
                            <a:srgbClr val="FFFFFF">
                              <a:alpha val="0"/>
                            </a:srgbClr>
                          </a:clrTo>
                        </a:clrChange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4822825"/>
                        <a:ext cx="1371600" cy="8921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46" name="Rectangle 14"/>
          <p:cNvSpPr>
            <a:spLocks noChangeArrowheads="1"/>
          </p:cNvSpPr>
          <p:nvPr/>
        </p:nvSpPr>
        <p:spPr bwMode="auto">
          <a:xfrm>
            <a:off x="2362200" y="5334000"/>
            <a:ext cx="1676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00FF"/>
                </a:solidFill>
                <a:cs typeface="Arial" panose="020B0604020202020204" pitchFamily="34" charset="0"/>
              </a:rPr>
              <a:t>       OSCAT,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AU" altLang="en-US" sz="1600" b="1">
                <a:solidFill>
                  <a:srgbClr val="0000FF"/>
                </a:solidFill>
                <a:cs typeface="Arial" panose="020B0604020202020204" pitchFamily="34" charset="0"/>
              </a:rPr>
              <a:t>OCM, ROSA</a:t>
            </a:r>
            <a:endParaRPr lang="en-AU" altLang="en-US" sz="240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44056" name="Rectangle 24"/>
          <p:cNvSpPr>
            <a:spLocks noChangeArrowheads="1"/>
          </p:cNvSpPr>
          <p:nvPr/>
        </p:nvSpPr>
        <p:spPr bwMode="auto">
          <a:xfrm>
            <a:off x="5622925" y="4316413"/>
            <a:ext cx="1246188" cy="633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CC550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altLang="en-US" sz="1600" b="1" dirty="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GCOM-W2</a:t>
            </a:r>
          </a:p>
          <a:p>
            <a:pPr algn="ctr" eaLnBrk="1" hangingPunct="1">
              <a:spcBef>
                <a:spcPct val="20000"/>
              </a:spcBef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altLang="en-US" sz="1600" dirty="0">
                <a:solidFill>
                  <a:srgbClr val="FF9900"/>
                </a:solidFill>
                <a:latin typeface="Tahoma" pitchFamily="34" charset="0"/>
              </a:rPr>
              <a:t>(2020)</a:t>
            </a:r>
          </a:p>
        </p:txBody>
      </p:sp>
      <p:sp>
        <p:nvSpPr>
          <p:cNvPr id="44057" name="Rectangle 25"/>
          <p:cNvSpPr>
            <a:spLocks noChangeArrowheads="1"/>
          </p:cNvSpPr>
          <p:nvPr/>
        </p:nvSpPr>
        <p:spPr bwMode="auto">
          <a:xfrm>
            <a:off x="5562600" y="5286375"/>
            <a:ext cx="1752600" cy="58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alt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Scatterometer,</a:t>
            </a:r>
          </a:p>
          <a:p>
            <a:pPr eaLnBrk="1" hangingPunct="1">
              <a:buClr>
                <a:schemeClr val="hlink"/>
              </a:buClr>
              <a:buSzPct val="70000"/>
              <a:buFont typeface="Wingdings" pitchFamily="2" charset="2"/>
              <a:buNone/>
              <a:defRPr/>
            </a:pPr>
            <a:r>
              <a:rPr lang="en-US" alt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t>AMSR-2</a:t>
            </a:r>
          </a:p>
        </p:txBody>
      </p:sp>
      <p:sp>
        <p:nvSpPr>
          <p:cNvPr id="22549" name="Text Box 27"/>
          <p:cNvSpPr txBox="1">
            <a:spLocks noChangeArrowheads="1"/>
          </p:cNvSpPr>
          <p:nvPr/>
        </p:nvSpPr>
        <p:spPr bwMode="auto">
          <a:xfrm rot="-5400000">
            <a:off x="19844" y="2342356"/>
            <a:ext cx="93662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FF"/>
                </a:solidFill>
                <a:latin typeface="Tahoma" panose="020B0604030504040204" pitchFamily="34" charset="0"/>
              </a:rPr>
              <a:t>Current</a:t>
            </a:r>
          </a:p>
        </p:txBody>
      </p:sp>
      <p:sp>
        <p:nvSpPr>
          <p:cNvPr id="22550" name="Text Box 28"/>
          <p:cNvSpPr txBox="1">
            <a:spLocks noChangeArrowheads="1"/>
          </p:cNvSpPr>
          <p:nvPr/>
        </p:nvSpPr>
        <p:spPr bwMode="auto">
          <a:xfrm rot="-5400000">
            <a:off x="71437" y="5187951"/>
            <a:ext cx="836613" cy="36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>
                <a:solidFill>
                  <a:srgbClr val="FF00FF"/>
                </a:solidFill>
                <a:latin typeface="Tahoma" panose="020B0604030504040204" pitchFamily="34" charset="0"/>
              </a:rPr>
              <a:t>Future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FEE512-2088-4F9E-8C68-96CC0D2760D1}" type="datetime1">
              <a:rPr lang="en-US" smtClean="0"/>
              <a:t>3/17/2015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4"/>
          <p:cNvSpPr>
            <a:spLocks noChangeArrowheads="1"/>
          </p:cNvSpPr>
          <p:nvPr/>
        </p:nvSpPr>
        <p:spPr bwMode="auto">
          <a:xfrm>
            <a:off x="4724400" y="2209800"/>
            <a:ext cx="1676400" cy="8382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400"/>
              <a:t>INSAT-3D Sounder Radiance (R</a:t>
            </a:r>
            <a:r>
              <a:rPr lang="en-US" sz="1400" baseline="-25000"/>
              <a:t>obs</a:t>
            </a:r>
            <a:r>
              <a:rPr lang="en-US" sz="1400"/>
              <a:t>)</a:t>
            </a:r>
          </a:p>
        </p:txBody>
      </p:sp>
      <p:sp>
        <p:nvSpPr>
          <p:cNvPr id="23555" name="Rectangle 6"/>
          <p:cNvSpPr>
            <a:spLocks noChangeArrowheads="1"/>
          </p:cNvSpPr>
          <p:nvPr/>
        </p:nvSpPr>
        <p:spPr bwMode="auto">
          <a:xfrm>
            <a:off x="6629400" y="2209800"/>
            <a:ext cx="1905000" cy="533400"/>
          </a:xfrm>
          <a:prstGeom prst="rect">
            <a:avLst/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400"/>
              <a:t>RAOB/Analysis Atmospheric profiles</a:t>
            </a:r>
          </a:p>
        </p:txBody>
      </p:sp>
      <p:sp>
        <p:nvSpPr>
          <p:cNvPr id="23556" name="Rectangle 7"/>
          <p:cNvSpPr>
            <a:spLocks noChangeArrowheads="1"/>
          </p:cNvSpPr>
          <p:nvPr/>
        </p:nvSpPr>
        <p:spPr bwMode="auto">
          <a:xfrm>
            <a:off x="1295400" y="5486400"/>
            <a:ext cx="16176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b="1"/>
              <a:t>(Jan-Jun, 2014)</a:t>
            </a:r>
          </a:p>
        </p:txBody>
      </p:sp>
      <p:sp>
        <p:nvSpPr>
          <p:cNvPr id="31750" name="Rectangle 8"/>
          <p:cNvSpPr>
            <a:spLocks noChangeArrowheads="1"/>
          </p:cNvSpPr>
          <p:nvPr/>
        </p:nvSpPr>
        <p:spPr bwMode="auto">
          <a:xfrm>
            <a:off x="6705600" y="3048000"/>
            <a:ext cx="1752600" cy="76200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1" hangingPunct="1">
              <a:defRPr/>
            </a:pPr>
            <a:r>
              <a:rPr lang="en-US" sz="1400">
                <a:latin typeface="Arial" charset="0"/>
              </a:rPr>
              <a:t>Forward RT model (PFAAST) Sounder Radiance (R</a:t>
            </a:r>
            <a:r>
              <a:rPr lang="en-US" sz="1400" baseline="-25000">
                <a:latin typeface="Arial" charset="0"/>
              </a:rPr>
              <a:t>RT</a:t>
            </a:r>
            <a:r>
              <a:rPr lang="en-US" sz="1400">
                <a:latin typeface="Arial" charset="0"/>
              </a:rPr>
              <a:t>)</a:t>
            </a:r>
          </a:p>
        </p:txBody>
      </p:sp>
      <p:cxnSp>
        <p:nvCxnSpPr>
          <p:cNvPr id="23558" name="AutoShape 13"/>
          <p:cNvCxnSpPr>
            <a:cxnSpLocks noChangeShapeType="1"/>
            <a:stCxn id="23555" idx="2"/>
            <a:endCxn id="31750" idx="0"/>
          </p:cNvCxnSpPr>
          <p:nvPr/>
        </p:nvCxnSpPr>
        <p:spPr bwMode="auto">
          <a:xfrm rot="5400000">
            <a:off x="7429501" y="2895600"/>
            <a:ext cx="304800" cy="317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3559" name="Rectangle 14"/>
          <p:cNvSpPr>
            <a:spLocks noChangeArrowheads="1"/>
          </p:cNvSpPr>
          <p:nvPr/>
        </p:nvSpPr>
        <p:spPr bwMode="auto">
          <a:xfrm>
            <a:off x="5562600" y="4267200"/>
            <a:ext cx="2209800" cy="609600"/>
          </a:xfrm>
          <a:prstGeom prst="rect">
            <a:avLst/>
          </a:prstGeom>
          <a:solidFill>
            <a:srgbClr val="FFC0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sz="1400"/>
              <a:t>Empirical relationship </a:t>
            </a:r>
          </a:p>
          <a:p>
            <a:pPr algn="ctr" eaLnBrk="1" hangingPunct="1"/>
            <a:r>
              <a:rPr lang="en-US" sz="1400"/>
              <a:t>R</a:t>
            </a:r>
            <a:r>
              <a:rPr lang="en-US" sz="1400" baseline="-25000"/>
              <a:t>RT </a:t>
            </a:r>
            <a:r>
              <a:rPr lang="en-US" sz="1400"/>
              <a:t>= F(R</a:t>
            </a:r>
            <a:r>
              <a:rPr lang="en-US" sz="1400" baseline="-25000"/>
              <a:t>SND</a:t>
            </a:r>
            <a:r>
              <a:rPr lang="en-US" sz="1400"/>
              <a:t>, </a:t>
            </a:r>
            <a:r>
              <a:rPr lang="en-US" sz="1400">
                <a:sym typeface="Symbol" panose="05050102010706020507" pitchFamily="18" charset="2"/>
              </a:rPr>
              <a:t>)</a:t>
            </a:r>
            <a:endParaRPr lang="en-US" sz="1400"/>
          </a:p>
          <a:p>
            <a:pPr algn="ctr" eaLnBrk="1" hangingPunct="1"/>
            <a:endParaRPr lang="en-US" sz="1400" baseline="-25000"/>
          </a:p>
        </p:txBody>
      </p:sp>
      <p:cxnSp>
        <p:nvCxnSpPr>
          <p:cNvPr id="23560" name="AutoShape 16"/>
          <p:cNvCxnSpPr>
            <a:cxnSpLocks noChangeShapeType="1"/>
            <a:stCxn id="23554" idx="2"/>
            <a:endCxn id="23559" idx="0"/>
          </p:cNvCxnSpPr>
          <p:nvPr/>
        </p:nvCxnSpPr>
        <p:spPr bwMode="auto">
          <a:xfrm rot="16200000" flipH="1">
            <a:off x="5505450" y="3105150"/>
            <a:ext cx="1219200" cy="11049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3561" name="AutoShape 17"/>
          <p:cNvCxnSpPr>
            <a:cxnSpLocks noChangeShapeType="1"/>
            <a:stCxn id="31750" idx="2"/>
            <a:endCxn id="23559" idx="0"/>
          </p:cNvCxnSpPr>
          <p:nvPr/>
        </p:nvCxnSpPr>
        <p:spPr bwMode="auto">
          <a:xfrm rot="5400000">
            <a:off x="6896100" y="3581400"/>
            <a:ext cx="457200" cy="9144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pic>
        <p:nvPicPr>
          <p:cNvPr id="23563" name="Picture 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892300"/>
            <a:ext cx="4429125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219200" y="0"/>
            <a:ext cx="6629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0000"/>
                </a:solidFill>
              </a:rPr>
              <a:t>RT Model bias correction procedure for INSAT-3D Sounder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64CA87-40E6-478B-B9A9-12ABC44AF387}" type="datetime1">
              <a:rPr lang="en-US" smtClean="0"/>
              <a:t>3/17/2015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8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68" t="12061" r="8717" b="8990"/>
          <a:stretch>
            <a:fillRect/>
          </a:stretch>
        </p:blipFill>
        <p:spPr bwMode="auto">
          <a:xfrm>
            <a:off x="381000" y="581928"/>
            <a:ext cx="8314165" cy="6047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79" name="TextBox 2"/>
          <p:cNvSpPr txBox="1">
            <a:spLocks noChangeArrowheads="1"/>
          </p:cNvSpPr>
          <p:nvPr/>
        </p:nvSpPr>
        <p:spPr bwMode="auto">
          <a:xfrm>
            <a:off x="5562600" y="5410200"/>
            <a:ext cx="3362325" cy="923925"/>
          </a:xfrm>
          <a:prstGeom prst="rect">
            <a:avLst/>
          </a:prstGeom>
          <a:solidFill>
            <a:srgbClr val="00206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>
                <a:solidFill>
                  <a:srgbClr val="FFFF00"/>
                </a:solidFill>
              </a:rPr>
              <a:t>INSAT-3D Sounder Tb vs RT model derived Tb </a:t>
            </a:r>
          </a:p>
          <a:p>
            <a:pPr algn="ctr" eaLnBrk="1" hangingPunct="1"/>
            <a:r>
              <a:rPr lang="en-US">
                <a:solidFill>
                  <a:srgbClr val="FFFF00"/>
                </a:solidFill>
              </a:rPr>
              <a:t>(Input profiles: RAOB)</a:t>
            </a:r>
          </a:p>
        </p:txBody>
      </p:sp>
      <p:sp>
        <p:nvSpPr>
          <p:cNvPr id="24580" name="TextBox 3"/>
          <p:cNvSpPr txBox="1">
            <a:spLocks noChangeArrowheads="1"/>
          </p:cNvSpPr>
          <p:nvPr/>
        </p:nvSpPr>
        <p:spPr bwMode="auto">
          <a:xfrm>
            <a:off x="2590800" y="0"/>
            <a:ext cx="5091458" cy="46166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sz="2400" b="1" dirty="0">
                <a:solidFill>
                  <a:srgbClr val="FF0000"/>
                </a:solidFill>
              </a:rPr>
              <a:t>Before RT Model Bias Correction 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01DF69-B194-4FE9-85C5-3339A0F6CFDF}" type="datetime1">
              <a:rPr lang="en-US" smtClean="0"/>
              <a:t>3/17/2015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GSICS Data and Research Working Group Meeting, New Delhi 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7C1A2E-3CEF-465F-8931-130145BF13FF}" type="slidenum">
              <a:rPr lang="en-US" smtClean="0"/>
              <a:t>9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1211</TotalTime>
  <Words>1529</Words>
  <Application>Microsoft Office PowerPoint</Application>
  <PresentationFormat>On-screen Show (4:3)</PresentationFormat>
  <Paragraphs>373</Paragraphs>
  <Slides>26</Slides>
  <Notes>2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MS Mincho</vt:lpstr>
      <vt:lpstr>Arial</vt:lpstr>
      <vt:lpstr>Calibri</vt:lpstr>
      <vt:lpstr>Calibri Light</vt:lpstr>
      <vt:lpstr>Cambria</vt:lpstr>
      <vt:lpstr>Symbol</vt:lpstr>
      <vt:lpstr>Tahoma</vt:lpstr>
      <vt:lpstr>Times New Roman</vt:lpstr>
      <vt:lpstr>Wingdings</vt:lpstr>
      <vt:lpstr>Custom Design</vt:lpstr>
      <vt:lpstr>Corel Paint!</vt:lpstr>
      <vt:lpstr>CorelPhotoPaint.Image.7</vt:lpstr>
      <vt:lpstr>Image</vt:lpstr>
      <vt:lpstr>Equation</vt:lpstr>
      <vt:lpstr>Intersatellite Calibration of infrared sensors onboard Indian Geostationary Satellites using LEO Hyperspectral Observations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GSICS Inter-calibration activities at  Space Applications Centre (SAC) Indian Space Research Organisation (ISRO)</vt:lpstr>
      <vt:lpstr>PowerPoint Presentation</vt:lpstr>
      <vt:lpstr>Intercalibration reference instruments</vt:lpstr>
      <vt:lpstr>Past 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SAC/ISRO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Pradeep Kumar Thapliyal</dc:creator>
  <cp:lastModifiedBy>Anil_Munn_Swati</cp:lastModifiedBy>
  <cp:revision>95</cp:revision>
  <dcterms:created xsi:type="dcterms:W3CDTF">2011-09-06T06:57:03Z</dcterms:created>
  <dcterms:modified xsi:type="dcterms:W3CDTF">2015-03-17T06:17:13Z</dcterms:modified>
</cp:coreProperties>
</file>